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7" r:id="rId4"/>
    <p:sldId id="287" r:id="rId5"/>
    <p:sldId id="289" r:id="rId6"/>
    <p:sldId id="290" r:id="rId7"/>
    <p:sldId id="291" r:id="rId8"/>
    <p:sldId id="292" r:id="rId9"/>
    <p:sldId id="293" r:id="rId10"/>
    <p:sldId id="294" r:id="rId11"/>
    <p:sldId id="295" r:id="rId12"/>
    <p:sldId id="296" r:id="rId13"/>
    <p:sldId id="298" r:id="rId14"/>
    <p:sldId id="299" r:id="rId15"/>
    <p:sldId id="297" r:id="rId16"/>
    <p:sldId id="300" r:id="rId17"/>
    <p:sldId id="301" r:id="rId18"/>
    <p:sldId id="302" r:id="rId19"/>
    <p:sldId id="304" r:id="rId20"/>
    <p:sldId id="305" r:id="rId21"/>
    <p:sldId id="306" r:id="rId22"/>
    <p:sldId id="307" r:id="rId23"/>
    <p:sldId id="30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19" autoAdjust="0"/>
    <p:restoredTop sz="94664" autoAdjust="0"/>
  </p:normalViewPr>
  <p:slideViewPr>
    <p:cSldViewPr>
      <p:cViewPr>
        <p:scale>
          <a:sx n="70" d="100"/>
          <a:sy n="70" d="100"/>
        </p:scale>
        <p:origin x="-3288" y="-103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1/31/2012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5024025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DZ" sz="2600" b="1" dirty="0" smtClean="0">
                <a:solidFill>
                  <a:schemeClr val="bg2">
                    <a:lumMod val="25000"/>
                  </a:schemeClr>
                </a:solidFill>
                <a:latin typeface="Calibri" pitchFamily="34" charset="0"/>
                <a:cs typeface="Times New Roman" pitchFamily="18" charset="0"/>
              </a:rPr>
              <a:t>الادارة الاستراتيجية</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sz="2600" b="1" dirty="0" smtClean="0">
                <a:solidFill>
                  <a:schemeClr val="bg2">
                    <a:lumMod val="25000"/>
                  </a:schemeClr>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عبد المليك مزهودة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en-US" sz="4800" b="1" spc="-150" dirty="0" smtClean="0">
                <a:solidFill>
                  <a:srgbClr val="376092"/>
                </a:solidFill>
                <a:latin typeface="ae_AlMateen" pitchFamily="2" charset="-78"/>
                <a:cs typeface="ae_AlMateen" pitchFamily="2" charset="-78"/>
              </a:rPr>
              <a:t> </a:t>
            </a:r>
            <a:r>
              <a:rPr lang="ar-SA" sz="4800" b="1" spc="-150" dirty="0" smtClean="0">
                <a:solidFill>
                  <a:srgbClr val="376092"/>
                </a:solidFill>
                <a:latin typeface="ae_AlMateen" pitchFamily="2" charset="-78"/>
                <a:cs typeface="ae_AlMateen" pitchFamily="2" charset="-78"/>
              </a:rPr>
              <a:t>المحاضرة الأولى</a:t>
            </a: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eaLnBrk="1" hangingPunct="1"/>
            <a:r>
              <a:rPr lang="ar-DZ" b="1" dirty="0" smtClean="0">
                <a:solidFill>
                  <a:schemeClr val="tx1"/>
                </a:solidFill>
                <a:cs typeface="Arial" pitchFamily="34" charset="0"/>
              </a:rPr>
              <a:t>مفاهيم الاستراتيجية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عناصر</a:t>
            </a:r>
            <a:r>
              <a:rPr lang="ar-SA" dirty="0" smtClean="0">
                <a:solidFill>
                  <a:schemeClr val="tx2">
                    <a:lumMod val="75000"/>
                  </a:schemeClr>
                </a:solidFill>
              </a:rPr>
              <a:t> </a:t>
            </a:r>
            <a:r>
              <a:rPr lang="ar-SA" b="1" dirty="0" smtClean="0"/>
              <a:t>المحاضرة</a:t>
            </a:r>
            <a:endParaRPr lang="en-US" b="1"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r>
              <a:rPr lang="ar-DZ" b="1" dirty="0" smtClean="0">
                <a:cs typeface="Arial" pitchFamily="34" charset="0"/>
              </a:rPr>
              <a:t>: بيئة الأعمال</a:t>
            </a:r>
          </a:p>
          <a:p>
            <a:pPr rtl="1" eaLnBrk="1" hangingPunct="1">
              <a:buFont typeface="Arial" pitchFamily="34" charset="0"/>
              <a:buChar char="•"/>
            </a:pPr>
            <a:r>
              <a:rPr lang="ar-DZ" b="1" dirty="0" smtClean="0">
                <a:cs typeface="Arial" pitchFamily="34" charset="0"/>
              </a:rPr>
              <a:t> تصنيف القرارات</a:t>
            </a:r>
          </a:p>
          <a:p>
            <a:pPr rtl="1" eaLnBrk="1" hangingPunct="1">
              <a:buFont typeface="Arial" pitchFamily="34" charset="0"/>
              <a:buChar char="•"/>
            </a:pPr>
            <a:r>
              <a:rPr lang="ar-DZ" b="1" dirty="0" smtClean="0">
                <a:cs typeface="Arial" pitchFamily="34" charset="0"/>
              </a:rPr>
              <a:t>موضوعات القرارات الاستراتيجية</a:t>
            </a:r>
          </a:p>
          <a:p>
            <a:pPr rtl="1" eaLnBrk="1" hangingPunct="1">
              <a:buFont typeface="Arial" pitchFamily="34" charset="0"/>
              <a:buChar char="•"/>
            </a:pPr>
            <a:r>
              <a:rPr lang="ar-DZ" b="1" dirty="0" smtClean="0">
                <a:cs typeface="Arial" pitchFamily="34" charset="0"/>
              </a:rPr>
              <a:t>الاستراتيجية</a:t>
            </a:r>
          </a:p>
          <a:p>
            <a:pPr rtl="1" eaLnBrk="1" hangingPunct="1">
              <a:buFont typeface="Arial" pitchFamily="34" charset="0"/>
              <a:buChar char="•"/>
            </a:pPr>
            <a:r>
              <a:rPr lang="ar-DZ" b="1" dirty="0" smtClean="0">
                <a:cs typeface="Arial" pitchFamily="34" charset="0"/>
              </a:rPr>
              <a:t>التخطيط الاستراتيجي</a:t>
            </a:r>
          </a:p>
          <a:p>
            <a:pPr rtl="1" eaLnBrk="1" hangingPunct="1">
              <a:buFont typeface="Arial" pitchFamily="34" charset="0"/>
              <a:buChar char="•"/>
            </a:pPr>
            <a:r>
              <a:rPr lang="ar-DZ" b="1" dirty="0" smtClean="0">
                <a:cs typeface="Arial" pitchFamily="34" charset="0"/>
              </a:rPr>
              <a:t>الادارة الاستراتيجية</a:t>
            </a:r>
            <a:endParaRPr lang="ar-SA" b="1" dirty="0" smtClean="0">
              <a:cs typeface="Arial" pitchFamily="34" charset="0"/>
            </a:endParaRPr>
          </a:p>
          <a:p>
            <a:pPr rtl="1" eaLnBrk="1" hangingPunct="1">
              <a:buFont typeface="Arial" pitchFamily="34" charset="0"/>
              <a:buChar char="•"/>
            </a:pPr>
            <a:endParaRPr lang="ar-SA" b="1" dirty="0" smtClean="0">
              <a:cs typeface="Arial" pitchFamily="34" charset="0"/>
            </a:endParaRP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0"/>
            <a:ext cx="8915400" cy="1143000"/>
          </a:xfrm>
        </p:spPr>
        <p:txBody>
          <a:bodyPr/>
          <a:lstStyle/>
          <a:p>
            <a:pPr rtl="1" eaLnBrk="1" hangingPunct="1"/>
            <a:r>
              <a:rPr lang="ar-SA" b="1" dirty="0" smtClean="0">
                <a:solidFill>
                  <a:schemeClr val="accent1">
                    <a:lumMod val="75000"/>
                  </a:schemeClr>
                </a:solidFill>
              </a:rPr>
              <a:t>بيئة</a:t>
            </a:r>
            <a:r>
              <a:rPr lang="ar-SA" b="1" dirty="0" smtClean="0">
                <a:solidFill>
                  <a:srgbClr val="FFFF00"/>
                </a:solidFill>
              </a:rPr>
              <a:t> </a:t>
            </a:r>
            <a:r>
              <a:rPr lang="ar-SA" b="1" dirty="0" smtClean="0">
                <a:solidFill>
                  <a:schemeClr val="accent1">
                    <a:lumMod val="75000"/>
                  </a:schemeClr>
                </a:solidFill>
              </a:rPr>
              <a:t>الأعمال</a:t>
            </a:r>
          </a:p>
        </p:txBody>
      </p:sp>
      <p:sp>
        <p:nvSpPr>
          <p:cNvPr id="9219" name="Content Placeholder 2"/>
          <p:cNvSpPr>
            <a:spLocks noGrp="1"/>
          </p:cNvSpPr>
          <p:nvPr>
            <p:ph idx="4294967295"/>
          </p:nvPr>
        </p:nvSpPr>
        <p:spPr>
          <a:xfrm>
            <a:off x="-228600" y="1066800"/>
            <a:ext cx="9144000" cy="4678363"/>
          </a:xfrm>
        </p:spPr>
        <p:txBody>
          <a:bodyPr/>
          <a:lstStyle/>
          <a:p>
            <a:pPr rtl="1"/>
            <a:r>
              <a:rPr lang="ar-DZ" b="1" dirty="0" smtClean="0"/>
              <a:t>البيئة ترهن استمرارية المنظمة وتعيقها في بلوغ أهدافها. </a:t>
            </a:r>
            <a:endParaRPr lang="en-US" b="1" dirty="0" smtClean="0">
              <a:cs typeface="Arial" pitchFamily="34" charset="0"/>
            </a:endParaRPr>
          </a:p>
          <a:p>
            <a:pPr rtl="1"/>
            <a:r>
              <a:rPr lang="ar-SA" b="1" dirty="0" smtClean="0"/>
              <a:t>التحولات السريعة</a:t>
            </a:r>
            <a:r>
              <a:rPr lang="ar-DZ" b="1" dirty="0" smtClean="0"/>
              <a:t>:</a:t>
            </a:r>
            <a:endParaRPr lang="en-US" b="1" dirty="0" smtClean="0">
              <a:cs typeface="Arial" pitchFamily="34" charset="0"/>
            </a:endParaRPr>
          </a:p>
          <a:p>
            <a:pPr lvl="1" rtl="1"/>
            <a:r>
              <a:rPr lang="ar-SA" dirty="0" smtClean="0"/>
              <a:t>الاندماج، الشراكة، التحالف</a:t>
            </a:r>
            <a:r>
              <a:rPr lang="ar-DZ" dirty="0" smtClean="0"/>
              <a:t>؛</a:t>
            </a:r>
            <a:endParaRPr lang="en-US" b="1" dirty="0" smtClean="0">
              <a:cs typeface="Arial" pitchFamily="34" charset="0"/>
            </a:endParaRPr>
          </a:p>
          <a:p>
            <a:pPr lvl="1" rtl="1"/>
            <a:r>
              <a:rPr lang="ar-DZ" dirty="0" smtClean="0"/>
              <a:t>تقديم منتجات جديدة أو تغيير التشكيلة؛</a:t>
            </a:r>
            <a:endParaRPr lang="en-US" b="1" dirty="0" smtClean="0">
              <a:cs typeface="Arial" pitchFamily="34" charset="0"/>
            </a:endParaRPr>
          </a:p>
          <a:p>
            <a:pPr lvl="1" rtl="1"/>
            <a:r>
              <a:rPr lang="ar-DZ" dirty="0" smtClean="0"/>
              <a:t>تبني سياسات واضحة كالتمييز المكثف أو </a:t>
            </a:r>
            <a:r>
              <a:rPr lang="ar-SA" dirty="0" smtClean="0"/>
              <a:t>ا</a:t>
            </a:r>
            <a:r>
              <a:rPr lang="ar-DZ" dirty="0" smtClean="0"/>
              <a:t>لسيطرة </a:t>
            </a:r>
            <a:r>
              <a:rPr lang="ar-SA" dirty="0" smtClean="0"/>
              <a:t>بالتكاليف</a:t>
            </a:r>
            <a:r>
              <a:rPr lang="ar-DZ" dirty="0" smtClean="0"/>
              <a:t>؛</a:t>
            </a:r>
            <a:r>
              <a:rPr lang="ar-SA" b="1" dirty="0" smtClean="0"/>
              <a:t>....</a:t>
            </a:r>
          </a:p>
          <a:p>
            <a:pPr rtl="1"/>
            <a:r>
              <a:rPr lang="ar-SA" b="1" dirty="0" smtClean="0"/>
              <a:t>النجاح لا يأتي فقط من الفعالية </a:t>
            </a:r>
            <a:r>
              <a:rPr lang="ar-SA" sz="3600" b="1" dirty="0" smtClean="0"/>
              <a:t>التشغيلية</a:t>
            </a:r>
          </a:p>
          <a:p>
            <a:pPr rtl="1"/>
            <a:r>
              <a:rPr lang="ar-DZ" b="1" dirty="0" smtClean="0"/>
              <a:t>سرعة</a:t>
            </a:r>
            <a:r>
              <a:rPr lang="ar-SA" b="1" dirty="0" smtClean="0"/>
              <a:t> الإبداعات في مختلف المجالات</a:t>
            </a:r>
          </a:p>
          <a:p>
            <a:pPr rtl="1"/>
            <a:r>
              <a:rPr lang="ar-SA" b="1" dirty="0" smtClean="0"/>
              <a:t>صراع أصحاب المصلحة لتعارض مصالحهم</a:t>
            </a:r>
          </a:p>
          <a:p>
            <a:pPr rtl="1"/>
            <a:r>
              <a:rPr lang="ar-SA" b="1" dirty="0" smtClean="0"/>
              <a:t>التعقيد...</a:t>
            </a:r>
            <a:endParaRPr lang="en-US" b="1" dirty="0" smtClean="0">
              <a:cs typeface="Arial" pitchFamily="34" charset="0"/>
            </a:endParaRPr>
          </a:p>
          <a:p>
            <a:pPr rtl="1"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استمرارية المنظمات تتوقف على:</a:t>
            </a:r>
            <a:endParaRPr lang="ar-DZ" b="1" dirty="0"/>
          </a:p>
        </p:txBody>
      </p:sp>
      <p:sp>
        <p:nvSpPr>
          <p:cNvPr id="3" name="Content Placeholder 2"/>
          <p:cNvSpPr>
            <a:spLocks noGrp="1"/>
          </p:cNvSpPr>
          <p:nvPr>
            <p:ph idx="1"/>
          </p:nvPr>
        </p:nvSpPr>
        <p:spPr/>
        <p:txBody>
          <a:bodyPr/>
          <a:lstStyle/>
          <a:p>
            <a:pPr marL="1089025" rtl="1">
              <a:buFont typeface="Arial" pitchFamily="34" charset="0"/>
              <a:buChar char="•"/>
              <a:defRPr/>
            </a:pPr>
            <a:r>
              <a:rPr lang="ar-SA" dirty="0" smtClean="0"/>
              <a:t>ضمان مواءمة المنظمة مع تحولات البيئة</a:t>
            </a:r>
          </a:p>
          <a:p>
            <a:pPr marL="1089025" rtl="1">
              <a:buFont typeface="Arial" pitchFamily="34" charset="0"/>
              <a:buChar char="•"/>
              <a:defRPr/>
            </a:pPr>
            <a:r>
              <a:rPr lang="ar-SA" dirty="0" smtClean="0"/>
              <a:t>التعرف على أسباب النجاح و الفشل</a:t>
            </a:r>
          </a:p>
          <a:p>
            <a:pPr marL="1082675" indent="-288925" rtl="1">
              <a:buFont typeface="Arial" pitchFamily="34" charset="0"/>
              <a:buChar char="•"/>
              <a:defRPr/>
            </a:pPr>
            <a:r>
              <a:rPr lang="ar-SA" dirty="0" smtClean="0"/>
              <a:t>اختيار الآليات والسبل الأنسب لتحقيق الأهداف </a:t>
            </a:r>
          </a:p>
          <a:p>
            <a:pPr marL="1082675" indent="-288925" rtl="1">
              <a:buFont typeface="Arial" pitchFamily="34" charset="0"/>
              <a:buChar char="•"/>
              <a:defRPr/>
            </a:pPr>
            <a:r>
              <a:rPr lang="ar-SA" dirty="0" smtClean="0"/>
              <a:t>بناء القدرات الإستراتيجية</a:t>
            </a:r>
          </a:p>
          <a:p>
            <a:pPr marL="1082675" indent="-288925" rtl="1">
              <a:buFont typeface="Arial" pitchFamily="34" charset="0"/>
              <a:buChar char="•"/>
              <a:defRPr/>
            </a:pPr>
            <a:r>
              <a:rPr lang="ar-SA" dirty="0" smtClean="0"/>
              <a:t>التحكم في توظيف القدرات الإستراتيجية</a:t>
            </a:r>
          </a:p>
          <a:p>
            <a:pPr marL="1082675" indent="-288925" rtl="1">
              <a:buFont typeface="Arial" pitchFamily="34" charset="0"/>
              <a:buChar char="•"/>
              <a:defRPr/>
            </a:pPr>
            <a:r>
              <a:rPr lang="ar-SA" dirty="0" smtClean="0"/>
              <a:t>التوافق بين الخيارات الإستراتيجية التي تتبناها </a:t>
            </a:r>
            <a:r>
              <a:rPr lang="ar-DZ" dirty="0" smtClean="0"/>
              <a:t>المنظمة </a:t>
            </a:r>
            <a:r>
              <a:rPr lang="ar-SA" dirty="0" smtClean="0"/>
              <a:t>والقدرات التي تطورها</a:t>
            </a:r>
            <a:r>
              <a:rPr lang="ar-DZ" dirty="0" smtClean="0"/>
              <a:t> </a:t>
            </a:r>
            <a:endParaRPr lang="ar-SA" dirty="0" smtClean="0"/>
          </a:p>
          <a:p>
            <a:pPr rtl="1"/>
            <a:endParaRPr lang="ar-DZ"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915400" cy="5486400"/>
          </a:xfrm>
        </p:spPr>
        <p:txBody>
          <a:bodyPr/>
          <a:lstStyle/>
          <a:p>
            <a:pPr rtl="1"/>
            <a:r>
              <a:rPr lang="ar-SA" sz="4000" b="1" dirty="0" smtClean="0">
                <a:solidFill>
                  <a:schemeClr val="accent1">
                    <a:lumMod val="75000"/>
                  </a:schemeClr>
                </a:solidFill>
                <a:latin typeface="+mj-lt"/>
                <a:ea typeface="+mj-ea"/>
              </a:rPr>
              <a:t>منظمات عملاقة زالت:</a:t>
            </a:r>
          </a:p>
          <a:p>
            <a:pPr lvl="1" rtl="1"/>
            <a:r>
              <a:rPr lang="ar-SA" sz="3200" dirty="0" smtClean="0"/>
              <a:t>دايوو</a:t>
            </a:r>
          </a:p>
          <a:p>
            <a:pPr lvl="1" rtl="1"/>
            <a:r>
              <a:rPr lang="ar-SA" sz="3200" dirty="0" smtClean="0"/>
              <a:t>جنرل موتورز 2009</a:t>
            </a:r>
          </a:p>
          <a:p>
            <a:pPr lvl="1" rtl="1"/>
            <a:r>
              <a:rPr lang="ar-SA" sz="3200" b="1" dirty="0" smtClean="0"/>
              <a:t>بنك </a:t>
            </a:r>
            <a:r>
              <a:rPr lang="en-US" sz="3200" b="1" dirty="0" smtClean="0">
                <a:cs typeface="Arial" pitchFamily="34" charset="0"/>
              </a:rPr>
              <a:t>Lehman Brothers</a:t>
            </a:r>
            <a:r>
              <a:rPr lang="en-US" sz="3200" dirty="0" smtClean="0">
                <a:cs typeface="Arial" pitchFamily="34" charset="0"/>
              </a:rPr>
              <a:t> </a:t>
            </a:r>
            <a:r>
              <a:rPr lang="ar-SA" sz="3200" dirty="0" smtClean="0"/>
              <a:t> سنة 2008</a:t>
            </a:r>
          </a:p>
          <a:p>
            <a:pPr lvl="1" rtl="1"/>
            <a:r>
              <a:rPr lang="ar-SA" sz="3200" dirty="0" smtClean="0"/>
              <a:t>شركة </a:t>
            </a:r>
            <a:r>
              <a:rPr lang="en-US" sz="3200" dirty="0" smtClean="0">
                <a:cs typeface="Arial" pitchFamily="34" charset="0"/>
              </a:rPr>
              <a:t>Iridium</a:t>
            </a:r>
            <a:r>
              <a:rPr lang="ar-SA" sz="3200" dirty="0" smtClean="0"/>
              <a:t> لأنظمة الهاتف عبر الساتليت</a:t>
            </a:r>
          </a:p>
          <a:p>
            <a:pPr lvl="1" rtl="1"/>
            <a:r>
              <a:rPr lang="ar-SA" sz="3200" dirty="0" smtClean="0"/>
              <a:t>انرون، وورلد كوم</a:t>
            </a:r>
            <a:endParaRPr lang="ar-DZ" sz="3200" dirty="0" smtClean="0"/>
          </a:p>
          <a:p>
            <a:pPr marL="342900" lvl="1" indent="-342900" rtl="1"/>
            <a:r>
              <a:rPr lang="ar-SA" sz="4000" b="1" dirty="0" smtClean="0">
                <a:solidFill>
                  <a:schemeClr val="accent1">
                    <a:lumMod val="75000"/>
                  </a:schemeClr>
                </a:solidFill>
                <a:latin typeface="+mj-lt"/>
                <a:ea typeface="+mj-ea"/>
              </a:rPr>
              <a:t>شركات ظهرت صغيرة لكنها تعملقت في وقت قصير:</a:t>
            </a:r>
          </a:p>
          <a:p>
            <a:pPr lvl="1"/>
            <a:r>
              <a:rPr lang="ar-SA" sz="3200" dirty="0" smtClean="0"/>
              <a:t>ياهو، قوقل، ميكرو سوفت، امزون، فايسبوك، تويتر،...</a:t>
            </a:r>
          </a:p>
          <a:p>
            <a:pPr lvl="1" rtl="1"/>
            <a:endParaRPr lang="ar-SA" sz="3200" dirty="0" smtClean="0"/>
          </a:p>
          <a:p>
            <a:pPr rtl="1"/>
            <a:endParaRPr lang="ar-DZ"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944562"/>
          </a:xfrm>
        </p:spPr>
        <p:txBody>
          <a:bodyPr/>
          <a:lstStyle/>
          <a:p>
            <a:pPr rtl="1"/>
            <a:r>
              <a:rPr lang="ar-DZ" b="1" dirty="0" smtClean="0"/>
              <a:t>تصنيف القرارات الادارية حسب </a:t>
            </a:r>
            <a:r>
              <a:rPr lang="fr-FR" b="1" dirty="0" smtClean="0"/>
              <a:t>Ansoff</a:t>
            </a:r>
            <a:endParaRPr lang="ar-DZ" b="1" dirty="0"/>
          </a:p>
        </p:txBody>
      </p:sp>
      <p:sp>
        <p:nvSpPr>
          <p:cNvPr id="4" name="Right Arrow 3"/>
          <p:cNvSpPr/>
          <p:nvPr/>
        </p:nvSpPr>
        <p:spPr>
          <a:xfrm flipH="1">
            <a:off x="4648200" y="1219200"/>
            <a:ext cx="4214813" cy="157162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solidFill>
                  <a:srgbClr val="FFFF00"/>
                </a:solidFill>
              </a:rPr>
              <a:t>قرارات استراتيجية</a:t>
            </a:r>
          </a:p>
        </p:txBody>
      </p:sp>
      <p:sp>
        <p:nvSpPr>
          <p:cNvPr id="5" name="Right Arrow 4"/>
          <p:cNvSpPr/>
          <p:nvPr/>
        </p:nvSpPr>
        <p:spPr>
          <a:xfrm flipH="1">
            <a:off x="4648200" y="2819400"/>
            <a:ext cx="4214813" cy="157162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solidFill>
                  <a:srgbClr val="FFFF00"/>
                </a:solidFill>
              </a:rPr>
              <a:t>قرارات تكتيكية</a:t>
            </a:r>
          </a:p>
        </p:txBody>
      </p:sp>
      <p:sp>
        <p:nvSpPr>
          <p:cNvPr id="6" name="Right Arrow 5"/>
          <p:cNvSpPr/>
          <p:nvPr/>
        </p:nvSpPr>
        <p:spPr>
          <a:xfrm flipH="1">
            <a:off x="4648200" y="4419600"/>
            <a:ext cx="4214813" cy="157162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solidFill>
                  <a:srgbClr val="FFFF00"/>
                </a:solidFill>
              </a:rPr>
              <a:t>قرارات تشغيلية</a:t>
            </a:r>
          </a:p>
        </p:txBody>
      </p:sp>
      <p:sp>
        <p:nvSpPr>
          <p:cNvPr id="7" name="TextBox 6"/>
          <p:cNvSpPr txBox="1"/>
          <p:nvPr/>
        </p:nvSpPr>
        <p:spPr>
          <a:xfrm>
            <a:off x="457200" y="1600200"/>
            <a:ext cx="3505200" cy="1015663"/>
          </a:xfrm>
          <a:prstGeom prst="rect">
            <a:avLst/>
          </a:prstGeom>
          <a:noFill/>
        </p:spPr>
        <p:txBody>
          <a:bodyPr wrap="square" rtlCol="1">
            <a:spAutoFit/>
          </a:bodyPr>
          <a:lstStyle/>
          <a:p>
            <a:r>
              <a:rPr lang="ar-DZ" sz="2000" dirty="0" smtClean="0"/>
              <a:t>هي قرارات طويلة المدى تهدف الى خلق اودعم الميزة التنافسية للمنظمة وتحسن تنافسيتها</a:t>
            </a:r>
            <a:endParaRPr lang="ar-DZ" sz="2000" dirty="0"/>
          </a:p>
        </p:txBody>
      </p:sp>
      <p:sp>
        <p:nvSpPr>
          <p:cNvPr id="8" name="TextBox 7"/>
          <p:cNvSpPr txBox="1"/>
          <p:nvPr/>
        </p:nvSpPr>
        <p:spPr>
          <a:xfrm>
            <a:off x="609600" y="3200400"/>
            <a:ext cx="3505200" cy="1015663"/>
          </a:xfrm>
          <a:prstGeom prst="rect">
            <a:avLst/>
          </a:prstGeom>
          <a:noFill/>
        </p:spPr>
        <p:txBody>
          <a:bodyPr wrap="square" rtlCol="1">
            <a:spAutoFit/>
          </a:bodyPr>
          <a:lstStyle/>
          <a:p>
            <a:r>
              <a:rPr lang="ar-DZ" sz="2000" dirty="0" smtClean="0"/>
              <a:t>هي قرارات متوسطة المدى تتعلق بتنفيذ القرارات الاستراتيجية وتتناول خصوصا الأبعاد الوظيفية في المنظمة</a:t>
            </a:r>
            <a:endParaRPr lang="ar-DZ" sz="2000" dirty="0"/>
          </a:p>
        </p:txBody>
      </p:sp>
      <p:sp>
        <p:nvSpPr>
          <p:cNvPr id="9" name="TextBox 8"/>
          <p:cNvSpPr txBox="1"/>
          <p:nvPr/>
        </p:nvSpPr>
        <p:spPr>
          <a:xfrm>
            <a:off x="685800" y="4800600"/>
            <a:ext cx="3505200" cy="707886"/>
          </a:xfrm>
          <a:prstGeom prst="rect">
            <a:avLst/>
          </a:prstGeom>
          <a:noFill/>
        </p:spPr>
        <p:txBody>
          <a:bodyPr wrap="square" rtlCol="1">
            <a:spAutoFit/>
          </a:bodyPr>
          <a:lstStyle/>
          <a:p>
            <a:r>
              <a:rPr lang="ar-DZ" sz="2000" dirty="0" smtClean="0"/>
              <a:t>هي قرارات قصيرة المدى تتعلق بتنفيذ الأعمال الجارية للمنظمة</a:t>
            </a:r>
            <a:endParaRPr lang="ar-DZ"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موضوعات القرارات الإستراتيجية</a:t>
            </a:r>
            <a:endParaRPr lang="ar-DZ" dirty="0"/>
          </a:p>
        </p:txBody>
      </p:sp>
      <p:grpSp>
        <p:nvGrpSpPr>
          <p:cNvPr id="4" name="مجموعة 17"/>
          <p:cNvGrpSpPr>
            <a:grpSpLocks/>
          </p:cNvGrpSpPr>
          <p:nvPr/>
        </p:nvGrpSpPr>
        <p:grpSpPr bwMode="auto">
          <a:xfrm>
            <a:off x="2000250" y="1143000"/>
            <a:ext cx="7143751" cy="5715000"/>
            <a:chOff x="1377278" y="285728"/>
            <a:chExt cx="6836340" cy="6310384"/>
          </a:xfrm>
        </p:grpSpPr>
        <p:sp>
          <p:nvSpPr>
            <p:cNvPr id="5" name="دائرة مجوفة 4"/>
            <p:cNvSpPr/>
            <p:nvPr/>
          </p:nvSpPr>
          <p:spPr>
            <a:xfrm>
              <a:off x="3285376" y="2213901"/>
              <a:ext cx="2928991" cy="2357630"/>
            </a:xfrm>
            <a:prstGeom prst="donut">
              <a:avLst>
                <a:gd name="adj" fmla="val 11583"/>
              </a:avLst>
            </a:prstGeom>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3600" b="1" dirty="0">
                  <a:solidFill>
                    <a:schemeClr val="tx1"/>
                  </a:solidFill>
                </a:rPr>
                <a:t>القرار الاستراتيجي</a:t>
              </a:r>
            </a:p>
          </p:txBody>
        </p:sp>
        <p:sp>
          <p:nvSpPr>
            <p:cNvPr id="6" name="سهم لأعلى 10"/>
            <p:cNvSpPr/>
            <p:nvPr/>
          </p:nvSpPr>
          <p:spPr>
            <a:xfrm rot="2508203">
              <a:off x="5394007" y="861258"/>
              <a:ext cx="2143573" cy="2214477"/>
            </a:xfrm>
            <a:prstGeom prst="up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2400" b="1" dirty="0">
                  <a:solidFill>
                    <a:schemeClr val="tx1"/>
                  </a:solidFill>
                </a:rPr>
                <a:t>تحديد الاتجاه</a:t>
              </a:r>
            </a:p>
          </p:txBody>
        </p:sp>
        <p:sp>
          <p:nvSpPr>
            <p:cNvPr id="7" name="سهم لأعلى 11"/>
            <p:cNvSpPr/>
            <p:nvPr/>
          </p:nvSpPr>
          <p:spPr>
            <a:xfrm>
              <a:off x="3572503" y="285728"/>
              <a:ext cx="2142053" cy="2214477"/>
            </a:xfrm>
            <a:prstGeom prst="up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2400" b="1" dirty="0">
                  <a:solidFill>
                    <a:schemeClr val="tx1"/>
                  </a:solidFill>
                </a:rPr>
                <a:t>تحديد الرؤية</a:t>
              </a:r>
            </a:p>
          </p:txBody>
        </p:sp>
        <p:sp>
          <p:nvSpPr>
            <p:cNvPr id="8" name="سهم لأعلى 12"/>
            <p:cNvSpPr/>
            <p:nvPr/>
          </p:nvSpPr>
          <p:spPr>
            <a:xfrm rot="5890619">
              <a:off x="6034680" y="2681819"/>
              <a:ext cx="2142901" cy="2214974"/>
            </a:xfrm>
            <a:prstGeom prst="up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DZ" sz="2400" b="1" dirty="0" smtClean="0">
                  <a:solidFill>
                    <a:schemeClr val="tx1"/>
                  </a:solidFill>
                </a:rPr>
                <a:t>التعامل مع </a:t>
              </a:r>
              <a:r>
                <a:rPr lang="ar-SA" sz="2400" b="1" dirty="0" smtClean="0">
                  <a:solidFill>
                    <a:schemeClr val="tx1"/>
                  </a:solidFill>
                </a:rPr>
                <a:t>أصحاب </a:t>
              </a:r>
              <a:r>
                <a:rPr lang="ar-SA" sz="2400" b="1" dirty="0">
                  <a:solidFill>
                    <a:schemeClr val="tx1"/>
                  </a:solidFill>
                </a:rPr>
                <a:t>المصلحة</a:t>
              </a:r>
            </a:p>
          </p:txBody>
        </p:sp>
        <p:sp>
          <p:nvSpPr>
            <p:cNvPr id="9" name="سهم لأعلى 13"/>
            <p:cNvSpPr/>
            <p:nvPr/>
          </p:nvSpPr>
          <p:spPr>
            <a:xfrm rot="9379067">
              <a:off x="4638284" y="4249984"/>
              <a:ext cx="2406578" cy="2303377"/>
            </a:xfrm>
            <a:prstGeom prst="up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2400" b="1" dirty="0">
                  <a:solidFill>
                    <a:schemeClr val="tx1"/>
                  </a:solidFill>
                </a:rPr>
                <a:t>بناء القدرات </a:t>
              </a:r>
              <a:r>
                <a:rPr lang="ar-SA" sz="2400" b="1" dirty="0" err="1">
                  <a:solidFill>
                    <a:schemeClr val="tx1"/>
                  </a:solidFill>
                </a:rPr>
                <a:t>الاستراتيجية</a:t>
              </a:r>
              <a:endParaRPr lang="ar-SA" sz="2400" b="1" dirty="0">
                <a:solidFill>
                  <a:schemeClr val="tx1"/>
                </a:solidFill>
              </a:endParaRPr>
            </a:p>
          </p:txBody>
        </p:sp>
        <p:sp>
          <p:nvSpPr>
            <p:cNvPr id="10" name="سهم لأعلى 14"/>
            <p:cNvSpPr/>
            <p:nvPr/>
          </p:nvSpPr>
          <p:spPr>
            <a:xfrm rot="18587244">
              <a:off x="1821977" y="1156809"/>
              <a:ext cx="2142901" cy="2214974"/>
            </a:xfrm>
            <a:prstGeom prst="up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2400" b="1" dirty="0">
                  <a:solidFill>
                    <a:schemeClr val="tx1"/>
                  </a:solidFill>
                </a:rPr>
                <a:t>نوع المزايا التنافسية</a:t>
              </a:r>
            </a:p>
          </p:txBody>
        </p:sp>
        <p:sp>
          <p:nvSpPr>
            <p:cNvPr id="11" name="سهم لأعلى 15"/>
            <p:cNvSpPr/>
            <p:nvPr/>
          </p:nvSpPr>
          <p:spPr>
            <a:xfrm rot="15324246">
              <a:off x="1413314" y="2922841"/>
              <a:ext cx="2142902" cy="2214974"/>
            </a:xfrm>
            <a:prstGeom prst="up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2400" b="1" dirty="0">
                  <a:solidFill>
                    <a:schemeClr val="tx1"/>
                  </a:solidFill>
                </a:rPr>
                <a:t>توزيع الموارد</a:t>
              </a:r>
            </a:p>
          </p:txBody>
        </p:sp>
        <p:sp>
          <p:nvSpPr>
            <p:cNvPr id="12" name="سهم لأعلى 16"/>
            <p:cNvSpPr/>
            <p:nvPr/>
          </p:nvSpPr>
          <p:spPr>
            <a:xfrm rot="11805218">
              <a:off x="2773411" y="4381635"/>
              <a:ext cx="2143572" cy="2214477"/>
            </a:xfrm>
            <a:prstGeom prst="up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2400" b="1" dirty="0">
                  <a:solidFill>
                    <a:schemeClr val="tx1"/>
                  </a:solidFill>
                </a:rPr>
                <a:t>التكيف مع البيئة</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15962"/>
          </a:xfrm>
        </p:spPr>
        <p:txBody>
          <a:bodyPr/>
          <a:lstStyle/>
          <a:p>
            <a:pPr algn="ctr" rtl="1"/>
            <a:r>
              <a:rPr lang="ar-SA" sz="4000" b="1" dirty="0" smtClean="0"/>
              <a:t>القرارات التكتيكية والإستراتيجية</a:t>
            </a:r>
            <a:endParaRPr lang="ar-DZ" sz="4000" b="1" dirty="0"/>
          </a:p>
        </p:txBody>
      </p:sp>
      <p:graphicFrame>
        <p:nvGraphicFramePr>
          <p:cNvPr id="4" name="جدول 3"/>
          <p:cNvGraphicFramePr>
            <a:graphicFrameLocks noGrp="1"/>
          </p:cNvGraphicFramePr>
          <p:nvPr/>
        </p:nvGraphicFramePr>
        <p:xfrm>
          <a:off x="228600" y="1000125"/>
          <a:ext cx="8915400" cy="5019671"/>
        </p:xfrm>
        <a:graphic>
          <a:graphicData uri="http://schemas.openxmlformats.org/drawingml/2006/table">
            <a:tbl>
              <a:tblPr rtl="1">
                <a:tableStyleId>{BC89EF96-8CEA-46FF-86C4-4CE0E7609802}</a:tableStyleId>
              </a:tblPr>
              <a:tblGrid>
                <a:gridCol w="2702493"/>
                <a:gridCol w="3240774"/>
                <a:gridCol w="2972133"/>
              </a:tblGrid>
              <a:tr h="505666">
                <a:tc>
                  <a:txBody>
                    <a:bodyPr/>
                    <a:lstStyle/>
                    <a:p>
                      <a:pPr marL="0" marR="0" algn="just" rtl="1">
                        <a:lnSpc>
                          <a:spcPts val="1800"/>
                        </a:lnSpc>
                        <a:spcBef>
                          <a:spcPts val="0"/>
                        </a:spcBef>
                        <a:spcAft>
                          <a:spcPts val="0"/>
                        </a:spcAft>
                      </a:pPr>
                      <a:r>
                        <a:rPr lang="ar-DZ" sz="2400" b="1" dirty="0"/>
                        <a:t>الخصائص</a:t>
                      </a:r>
                      <a:endParaRPr lang="en-US" sz="2800" b="1" dirty="0">
                        <a:latin typeface="Times New Roman"/>
                        <a:ea typeface="Times New Roman"/>
                        <a:cs typeface="Traditional Arabic"/>
                      </a:endParaRPr>
                    </a:p>
                  </a:txBody>
                  <a:tcPr marL="68580" marR="68580" marT="0" marB="0" anchor="ctr">
                    <a:solidFill>
                      <a:schemeClr val="accent1">
                        <a:lumMod val="60000"/>
                        <a:lumOff val="40000"/>
                      </a:schemeClr>
                    </a:solidFill>
                  </a:tcPr>
                </a:tc>
                <a:tc>
                  <a:txBody>
                    <a:bodyPr/>
                    <a:lstStyle/>
                    <a:p>
                      <a:pPr marL="0" marR="0" algn="just" rtl="1">
                        <a:lnSpc>
                          <a:spcPts val="1800"/>
                        </a:lnSpc>
                        <a:spcBef>
                          <a:spcPts val="0"/>
                        </a:spcBef>
                        <a:spcAft>
                          <a:spcPts val="0"/>
                        </a:spcAft>
                      </a:pPr>
                      <a:r>
                        <a:rPr lang="ar-DZ" sz="2400" b="1" dirty="0"/>
                        <a:t>القرارات العملية</a:t>
                      </a:r>
                      <a:endParaRPr lang="en-US" sz="2800" b="1" dirty="0">
                        <a:latin typeface="Times New Roman"/>
                        <a:ea typeface="Times New Roman"/>
                        <a:cs typeface="Traditional Arabic"/>
                      </a:endParaRPr>
                    </a:p>
                  </a:txBody>
                  <a:tcPr marL="68580" marR="68580" marT="0" marB="0" anchor="ctr">
                    <a:solidFill>
                      <a:schemeClr val="accent1">
                        <a:lumMod val="60000"/>
                        <a:lumOff val="40000"/>
                      </a:schemeClr>
                    </a:solidFill>
                  </a:tcPr>
                </a:tc>
                <a:tc>
                  <a:txBody>
                    <a:bodyPr/>
                    <a:lstStyle/>
                    <a:p>
                      <a:pPr marL="0" marR="0" algn="just" rtl="1">
                        <a:lnSpc>
                          <a:spcPts val="1800"/>
                        </a:lnSpc>
                        <a:spcBef>
                          <a:spcPts val="0"/>
                        </a:spcBef>
                        <a:spcAft>
                          <a:spcPts val="0"/>
                        </a:spcAft>
                      </a:pPr>
                      <a:r>
                        <a:rPr lang="ar-DZ" sz="2400" b="1" dirty="0"/>
                        <a:t>القرارات الإستراتيجية</a:t>
                      </a:r>
                      <a:endParaRPr lang="en-US" sz="2800" b="1" dirty="0">
                        <a:latin typeface="Times New Roman"/>
                        <a:ea typeface="Times New Roman"/>
                        <a:cs typeface="Traditional Arabic"/>
                      </a:endParaRPr>
                    </a:p>
                  </a:txBody>
                  <a:tcPr marL="68580" marR="68580" marT="0" marB="0" anchor="ctr">
                    <a:solidFill>
                      <a:schemeClr val="accent1">
                        <a:lumMod val="60000"/>
                        <a:lumOff val="40000"/>
                      </a:schemeClr>
                    </a:solidFill>
                  </a:tcPr>
                </a:tc>
              </a:tr>
              <a:tr h="505666">
                <a:tc>
                  <a:txBody>
                    <a:bodyPr/>
                    <a:lstStyle/>
                    <a:p>
                      <a:pPr marL="0" marR="0" algn="just" rtl="1">
                        <a:lnSpc>
                          <a:spcPts val="1800"/>
                        </a:lnSpc>
                        <a:spcBef>
                          <a:spcPts val="0"/>
                        </a:spcBef>
                        <a:spcAft>
                          <a:spcPts val="0"/>
                        </a:spcAft>
                      </a:pPr>
                      <a:r>
                        <a:rPr lang="ar-DZ" sz="2400" b="1" dirty="0"/>
                        <a:t>التأثير</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a:t>محدود، مصلحة واحدة</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a:t>شامل لجميع المؤسسة</a:t>
                      </a:r>
                      <a:endParaRPr lang="en-US" sz="2800" b="1">
                        <a:latin typeface="Times New Roman"/>
                        <a:ea typeface="Times New Roman"/>
                        <a:cs typeface="Traditional Arabic"/>
                      </a:endParaRPr>
                    </a:p>
                  </a:txBody>
                  <a:tcPr marL="68580" marR="68580" marT="0" marB="0" anchor="ctr"/>
                </a:tc>
              </a:tr>
              <a:tr h="505666">
                <a:tc>
                  <a:txBody>
                    <a:bodyPr/>
                    <a:lstStyle/>
                    <a:p>
                      <a:pPr marL="0" marR="0" algn="just" rtl="1">
                        <a:lnSpc>
                          <a:spcPts val="1800"/>
                        </a:lnSpc>
                        <a:spcBef>
                          <a:spcPts val="0"/>
                        </a:spcBef>
                        <a:spcAft>
                          <a:spcPts val="0"/>
                        </a:spcAft>
                      </a:pPr>
                      <a:r>
                        <a:rPr lang="ar-DZ" sz="2400" b="1" dirty="0"/>
                        <a:t>مدة </a:t>
                      </a:r>
                      <a:r>
                        <a:rPr lang="ar-SA" sz="2400" b="1" dirty="0" smtClean="0"/>
                        <a:t>الإعداد</a:t>
                      </a:r>
                      <a:r>
                        <a:rPr lang="ar-DZ" sz="2400" b="1" dirty="0" smtClean="0"/>
                        <a:t> </a:t>
                      </a:r>
                      <a:r>
                        <a:rPr lang="ar-DZ" sz="2400" b="1" dirty="0"/>
                        <a:t>والتنفيذ</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a:t>قصيرة</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a:t>طويلة</a:t>
                      </a:r>
                      <a:endParaRPr lang="en-US" sz="2800" b="1" dirty="0">
                        <a:latin typeface="Times New Roman"/>
                        <a:ea typeface="Times New Roman"/>
                        <a:cs typeface="Traditional Arabic"/>
                      </a:endParaRPr>
                    </a:p>
                  </a:txBody>
                  <a:tcPr marL="68580" marR="68580" marT="0" marB="0" anchor="ctr"/>
                </a:tc>
              </a:tr>
              <a:tr h="505666">
                <a:tc>
                  <a:txBody>
                    <a:bodyPr/>
                    <a:lstStyle/>
                    <a:p>
                      <a:pPr marL="0" marR="0" algn="just" rtl="1">
                        <a:lnSpc>
                          <a:spcPts val="1800"/>
                        </a:lnSpc>
                        <a:spcBef>
                          <a:spcPts val="0"/>
                        </a:spcBef>
                        <a:spcAft>
                          <a:spcPts val="0"/>
                        </a:spcAft>
                      </a:pPr>
                      <a:r>
                        <a:rPr lang="ar-DZ" sz="2400" b="1"/>
                        <a:t>إمكانية التراجع</a:t>
                      </a:r>
                      <a:endParaRPr lang="en-US" sz="2800" b="1">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a:t>سهلة</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a:t>صعبة ومكلفة</a:t>
                      </a:r>
                      <a:endParaRPr lang="en-US" sz="2800" b="1">
                        <a:latin typeface="Times New Roman"/>
                        <a:ea typeface="Times New Roman"/>
                        <a:cs typeface="Traditional Arabic"/>
                      </a:endParaRPr>
                    </a:p>
                  </a:txBody>
                  <a:tcPr marL="68580" marR="68580" marT="0" marB="0" anchor="ctr"/>
                </a:tc>
              </a:tr>
              <a:tr h="505666">
                <a:tc>
                  <a:txBody>
                    <a:bodyPr/>
                    <a:lstStyle/>
                    <a:p>
                      <a:pPr marL="0" marR="0" algn="just" rtl="1">
                        <a:lnSpc>
                          <a:spcPts val="1800"/>
                        </a:lnSpc>
                        <a:spcBef>
                          <a:spcPts val="0"/>
                        </a:spcBef>
                        <a:spcAft>
                          <a:spcPts val="0"/>
                        </a:spcAft>
                      </a:pPr>
                      <a:r>
                        <a:rPr lang="ar-DZ" sz="2400" b="1" dirty="0"/>
                        <a:t>الأبعاد </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a:t>محدودة العدد</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a:t>متعددة</a:t>
                      </a:r>
                      <a:endParaRPr lang="en-US" sz="2800" b="1">
                        <a:latin typeface="Times New Roman"/>
                        <a:ea typeface="Times New Roman"/>
                        <a:cs typeface="Traditional Arabic"/>
                      </a:endParaRPr>
                    </a:p>
                  </a:txBody>
                  <a:tcPr marL="68580" marR="68580" marT="0" marB="0" anchor="ctr"/>
                </a:tc>
              </a:tr>
              <a:tr h="505666">
                <a:tc>
                  <a:txBody>
                    <a:bodyPr/>
                    <a:lstStyle/>
                    <a:p>
                      <a:pPr marL="0" marR="0" algn="just" rtl="1">
                        <a:lnSpc>
                          <a:spcPts val="1800"/>
                        </a:lnSpc>
                        <a:spcBef>
                          <a:spcPts val="0"/>
                        </a:spcBef>
                        <a:spcAft>
                          <a:spcPts val="0"/>
                        </a:spcAft>
                      </a:pPr>
                      <a:r>
                        <a:rPr lang="ar-SA" sz="2400" b="1"/>
                        <a:t>البيئة </a:t>
                      </a:r>
                      <a:r>
                        <a:rPr lang="ar-DZ" sz="2400" b="1"/>
                        <a:t>والزمن</a:t>
                      </a:r>
                      <a:endParaRPr lang="en-US" sz="2800" b="1">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a:t>كقيود</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smtClean="0"/>
                        <a:t>متغير</a:t>
                      </a:r>
                      <a:r>
                        <a:rPr lang="ar-SA" sz="2400" b="1" dirty="0" err="1" smtClean="0"/>
                        <a:t>ات</a:t>
                      </a:r>
                      <a:endParaRPr lang="en-US" sz="2800" b="1" dirty="0">
                        <a:latin typeface="Times New Roman"/>
                        <a:ea typeface="Times New Roman"/>
                        <a:cs typeface="Traditional Arabic"/>
                      </a:endParaRPr>
                    </a:p>
                  </a:txBody>
                  <a:tcPr marL="68580" marR="68580" marT="0" marB="0" anchor="ctr"/>
                </a:tc>
              </a:tr>
              <a:tr h="505666">
                <a:tc>
                  <a:txBody>
                    <a:bodyPr/>
                    <a:lstStyle/>
                    <a:p>
                      <a:pPr marL="0" marR="0" algn="just" rtl="1">
                        <a:lnSpc>
                          <a:spcPts val="1800"/>
                        </a:lnSpc>
                        <a:spcBef>
                          <a:spcPts val="0"/>
                        </a:spcBef>
                        <a:spcAft>
                          <a:spcPts val="0"/>
                        </a:spcAft>
                      </a:pPr>
                      <a:r>
                        <a:rPr lang="ar-DZ" sz="2400" b="1"/>
                        <a:t>الأهداف</a:t>
                      </a:r>
                      <a:endParaRPr lang="en-US" sz="2800" b="1">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a:t>واضحة </a:t>
                      </a:r>
                      <a:endParaRPr lang="en-US" sz="2800" b="1">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SA" sz="2400" b="1" dirty="0" err="1" smtClean="0"/>
                        <a:t>غا</a:t>
                      </a:r>
                      <a:r>
                        <a:rPr lang="ar-DZ" sz="2400" b="1" dirty="0" err="1" smtClean="0"/>
                        <a:t>مضة</a:t>
                      </a:r>
                      <a:r>
                        <a:rPr lang="ar-SA" sz="2400" b="1" dirty="0" smtClean="0"/>
                        <a:t> غالبا</a:t>
                      </a:r>
                      <a:endParaRPr lang="en-US" sz="2800" b="1" dirty="0">
                        <a:latin typeface="Times New Roman"/>
                        <a:ea typeface="Times New Roman"/>
                        <a:cs typeface="Traditional Arabic"/>
                      </a:endParaRPr>
                    </a:p>
                  </a:txBody>
                  <a:tcPr marL="68580" marR="68580" marT="0" marB="0" anchor="ctr"/>
                </a:tc>
              </a:tr>
              <a:tr h="468677">
                <a:tc>
                  <a:txBody>
                    <a:bodyPr/>
                    <a:lstStyle/>
                    <a:p>
                      <a:pPr marL="0" marR="0" algn="just" rtl="1">
                        <a:lnSpc>
                          <a:spcPts val="1800"/>
                        </a:lnSpc>
                        <a:spcBef>
                          <a:spcPts val="0"/>
                        </a:spcBef>
                        <a:spcAft>
                          <a:spcPts val="0"/>
                        </a:spcAft>
                      </a:pPr>
                      <a:r>
                        <a:rPr lang="ar-DZ" sz="2400" b="1" dirty="0"/>
                        <a:t>التكرار</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a:t>كثيرة</a:t>
                      </a:r>
                      <a:endParaRPr lang="en-US" sz="2800" b="1">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a:t>شبه نادرة</a:t>
                      </a:r>
                      <a:endParaRPr lang="en-US" sz="2800" b="1">
                        <a:latin typeface="Times New Roman"/>
                        <a:ea typeface="Times New Roman"/>
                        <a:cs typeface="Traditional Arabic"/>
                      </a:endParaRPr>
                    </a:p>
                  </a:txBody>
                  <a:tcPr marL="68580" marR="68580" marT="0" marB="0" anchor="ctr"/>
                </a:tc>
              </a:tr>
              <a:tr h="505666">
                <a:tc>
                  <a:txBody>
                    <a:bodyPr/>
                    <a:lstStyle/>
                    <a:p>
                      <a:pPr marL="0" marR="0" algn="just" rtl="1">
                        <a:lnSpc>
                          <a:spcPts val="1800"/>
                        </a:lnSpc>
                        <a:spcBef>
                          <a:spcPts val="0"/>
                        </a:spcBef>
                        <a:spcAft>
                          <a:spcPts val="0"/>
                        </a:spcAft>
                      </a:pPr>
                      <a:r>
                        <a:rPr lang="ar-DZ" sz="2400" b="1" dirty="0"/>
                        <a:t>طبيعة القرار</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a:t>استغلال الإمكانات </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a:t>خلق إمكانات جديدة</a:t>
                      </a:r>
                      <a:endParaRPr lang="en-US" sz="2800" b="1">
                        <a:latin typeface="Times New Roman"/>
                        <a:ea typeface="Times New Roman"/>
                        <a:cs typeface="Traditional Arabic"/>
                      </a:endParaRPr>
                    </a:p>
                  </a:txBody>
                  <a:tcPr marL="68580" marR="68580" marT="0" marB="0" anchor="ctr"/>
                </a:tc>
              </a:tr>
              <a:tr h="505666">
                <a:tc>
                  <a:txBody>
                    <a:bodyPr/>
                    <a:lstStyle/>
                    <a:p>
                      <a:pPr marL="0" marR="0" algn="just" rtl="1">
                        <a:lnSpc>
                          <a:spcPts val="1800"/>
                        </a:lnSpc>
                        <a:spcBef>
                          <a:spcPts val="0"/>
                        </a:spcBef>
                        <a:spcAft>
                          <a:spcPts val="0"/>
                        </a:spcAft>
                      </a:pPr>
                      <a:r>
                        <a:rPr lang="ar-DZ" sz="2400" b="1"/>
                        <a:t>المهارات المطلوبة</a:t>
                      </a:r>
                      <a:endParaRPr lang="en-US" sz="2800" b="1">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SA" sz="2400" b="1" dirty="0" smtClean="0"/>
                        <a:t>محددة ومعيارية</a:t>
                      </a:r>
                      <a:endParaRPr lang="en-US" sz="2800" b="1" dirty="0">
                        <a:latin typeface="Times New Roman"/>
                        <a:ea typeface="Times New Roman"/>
                        <a:cs typeface="Traditional Arabic"/>
                      </a:endParaRPr>
                    </a:p>
                  </a:txBody>
                  <a:tcPr marL="68580" marR="68580" marT="0" marB="0" anchor="ctr"/>
                </a:tc>
                <a:tc>
                  <a:txBody>
                    <a:bodyPr/>
                    <a:lstStyle/>
                    <a:p>
                      <a:pPr marL="0" marR="0" algn="just" rtl="1">
                        <a:lnSpc>
                          <a:spcPts val="1800"/>
                        </a:lnSpc>
                        <a:spcBef>
                          <a:spcPts val="0"/>
                        </a:spcBef>
                        <a:spcAft>
                          <a:spcPts val="0"/>
                        </a:spcAft>
                      </a:pPr>
                      <a:r>
                        <a:rPr lang="ar-DZ" sz="2400" b="1" dirty="0"/>
                        <a:t>متباينة وخلاقة</a:t>
                      </a:r>
                      <a:endParaRPr lang="en-US" sz="2800" b="1" dirty="0">
                        <a:latin typeface="Times New Roman"/>
                        <a:ea typeface="Times New Roman"/>
                        <a:cs typeface="Traditional Arabic"/>
                      </a:endParaRPr>
                    </a:p>
                  </a:txBody>
                  <a:tcPr marL="68580" marR="68580" marT="0" marB="0" anchor="ct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t>تقاطع المستوى الاستراتيجي مع التشغيلي</a:t>
            </a:r>
            <a:endParaRPr lang="ar-DZ" b="1" dirty="0"/>
          </a:p>
        </p:txBody>
      </p:sp>
      <p:grpSp>
        <p:nvGrpSpPr>
          <p:cNvPr id="4" name="مجموعة 11"/>
          <p:cNvGrpSpPr>
            <a:grpSpLocks/>
          </p:cNvGrpSpPr>
          <p:nvPr/>
        </p:nvGrpSpPr>
        <p:grpSpPr bwMode="auto">
          <a:xfrm>
            <a:off x="533400" y="1447800"/>
            <a:ext cx="8286750" cy="4429125"/>
            <a:chOff x="357188" y="1857375"/>
            <a:chExt cx="8286750" cy="4429125"/>
          </a:xfrm>
        </p:grpSpPr>
        <p:sp>
          <p:nvSpPr>
            <p:cNvPr id="5" name="Rectangle 9"/>
            <p:cNvSpPr>
              <a:spLocks noChangeArrowheads="1"/>
            </p:cNvSpPr>
            <p:nvPr/>
          </p:nvSpPr>
          <p:spPr bwMode="auto">
            <a:xfrm>
              <a:off x="357188" y="1857375"/>
              <a:ext cx="8286750" cy="4429125"/>
            </a:xfrm>
            <a:prstGeom prst="rect">
              <a:avLst/>
            </a:prstGeom>
            <a:solidFill>
              <a:schemeClr val="bg2">
                <a:lumMod val="20000"/>
                <a:lumOff val="80000"/>
              </a:schemeClr>
            </a:solidFill>
            <a:ln w="9525">
              <a:solidFill>
                <a:srgbClr val="000000"/>
              </a:solidFill>
              <a:miter lim="800000"/>
              <a:headEnd/>
              <a:tailEnd/>
            </a:ln>
          </p:spPr>
          <p:txBody>
            <a:bodyPr/>
            <a:lstStyle/>
            <a:p>
              <a:pPr>
                <a:defRPr/>
              </a:pPr>
              <a:endParaRPr lang="ar-SA" sz="4000"/>
            </a:p>
          </p:txBody>
        </p:sp>
        <p:sp>
          <p:nvSpPr>
            <p:cNvPr id="6" name="Line 10"/>
            <p:cNvSpPr>
              <a:spLocks noChangeShapeType="1"/>
            </p:cNvSpPr>
            <p:nvPr/>
          </p:nvSpPr>
          <p:spPr bwMode="auto">
            <a:xfrm>
              <a:off x="751795" y="2078831"/>
              <a:ext cx="0" cy="3986213"/>
            </a:xfrm>
            <a:prstGeom prst="line">
              <a:avLst/>
            </a:prstGeom>
            <a:noFill/>
            <a:ln w="38100">
              <a:solidFill>
                <a:srgbClr val="000000"/>
              </a:solidFill>
              <a:round/>
              <a:headEnd/>
              <a:tailEnd type="triangle" w="med" len="med"/>
            </a:ln>
          </p:spPr>
          <p:txBody>
            <a:bodyPr/>
            <a:lstStyle/>
            <a:p>
              <a:endParaRPr lang="ar-DZ"/>
            </a:p>
          </p:txBody>
        </p:sp>
        <p:sp>
          <p:nvSpPr>
            <p:cNvPr id="7" name="Rectangle 11"/>
            <p:cNvSpPr>
              <a:spLocks noChangeArrowheads="1"/>
            </p:cNvSpPr>
            <p:nvPr/>
          </p:nvSpPr>
          <p:spPr bwMode="auto">
            <a:xfrm>
              <a:off x="4895170" y="2300288"/>
              <a:ext cx="2170339" cy="1989415"/>
            </a:xfrm>
            <a:prstGeom prst="rect">
              <a:avLst/>
            </a:prstGeom>
            <a:solidFill>
              <a:srgbClr val="92D050"/>
            </a:solidFill>
            <a:ln w="9525">
              <a:solidFill>
                <a:srgbClr val="000000"/>
              </a:solidFill>
              <a:miter lim="800000"/>
              <a:headEnd/>
              <a:tailEnd/>
            </a:ln>
          </p:spPr>
          <p:txBody>
            <a:bodyPr/>
            <a:lstStyle/>
            <a:p>
              <a:pPr algn="l">
                <a:lnSpc>
                  <a:spcPct val="144000"/>
                </a:lnSpc>
                <a:spcAft>
                  <a:spcPts val="1000"/>
                </a:spcAft>
              </a:pPr>
              <a:r>
                <a:rPr lang="ar-DZ" sz="3200" b="1">
                  <a:latin typeface="Calibri" pitchFamily="34" charset="0"/>
                  <a:ea typeface="Arial" pitchFamily="34" charset="0"/>
                  <a:cs typeface="Simplified Arabic" pitchFamily="18" charset="-78"/>
                </a:rPr>
                <a:t>المستوى الاستراتيجي</a:t>
              </a:r>
              <a:endParaRPr lang="ar-SA" sz="4000">
                <a:ea typeface="Arial" pitchFamily="34" charset="0"/>
                <a:cs typeface="Simplified Arabic" pitchFamily="18" charset="-78"/>
              </a:endParaRPr>
            </a:p>
          </p:txBody>
        </p:sp>
        <p:sp>
          <p:nvSpPr>
            <p:cNvPr id="8" name="Rectangle 12"/>
            <p:cNvSpPr>
              <a:spLocks noChangeArrowheads="1"/>
            </p:cNvSpPr>
            <p:nvPr/>
          </p:nvSpPr>
          <p:spPr bwMode="auto">
            <a:xfrm>
              <a:off x="5881688" y="3786190"/>
              <a:ext cx="2564946" cy="2057398"/>
            </a:xfrm>
            <a:prstGeom prst="rect">
              <a:avLst/>
            </a:prstGeom>
            <a:solidFill>
              <a:srgbClr val="FFC000"/>
            </a:solidFill>
            <a:ln w="9525">
              <a:solidFill>
                <a:srgbClr val="000000"/>
              </a:solidFill>
              <a:miter lim="800000"/>
              <a:headEnd/>
              <a:tailEnd/>
            </a:ln>
          </p:spPr>
          <p:txBody>
            <a:bodyPr/>
            <a:lstStyle/>
            <a:p>
              <a:pPr algn="l">
                <a:spcAft>
                  <a:spcPts val="1000"/>
                </a:spcAft>
              </a:pPr>
              <a:endParaRPr lang="en-US" sz="3200"/>
            </a:p>
            <a:p>
              <a:pPr>
                <a:lnSpc>
                  <a:spcPct val="144000"/>
                </a:lnSpc>
              </a:pPr>
              <a:r>
                <a:rPr lang="ar-DZ" sz="3200" b="1">
                  <a:latin typeface="Calibri" pitchFamily="34" charset="0"/>
                  <a:ea typeface="Arial" pitchFamily="34" charset="0"/>
                  <a:cs typeface="Simplified Arabic" pitchFamily="18" charset="-78"/>
                </a:rPr>
                <a:t>المستوى</a:t>
              </a:r>
            </a:p>
            <a:p>
              <a:pPr>
                <a:lnSpc>
                  <a:spcPct val="144000"/>
                </a:lnSpc>
              </a:pPr>
              <a:r>
                <a:rPr lang="ar-DZ" sz="3200" b="1">
                  <a:latin typeface="Calibri" pitchFamily="34" charset="0"/>
                  <a:ea typeface="Arial" pitchFamily="34" charset="0"/>
                  <a:cs typeface="Simplified Arabic" pitchFamily="18" charset="-78"/>
                </a:rPr>
                <a:t> التشغيلي</a:t>
              </a:r>
              <a:endParaRPr lang="ar-SA" sz="4000"/>
            </a:p>
          </p:txBody>
        </p:sp>
        <p:sp>
          <p:nvSpPr>
            <p:cNvPr id="9" name="Text Box 13"/>
            <p:cNvSpPr txBox="1">
              <a:spLocks noChangeArrowheads="1"/>
            </p:cNvSpPr>
            <p:nvPr/>
          </p:nvSpPr>
          <p:spPr bwMode="auto">
            <a:xfrm>
              <a:off x="949099" y="2300288"/>
              <a:ext cx="3554753" cy="3768447"/>
            </a:xfrm>
            <a:prstGeom prst="rect">
              <a:avLst/>
            </a:prstGeom>
            <a:noFill/>
            <a:ln w="9525">
              <a:noFill/>
              <a:miter lim="800000"/>
              <a:headEnd/>
              <a:tailEnd/>
            </a:ln>
          </p:spPr>
          <p:txBody>
            <a:bodyPr/>
            <a:lstStyle/>
            <a:p>
              <a:pPr algn="l">
                <a:lnSpc>
                  <a:spcPct val="200000"/>
                </a:lnSpc>
                <a:spcAft>
                  <a:spcPts val="600"/>
                </a:spcAft>
              </a:pPr>
              <a:r>
                <a:rPr lang="ar-DZ" sz="2800" b="1">
                  <a:latin typeface="Calibri" pitchFamily="34" charset="0"/>
                  <a:ea typeface="Arial" pitchFamily="34" charset="0"/>
                  <a:cs typeface="Simplified Arabic" pitchFamily="18" charset="-78"/>
                </a:rPr>
                <a:t>تصور الإمكانات</a:t>
              </a:r>
              <a:endParaRPr lang="en-US" sz="2800" b="1">
                <a:latin typeface="Calibri" pitchFamily="34" charset="0"/>
                <a:ea typeface="Arial" pitchFamily="34" charset="0"/>
                <a:cs typeface="Simplified Arabic" pitchFamily="18" charset="-78"/>
              </a:endParaRPr>
            </a:p>
            <a:p>
              <a:pPr algn="l">
                <a:lnSpc>
                  <a:spcPct val="200000"/>
                </a:lnSpc>
                <a:spcAft>
                  <a:spcPts val="600"/>
                </a:spcAft>
              </a:pPr>
              <a:r>
                <a:rPr lang="ar-DZ" sz="2800" b="1">
                  <a:latin typeface="Calibri" pitchFamily="34" charset="0"/>
                  <a:ea typeface="Arial" pitchFamily="34" charset="0"/>
                  <a:cs typeface="Simplified Arabic" pitchFamily="18" charset="-78"/>
                </a:rPr>
                <a:t>إنشاء الإمكانات</a:t>
              </a:r>
            </a:p>
            <a:p>
              <a:pPr algn="l">
                <a:lnSpc>
                  <a:spcPct val="200000"/>
                </a:lnSpc>
                <a:spcAft>
                  <a:spcPts val="600"/>
                </a:spcAft>
              </a:pPr>
              <a:r>
                <a:rPr lang="ar-SA" sz="2800" b="1">
                  <a:latin typeface="Calibri" pitchFamily="34" charset="0"/>
                  <a:ea typeface="Arial" pitchFamily="34" charset="0"/>
                  <a:cs typeface="Simplified Arabic" pitchFamily="18" charset="-78"/>
                </a:rPr>
                <a:t>تكامل</a:t>
              </a:r>
              <a:r>
                <a:rPr lang="ar-DZ" sz="2800" b="1">
                  <a:latin typeface="Calibri" pitchFamily="34" charset="0"/>
                  <a:ea typeface="Arial" pitchFamily="34" charset="0"/>
                  <a:cs typeface="Simplified Arabic" pitchFamily="18" charset="-78"/>
                </a:rPr>
                <a:t> الإمكانات</a:t>
              </a:r>
            </a:p>
            <a:p>
              <a:pPr algn="l">
                <a:lnSpc>
                  <a:spcPct val="200000"/>
                </a:lnSpc>
                <a:spcAft>
                  <a:spcPts val="600"/>
                </a:spcAft>
              </a:pPr>
              <a:r>
                <a:rPr lang="ar-DZ" sz="2800" b="1">
                  <a:latin typeface="Calibri" pitchFamily="34" charset="0"/>
                  <a:ea typeface="Arial" pitchFamily="34" charset="0"/>
                  <a:cs typeface="Simplified Arabic" pitchFamily="18" charset="-78"/>
                </a:rPr>
                <a:t>استغلال الإمكانات</a:t>
              </a:r>
              <a:endParaRPr lang="ar-SA" sz="4000"/>
            </a:p>
          </p:txBody>
        </p:sp>
        <p:sp>
          <p:nvSpPr>
            <p:cNvPr id="10" name="مستطيل 10"/>
            <p:cNvSpPr/>
            <p:nvPr/>
          </p:nvSpPr>
          <p:spPr>
            <a:xfrm>
              <a:off x="5857875" y="3786188"/>
              <a:ext cx="1214438" cy="50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chemeClr val="tx1"/>
                </a:solidFil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تعريف الاستراتيجية</a:t>
            </a:r>
            <a:endParaRPr lang="ar-DZ" b="1" dirty="0"/>
          </a:p>
        </p:txBody>
      </p:sp>
      <p:sp>
        <p:nvSpPr>
          <p:cNvPr id="3" name="Content Placeholder 2"/>
          <p:cNvSpPr>
            <a:spLocks noGrp="1"/>
          </p:cNvSpPr>
          <p:nvPr>
            <p:ph idx="1"/>
          </p:nvPr>
        </p:nvSpPr>
        <p:spPr>
          <a:xfrm>
            <a:off x="0" y="1600200"/>
            <a:ext cx="9410700" cy="4525963"/>
          </a:xfrm>
        </p:spPr>
        <p:txBody>
          <a:bodyPr/>
          <a:lstStyle/>
          <a:p>
            <a:pPr rtl="1">
              <a:defRPr/>
            </a:pPr>
            <a:r>
              <a:rPr lang="ar-SA" sz="3600" dirty="0" smtClean="0"/>
              <a:t>من الناحية اللغوية: </a:t>
            </a:r>
          </a:p>
          <a:p>
            <a:pPr marL="873125" rtl="1">
              <a:tabLst>
                <a:tab pos="336550" algn="l"/>
              </a:tabLst>
              <a:defRPr/>
            </a:pPr>
            <a:r>
              <a:rPr lang="ar-SA" sz="3600" dirty="0" smtClean="0"/>
              <a:t>إن كلمة إستراتيجية مشتقة من الكلمة اليونانية </a:t>
            </a:r>
            <a:r>
              <a:rPr lang="fr-FR" sz="3600" dirty="0" err="1" smtClean="0">
                <a:cs typeface="Arial" pitchFamily="34" charset="0"/>
              </a:rPr>
              <a:t>Strategos</a:t>
            </a:r>
            <a:r>
              <a:rPr lang="fr-FR" sz="3600" dirty="0" smtClean="0">
                <a:cs typeface="Arial" pitchFamily="34" charset="0"/>
              </a:rPr>
              <a:t> </a:t>
            </a:r>
            <a:r>
              <a:rPr lang="ar-SA" sz="3600" dirty="0" smtClean="0"/>
              <a:t> والتي تتكون من كلمتي:</a:t>
            </a:r>
          </a:p>
          <a:p>
            <a:pPr lvl="1" rtl="1">
              <a:defRPr/>
            </a:pPr>
            <a:r>
              <a:rPr lang="fr-FR" sz="3600" dirty="0" err="1" smtClean="0"/>
              <a:t>Stratos</a:t>
            </a:r>
            <a:r>
              <a:rPr lang="fr-FR" sz="3600" dirty="0" smtClean="0"/>
              <a:t> </a:t>
            </a:r>
            <a:r>
              <a:rPr lang="ar-SA" sz="3600" dirty="0" smtClean="0"/>
              <a:t> أي الجيش </a:t>
            </a:r>
          </a:p>
          <a:p>
            <a:pPr lvl="1" rtl="1">
              <a:defRPr/>
            </a:pPr>
            <a:r>
              <a:rPr lang="fr-FR" sz="3600" dirty="0" err="1" smtClean="0">
                <a:cs typeface="Arial" pitchFamily="34" charset="0"/>
              </a:rPr>
              <a:t>Agein</a:t>
            </a:r>
            <a:r>
              <a:rPr lang="fr-FR" sz="3600" dirty="0" smtClean="0">
                <a:cs typeface="Arial" pitchFamily="34" charset="0"/>
              </a:rPr>
              <a:t> </a:t>
            </a:r>
            <a:r>
              <a:rPr lang="ar-SA" sz="3600" dirty="0" smtClean="0"/>
              <a:t> أي القيادة </a:t>
            </a:r>
          </a:p>
          <a:p>
            <a:pPr lvl="1" rtl="1">
              <a:defRPr/>
            </a:pPr>
            <a:r>
              <a:rPr lang="ar-SA" sz="3600" dirty="0" smtClean="0"/>
              <a:t>لذا فهي تعني ايضا فن قيادة الجيوش.</a:t>
            </a:r>
          </a:p>
          <a:p>
            <a:pPr rtl="1">
              <a:defRPr/>
            </a:pPr>
            <a:r>
              <a:rPr lang="ar-DZ" sz="3600" dirty="0" smtClean="0"/>
              <a:t>اما </a:t>
            </a:r>
            <a:r>
              <a:rPr lang="ar-SA" sz="3600" dirty="0" smtClean="0"/>
              <a:t>من الناحية الاصطلاحية فالتعاريف والمعاني </a:t>
            </a:r>
            <a:r>
              <a:rPr lang="ar-DZ" sz="3600" dirty="0" smtClean="0"/>
              <a:t>كثيرة</a:t>
            </a:r>
            <a:r>
              <a:rPr lang="ar-SA" sz="3600" dirty="0" smtClean="0"/>
              <a:t>:</a:t>
            </a:r>
          </a:p>
          <a:p>
            <a:pPr rtl="1"/>
            <a:endParaRPr lang="ar-DZ"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0"/>
            <a:ext cx="8915400" cy="4876800"/>
          </a:xfrm>
        </p:spPr>
        <p:txBody>
          <a:bodyPr/>
          <a:lstStyle/>
          <a:p>
            <a:pPr algn="just" rtl="1"/>
            <a:r>
              <a:rPr lang="ar-DZ" sz="3600" b="1" dirty="0" smtClean="0">
                <a:solidFill>
                  <a:srgbClr val="C00000"/>
                </a:solidFill>
              </a:rPr>
              <a:t>الاستراتيجية</a:t>
            </a:r>
            <a:r>
              <a:rPr lang="ar-DZ" sz="3600" dirty="0" smtClean="0"/>
              <a:t> </a:t>
            </a:r>
            <a:r>
              <a:rPr lang="ar-DZ" b="1" dirty="0" smtClean="0"/>
              <a:t>هي طريقة تفكير تمكن من ترتيب الظواهر ثم من اختيار الاجراءات الأكثر فعالية من اجل الوصول الى الهدف المرتقب </a:t>
            </a:r>
            <a:endParaRPr lang="ar-DZ" sz="3600" b="1" dirty="0" smtClean="0"/>
          </a:p>
          <a:p>
            <a:pPr algn="just" rtl="1"/>
            <a:r>
              <a:rPr lang="ar-DZ" sz="3600" b="1" dirty="0" smtClean="0">
                <a:solidFill>
                  <a:srgbClr val="C00000"/>
                </a:solidFill>
              </a:rPr>
              <a:t>الاستراتيجية</a:t>
            </a:r>
            <a:r>
              <a:rPr lang="ar-DZ" sz="3600" dirty="0" smtClean="0"/>
              <a:t> </a:t>
            </a:r>
            <a:r>
              <a:rPr lang="ar-DZ" b="1" dirty="0" smtClean="0"/>
              <a:t>هي مجموع القرارات والعمليات المتعلقة باختيار الوسائل وبتعبئة الموارد قصد الوصول الى هدف معين</a:t>
            </a:r>
          </a:p>
          <a:p>
            <a:pPr rtl="1"/>
            <a:r>
              <a:rPr lang="ar-DZ" sz="3600" b="1" dirty="0" smtClean="0">
                <a:solidFill>
                  <a:srgbClr val="C00000"/>
                </a:solidFill>
              </a:rPr>
              <a:t>الاستراتيجية</a:t>
            </a:r>
            <a:r>
              <a:rPr lang="ar-DZ" sz="3600" dirty="0" smtClean="0"/>
              <a:t> </a:t>
            </a:r>
            <a:r>
              <a:rPr lang="ar-DZ" b="1" dirty="0" smtClean="0"/>
              <a:t>هي عبارة عن قيادة تحولات علاقة نظام المنظمة مع بيئته وعلاقات حدود هذا النظام مع غيره </a:t>
            </a:r>
          </a:p>
          <a:p>
            <a:pPr marL="982663" indent="-627063" algn="just" rtl="1"/>
            <a:endParaRPr lang="ar-DZ"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rtl="1"/>
            <a:endParaRPr lang="ar-DZ"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الإستراتيجية كل مركب:</a:t>
            </a:r>
            <a:endParaRPr lang="ar-DZ" dirty="0"/>
          </a:p>
        </p:txBody>
      </p:sp>
      <p:sp>
        <p:nvSpPr>
          <p:cNvPr id="3" name="Content Placeholder 2"/>
          <p:cNvSpPr>
            <a:spLocks noGrp="1"/>
          </p:cNvSpPr>
          <p:nvPr>
            <p:ph idx="1"/>
          </p:nvPr>
        </p:nvSpPr>
        <p:spPr/>
        <p:txBody>
          <a:bodyPr/>
          <a:lstStyle/>
          <a:p>
            <a:r>
              <a:rPr lang="ar-SA" b="1" dirty="0" smtClean="0"/>
              <a:t>حسب :</a:t>
            </a:r>
            <a:r>
              <a:rPr lang="fr-FR" b="1" dirty="0" smtClean="0">
                <a:cs typeface="Arial" pitchFamily="34" charset="0"/>
              </a:rPr>
              <a:t> </a:t>
            </a:r>
            <a:r>
              <a:rPr lang="fr-FR" b="1" dirty="0" err="1" smtClean="0">
                <a:cs typeface="Arial" pitchFamily="34" charset="0"/>
              </a:rPr>
              <a:t>Mintzberg</a:t>
            </a:r>
            <a:r>
              <a:rPr lang="fr-FR" b="1" dirty="0" smtClean="0">
                <a:cs typeface="Arial" pitchFamily="34" charset="0"/>
              </a:rPr>
              <a:t> </a:t>
            </a:r>
            <a:r>
              <a:rPr lang="ar-SA" b="1" dirty="0" smtClean="0"/>
              <a:t>الإستراتيجية هي كل مركب من:</a:t>
            </a:r>
            <a:endParaRPr lang="en-US" b="1" dirty="0" smtClean="0">
              <a:cs typeface="Arial" pitchFamily="34" charset="0"/>
            </a:endParaRPr>
          </a:p>
          <a:p>
            <a:r>
              <a:rPr lang="ar-SA" b="1" dirty="0" smtClean="0"/>
              <a:t>الخطة: سلسلة الأعمال المتجانسة والموجهة نحو تحقيق هدف ما.</a:t>
            </a:r>
            <a:endParaRPr lang="en-US" b="1" dirty="0" smtClean="0">
              <a:cs typeface="Arial" pitchFamily="34" charset="0"/>
            </a:endParaRPr>
          </a:p>
          <a:p>
            <a:r>
              <a:rPr lang="ar-SA" b="1" dirty="0" smtClean="0"/>
              <a:t>الوضعية: الموقع المرغوب في </a:t>
            </a:r>
            <a:r>
              <a:rPr lang="ar-DZ" b="1" dirty="0" smtClean="0"/>
              <a:t>تحقيقه داخل </a:t>
            </a:r>
            <a:r>
              <a:rPr lang="ar-SA" b="1" dirty="0" smtClean="0"/>
              <a:t>المحيط</a:t>
            </a:r>
            <a:r>
              <a:rPr lang="ar-DZ" b="1" dirty="0" smtClean="0"/>
              <a:t>.</a:t>
            </a:r>
            <a:endParaRPr lang="en-US" b="1" dirty="0" smtClean="0">
              <a:cs typeface="Arial" pitchFamily="34" charset="0"/>
            </a:endParaRPr>
          </a:p>
          <a:p>
            <a:r>
              <a:rPr lang="ar-SA" b="1" dirty="0" smtClean="0"/>
              <a:t>الأفق: النظرة إلى العالم المقتسمة مع مختلف أعضاء المنظمة</a:t>
            </a:r>
            <a:endParaRPr lang="en-US" b="1" dirty="0" smtClean="0">
              <a:cs typeface="Arial" pitchFamily="34" charset="0"/>
            </a:endParaRPr>
          </a:p>
          <a:p>
            <a:r>
              <a:rPr lang="ar-SA" b="1" dirty="0" smtClean="0"/>
              <a:t>النموذج: النوايا تجاه المنافسة التي تتولد عنها استراتيجيات تحدد سلوك المنتظمة.</a:t>
            </a:r>
            <a:endParaRPr lang="ar-DZ" b="1" dirty="0" smtClean="0"/>
          </a:p>
          <a:p>
            <a:r>
              <a:rPr lang="ar-DZ" b="1" dirty="0" smtClean="0"/>
              <a:t>الحيلة: التوجه الذي تتبناه المنظمة للتفوق عل المنافسة</a:t>
            </a:r>
            <a:endParaRPr lang="ar-SA" b="1" dirty="0" smtClean="0"/>
          </a:p>
          <a:p>
            <a:pPr rtl="1"/>
            <a:endParaRPr lang="ar-DZ"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تعريف الاستراتيجية</a:t>
            </a:r>
            <a:endParaRPr lang="ar-DZ" b="1" dirty="0"/>
          </a:p>
        </p:txBody>
      </p:sp>
      <p:sp>
        <p:nvSpPr>
          <p:cNvPr id="3" name="Content Placeholder 2"/>
          <p:cNvSpPr>
            <a:spLocks noGrp="1"/>
          </p:cNvSpPr>
          <p:nvPr>
            <p:ph idx="1"/>
          </p:nvPr>
        </p:nvSpPr>
        <p:spPr/>
        <p:txBody>
          <a:bodyPr/>
          <a:lstStyle/>
          <a:p>
            <a:pPr algn="just" rtl="1">
              <a:lnSpc>
                <a:spcPct val="150000"/>
              </a:lnSpc>
            </a:pPr>
            <a:r>
              <a:rPr lang="ar-D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الاستراتيجية هي عمل فكري ينتهي بتخصيص الموارد يلزم المنظمة على المدى الطويل ويحدد مجال نشاطها على النحو الذي يمكنها من الحصول على الميزة التنافسية والاستجابة لتطلعات اصحاب المصلحة</a:t>
            </a:r>
            <a:endParaRPr lang="ar-DZ"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pPr rtl="1"/>
            <a:r>
              <a:rPr lang="ar-DZ" b="1" dirty="0" smtClean="0"/>
              <a:t>خصائص الاستراتيجية</a:t>
            </a:r>
            <a:endParaRPr lang="ar-DZ" b="1" dirty="0"/>
          </a:p>
        </p:txBody>
      </p:sp>
      <p:sp>
        <p:nvSpPr>
          <p:cNvPr id="3" name="Content Placeholder 2"/>
          <p:cNvSpPr>
            <a:spLocks noGrp="1"/>
          </p:cNvSpPr>
          <p:nvPr>
            <p:ph idx="1"/>
          </p:nvPr>
        </p:nvSpPr>
        <p:spPr>
          <a:xfrm>
            <a:off x="495300" y="1143000"/>
            <a:ext cx="8915400" cy="4983163"/>
          </a:xfrm>
        </p:spPr>
        <p:txBody>
          <a:bodyPr/>
          <a:lstStyle/>
          <a:p>
            <a:pPr marL="901700" rtl="1">
              <a:buFont typeface="Arial" pitchFamily="34" charset="0"/>
              <a:buChar char="•"/>
            </a:pPr>
            <a:r>
              <a:rPr lang="ar-DZ" dirty="0" smtClean="0"/>
              <a:t>الاستراتيجية عمل فكري</a:t>
            </a:r>
          </a:p>
          <a:p>
            <a:pPr marL="901700" rtl="1">
              <a:buFont typeface="Arial" pitchFamily="34" charset="0"/>
              <a:buChar char="•"/>
            </a:pPr>
            <a:r>
              <a:rPr lang="ar-DZ" dirty="0" smtClean="0"/>
              <a:t>تؤدي الى تخصيص الموارد</a:t>
            </a:r>
          </a:p>
          <a:p>
            <a:pPr marL="901700" rtl="1">
              <a:buFont typeface="Arial" pitchFamily="34" charset="0"/>
              <a:buChar char="•"/>
            </a:pPr>
            <a:r>
              <a:rPr lang="ar-DZ" dirty="0" smtClean="0"/>
              <a:t>تلزم المنظمة على المدى الطويل</a:t>
            </a:r>
          </a:p>
          <a:p>
            <a:pPr marL="901700" rtl="1">
              <a:buFont typeface="Arial" pitchFamily="34" charset="0"/>
              <a:buChar char="•"/>
            </a:pPr>
            <a:r>
              <a:rPr lang="ar-DZ" dirty="0" smtClean="0"/>
              <a:t>تحدد مجالات نشاط المنظمة</a:t>
            </a:r>
          </a:p>
          <a:p>
            <a:pPr marL="901700" rtl="1">
              <a:buFont typeface="Arial" pitchFamily="34" charset="0"/>
              <a:buChar char="•"/>
            </a:pPr>
            <a:r>
              <a:rPr lang="ar-DZ" dirty="0" smtClean="0"/>
              <a:t>تحدد علاقات المنظمة مع بيئتها</a:t>
            </a:r>
          </a:p>
          <a:p>
            <a:pPr marL="901700" rtl="1">
              <a:buFont typeface="Arial" pitchFamily="34" charset="0"/>
              <a:buChar char="•"/>
            </a:pPr>
            <a:r>
              <a:rPr lang="ar-DZ" dirty="0" smtClean="0"/>
              <a:t>تسعى لتحقيق الميزة التنافسية ودعمها</a:t>
            </a:r>
          </a:p>
          <a:p>
            <a:pPr marL="901700" rtl="1">
              <a:buFont typeface="Arial" pitchFamily="34" charset="0"/>
              <a:buChar char="•"/>
            </a:pPr>
            <a:r>
              <a:rPr lang="ar-DZ" dirty="0" smtClean="0"/>
              <a:t>تستهدف التوفيقب بين تطلعات اصحاب المصلحة</a:t>
            </a:r>
          </a:p>
          <a:p>
            <a:pPr marL="901700" rtl="1">
              <a:buFont typeface="Arial" pitchFamily="34" charset="0"/>
              <a:buChar char="•"/>
            </a:pPr>
            <a:r>
              <a:rPr lang="ar-SA" dirty="0" smtClean="0"/>
              <a:t>تستثمر التفكير العقلاني والقدرات الحدسية للمديرين</a:t>
            </a:r>
          </a:p>
          <a:p>
            <a:pPr marL="901700" rtl="1">
              <a:buFont typeface="Arial" pitchFamily="34" charset="0"/>
              <a:buChar char="•"/>
            </a:pPr>
            <a:endParaRPr lang="ar-DZ" dirty="0" smtClean="0"/>
          </a:p>
          <a:p>
            <a:pPr marL="901700" rtl="1"/>
            <a:endParaRPr lang="ar-DZ" dirty="0" smtClean="0"/>
          </a:p>
          <a:p>
            <a:pPr rtl="1"/>
            <a:endParaRPr lang="ar-DZ"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مستويات الإستراتيجية:</a:t>
            </a:r>
            <a:endParaRPr lang="ar-DZ" dirty="0"/>
          </a:p>
        </p:txBody>
      </p:sp>
      <p:sp>
        <p:nvSpPr>
          <p:cNvPr id="3" name="Content Placeholder 2"/>
          <p:cNvSpPr>
            <a:spLocks noGrp="1"/>
          </p:cNvSpPr>
          <p:nvPr>
            <p:ph idx="1"/>
          </p:nvPr>
        </p:nvSpPr>
        <p:spPr/>
        <p:txBody>
          <a:bodyPr/>
          <a:lstStyle/>
          <a:p>
            <a:pPr rtl="1">
              <a:defRPr/>
            </a:pPr>
            <a:r>
              <a:rPr lang="ar-SA" b="1" dirty="0" smtClean="0"/>
              <a:t>إستراتيجية المنظمة ككل:</a:t>
            </a:r>
          </a:p>
          <a:p>
            <a:pPr marL="793750" indent="-47625" rtl="1">
              <a:defRPr/>
            </a:pPr>
            <a:r>
              <a:rPr lang="ar-SA" dirty="0" smtClean="0"/>
              <a:t>إستراتيجية كوكا كولا هي التخصص في المشروبات الغازية والبيع بالأسعار المنخفضة</a:t>
            </a:r>
            <a:endParaRPr lang="en-US" dirty="0" smtClean="0">
              <a:cs typeface="Arial" pitchFamily="34" charset="0"/>
            </a:endParaRPr>
          </a:p>
          <a:p>
            <a:pPr rtl="1">
              <a:defRPr/>
            </a:pPr>
            <a:r>
              <a:rPr lang="ar-SA" b="1" dirty="0" smtClean="0"/>
              <a:t>إستراتيجية مجال نشاط استراتيجي:</a:t>
            </a:r>
          </a:p>
          <a:p>
            <a:pPr marL="1330325" rtl="1">
              <a:defRPr/>
            </a:pPr>
            <a:r>
              <a:rPr lang="ar-SA" dirty="0" smtClean="0"/>
              <a:t>استراتيجيات تيويتا حسب أنواع الزبائن</a:t>
            </a:r>
            <a:endParaRPr lang="en-US" dirty="0" smtClean="0">
              <a:cs typeface="Arial" pitchFamily="34" charset="0"/>
            </a:endParaRPr>
          </a:p>
          <a:p>
            <a:pPr rtl="1">
              <a:defRPr/>
            </a:pPr>
            <a:r>
              <a:rPr lang="ar-SA" b="1" dirty="0" smtClean="0"/>
              <a:t>إستراتيجية وظيفية: (تسمى ايضا سياسات)</a:t>
            </a:r>
          </a:p>
          <a:p>
            <a:pPr marL="1089025" rtl="1">
              <a:defRPr/>
            </a:pPr>
            <a:r>
              <a:rPr lang="ar-SA" dirty="0" smtClean="0"/>
              <a:t>استراتيجيات تنويع مصادر التوظيف في الجامعات السعودية</a:t>
            </a:r>
            <a:endParaRPr lang="en-US" dirty="0" smtClean="0"/>
          </a:p>
          <a:p>
            <a:pPr rtl="1"/>
            <a:endParaRPr lang="ar-DZ"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التخطيط الاستراتيجي</a:t>
            </a:r>
            <a:endParaRPr lang="ar-DZ" dirty="0"/>
          </a:p>
        </p:txBody>
      </p:sp>
      <p:sp>
        <p:nvSpPr>
          <p:cNvPr id="3" name="Content Placeholder 2"/>
          <p:cNvSpPr>
            <a:spLocks noGrp="1"/>
          </p:cNvSpPr>
          <p:nvPr>
            <p:ph idx="1"/>
          </p:nvPr>
        </p:nvSpPr>
        <p:spPr/>
        <p:txBody>
          <a:bodyPr/>
          <a:lstStyle/>
          <a:p>
            <a:pPr rtl="1" eaLnBrk="1" hangingPunct="1"/>
            <a:r>
              <a:rPr lang="ar-DZ" dirty="0" smtClean="0"/>
              <a:t>يعرف</a:t>
            </a:r>
            <a:r>
              <a:rPr lang="ar-SA" dirty="0" smtClean="0"/>
              <a:t>ه</a:t>
            </a:r>
            <a:r>
              <a:rPr lang="ar-DZ" dirty="0" smtClean="0"/>
              <a:t> </a:t>
            </a:r>
            <a:r>
              <a:rPr lang="fr-FR" dirty="0" err="1" smtClean="0">
                <a:cs typeface="Arial" pitchFamily="34" charset="0"/>
              </a:rPr>
              <a:t>AcKoff</a:t>
            </a:r>
            <a:r>
              <a:rPr lang="ar-DZ" dirty="0" smtClean="0"/>
              <a:t> التخطيط بأنه "تصور المستقبل المرغوب فيه والوسائل التي تسمح ببلوغه. لذلك فهو عملية مستمرة تستلزم بناء و تقييم مجموعة من القرارات المترابطة التي تسبق الفعل وتتدخل في الوضعيات التي تكون فيها احتمالات تحقيق النتائج المرغوبة ضعيفة ”</a:t>
            </a:r>
            <a:endParaRPr lang="ar-SA" dirty="0" smtClean="0"/>
          </a:p>
          <a:p>
            <a:pPr rtl="1" eaLnBrk="1" hangingPunct="1"/>
            <a:r>
              <a:rPr lang="ar-SA" dirty="0" smtClean="0"/>
              <a:t>التخطيط الاستراتيجي يأخذ تحولات البيئة بعين الاعتبار</a:t>
            </a:r>
          </a:p>
          <a:p>
            <a:pPr rtl="1" eaLnBrk="1" hangingPunct="1"/>
            <a:r>
              <a:rPr lang="ar-SA" dirty="0" smtClean="0"/>
              <a:t>يفضي الى اعداد الخطة الاستراتيجية</a:t>
            </a:r>
          </a:p>
          <a:p>
            <a:pPr rtl="1" eaLnBrk="1" hangingPunct="1"/>
            <a:r>
              <a:rPr lang="ar-SA" dirty="0" smtClean="0"/>
              <a:t>يهدف التخطيط الاستراتيجي إلى تقليص ما يسمى بالفجوة الإستراتيجية</a:t>
            </a:r>
          </a:p>
          <a:p>
            <a:pPr rtl="1"/>
            <a:endParaRPr lang="ar-DZ"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الفجوة الاستراتيجية</a:t>
            </a:r>
            <a:endParaRPr lang="ar-DZ" b="1" dirty="0"/>
          </a:p>
        </p:txBody>
      </p:sp>
      <p:grpSp>
        <p:nvGrpSpPr>
          <p:cNvPr id="4" name="Group 2"/>
          <p:cNvGrpSpPr>
            <a:grpSpLocks/>
          </p:cNvGrpSpPr>
          <p:nvPr/>
        </p:nvGrpSpPr>
        <p:grpSpPr bwMode="auto">
          <a:xfrm>
            <a:off x="0" y="1524000"/>
            <a:ext cx="8429625" cy="4514850"/>
            <a:chOff x="1736" y="9761"/>
            <a:chExt cx="6926" cy="2080"/>
          </a:xfrm>
        </p:grpSpPr>
        <p:sp>
          <p:nvSpPr>
            <p:cNvPr id="5" name="Line 3"/>
            <p:cNvSpPr>
              <a:spLocks noChangeShapeType="1"/>
            </p:cNvSpPr>
            <p:nvPr/>
          </p:nvSpPr>
          <p:spPr bwMode="auto">
            <a:xfrm flipV="1">
              <a:off x="3497" y="9921"/>
              <a:ext cx="0" cy="1760"/>
            </a:xfrm>
            <a:prstGeom prst="line">
              <a:avLst/>
            </a:prstGeom>
            <a:noFill/>
            <a:ln w="9525">
              <a:solidFill>
                <a:srgbClr val="000000"/>
              </a:solidFill>
              <a:round/>
              <a:headEnd/>
              <a:tailEnd type="triangle" w="med" len="med"/>
            </a:ln>
          </p:spPr>
          <p:txBody>
            <a:bodyPr/>
            <a:lstStyle/>
            <a:p>
              <a:endParaRPr lang="ar-DZ"/>
            </a:p>
          </p:txBody>
        </p:sp>
        <p:sp>
          <p:nvSpPr>
            <p:cNvPr id="6" name="Line 4"/>
            <p:cNvSpPr>
              <a:spLocks noChangeShapeType="1"/>
            </p:cNvSpPr>
            <p:nvPr/>
          </p:nvSpPr>
          <p:spPr bwMode="auto">
            <a:xfrm>
              <a:off x="3497" y="11681"/>
              <a:ext cx="4069" cy="0"/>
            </a:xfrm>
            <a:prstGeom prst="line">
              <a:avLst/>
            </a:prstGeom>
            <a:noFill/>
            <a:ln w="9525">
              <a:solidFill>
                <a:srgbClr val="000000"/>
              </a:solidFill>
              <a:round/>
              <a:headEnd/>
              <a:tailEnd type="triangle" w="med" len="med"/>
            </a:ln>
          </p:spPr>
          <p:txBody>
            <a:bodyPr/>
            <a:lstStyle/>
            <a:p>
              <a:endParaRPr lang="ar-DZ"/>
            </a:p>
          </p:txBody>
        </p:sp>
        <p:sp>
          <p:nvSpPr>
            <p:cNvPr id="7" name="Text Box 5"/>
            <p:cNvSpPr txBox="1">
              <a:spLocks noChangeArrowheads="1"/>
            </p:cNvSpPr>
            <p:nvPr/>
          </p:nvSpPr>
          <p:spPr bwMode="auto">
            <a:xfrm>
              <a:off x="1736" y="9761"/>
              <a:ext cx="1604" cy="1600"/>
            </a:xfrm>
            <a:prstGeom prst="rect">
              <a:avLst/>
            </a:prstGeom>
            <a:noFill/>
            <a:ln w="9525">
              <a:noFill/>
              <a:miter lim="800000"/>
              <a:headEnd/>
              <a:tailEnd/>
            </a:ln>
          </p:spPr>
          <p:txBody>
            <a:bodyPr lIns="18000" tIns="10800" rIns="18000" bIns="10800"/>
            <a:lstStyle/>
            <a:p>
              <a:pPr>
                <a:lnSpc>
                  <a:spcPct val="112000"/>
                </a:lnSpc>
                <a:spcAft>
                  <a:spcPts val="1000"/>
                </a:spcAft>
              </a:pPr>
              <a:r>
                <a:rPr lang="ar-SA" sz="2400" b="1" dirty="0">
                  <a:solidFill>
                    <a:srgbClr val="FF0000"/>
                  </a:solidFill>
                  <a:latin typeface="Calibri" pitchFamily="34" charset="0"/>
                  <a:ea typeface="Arial" pitchFamily="34" charset="0"/>
                  <a:cs typeface="Simplified Arabic" pitchFamily="18" charset="-78"/>
                </a:rPr>
                <a:t>الأهداف:</a:t>
              </a:r>
              <a:endParaRPr lang="en-US" sz="2400" b="1" dirty="0">
                <a:solidFill>
                  <a:srgbClr val="FF0000"/>
                </a:solidFill>
                <a:latin typeface="Calibri" pitchFamily="34" charset="0"/>
                <a:ea typeface="Arial" pitchFamily="34" charset="0"/>
                <a:cs typeface="Simplified Arabic" pitchFamily="18" charset="-78"/>
              </a:endParaRPr>
            </a:p>
            <a:p>
              <a:pPr>
                <a:lnSpc>
                  <a:spcPct val="112000"/>
                </a:lnSpc>
                <a:spcAft>
                  <a:spcPts val="1000"/>
                </a:spcAft>
              </a:pPr>
              <a:r>
                <a:rPr lang="ar-SA" sz="2400" b="1" dirty="0">
                  <a:solidFill>
                    <a:srgbClr val="FF0000"/>
                  </a:solidFill>
                  <a:latin typeface="Calibri" pitchFamily="34" charset="0"/>
                  <a:ea typeface="Arial" pitchFamily="34" charset="0"/>
                  <a:cs typeface="Simplified Arabic" pitchFamily="18" charset="-78"/>
                </a:rPr>
                <a:t>  </a:t>
              </a:r>
              <a:r>
                <a:rPr lang="ar-DZ" sz="2400" b="1" dirty="0" smtClean="0">
                  <a:solidFill>
                    <a:srgbClr val="FF0000"/>
                  </a:solidFill>
                  <a:latin typeface="Calibri" pitchFamily="34" charset="0"/>
                  <a:ea typeface="Arial" pitchFamily="34" charset="0"/>
                  <a:cs typeface="Simplified Arabic" pitchFamily="18" charset="-78"/>
                </a:rPr>
                <a:t>المبيعات</a:t>
              </a:r>
              <a:endParaRPr lang="ar-SA" sz="2400" b="1" dirty="0">
                <a:solidFill>
                  <a:srgbClr val="FF0000"/>
                </a:solidFill>
                <a:latin typeface="Calibri" pitchFamily="34" charset="0"/>
                <a:ea typeface="Arial" pitchFamily="34" charset="0"/>
                <a:cs typeface="Simplified Arabic" pitchFamily="18" charset="-78"/>
              </a:endParaRPr>
            </a:p>
            <a:p>
              <a:pPr>
                <a:lnSpc>
                  <a:spcPct val="112000"/>
                </a:lnSpc>
                <a:spcAft>
                  <a:spcPts val="1000"/>
                </a:spcAft>
              </a:pPr>
              <a:r>
                <a:rPr lang="ar-SA" sz="2400" b="1" dirty="0">
                  <a:solidFill>
                    <a:srgbClr val="FF0000"/>
                  </a:solidFill>
                  <a:latin typeface="Calibri" pitchFamily="34" charset="0"/>
                  <a:ea typeface="Arial" pitchFamily="34" charset="0"/>
                  <a:cs typeface="Simplified Arabic" pitchFamily="18" charset="-78"/>
                </a:rPr>
                <a:t>  الربح</a:t>
              </a:r>
            </a:p>
            <a:p>
              <a:pPr>
                <a:lnSpc>
                  <a:spcPct val="112000"/>
                </a:lnSpc>
                <a:spcAft>
                  <a:spcPts val="1000"/>
                </a:spcAft>
              </a:pPr>
              <a:r>
                <a:rPr lang="ar-SA" sz="2400" b="1" dirty="0">
                  <a:solidFill>
                    <a:srgbClr val="FF0000"/>
                  </a:solidFill>
                  <a:latin typeface="Calibri" pitchFamily="34" charset="0"/>
                  <a:ea typeface="Arial" pitchFamily="34" charset="0"/>
                  <a:cs typeface="Simplified Arabic" pitchFamily="18" charset="-78"/>
                </a:rPr>
                <a:t>  النصيب من السوق</a:t>
              </a:r>
              <a:endParaRPr lang="ar-SA" sz="2400" b="1" dirty="0">
                <a:solidFill>
                  <a:srgbClr val="FF0000"/>
                </a:solidFill>
              </a:endParaRPr>
            </a:p>
          </p:txBody>
        </p:sp>
        <p:sp>
          <p:nvSpPr>
            <p:cNvPr id="8" name="Line 6"/>
            <p:cNvSpPr>
              <a:spLocks noChangeShapeType="1"/>
            </p:cNvSpPr>
            <p:nvPr/>
          </p:nvSpPr>
          <p:spPr bwMode="auto">
            <a:xfrm flipV="1">
              <a:off x="4279" y="10189"/>
              <a:ext cx="1800" cy="852"/>
            </a:xfrm>
            <a:prstGeom prst="line">
              <a:avLst/>
            </a:prstGeom>
            <a:noFill/>
            <a:ln w="9525">
              <a:solidFill>
                <a:srgbClr val="000000"/>
              </a:solidFill>
              <a:round/>
              <a:headEnd type="oval" w="med" len="med"/>
              <a:tailEnd type="oval" w="med" len="med"/>
            </a:ln>
          </p:spPr>
          <p:txBody>
            <a:bodyPr/>
            <a:lstStyle/>
            <a:p>
              <a:endParaRPr lang="ar-DZ"/>
            </a:p>
          </p:txBody>
        </p:sp>
        <p:sp>
          <p:nvSpPr>
            <p:cNvPr id="9" name="Line 7"/>
            <p:cNvSpPr>
              <a:spLocks noChangeShapeType="1"/>
            </p:cNvSpPr>
            <p:nvPr/>
          </p:nvSpPr>
          <p:spPr bwMode="auto">
            <a:xfrm flipV="1">
              <a:off x="4279" y="10913"/>
              <a:ext cx="1859" cy="128"/>
            </a:xfrm>
            <a:prstGeom prst="line">
              <a:avLst/>
            </a:prstGeom>
            <a:noFill/>
            <a:ln w="9525">
              <a:solidFill>
                <a:srgbClr val="000000"/>
              </a:solidFill>
              <a:round/>
              <a:headEnd/>
              <a:tailEnd type="oval" w="med" len="med"/>
            </a:ln>
          </p:spPr>
          <p:txBody>
            <a:bodyPr/>
            <a:lstStyle/>
            <a:p>
              <a:endParaRPr lang="ar-DZ"/>
            </a:p>
          </p:txBody>
        </p:sp>
        <p:sp>
          <p:nvSpPr>
            <p:cNvPr id="10" name="Text Box 8"/>
            <p:cNvSpPr txBox="1">
              <a:spLocks noChangeArrowheads="1"/>
            </p:cNvSpPr>
            <p:nvPr/>
          </p:nvSpPr>
          <p:spPr bwMode="auto">
            <a:xfrm>
              <a:off x="5690" y="9761"/>
              <a:ext cx="2831" cy="1218"/>
            </a:xfrm>
            <a:prstGeom prst="rect">
              <a:avLst/>
            </a:prstGeom>
            <a:noFill/>
            <a:ln w="9525" algn="ctr">
              <a:noFill/>
              <a:miter lim="800000"/>
              <a:headEnd/>
              <a:tailEnd/>
            </a:ln>
          </p:spPr>
          <p:txBody>
            <a:bodyPr lIns="18000" tIns="10800" rIns="18000" bIns="10800"/>
            <a:lstStyle/>
            <a:p>
              <a:endParaRPr lang="ar-SA" sz="2800" b="1">
                <a:solidFill>
                  <a:srgbClr val="FF0000"/>
                </a:solidFill>
                <a:latin typeface="Calibri" pitchFamily="34" charset="0"/>
                <a:ea typeface="Arial" pitchFamily="34" charset="0"/>
                <a:cs typeface="Simplified Arabic" pitchFamily="18" charset="-78"/>
              </a:endParaRPr>
            </a:p>
            <a:p>
              <a:r>
                <a:rPr lang="ar-SA" sz="2800" b="1">
                  <a:solidFill>
                    <a:srgbClr val="FF0000"/>
                  </a:solidFill>
                  <a:latin typeface="Calibri" pitchFamily="34" charset="0"/>
                  <a:ea typeface="Arial" pitchFamily="34" charset="0"/>
                  <a:cs typeface="Simplified Arabic" pitchFamily="18" charset="-78"/>
                </a:rPr>
                <a:t>الوضعية المرغوب فيها</a:t>
              </a:r>
            </a:p>
            <a:p>
              <a:endParaRPr lang="ar-SA" sz="2800" b="1">
                <a:solidFill>
                  <a:srgbClr val="FF0000"/>
                </a:solidFill>
                <a:latin typeface="Calibri" pitchFamily="34" charset="0"/>
                <a:ea typeface="Arial" pitchFamily="34" charset="0"/>
                <a:cs typeface="Simplified Arabic" pitchFamily="18" charset="-78"/>
              </a:endParaRPr>
            </a:p>
            <a:p>
              <a:r>
                <a:rPr lang="ar-SA" sz="2800" b="1">
                  <a:solidFill>
                    <a:srgbClr val="FF0000"/>
                  </a:solidFill>
                  <a:latin typeface="Calibri" pitchFamily="34" charset="0"/>
                  <a:ea typeface="Arial" pitchFamily="34" charset="0"/>
                  <a:cs typeface="Simplified Arabic" pitchFamily="18" charset="-78"/>
                </a:rPr>
                <a:t>الفجوة الإستراتيجية</a:t>
              </a:r>
            </a:p>
            <a:p>
              <a:pPr>
                <a:lnSpc>
                  <a:spcPct val="128000"/>
                </a:lnSpc>
                <a:spcBef>
                  <a:spcPts val="500"/>
                </a:spcBef>
              </a:pPr>
              <a:endParaRPr lang="ar-SA" sz="2800" b="1">
                <a:solidFill>
                  <a:srgbClr val="FF0000"/>
                </a:solidFill>
                <a:latin typeface="Calibri" pitchFamily="34" charset="0"/>
                <a:ea typeface="Arial" pitchFamily="34" charset="0"/>
                <a:cs typeface="Simplified Arabic" pitchFamily="18" charset="-78"/>
              </a:endParaRPr>
            </a:p>
            <a:p>
              <a:pPr>
                <a:lnSpc>
                  <a:spcPct val="128000"/>
                </a:lnSpc>
                <a:spcBef>
                  <a:spcPts val="500"/>
                </a:spcBef>
              </a:pPr>
              <a:r>
                <a:rPr lang="ar-SA" sz="2800" b="1">
                  <a:solidFill>
                    <a:srgbClr val="FF0000"/>
                  </a:solidFill>
                  <a:latin typeface="Calibri" pitchFamily="34" charset="0"/>
                  <a:ea typeface="Arial" pitchFamily="34" charset="0"/>
                  <a:cs typeface="Simplified Arabic" pitchFamily="18" charset="-78"/>
                </a:rPr>
                <a:t>الوضعية المتجه نحوها</a:t>
              </a:r>
              <a:endParaRPr lang="ar-SA" sz="2800" b="1">
                <a:solidFill>
                  <a:srgbClr val="FF0000"/>
                </a:solidFill>
                <a:ea typeface="Arial" pitchFamily="34" charset="0"/>
                <a:cs typeface="Simplified Arabic" pitchFamily="18" charset="-78"/>
              </a:endParaRPr>
            </a:p>
          </p:txBody>
        </p:sp>
        <p:sp>
          <p:nvSpPr>
            <p:cNvPr id="11" name="AutoShape 9"/>
            <p:cNvSpPr>
              <a:spLocks/>
            </p:cNvSpPr>
            <p:nvPr/>
          </p:nvSpPr>
          <p:spPr bwMode="auto">
            <a:xfrm>
              <a:off x="6256" y="10255"/>
              <a:ext cx="176" cy="636"/>
            </a:xfrm>
            <a:prstGeom prst="rightBrace">
              <a:avLst>
                <a:gd name="adj1" fmla="val 42735"/>
                <a:gd name="adj2" fmla="val 43333"/>
              </a:avLst>
            </a:prstGeom>
            <a:noFill/>
            <a:ln w="25400">
              <a:solidFill>
                <a:schemeClr val="accent2">
                  <a:lumMod val="50000"/>
                </a:schemeClr>
              </a:solidFill>
              <a:prstDash val="sysDot"/>
              <a:round/>
              <a:headEnd/>
              <a:tailEnd/>
            </a:ln>
          </p:spPr>
          <p:txBody>
            <a:bodyPr/>
            <a:lstStyle/>
            <a:p>
              <a:pPr>
                <a:defRPr/>
              </a:pPr>
              <a:endParaRPr lang="ar-SA">
                <a:solidFill>
                  <a:srgbClr val="FF0000"/>
                </a:solidFill>
              </a:endParaRPr>
            </a:p>
          </p:txBody>
        </p:sp>
        <p:sp>
          <p:nvSpPr>
            <p:cNvPr id="12" name="Text Box 10"/>
            <p:cNvSpPr txBox="1">
              <a:spLocks noChangeArrowheads="1"/>
            </p:cNvSpPr>
            <p:nvPr/>
          </p:nvSpPr>
          <p:spPr bwMode="auto">
            <a:xfrm>
              <a:off x="7723" y="11521"/>
              <a:ext cx="939" cy="320"/>
            </a:xfrm>
            <a:prstGeom prst="rect">
              <a:avLst/>
            </a:prstGeom>
            <a:noFill/>
            <a:ln w="9525" algn="ctr">
              <a:noFill/>
              <a:miter lim="800000"/>
              <a:headEnd/>
              <a:tailEnd/>
            </a:ln>
          </p:spPr>
          <p:txBody>
            <a:bodyPr lIns="18000" tIns="10800" rIns="18000" bIns="10800"/>
            <a:lstStyle/>
            <a:p>
              <a:pPr>
                <a:lnSpc>
                  <a:spcPct val="128000"/>
                </a:lnSpc>
                <a:spcBef>
                  <a:spcPts val="500"/>
                </a:spcBef>
              </a:pPr>
              <a:r>
                <a:rPr lang="ar-SA" sz="1500" b="1">
                  <a:solidFill>
                    <a:srgbClr val="FF0000"/>
                  </a:solidFill>
                  <a:latin typeface="Calibri" pitchFamily="34" charset="0"/>
                </a:rPr>
                <a:t>   </a:t>
              </a:r>
              <a:r>
                <a:rPr lang="ar-SA" sz="2800" b="1">
                  <a:solidFill>
                    <a:srgbClr val="FF0000"/>
                  </a:solidFill>
                  <a:latin typeface="Calibri" pitchFamily="34" charset="0"/>
                </a:rPr>
                <a:t>الزمن</a:t>
              </a:r>
              <a:endParaRPr lang="ar-SA" sz="2800" b="1">
                <a:solidFill>
                  <a:srgbClr val="FF0000"/>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915400" cy="1143000"/>
          </a:xfrm>
        </p:spPr>
        <p:txBody>
          <a:bodyPr/>
          <a:lstStyle/>
          <a:p>
            <a:pPr rtl="1"/>
            <a:r>
              <a:rPr lang="ar-SA" b="1" dirty="0" smtClean="0"/>
              <a:t>الإدارة</a:t>
            </a:r>
            <a:r>
              <a:rPr lang="ar-SA" b="1" dirty="0" smtClean="0">
                <a:solidFill>
                  <a:srgbClr val="C00000"/>
                </a:solidFill>
              </a:rPr>
              <a:t> </a:t>
            </a:r>
            <a:r>
              <a:rPr lang="ar-SA" b="1" dirty="0" smtClean="0"/>
              <a:t>الإستراتيجية</a:t>
            </a:r>
            <a:endParaRPr lang="ar-DZ" b="1" dirty="0" smtClean="0"/>
          </a:p>
        </p:txBody>
      </p:sp>
      <p:sp>
        <p:nvSpPr>
          <p:cNvPr id="3" name="Content Placeholder 2"/>
          <p:cNvSpPr>
            <a:spLocks noGrp="1"/>
          </p:cNvSpPr>
          <p:nvPr>
            <p:ph idx="1"/>
          </p:nvPr>
        </p:nvSpPr>
        <p:spPr>
          <a:xfrm>
            <a:off x="533400" y="990600"/>
            <a:ext cx="8915400" cy="4525963"/>
          </a:xfrm>
        </p:spPr>
        <p:txBody>
          <a:bodyPr/>
          <a:lstStyle/>
          <a:p>
            <a:pPr rtl="1" eaLnBrk="1" hangingPunct="1">
              <a:defRPr/>
            </a:pPr>
            <a:r>
              <a:rPr lang="ar-SA" sz="2800" b="1" dirty="0" smtClean="0">
                <a:solidFill>
                  <a:schemeClr val="accent3">
                    <a:lumMod val="50000"/>
                  </a:schemeClr>
                </a:solidFill>
              </a:rPr>
              <a:t>في مرحلة الستينات وبداية السبعينات:</a:t>
            </a:r>
          </a:p>
          <a:p>
            <a:pPr marL="1257300" rtl="1" eaLnBrk="1" hangingPunct="1">
              <a:defRPr/>
            </a:pPr>
            <a:r>
              <a:rPr lang="ar-SA" sz="2800" b="1" dirty="0" smtClean="0">
                <a:solidFill>
                  <a:schemeClr val="accent3">
                    <a:lumMod val="50000"/>
                  </a:schemeClr>
                </a:solidFill>
              </a:rPr>
              <a:t>الممارسة الإستراتيجية = التخطيط الاستراتيجي</a:t>
            </a:r>
            <a:r>
              <a:rPr lang="ar-SA" sz="2400" b="1" dirty="0" smtClean="0">
                <a:solidFill>
                  <a:schemeClr val="accent3">
                    <a:lumMod val="50000"/>
                  </a:schemeClr>
                </a:solidFill>
              </a:rPr>
              <a:t>.</a:t>
            </a:r>
          </a:p>
          <a:p>
            <a:pPr marL="1311275" rtl="1" eaLnBrk="1" hangingPunct="1">
              <a:defRPr/>
            </a:pPr>
            <a:r>
              <a:rPr lang="ar-SA" sz="2800" b="1" dirty="0" smtClean="0">
                <a:solidFill>
                  <a:schemeClr val="accent3">
                    <a:lumMod val="50000"/>
                  </a:schemeClr>
                </a:solidFill>
              </a:rPr>
              <a:t>الإدارة الإستراتيجية كانت غائبة (رسم التوجهات المستقبلية) </a:t>
            </a:r>
          </a:p>
          <a:p>
            <a:pPr rtl="1"/>
            <a:endParaRPr lang="ar-DZ" sz="2800" b="1" dirty="0" smtClean="0">
              <a:solidFill>
                <a:schemeClr val="accent1">
                  <a:lumMod val="75000"/>
                </a:schemeClr>
              </a:solidFill>
              <a:latin typeface="+mj-lt"/>
              <a:ea typeface="+mj-ea"/>
            </a:endParaRPr>
          </a:p>
        </p:txBody>
      </p:sp>
      <p:grpSp>
        <p:nvGrpSpPr>
          <p:cNvPr id="11" name="Group 10"/>
          <p:cNvGrpSpPr/>
          <p:nvPr/>
        </p:nvGrpSpPr>
        <p:grpSpPr>
          <a:xfrm>
            <a:off x="1076325" y="2466975"/>
            <a:ext cx="7858125" cy="3876452"/>
            <a:chOff x="1076325" y="2466975"/>
            <a:chExt cx="7858125" cy="3876452"/>
          </a:xfrm>
        </p:grpSpPr>
        <p:sp>
          <p:nvSpPr>
            <p:cNvPr id="4" name="انفجار 1 3"/>
            <p:cNvSpPr/>
            <p:nvPr/>
          </p:nvSpPr>
          <p:spPr>
            <a:xfrm>
              <a:off x="2362200" y="2895600"/>
              <a:ext cx="6143625" cy="1785938"/>
            </a:xfrm>
            <a:prstGeom prst="irregularSeal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solidFill>
                    <a:schemeClr val="bg2">
                      <a:lumMod val="50000"/>
                    </a:schemeClr>
                  </a:solidFill>
                </a:rPr>
                <a:t>عوائق التنفيذ</a:t>
              </a:r>
            </a:p>
          </p:txBody>
        </p:sp>
        <p:sp>
          <p:nvSpPr>
            <p:cNvPr id="5" name="سهم للأسفل 4"/>
            <p:cNvSpPr/>
            <p:nvPr/>
          </p:nvSpPr>
          <p:spPr>
            <a:xfrm>
              <a:off x="5076825" y="2466975"/>
              <a:ext cx="928688" cy="7858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6" name="سهم منحني إلى اليسار 5"/>
            <p:cNvSpPr/>
            <p:nvPr/>
          </p:nvSpPr>
          <p:spPr>
            <a:xfrm>
              <a:off x="7791450" y="3681413"/>
              <a:ext cx="1143000" cy="1857375"/>
            </a:xfrm>
            <a:prstGeom prst="curvedLef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chemeClr val="tx1"/>
                </a:solidFill>
              </a:endParaRPr>
            </a:p>
          </p:txBody>
        </p:sp>
        <p:sp>
          <p:nvSpPr>
            <p:cNvPr id="7" name="خماسي 6"/>
            <p:cNvSpPr/>
            <p:nvPr/>
          </p:nvSpPr>
          <p:spPr>
            <a:xfrm flipH="1">
              <a:off x="1076325" y="5124425"/>
              <a:ext cx="3143250" cy="85725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accent4">
                      <a:lumMod val="50000"/>
                    </a:schemeClr>
                  </a:solidFill>
                </a:rPr>
                <a:t>الإدارة الإستراتيجية</a:t>
              </a:r>
            </a:p>
          </p:txBody>
        </p:sp>
        <p:sp>
          <p:nvSpPr>
            <p:cNvPr id="8" name="مستطيل مستدير الزوايا 7"/>
            <p:cNvSpPr/>
            <p:nvPr/>
          </p:nvSpPr>
          <p:spPr>
            <a:xfrm>
              <a:off x="4352181" y="4692377"/>
              <a:ext cx="2571750" cy="6429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800" b="1" dirty="0">
                  <a:solidFill>
                    <a:schemeClr val="accent4">
                      <a:lumMod val="50000"/>
                    </a:schemeClr>
                  </a:solidFill>
                </a:rPr>
                <a:t>التخطيط </a:t>
              </a:r>
              <a:r>
                <a:rPr lang="ar-SA" sz="2800" b="1" dirty="0" err="1">
                  <a:solidFill>
                    <a:schemeClr val="accent4">
                      <a:lumMod val="50000"/>
                    </a:schemeClr>
                  </a:solidFill>
                </a:rPr>
                <a:t>او</a:t>
              </a:r>
              <a:r>
                <a:rPr lang="ar-SA" sz="2800" b="1" dirty="0">
                  <a:solidFill>
                    <a:schemeClr val="accent4">
                      <a:lumMod val="50000"/>
                    </a:schemeClr>
                  </a:solidFill>
                </a:rPr>
                <a:t> التصور</a:t>
              </a:r>
            </a:p>
          </p:txBody>
        </p:sp>
        <p:sp>
          <p:nvSpPr>
            <p:cNvPr id="9" name="مستطيل مستدير الزوايا 8"/>
            <p:cNvSpPr/>
            <p:nvPr/>
          </p:nvSpPr>
          <p:spPr>
            <a:xfrm>
              <a:off x="4424189" y="5700489"/>
              <a:ext cx="2571750" cy="6429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accent4">
                      <a:lumMod val="50000"/>
                    </a:schemeClr>
                  </a:solidFill>
                </a:rPr>
                <a:t>التنفيذ</a:t>
              </a:r>
            </a:p>
          </p:txBody>
        </p:sp>
        <p:sp>
          <p:nvSpPr>
            <p:cNvPr id="10" name="زائد 9"/>
            <p:cNvSpPr/>
            <p:nvPr/>
          </p:nvSpPr>
          <p:spPr>
            <a:xfrm>
              <a:off x="5360293" y="5268441"/>
              <a:ext cx="714375" cy="500063"/>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تعريف </a:t>
            </a:r>
            <a:r>
              <a:rPr lang="ar-DZ" b="1" dirty="0" smtClean="0"/>
              <a:t>الإدارة الإستراتيجية</a:t>
            </a:r>
          </a:p>
        </p:txBody>
      </p:sp>
      <p:sp>
        <p:nvSpPr>
          <p:cNvPr id="3" name="Content Placeholder 2"/>
          <p:cNvSpPr>
            <a:spLocks noGrp="1"/>
          </p:cNvSpPr>
          <p:nvPr>
            <p:ph idx="1"/>
          </p:nvPr>
        </p:nvSpPr>
        <p:spPr>
          <a:xfrm>
            <a:off x="381000" y="1295400"/>
            <a:ext cx="8915400" cy="4525963"/>
          </a:xfrm>
        </p:spPr>
        <p:txBody>
          <a:bodyPr/>
          <a:lstStyle/>
          <a:p>
            <a:pPr rtl="1" eaLnBrk="1" hangingPunct="1">
              <a:defRPr/>
            </a:pPr>
            <a:r>
              <a:rPr lang="ar-DZ" b="1" dirty="0" smtClean="0">
                <a:solidFill>
                  <a:schemeClr val="accent4">
                    <a:lumMod val="50000"/>
                  </a:schemeClr>
                </a:solidFill>
              </a:rPr>
              <a:t>مجموعة القرارات والأفعال التي تهدف إلى خلق الأفضلية التنافسية الدائمة... </a:t>
            </a:r>
            <a:endParaRPr lang="ar-SA" b="1" dirty="0" smtClean="0">
              <a:solidFill>
                <a:schemeClr val="accent4">
                  <a:lumMod val="50000"/>
                </a:schemeClr>
              </a:solidFill>
            </a:endParaRPr>
          </a:p>
          <a:p>
            <a:pPr rtl="1" eaLnBrk="1" hangingPunct="1">
              <a:defRPr/>
            </a:pPr>
            <a:r>
              <a:rPr lang="ar-DZ" b="1" dirty="0" smtClean="0">
                <a:solidFill>
                  <a:schemeClr val="accent4">
                    <a:lumMod val="50000"/>
                  </a:schemeClr>
                </a:solidFill>
              </a:rPr>
              <a:t>مجموع مهام الإدارة العليا التي تهدف إلى تثبيت المؤسسة في مسارات تطورها المستقبلي وتزويدها بالوسائل التنظيمية اللازمة</a:t>
            </a:r>
            <a:r>
              <a:rPr lang="ar-SA" b="1" dirty="0" smtClean="0">
                <a:solidFill>
                  <a:schemeClr val="accent4">
                    <a:lumMod val="50000"/>
                  </a:schemeClr>
                </a:solidFill>
              </a:rPr>
              <a:t> </a:t>
            </a:r>
          </a:p>
          <a:p>
            <a:pPr rtl="1" eaLnBrk="1" hangingPunct="1">
              <a:defRPr/>
            </a:pPr>
            <a:r>
              <a:rPr lang="ar-DZ" b="1" dirty="0" smtClean="0">
                <a:solidFill>
                  <a:schemeClr val="accent4">
                    <a:lumMod val="50000"/>
                  </a:schemeClr>
                </a:solidFill>
              </a:rPr>
              <a:t>التحليل الاستراتيجي الذي يسمح بتحديد الوضعية الإستراتيجية للمؤسسة، وتبني الخيارات الإستراتيجية وتقييمها والمفاضلة بينها، والتوظيف الاستراتيجي الذي يخص في نفس الوقت التخطيط والتنفيذ للاستراتيجيات المختارة وتسيير التغيير الذي تفرضه هذه الخيارات</a:t>
            </a:r>
            <a:endParaRPr lang="ar-SA" b="1" dirty="0" smtClean="0">
              <a:solidFill>
                <a:schemeClr val="accent4">
                  <a:lumMod val="50000"/>
                </a:schemeClr>
              </a:solidFill>
            </a:endParaRPr>
          </a:p>
          <a:p>
            <a:pPr rtl="1"/>
            <a:endParaRPr lang="ar-DZ" dirty="0">
              <a:solidFill>
                <a:schemeClr val="accent4">
                  <a:lumMod val="50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pPr rtl="1"/>
            <a:r>
              <a:rPr lang="ar-SA" b="1" dirty="0" smtClean="0"/>
              <a:t>عمليات</a:t>
            </a:r>
            <a:r>
              <a:rPr lang="ar-SA" b="1" dirty="0" smtClean="0">
                <a:solidFill>
                  <a:srgbClr val="C00000"/>
                </a:solidFill>
              </a:rPr>
              <a:t> </a:t>
            </a:r>
            <a:r>
              <a:rPr lang="ar-SA" b="1" dirty="0" smtClean="0"/>
              <a:t>الإدارة</a:t>
            </a:r>
            <a:r>
              <a:rPr lang="ar-SA" b="1" dirty="0" smtClean="0">
                <a:solidFill>
                  <a:srgbClr val="C00000"/>
                </a:solidFill>
              </a:rPr>
              <a:t> </a:t>
            </a:r>
            <a:r>
              <a:rPr lang="ar-SA" b="1" dirty="0" smtClean="0"/>
              <a:t>الإستراتيجية</a:t>
            </a:r>
            <a:endParaRPr lang="ar-DZ" b="1" dirty="0" smtClean="0"/>
          </a:p>
        </p:txBody>
      </p:sp>
      <p:grpSp>
        <p:nvGrpSpPr>
          <p:cNvPr id="4" name="مجموعة 49"/>
          <p:cNvGrpSpPr>
            <a:grpSpLocks/>
          </p:cNvGrpSpPr>
          <p:nvPr/>
        </p:nvGrpSpPr>
        <p:grpSpPr bwMode="auto">
          <a:xfrm>
            <a:off x="0" y="1143000"/>
            <a:ext cx="9144000" cy="5072063"/>
            <a:chOff x="-71470" y="1214422"/>
            <a:chExt cx="9144063" cy="5643578"/>
          </a:xfrm>
        </p:grpSpPr>
        <p:sp>
          <p:nvSpPr>
            <p:cNvPr id="5" name="شكل بيضاوي 10"/>
            <p:cNvSpPr/>
            <p:nvPr/>
          </p:nvSpPr>
          <p:spPr>
            <a:xfrm>
              <a:off x="6357949" y="3357553"/>
              <a:ext cx="2714644" cy="15716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accent4">
                      <a:lumMod val="50000"/>
                    </a:schemeClr>
                  </a:solidFill>
                </a:rPr>
                <a:t>التحليل الاستراتيجي</a:t>
              </a:r>
            </a:p>
          </p:txBody>
        </p:sp>
        <p:sp>
          <p:nvSpPr>
            <p:cNvPr id="6" name="شكل بيضاوي 12"/>
            <p:cNvSpPr/>
            <p:nvPr/>
          </p:nvSpPr>
          <p:spPr>
            <a:xfrm>
              <a:off x="3143240" y="1214422"/>
              <a:ext cx="2928957" cy="13573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a:solidFill>
                    <a:schemeClr val="accent4">
                      <a:lumMod val="50000"/>
                    </a:schemeClr>
                  </a:solidFill>
                </a:rPr>
                <a:t>ا</a:t>
              </a:r>
              <a:r>
                <a:rPr lang="ar-SA" sz="3600" b="1" dirty="0">
                  <a:solidFill>
                    <a:schemeClr val="accent4">
                      <a:lumMod val="50000"/>
                    </a:schemeClr>
                  </a:solidFill>
                </a:rPr>
                <a:t>لرقابة الإستراتيجية</a:t>
              </a:r>
            </a:p>
          </p:txBody>
        </p:sp>
        <p:sp>
          <p:nvSpPr>
            <p:cNvPr id="7" name="شكل بيضاوي 13"/>
            <p:cNvSpPr/>
            <p:nvPr/>
          </p:nvSpPr>
          <p:spPr>
            <a:xfrm>
              <a:off x="3071802" y="5572122"/>
              <a:ext cx="2928958" cy="12858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accent4">
                      <a:lumMod val="50000"/>
                    </a:schemeClr>
                  </a:solidFill>
                </a:rPr>
                <a:t>الاختيار الاستراتيجي</a:t>
              </a:r>
            </a:p>
          </p:txBody>
        </p:sp>
        <p:sp>
          <p:nvSpPr>
            <p:cNvPr id="8" name="شكل بيضاوي 14"/>
            <p:cNvSpPr/>
            <p:nvPr/>
          </p:nvSpPr>
          <p:spPr>
            <a:xfrm>
              <a:off x="-71470" y="3286116"/>
              <a:ext cx="2928958" cy="15716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accent4">
                      <a:lumMod val="50000"/>
                    </a:schemeClr>
                  </a:solidFill>
                </a:rPr>
                <a:t>التنفيذ الاستراتيجي</a:t>
              </a:r>
            </a:p>
          </p:txBody>
        </p:sp>
        <p:sp>
          <p:nvSpPr>
            <p:cNvPr id="9" name="علبة 7"/>
            <p:cNvSpPr/>
            <p:nvPr/>
          </p:nvSpPr>
          <p:spPr>
            <a:xfrm>
              <a:off x="3500430" y="3079717"/>
              <a:ext cx="2143140" cy="2034867"/>
            </a:xfrm>
            <a:prstGeom prst="can">
              <a:avLst>
                <a:gd name="adj" fmla="val 17744"/>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4400" b="1" spc="50" dirty="0">
                  <a:ln w="11430"/>
                  <a:solidFill>
                    <a:srgbClr val="C00000"/>
                  </a:solidFill>
                  <a:effectLst>
                    <a:outerShdw blurRad="76200" dist="50800" dir="5400000" algn="tl" rotWithShape="0">
                      <a:srgbClr val="000000">
                        <a:alpha val="65000"/>
                      </a:srgbClr>
                    </a:outerShdw>
                  </a:effectLst>
                </a:rPr>
                <a:t>الرسالة</a:t>
              </a:r>
            </a:p>
            <a:p>
              <a:pPr algn="ctr">
                <a:defRPr/>
              </a:pPr>
              <a:r>
                <a:rPr lang="ar-SA" sz="4400" b="1" spc="50" dirty="0">
                  <a:ln w="11430"/>
                  <a:solidFill>
                    <a:srgbClr val="C00000"/>
                  </a:solidFill>
                  <a:effectLst>
                    <a:outerShdw blurRad="76200" dist="50800" dir="5400000" algn="tl" rotWithShape="0">
                      <a:srgbClr val="000000">
                        <a:alpha val="65000"/>
                      </a:srgbClr>
                    </a:outerShdw>
                  </a:effectLst>
                </a:rPr>
                <a:t>والرؤية</a:t>
              </a:r>
            </a:p>
          </p:txBody>
        </p:sp>
        <p:cxnSp>
          <p:nvCxnSpPr>
            <p:cNvPr id="10" name="رابط كسهم مستقيم 9"/>
            <p:cNvCxnSpPr>
              <a:stCxn id="6" idx="4"/>
              <a:endCxn id="9" idx="1"/>
            </p:cNvCxnSpPr>
            <p:nvPr/>
          </p:nvCxnSpPr>
          <p:spPr>
            <a:xfrm flipH="1">
              <a:off x="4572000" y="2571739"/>
              <a:ext cx="35719" cy="507978"/>
            </a:xfrm>
            <a:prstGeom prst="straightConnector1">
              <a:avLst/>
            </a:prstGeom>
            <a:ln w="38100" cmpd="db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1" name="رابط كسهم مستقيم 15"/>
            <p:cNvCxnSpPr>
              <a:stCxn id="8" idx="6"/>
              <a:endCxn id="9" idx="2"/>
            </p:cNvCxnSpPr>
            <p:nvPr/>
          </p:nvCxnSpPr>
          <p:spPr>
            <a:xfrm>
              <a:off x="2857488" y="4071931"/>
              <a:ext cx="642941" cy="25220"/>
            </a:xfrm>
            <a:prstGeom prst="straightConnector1">
              <a:avLst/>
            </a:prstGeom>
            <a:ln w="38100" cmpd="db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2" name="رابط كسهم مستقيم 17"/>
            <p:cNvCxnSpPr>
              <a:stCxn id="5" idx="2"/>
              <a:endCxn id="9" idx="4"/>
            </p:cNvCxnSpPr>
            <p:nvPr/>
          </p:nvCxnSpPr>
          <p:spPr>
            <a:xfrm flipH="1" flipV="1">
              <a:off x="5643569" y="4097151"/>
              <a:ext cx="714380" cy="46217"/>
            </a:xfrm>
            <a:prstGeom prst="straightConnector1">
              <a:avLst/>
            </a:prstGeom>
            <a:ln w="38100" cmpd="db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3" name="رابط كسهم مستقيم 19"/>
            <p:cNvCxnSpPr>
              <a:stCxn id="7" idx="0"/>
              <a:endCxn id="9" idx="3"/>
            </p:cNvCxnSpPr>
            <p:nvPr/>
          </p:nvCxnSpPr>
          <p:spPr>
            <a:xfrm flipV="1">
              <a:off x="4536281" y="5114584"/>
              <a:ext cx="35719" cy="457538"/>
            </a:xfrm>
            <a:prstGeom prst="straightConnector1">
              <a:avLst/>
            </a:prstGeom>
            <a:ln w="38100" cmpd="dbl">
              <a:headEnd type="arrow" w="lg" len="lg"/>
              <a:tailEnd type="arrow"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29"/>
          <p:cNvGrpSpPr>
            <a:grpSpLocks/>
          </p:cNvGrpSpPr>
          <p:nvPr/>
        </p:nvGrpSpPr>
        <p:grpSpPr bwMode="auto">
          <a:xfrm>
            <a:off x="-152400" y="0"/>
            <a:ext cx="9526588" cy="6691312"/>
            <a:chOff x="-382588" y="166688"/>
            <a:chExt cx="9526588" cy="6691312"/>
          </a:xfrm>
        </p:grpSpPr>
        <p:sp>
          <p:nvSpPr>
            <p:cNvPr id="5" name="سهم رباعي 3"/>
            <p:cNvSpPr/>
            <p:nvPr/>
          </p:nvSpPr>
          <p:spPr>
            <a:xfrm>
              <a:off x="3643313" y="2928938"/>
              <a:ext cx="1571625" cy="1428750"/>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6" name="شكل بيضاوي 10"/>
            <p:cNvSpPr/>
            <p:nvPr/>
          </p:nvSpPr>
          <p:spPr>
            <a:xfrm rot="350993">
              <a:off x="1549400" y="5691188"/>
              <a:ext cx="1928813" cy="1071562"/>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اختيار البديل</a:t>
              </a:r>
            </a:p>
          </p:txBody>
        </p:sp>
        <p:sp>
          <p:nvSpPr>
            <p:cNvPr id="7" name="شكل بيضاوي 12"/>
            <p:cNvSpPr/>
            <p:nvPr/>
          </p:nvSpPr>
          <p:spPr>
            <a:xfrm>
              <a:off x="3286125" y="1428750"/>
              <a:ext cx="2857500" cy="1571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3200" b="1" dirty="0">
                  <a:solidFill>
                    <a:schemeClr val="tx1"/>
                  </a:solidFill>
                </a:rPr>
                <a:t>الرقابة الإستراتيجية</a:t>
              </a:r>
            </a:p>
          </p:txBody>
        </p:sp>
        <p:sp>
          <p:nvSpPr>
            <p:cNvPr id="8" name="شكل بيضاوي 13"/>
            <p:cNvSpPr/>
            <p:nvPr/>
          </p:nvSpPr>
          <p:spPr>
            <a:xfrm>
              <a:off x="3357563" y="4357688"/>
              <a:ext cx="2500312" cy="1500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3200" b="1" dirty="0">
                  <a:solidFill>
                    <a:schemeClr val="tx1"/>
                  </a:solidFill>
                </a:rPr>
                <a:t>الاختيار الاستراتيجي</a:t>
              </a:r>
            </a:p>
          </p:txBody>
        </p:sp>
        <p:sp>
          <p:nvSpPr>
            <p:cNvPr id="9" name="شكل بيضاوي 14"/>
            <p:cNvSpPr/>
            <p:nvPr/>
          </p:nvSpPr>
          <p:spPr>
            <a:xfrm>
              <a:off x="1428750" y="2928938"/>
              <a:ext cx="2357438" cy="1428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3200" b="1" dirty="0">
                  <a:solidFill>
                    <a:schemeClr val="tx1"/>
                  </a:solidFill>
                </a:rPr>
                <a:t>التنفيذ الاستراتيجي</a:t>
              </a:r>
            </a:p>
          </p:txBody>
        </p:sp>
        <p:sp>
          <p:nvSpPr>
            <p:cNvPr id="10" name="شكل بيضاوي 8"/>
            <p:cNvSpPr/>
            <p:nvPr/>
          </p:nvSpPr>
          <p:spPr>
            <a:xfrm rot="2320975">
              <a:off x="6835775" y="1252538"/>
              <a:ext cx="1687513" cy="1204912"/>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البيئة</a:t>
              </a:r>
            </a:p>
          </p:txBody>
        </p:sp>
        <p:sp>
          <p:nvSpPr>
            <p:cNvPr id="11" name="شكل بيضاوي 9"/>
            <p:cNvSpPr/>
            <p:nvPr/>
          </p:nvSpPr>
          <p:spPr>
            <a:xfrm>
              <a:off x="7858125" y="2643188"/>
              <a:ext cx="1285875" cy="1428750"/>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المنشأة</a:t>
              </a:r>
            </a:p>
          </p:txBody>
        </p:sp>
        <p:sp>
          <p:nvSpPr>
            <p:cNvPr id="12" name="شكل بيضاوي 11"/>
            <p:cNvSpPr/>
            <p:nvPr/>
          </p:nvSpPr>
          <p:spPr>
            <a:xfrm rot="1118007">
              <a:off x="7399338" y="4178300"/>
              <a:ext cx="1428750" cy="1685925"/>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أصحاب المصلحة</a:t>
              </a:r>
            </a:p>
          </p:txBody>
        </p:sp>
        <p:sp>
          <p:nvSpPr>
            <p:cNvPr id="13" name="شكل بيضاوي 15"/>
            <p:cNvSpPr/>
            <p:nvPr/>
          </p:nvSpPr>
          <p:spPr>
            <a:xfrm rot="20766301">
              <a:off x="6072188" y="5786438"/>
              <a:ext cx="1714500" cy="1071562"/>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معرفة البدائل</a:t>
              </a:r>
            </a:p>
          </p:txBody>
        </p:sp>
        <p:sp>
          <p:nvSpPr>
            <p:cNvPr id="14" name="شكل بيضاوي 16"/>
            <p:cNvSpPr/>
            <p:nvPr/>
          </p:nvSpPr>
          <p:spPr>
            <a:xfrm>
              <a:off x="3643313" y="5929313"/>
              <a:ext cx="2071687" cy="928687"/>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تقويم البدائل</a:t>
              </a:r>
            </a:p>
          </p:txBody>
        </p:sp>
        <p:sp>
          <p:nvSpPr>
            <p:cNvPr id="15" name="شكل بيضاوي 17"/>
            <p:cNvSpPr/>
            <p:nvPr/>
          </p:nvSpPr>
          <p:spPr>
            <a:xfrm>
              <a:off x="5286375" y="2857500"/>
              <a:ext cx="2428875" cy="1428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defRPr/>
              </a:pPr>
              <a:r>
                <a:rPr lang="ar-SA" sz="3200" b="1" dirty="0">
                  <a:solidFill>
                    <a:schemeClr val="tx1"/>
                  </a:solidFill>
                </a:rPr>
                <a:t>التحليل الاستراتيجي</a:t>
              </a:r>
            </a:p>
          </p:txBody>
        </p:sp>
        <p:sp>
          <p:nvSpPr>
            <p:cNvPr id="16" name="شكل بيضاوي 18"/>
            <p:cNvSpPr/>
            <p:nvPr/>
          </p:nvSpPr>
          <p:spPr>
            <a:xfrm rot="2948121">
              <a:off x="-58738" y="4762501"/>
              <a:ext cx="1871663" cy="1071562"/>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الهيكلة</a:t>
              </a:r>
            </a:p>
          </p:txBody>
        </p:sp>
        <p:sp>
          <p:nvSpPr>
            <p:cNvPr id="17" name="شكل بيضاوي 19"/>
            <p:cNvSpPr/>
            <p:nvPr/>
          </p:nvSpPr>
          <p:spPr>
            <a:xfrm>
              <a:off x="-382588" y="2497138"/>
              <a:ext cx="1285876" cy="1757362"/>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توزيع الموارد</a:t>
              </a:r>
            </a:p>
          </p:txBody>
        </p:sp>
        <p:sp>
          <p:nvSpPr>
            <p:cNvPr id="18" name="شكل بيضاوي 20"/>
            <p:cNvSpPr/>
            <p:nvPr/>
          </p:nvSpPr>
          <p:spPr>
            <a:xfrm rot="3214228">
              <a:off x="698500" y="996950"/>
              <a:ext cx="1403350" cy="1784350"/>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إدارة التغيير</a:t>
              </a:r>
            </a:p>
          </p:txBody>
        </p:sp>
        <p:sp>
          <p:nvSpPr>
            <p:cNvPr id="19" name="شكل بيضاوي 22"/>
            <p:cNvSpPr/>
            <p:nvPr/>
          </p:nvSpPr>
          <p:spPr>
            <a:xfrm rot="20273941">
              <a:off x="2295525" y="344488"/>
              <a:ext cx="2071688" cy="1214437"/>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DZ" sz="2800" b="1" dirty="0" smtClean="0">
                  <a:solidFill>
                    <a:srgbClr val="002060"/>
                  </a:solidFill>
                </a:rPr>
                <a:t>المؤشرات والمرجعيات</a:t>
              </a:r>
              <a:endParaRPr lang="ar-SA" sz="2800" b="1" dirty="0">
                <a:solidFill>
                  <a:srgbClr val="002060"/>
                </a:solidFill>
              </a:endParaRPr>
            </a:p>
          </p:txBody>
        </p:sp>
        <p:sp>
          <p:nvSpPr>
            <p:cNvPr id="20" name="شكل بيضاوي 23"/>
            <p:cNvSpPr/>
            <p:nvPr/>
          </p:nvSpPr>
          <p:spPr>
            <a:xfrm rot="663611">
              <a:off x="4884738" y="166688"/>
              <a:ext cx="1858962" cy="1203325"/>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defRPr/>
              </a:pPr>
              <a:r>
                <a:rPr lang="ar-SA" sz="2800" b="1" dirty="0">
                  <a:solidFill>
                    <a:srgbClr val="002060"/>
                  </a:solidFill>
                </a:rPr>
                <a:t>نظم الرقابة</a:t>
              </a:r>
            </a:p>
          </p:txBody>
        </p:sp>
        <p:cxnSp>
          <p:nvCxnSpPr>
            <p:cNvPr id="21" name="رابط مستقيم 25"/>
            <p:cNvCxnSpPr>
              <a:stCxn id="18" idx="6"/>
              <a:endCxn id="9" idx="0"/>
            </p:cNvCxnSpPr>
            <p:nvPr/>
          </p:nvCxnSpPr>
          <p:spPr>
            <a:xfrm>
              <a:off x="1816853" y="2453684"/>
              <a:ext cx="790616" cy="475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رابط مستقيم 28"/>
            <p:cNvCxnSpPr>
              <a:stCxn id="17" idx="6"/>
              <a:endCxn id="9" idx="2"/>
            </p:cNvCxnSpPr>
            <p:nvPr/>
          </p:nvCxnSpPr>
          <p:spPr>
            <a:xfrm>
              <a:off x="903288" y="3376613"/>
              <a:ext cx="525462" cy="26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رابط مستقيم 30"/>
            <p:cNvCxnSpPr>
              <a:stCxn id="16" idx="0"/>
              <a:endCxn id="9" idx="3"/>
            </p:cNvCxnSpPr>
            <p:nvPr/>
          </p:nvCxnSpPr>
          <p:spPr>
            <a:xfrm flipV="1">
              <a:off x="1282700" y="4148138"/>
              <a:ext cx="490538" cy="800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رابط مستقيم 33"/>
            <p:cNvCxnSpPr>
              <a:stCxn id="6" idx="0"/>
              <a:endCxn id="8" idx="2"/>
            </p:cNvCxnSpPr>
            <p:nvPr/>
          </p:nvCxnSpPr>
          <p:spPr>
            <a:xfrm rot="5400000" flipH="1" flipV="1">
              <a:off x="2670175" y="5006975"/>
              <a:ext cx="585788" cy="788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رابط مستقيم 35"/>
            <p:cNvCxnSpPr>
              <a:stCxn id="14" idx="0"/>
            </p:cNvCxnSpPr>
            <p:nvPr/>
          </p:nvCxnSpPr>
          <p:spPr>
            <a:xfrm rot="16200000" flipV="1">
              <a:off x="4590256" y="5839620"/>
              <a:ext cx="142875" cy="365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رابط مستقيم 38"/>
            <p:cNvCxnSpPr>
              <a:stCxn id="13" idx="0"/>
              <a:endCxn id="8" idx="6"/>
            </p:cNvCxnSpPr>
            <p:nvPr/>
          </p:nvCxnSpPr>
          <p:spPr>
            <a:xfrm rot="16200000" flipV="1">
              <a:off x="5982494" y="4983956"/>
              <a:ext cx="693738" cy="942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رابط مستقيم 40"/>
            <p:cNvCxnSpPr>
              <a:stCxn id="12" idx="1"/>
              <a:endCxn id="15" idx="5"/>
            </p:cNvCxnSpPr>
            <p:nvPr/>
          </p:nvCxnSpPr>
          <p:spPr>
            <a:xfrm rot="16200000" flipV="1">
              <a:off x="7482681" y="3953669"/>
              <a:ext cx="219075" cy="46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رابط مستقيم 42"/>
            <p:cNvCxnSpPr>
              <a:stCxn id="11" idx="2"/>
              <a:endCxn id="15" idx="6"/>
            </p:cNvCxnSpPr>
            <p:nvPr/>
          </p:nvCxnSpPr>
          <p:spPr>
            <a:xfrm rot="10800000" flipV="1">
              <a:off x="7715250" y="3357563"/>
              <a:ext cx="142875" cy="214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رابط مستقيم 44"/>
            <p:cNvCxnSpPr>
              <a:stCxn id="10" idx="4"/>
            </p:cNvCxnSpPr>
            <p:nvPr/>
          </p:nvCxnSpPr>
          <p:spPr>
            <a:xfrm rot="5400000">
              <a:off x="6814344" y="2297907"/>
              <a:ext cx="460375" cy="515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رابط مستقيم 46"/>
            <p:cNvCxnSpPr>
              <a:stCxn id="20" idx="4"/>
              <a:endCxn id="7" idx="7"/>
            </p:cNvCxnSpPr>
            <p:nvPr/>
          </p:nvCxnSpPr>
          <p:spPr>
            <a:xfrm rot="16200000" flipH="1">
              <a:off x="5561806" y="1496219"/>
              <a:ext cx="300038" cy="2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رابط مستقيم 48"/>
            <p:cNvCxnSpPr>
              <a:stCxn id="19" idx="4"/>
              <a:endCxn id="7" idx="1"/>
            </p:cNvCxnSpPr>
            <p:nvPr/>
          </p:nvCxnSpPr>
          <p:spPr>
            <a:xfrm rot="16200000" flipH="1">
              <a:off x="3559968" y="1513682"/>
              <a:ext cx="144463" cy="14605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624650">
            <a:off x="7015897" y="2955499"/>
            <a:ext cx="3160182" cy="1143000"/>
          </a:xfrm>
          <a:solidFill>
            <a:srgbClr val="FFFF00"/>
          </a:solidFill>
        </p:spPr>
        <p:txBody>
          <a:bodyPr/>
          <a:lstStyle/>
          <a:p>
            <a:pPr rtl="1"/>
            <a:r>
              <a:rPr lang="ar-DZ" sz="3600" b="1" dirty="0" smtClean="0"/>
              <a:t>المسار الاستراتيجي</a:t>
            </a:r>
            <a:endParaRPr lang="ar-DZ" sz="3600" b="1" dirty="0"/>
          </a:p>
        </p:txBody>
      </p:sp>
      <p:grpSp>
        <p:nvGrpSpPr>
          <p:cNvPr id="3" name="Group 2"/>
          <p:cNvGrpSpPr>
            <a:grpSpLocks/>
          </p:cNvGrpSpPr>
          <p:nvPr/>
        </p:nvGrpSpPr>
        <p:grpSpPr bwMode="auto">
          <a:xfrm>
            <a:off x="533400" y="0"/>
            <a:ext cx="8001000" cy="6858000"/>
            <a:chOff x="2517" y="3899"/>
            <a:chExt cx="7560" cy="8640"/>
          </a:xfrm>
        </p:grpSpPr>
        <p:sp>
          <p:nvSpPr>
            <p:cNvPr id="5" name="Text Box 3"/>
            <p:cNvSpPr txBox="1">
              <a:spLocks noChangeArrowheads="1"/>
            </p:cNvSpPr>
            <p:nvPr/>
          </p:nvSpPr>
          <p:spPr bwMode="auto">
            <a:xfrm>
              <a:off x="8277" y="5339"/>
              <a:ext cx="1800" cy="540"/>
            </a:xfrm>
            <a:prstGeom prst="rect">
              <a:avLst/>
            </a:prstGeom>
            <a:solidFill>
              <a:srgbClr val="FFFFFF"/>
            </a:solidFill>
            <a:ln w="9525">
              <a:solidFill>
                <a:srgbClr val="000000"/>
              </a:solidFill>
              <a:miter lim="800000"/>
              <a:headEnd/>
              <a:tailEnd/>
            </a:ln>
          </p:spPr>
          <p:txBody>
            <a:bodyPr/>
            <a:lstStyle/>
            <a:p>
              <a:pPr>
                <a:defRPr/>
              </a:pPr>
              <a:r>
                <a:rPr lang="ar-SA" sz="2000" b="1">
                  <a:solidFill>
                    <a:schemeClr val="accent4">
                      <a:lumMod val="50000"/>
                    </a:schemeClr>
                  </a:solidFill>
                  <a:latin typeface="Calibri" pitchFamily="34" charset="0"/>
                  <a:ea typeface="Arial" pitchFamily="34" charset="0"/>
                  <a:cs typeface="Simplified Arabic" pitchFamily="2" charset="-78"/>
                </a:rPr>
                <a:t>نقاط القوة والضعف</a:t>
              </a:r>
            </a:p>
          </p:txBody>
        </p:sp>
        <p:sp>
          <p:nvSpPr>
            <p:cNvPr id="6" name="Text Box 4"/>
            <p:cNvSpPr txBox="1">
              <a:spLocks noChangeArrowheads="1"/>
            </p:cNvSpPr>
            <p:nvPr/>
          </p:nvSpPr>
          <p:spPr bwMode="auto">
            <a:xfrm>
              <a:off x="8187" y="6059"/>
              <a:ext cx="1823" cy="720"/>
            </a:xfrm>
            <a:prstGeom prst="rect">
              <a:avLst/>
            </a:prstGeom>
            <a:solidFill>
              <a:srgbClr val="FFFFFF"/>
            </a:solidFill>
            <a:ln w="9525">
              <a:solidFill>
                <a:srgbClr val="000000"/>
              </a:solidFill>
              <a:miter lim="800000"/>
              <a:headEnd/>
              <a:tailEnd/>
            </a:ln>
          </p:spPr>
          <p:txBody>
            <a:bodyPr/>
            <a:lstStyle/>
            <a:p>
              <a:pPr>
                <a:defRPr/>
              </a:pPr>
              <a:r>
                <a:rPr lang="ar-SA" sz="2000" b="1">
                  <a:solidFill>
                    <a:schemeClr val="accent4">
                      <a:lumMod val="50000"/>
                    </a:schemeClr>
                  </a:solidFill>
                  <a:latin typeface="Calibri" pitchFamily="34" charset="0"/>
                  <a:ea typeface="Arial" pitchFamily="34" charset="0"/>
                  <a:cs typeface="Simplified Arabic" pitchFamily="2" charset="-78"/>
                </a:rPr>
                <a:t>الأهداف الاستراتيجية</a:t>
              </a:r>
              <a:endParaRPr lang="fr-FR" sz="2000" b="1">
                <a:solidFill>
                  <a:schemeClr val="accent4">
                    <a:lumMod val="50000"/>
                  </a:schemeClr>
                </a:solidFill>
                <a:latin typeface="Calibri" pitchFamily="34" charset="0"/>
                <a:ea typeface="Arial" pitchFamily="34" charset="0"/>
                <a:cs typeface="Simplified Arabic" pitchFamily="2" charset="-78"/>
              </a:endParaRPr>
            </a:p>
            <a:p>
              <a:pPr>
                <a:defRPr/>
              </a:pPr>
              <a:endParaRPr lang="ar-SA">
                <a:solidFill>
                  <a:schemeClr val="accent4">
                    <a:lumMod val="50000"/>
                  </a:schemeClr>
                </a:solidFill>
              </a:endParaRPr>
            </a:p>
          </p:txBody>
        </p:sp>
        <p:grpSp>
          <p:nvGrpSpPr>
            <p:cNvPr id="4" name="Group 5"/>
            <p:cNvGrpSpPr>
              <a:grpSpLocks/>
            </p:cNvGrpSpPr>
            <p:nvPr/>
          </p:nvGrpSpPr>
          <p:grpSpPr bwMode="auto">
            <a:xfrm>
              <a:off x="2517" y="3899"/>
              <a:ext cx="7020" cy="8640"/>
              <a:chOff x="2517" y="3899"/>
              <a:chExt cx="7020" cy="8640"/>
            </a:xfrm>
          </p:grpSpPr>
          <p:sp>
            <p:nvSpPr>
              <p:cNvPr id="8" name="Text Box 6"/>
              <p:cNvSpPr txBox="1">
                <a:spLocks noChangeArrowheads="1"/>
              </p:cNvSpPr>
              <p:nvPr/>
            </p:nvSpPr>
            <p:spPr bwMode="auto">
              <a:xfrm>
                <a:off x="8097" y="3899"/>
                <a:ext cx="1440" cy="540"/>
              </a:xfrm>
              <a:prstGeom prst="rect">
                <a:avLst/>
              </a:prstGeom>
              <a:solidFill>
                <a:srgbClr val="FFFFFF"/>
              </a:solidFill>
              <a:ln w="9525">
                <a:solidFill>
                  <a:srgbClr val="000000"/>
                </a:solidFill>
                <a:miter lim="800000"/>
                <a:headEnd/>
                <a:tailEnd/>
              </a:ln>
            </p:spPr>
            <p:txBody>
              <a:bodyPr/>
              <a:lstStyle/>
              <a:p>
                <a:pPr>
                  <a:defRPr/>
                </a:pPr>
                <a:r>
                  <a:rPr lang="ar-SA" sz="2000" b="1" dirty="0">
                    <a:solidFill>
                      <a:schemeClr val="accent4">
                        <a:lumMod val="50000"/>
                      </a:schemeClr>
                    </a:solidFill>
                    <a:latin typeface="Calibri" pitchFamily="34" charset="0"/>
                    <a:ea typeface="Arial" pitchFamily="34" charset="0"/>
                    <a:cs typeface="Simplified Arabic" pitchFamily="2" charset="-78"/>
                  </a:rPr>
                  <a:t>تحليل </a:t>
                </a:r>
                <a:r>
                  <a:rPr lang="ar-DZ" sz="2000" b="1" dirty="0" smtClean="0">
                    <a:solidFill>
                      <a:schemeClr val="accent4">
                        <a:lumMod val="50000"/>
                      </a:schemeClr>
                    </a:solidFill>
                    <a:latin typeface="Calibri" pitchFamily="34" charset="0"/>
                    <a:ea typeface="Arial" pitchFamily="34" charset="0"/>
                    <a:cs typeface="Simplified Arabic" pitchFamily="2" charset="-78"/>
                  </a:rPr>
                  <a:t>المنظمة</a:t>
                </a:r>
                <a:endParaRPr lang="ar-SA" sz="2000" dirty="0">
                  <a:solidFill>
                    <a:schemeClr val="accent4">
                      <a:lumMod val="50000"/>
                    </a:schemeClr>
                  </a:solidFill>
                  <a:ea typeface="Arial" pitchFamily="34" charset="0"/>
                  <a:cs typeface="Simplified Arabic" pitchFamily="2" charset="-78"/>
                </a:endParaRPr>
              </a:p>
            </p:txBody>
          </p:sp>
          <p:sp>
            <p:nvSpPr>
              <p:cNvPr id="9" name="Text Box 7"/>
              <p:cNvSpPr txBox="1">
                <a:spLocks noChangeArrowheads="1"/>
              </p:cNvSpPr>
              <p:nvPr/>
            </p:nvSpPr>
            <p:spPr bwMode="auto">
              <a:xfrm>
                <a:off x="5397" y="4439"/>
                <a:ext cx="2160" cy="900"/>
              </a:xfrm>
              <a:prstGeom prst="rect">
                <a:avLst/>
              </a:prstGeom>
              <a:solidFill>
                <a:srgbClr val="FFFFFF"/>
              </a:solidFill>
              <a:ln w="9525">
                <a:solidFill>
                  <a:srgbClr val="000000"/>
                </a:solidFill>
                <a:miter lim="800000"/>
                <a:headEnd/>
                <a:tailEnd/>
              </a:ln>
            </p:spPr>
            <p:txBody>
              <a:bodyPr/>
              <a:lstStyle/>
              <a:p>
                <a:pPr>
                  <a:defRPr/>
                </a:pPr>
                <a:r>
                  <a:rPr lang="ar-SA" sz="2000" b="1" dirty="0">
                    <a:solidFill>
                      <a:schemeClr val="accent4">
                        <a:lumMod val="50000"/>
                      </a:schemeClr>
                    </a:solidFill>
                    <a:latin typeface="Calibri" pitchFamily="34" charset="0"/>
                    <a:ea typeface="Arial" pitchFamily="34" charset="0"/>
                    <a:cs typeface="Simplified Arabic" pitchFamily="2" charset="-78"/>
                  </a:rPr>
                  <a:t>التقديرات</a:t>
                </a:r>
                <a:r>
                  <a:rPr lang="ar-SA" sz="1200" b="1" dirty="0">
                    <a:solidFill>
                      <a:schemeClr val="accent4">
                        <a:lumMod val="50000"/>
                      </a:schemeClr>
                    </a:solidFill>
                    <a:latin typeface="Calibri" pitchFamily="34" charset="0"/>
                    <a:ea typeface="Arial" pitchFamily="34" charset="0"/>
                    <a:cs typeface="Simplified Arabic" pitchFamily="2" charset="-78"/>
                  </a:rPr>
                  <a:t> </a:t>
                </a:r>
                <a:r>
                  <a:rPr lang="ar-SA" sz="2000" b="1" dirty="0">
                    <a:solidFill>
                      <a:schemeClr val="accent4">
                        <a:lumMod val="50000"/>
                      </a:schemeClr>
                    </a:solidFill>
                    <a:latin typeface="Calibri" pitchFamily="34" charset="0"/>
                    <a:ea typeface="Arial" pitchFamily="34" charset="0"/>
                    <a:cs typeface="Simplified Arabic" pitchFamily="2" charset="-78"/>
                  </a:rPr>
                  <a:t>الاستراتيجية</a:t>
                </a:r>
              </a:p>
              <a:p>
                <a:pPr>
                  <a:defRPr/>
                </a:pPr>
                <a:r>
                  <a:rPr lang="ar-SA" sz="2000" b="1" dirty="0">
                    <a:solidFill>
                      <a:schemeClr val="accent4">
                        <a:lumMod val="50000"/>
                      </a:schemeClr>
                    </a:solidFill>
                    <a:latin typeface="Calibri" pitchFamily="34" charset="0"/>
                    <a:ea typeface="Arial" pitchFamily="34" charset="0"/>
                    <a:cs typeface="Simplified Arabic" pitchFamily="2" charset="-78"/>
                  </a:rPr>
                  <a:t>ال</a:t>
                </a:r>
                <a:r>
                  <a:rPr lang="ar-DZ" sz="2000" b="1" dirty="0">
                    <a:solidFill>
                      <a:schemeClr val="accent4">
                        <a:lumMod val="50000"/>
                      </a:schemeClr>
                    </a:solidFill>
                    <a:latin typeface="Calibri" pitchFamily="34" charset="0"/>
                    <a:ea typeface="Arial" pitchFamily="34" charset="0"/>
                    <a:cs typeface="Simplified Arabic" pitchFamily="2" charset="-78"/>
                  </a:rPr>
                  <a:t>رؤية</a:t>
                </a:r>
                <a:r>
                  <a:rPr lang="ar-SA" sz="2000" b="1" dirty="0">
                    <a:solidFill>
                      <a:schemeClr val="accent4">
                        <a:lumMod val="50000"/>
                      </a:schemeClr>
                    </a:solidFill>
                    <a:latin typeface="Calibri" pitchFamily="34" charset="0"/>
                    <a:ea typeface="Arial" pitchFamily="34" charset="0"/>
                    <a:cs typeface="Simplified Arabic" pitchFamily="2" charset="-78"/>
                  </a:rPr>
                  <a:t> الاستراتيجية</a:t>
                </a:r>
              </a:p>
            </p:txBody>
          </p:sp>
          <p:sp>
            <p:nvSpPr>
              <p:cNvPr id="10" name="Text Box 8"/>
              <p:cNvSpPr txBox="1">
                <a:spLocks noChangeArrowheads="1"/>
              </p:cNvSpPr>
              <p:nvPr/>
            </p:nvSpPr>
            <p:spPr bwMode="auto">
              <a:xfrm>
                <a:off x="3800" y="3899"/>
                <a:ext cx="1440" cy="540"/>
              </a:xfrm>
              <a:prstGeom prst="rect">
                <a:avLst/>
              </a:prstGeom>
              <a:solidFill>
                <a:srgbClr val="FFFFFF"/>
              </a:solidFill>
              <a:ln w="9525">
                <a:solidFill>
                  <a:srgbClr val="000000"/>
                </a:solidFill>
                <a:miter lim="800000"/>
                <a:headEnd/>
                <a:tailEnd/>
              </a:ln>
            </p:spPr>
            <p:txBody>
              <a:bodyPr/>
              <a:lstStyle/>
              <a:p>
                <a:pPr>
                  <a:defRPr/>
                </a:pPr>
                <a:r>
                  <a:rPr lang="ar-SA" sz="2000" b="1" dirty="0">
                    <a:solidFill>
                      <a:schemeClr val="accent4">
                        <a:lumMod val="50000"/>
                      </a:schemeClr>
                    </a:solidFill>
                    <a:latin typeface="Calibri" pitchFamily="34" charset="0"/>
                    <a:ea typeface="Arial" pitchFamily="34" charset="0"/>
                    <a:cs typeface="Simplified Arabic" pitchFamily="2" charset="-78"/>
                  </a:rPr>
                  <a:t>تحليل </a:t>
                </a:r>
                <a:r>
                  <a:rPr lang="ar-DZ" sz="2000" b="1" dirty="0" smtClean="0">
                    <a:solidFill>
                      <a:schemeClr val="accent4">
                        <a:lumMod val="50000"/>
                      </a:schemeClr>
                    </a:solidFill>
                    <a:latin typeface="Calibri" pitchFamily="34" charset="0"/>
                    <a:ea typeface="Arial" pitchFamily="34" charset="0"/>
                    <a:cs typeface="Simplified Arabic" pitchFamily="2" charset="-78"/>
                  </a:rPr>
                  <a:t>البيئة</a:t>
                </a:r>
                <a:endParaRPr lang="ar-SA" sz="2000" b="1" dirty="0">
                  <a:solidFill>
                    <a:schemeClr val="accent4">
                      <a:lumMod val="50000"/>
                    </a:schemeClr>
                  </a:solidFill>
                  <a:latin typeface="Calibri" pitchFamily="34" charset="0"/>
                  <a:ea typeface="Arial" pitchFamily="34" charset="0"/>
                  <a:cs typeface="Simplified Arabic" pitchFamily="2" charset="-78"/>
                </a:endParaRPr>
              </a:p>
            </p:txBody>
          </p:sp>
          <p:sp>
            <p:nvSpPr>
              <p:cNvPr id="11" name="Text Box 9"/>
              <p:cNvSpPr txBox="1">
                <a:spLocks noChangeArrowheads="1"/>
              </p:cNvSpPr>
              <p:nvPr/>
            </p:nvSpPr>
            <p:spPr bwMode="auto">
              <a:xfrm>
                <a:off x="3237" y="5339"/>
                <a:ext cx="1800" cy="514"/>
              </a:xfrm>
              <a:prstGeom prst="rect">
                <a:avLst/>
              </a:prstGeom>
              <a:solidFill>
                <a:srgbClr val="FFFFFF"/>
              </a:solidFill>
              <a:ln w="9525">
                <a:solidFill>
                  <a:srgbClr val="000000"/>
                </a:solidFill>
                <a:miter lim="800000"/>
                <a:headEnd/>
                <a:tailEnd/>
              </a:ln>
            </p:spPr>
            <p:txBody>
              <a:bodyPr/>
              <a:lstStyle/>
              <a:p>
                <a:pPr>
                  <a:lnSpc>
                    <a:spcPct val="120000"/>
                  </a:lnSpc>
                  <a:defRPr/>
                </a:pPr>
                <a:r>
                  <a:rPr lang="ar-SA" sz="2000" b="1">
                    <a:solidFill>
                      <a:schemeClr val="accent4">
                        <a:lumMod val="50000"/>
                      </a:schemeClr>
                    </a:solidFill>
                    <a:latin typeface="Calibri" pitchFamily="34" charset="0"/>
                    <a:ea typeface="Arial" pitchFamily="34" charset="0"/>
                    <a:cs typeface="Simplified Arabic" pitchFamily="2" charset="-78"/>
                  </a:rPr>
                  <a:t>الفرص</a:t>
                </a:r>
                <a:r>
                  <a:rPr lang="ar-SA" sz="1500" b="1">
                    <a:solidFill>
                      <a:schemeClr val="accent4">
                        <a:lumMod val="50000"/>
                      </a:schemeClr>
                    </a:solidFill>
                    <a:latin typeface="Calibri" pitchFamily="34" charset="0"/>
                    <a:ea typeface="Arial" pitchFamily="34" charset="0"/>
                    <a:cs typeface="Simplified Arabic" pitchFamily="2" charset="-78"/>
                  </a:rPr>
                  <a:t> </a:t>
                </a:r>
                <a:r>
                  <a:rPr lang="ar-SA" sz="2000" b="1">
                    <a:solidFill>
                      <a:schemeClr val="accent4">
                        <a:lumMod val="50000"/>
                      </a:schemeClr>
                    </a:solidFill>
                    <a:latin typeface="Calibri" pitchFamily="34" charset="0"/>
                    <a:ea typeface="Arial" pitchFamily="34" charset="0"/>
                    <a:cs typeface="Simplified Arabic" pitchFamily="2" charset="-78"/>
                  </a:rPr>
                  <a:t>والمخاطر</a:t>
                </a:r>
                <a:r>
                  <a:rPr lang="ar-SA" sz="1500" b="1">
                    <a:solidFill>
                      <a:schemeClr val="accent4">
                        <a:lumMod val="50000"/>
                      </a:schemeClr>
                    </a:solidFill>
                    <a:latin typeface="Calibri" pitchFamily="34" charset="0"/>
                    <a:ea typeface="Arial" pitchFamily="34" charset="0"/>
                    <a:cs typeface="Simplified Arabic" pitchFamily="2" charset="-78"/>
                  </a:rPr>
                  <a:t> </a:t>
                </a:r>
                <a:endParaRPr lang="ar-SA">
                  <a:solidFill>
                    <a:schemeClr val="accent4">
                      <a:lumMod val="50000"/>
                    </a:schemeClr>
                  </a:solidFill>
                  <a:ea typeface="Arial" pitchFamily="34" charset="0"/>
                  <a:cs typeface="Simplified Arabic" pitchFamily="2" charset="-78"/>
                </a:endParaRPr>
              </a:p>
            </p:txBody>
          </p:sp>
          <p:sp>
            <p:nvSpPr>
              <p:cNvPr id="12" name="Text Box 10"/>
              <p:cNvSpPr txBox="1">
                <a:spLocks noChangeArrowheads="1"/>
              </p:cNvSpPr>
              <p:nvPr/>
            </p:nvSpPr>
            <p:spPr bwMode="auto">
              <a:xfrm>
                <a:off x="5397" y="7527"/>
                <a:ext cx="1980" cy="540"/>
              </a:xfrm>
              <a:prstGeom prst="rect">
                <a:avLst/>
              </a:prstGeom>
              <a:solidFill>
                <a:srgbClr val="FFFFFF"/>
              </a:solidFill>
              <a:ln w="9525">
                <a:solidFill>
                  <a:srgbClr val="000000"/>
                </a:solidFill>
                <a:miter lim="800000"/>
                <a:headEnd/>
                <a:tailEnd/>
              </a:ln>
            </p:spPr>
            <p:txBody>
              <a:bodyPr/>
              <a:lstStyle/>
              <a:p>
                <a:pPr algn="ctr">
                  <a:lnSpc>
                    <a:spcPct val="96000"/>
                  </a:lnSpc>
                  <a:defRPr/>
                </a:pPr>
                <a:r>
                  <a:rPr lang="ar-DZ" sz="2000" b="1" dirty="0" smtClean="0">
                    <a:solidFill>
                      <a:schemeClr val="accent4">
                        <a:lumMod val="50000"/>
                      </a:schemeClr>
                    </a:solidFill>
                    <a:latin typeface="Calibri" pitchFamily="34" charset="0"/>
                    <a:ea typeface="Arial" pitchFamily="34" charset="0"/>
                    <a:cs typeface="Simplified Arabic" pitchFamily="2" charset="-78"/>
                  </a:rPr>
                  <a:t>الفجوة</a:t>
                </a:r>
                <a:r>
                  <a:rPr lang="ar-SA" sz="1200" dirty="0" smtClean="0">
                    <a:solidFill>
                      <a:schemeClr val="accent4">
                        <a:lumMod val="50000"/>
                      </a:schemeClr>
                    </a:solidFill>
                    <a:latin typeface="Times New Roman" pitchFamily="18" charset="0"/>
                    <a:ea typeface="Arial" pitchFamily="34" charset="0"/>
                    <a:cs typeface="Simplified Arabic" pitchFamily="2" charset="-78"/>
                  </a:rPr>
                  <a:t> </a:t>
                </a:r>
                <a:r>
                  <a:rPr lang="ar-SA" sz="2000" b="1" dirty="0" smtClean="0">
                    <a:solidFill>
                      <a:schemeClr val="accent4">
                        <a:lumMod val="50000"/>
                      </a:schemeClr>
                    </a:solidFill>
                    <a:latin typeface="Calibri" pitchFamily="34" charset="0"/>
                    <a:ea typeface="Arial" pitchFamily="34" charset="0"/>
                    <a:cs typeface="Simplified Arabic" pitchFamily="2" charset="-78"/>
                  </a:rPr>
                  <a:t>الاستراتيجي</a:t>
                </a:r>
                <a:r>
                  <a:rPr lang="ar-DZ" sz="2000" b="1" dirty="0" smtClean="0">
                    <a:solidFill>
                      <a:schemeClr val="accent4">
                        <a:lumMod val="50000"/>
                      </a:schemeClr>
                    </a:solidFill>
                    <a:latin typeface="Calibri" pitchFamily="34" charset="0"/>
                    <a:ea typeface="Arial" pitchFamily="34" charset="0"/>
                    <a:cs typeface="Simplified Arabic" pitchFamily="2" charset="-78"/>
                  </a:rPr>
                  <a:t>ة</a:t>
                </a:r>
                <a:endParaRPr lang="ar-SA" sz="2000" b="1" dirty="0">
                  <a:solidFill>
                    <a:schemeClr val="accent4">
                      <a:lumMod val="50000"/>
                    </a:schemeClr>
                  </a:solidFill>
                  <a:latin typeface="Calibri" pitchFamily="34" charset="0"/>
                  <a:ea typeface="Arial" pitchFamily="34" charset="0"/>
                  <a:cs typeface="Simplified Arabic" pitchFamily="2" charset="-78"/>
                </a:endParaRPr>
              </a:p>
            </p:txBody>
          </p:sp>
          <p:sp>
            <p:nvSpPr>
              <p:cNvPr id="13" name="Text Box 11"/>
              <p:cNvSpPr txBox="1">
                <a:spLocks noChangeArrowheads="1"/>
              </p:cNvSpPr>
              <p:nvPr/>
            </p:nvSpPr>
            <p:spPr bwMode="auto">
              <a:xfrm>
                <a:off x="5397" y="8427"/>
                <a:ext cx="1980" cy="540"/>
              </a:xfrm>
              <a:prstGeom prst="rect">
                <a:avLst/>
              </a:prstGeom>
              <a:solidFill>
                <a:srgbClr val="FFFFFF"/>
              </a:solidFill>
              <a:ln w="9525">
                <a:solidFill>
                  <a:srgbClr val="000000"/>
                </a:solidFill>
                <a:miter lim="800000"/>
                <a:headEnd/>
                <a:tailEnd/>
              </a:ln>
            </p:spPr>
            <p:txBody>
              <a:bodyPr/>
              <a:lstStyle/>
              <a:p>
                <a:pPr algn="ctr">
                  <a:lnSpc>
                    <a:spcPct val="96000"/>
                  </a:lnSpc>
                  <a:defRPr/>
                </a:pPr>
                <a:r>
                  <a:rPr lang="ar-DZ" sz="2000" b="1" dirty="0" smtClean="0">
                    <a:solidFill>
                      <a:schemeClr val="accent4">
                        <a:lumMod val="50000"/>
                      </a:schemeClr>
                    </a:solidFill>
                    <a:latin typeface="Calibri" pitchFamily="34" charset="0"/>
                    <a:ea typeface="Arial" pitchFamily="34" charset="0"/>
                    <a:cs typeface="Simplified Arabic" pitchFamily="2" charset="-78"/>
                  </a:rPr>
                  <a:t>البدائل الاستراتيجية</a:t>
                </a:r>
                <a:endParaRPr lang="ar-SA" sz="2000" b="1" dirty="0">
                  <a:solidFill>
                    <a:schemeClr val="accent4">
                      <a:lumMod val="50000"/>
                    </a:schemeClr>
                  </a:solidFill>
                  <a:latin typeface="Calibri" pitchFamily="34" charset="0"/>
                  <a:ea typeface="Arial" pitchFamily="34" charset="0"/>
                  <a:cs typeface="Simplified Arabic" pitchFamily="2" charset="-78"/>
                </a:endParaRPr>
              </a:p>
            </p:txBody>
          </p:sp>
          <p:sp>
            <p:nvSpPr>
              <p:cNvPr id="14" name="Text Box 12"/>
              <p:cNvSpPr txBox="1">
                <a:spLocks noChangeArrowheads="1"/>
              </p:cNvSpPr>
              <p:nvPr/>
            </p:nvSpPr>
            <p:spPr bwMode="auto">
              <a:xfrm>
                <a:off x="5397" y="9327"/>
                <a:ext cx="1980" cy="540"/>
              </a:xfrm>
              <a:prstGeom prst="rect">
                <a:avLst/>
              </a:prstGeom>
              <a:solidFill>
                <a:srgbClr val="FFFFFF"/>
              </a:solidFill>
              <a:ln w="9525">
                <a:solidFill>
                  <a:srgbClr val="000000"/>
                </a:solidFill>
                <a:miter lim="800000"/>
                <a:headEnd/>
                <a:tailEnd/>
              </a:ln>
            </p:spPr>
            <p:txBody>
              <a:bodyPr/>
              <a:lstStyle/>
              <a:p>
                <a:pPr algn="ctr">
                  <a:lnSpc>
                    <a:spcPct val="96000"/>
                  </a:lnSpc>
                  <a:defRPr/>
                </a:pPr>
                <a:r>
                  <a:rPr lang="ar-DZ" sz="2000" b="1" dirty="0" smtClean="0">
                    <a:solidFill>
                      <a:schemeClr val="accent4">
                        <a:lumMod val="50000"/>
                      </a:schemeClr>
                    </a:solidFill>
                    <a:latin typeface="Calibri" pitchFamily="34" charset="0"/>
                    <a:ea typeface="Arial" pitchFamily="34" charset="0"/>
                    <a:cs typeface="Simplified Arabic" pitchFamily="2" charset="-78"/>
                  </a:rPr>
                  <a:t>القرار الاستراتيجي</a:t>
                </a:r>
                <a:endParaRPr lang="ar-SA" sz="2000" b="1" dirty="0">
                  <a:solidFill>
                    <a:schemeClr val="accent4">
                      <a:lumMod val="50000"/>
                    </a:schemeClr>
                  </a:solidFill>
                  <a:latin typeface="Calibri" pitchFamily="34" charset="0"/>
                  <a:ea typeface="Arial" pitchFamily="34" charset="0"/>
                  <a:cs typeface="Simplified Arabic" pitchFamily="2" charset="-78"/>
                </a:endParaRPr>
              </a:p>
            </p:txBody>
          </p:sp>
          <p:sp>
            <p:nvSpPr>
              <p:cNvPr id="15" name="Text Box 13"/>
              <p:cNvSpPr txBox="1">
                <a:spLocks noChangeArrowheads="1"/>
              </p:cNvSpPr>
              <p:nvPr/>
            </p:nvSpPr>
            <p:spPr bwMode="auto">
              <a:xfrm>
                <a:off x="5577" y="10227"/>
                <a:ext cx="1800" cy="720"/>
              </a:xfrm>
              <a:prstGeom prst="rect">
                <a:avLst/>
              </a:prstGeom>
              <a:solidFill>
                <a:srgbClr val="FFFFFF"/>
              </a:solidFill>
              <a:ln w="9525">
                <a:solidFill>
                  <a:srgbClr val="000000"/>
                </a:solidFill>
                <a:miter lim="800000"/>
                <a:headEnd/>
                <a:tailEnd/>
              </a:ln>
            </p:spPr>
            <p:txBody>
              <a:bodyPr/>
              <a:lstStyle/>
              <a:p>
                <a:pPr algn="ctr">
                  <a:lnSpc>
                    <a:spcPct val="96000"/>
                  </a:lnSpc>
                  <a:defRPr/>
                </a:pPr>
                <a:r>
                  <a:rPr lang="ar-DZ" sz="2000" b="1" dirty="0" smtClean="0">
                    <a:solidFill>
                      <a:schemeClr val="accent4">
                        <a:lumMod val="50000"/>
                      </a:schemeClr>
                    </a:solidFill>
                    <a:latin typeface="Calibri" pitchFamily="34" charset="0"/>
                    <a:ea typeface="Arial" pitchFamily="34" charset="0"/>
                    <a:cs typeface="Simplified Arabic" pitchFamily="2" charset="-78"/>
                  </a:rPr>
                  <a:t>الخطة التنفيذية</a:t>
                </a:r>
                <a:endParaRPr lang="ar-SA" sz="2000" b="1" dirty="0">
                  <a:solidFill>
                    <a:schemeClr val="accent4">
                      <a:lumMod val="50000"/>
                    </a:schemeClr>
                  </a:solidFill>
                  <a:latin typeface="Calibri" pitchFamily="34" charset="0"/>
                  <a:ea typeface="Arial" pitchFamily="34" charset="0"/>
                  <a:cs typeface="Simplified Arabic" pitchFamily="2" charset="-78"/>
                </a:endParaRPr>
              </a:p>
            </p:txBody>
          </p:sp>
          <p:sp>
            <p:nvSpPr>
              <p:cNvPr id="16" name="Text Box 14"/>
              <p:cNvSpPr txBox="1">
                <a:spLocks noChangeArrowheads="1"/>
              </p:cNvSpPr>
              <p:nvPr/>
            </p:nvSpPr>
            <p:spPr bwMode="auto">
              <a:xfrm>
                <a:off x="5577" y="11487"/>
                <a:ext cx="1800" cy="540"/>
              </a:xfrm>
              <a:prstGeom prst="rect">
                <a:avLst/>
              </a:prstGeom>
              <a:solidFill>
                <a:srgbClr val="FFFFFF"/>
              </a:solidFill>
              <a:ln w="9525">
                <a:solidFill>
                  <a:srgbClr val="000000"/>
                </a:solidFill>
                <a:miter lim="800000"/>
                <a:headEnd/>
                <a:tailEnd/>
              </a:ln>
            </p:spPr>
            <p:txBody>
              <a:bodyPr/>
              <a:lstStyle/>
              <a:p>
                <a:pPr algn="ctr">
                  <a:lnSpc>
                    <a:spcPct val="96000"/>
                  </a:lnSpc>
                  <a:defRPr/>
                </a:pPr>
                <a:r>
                  <a:rPr lang="ar-SA" sz="2000" b="1">
                    <a:solidFill>
                      <a:schemeClr val="accent4">
                        <a:lumMod val="50000"/>
                      </a:schemeClr>
                    </a:solidFill>
                    <a:latin typeface="Calibri" pitchFamily="34" charset="0"/>
                    <a:ea typeface="Arial" pitchFamily="34" charset="0"/>
                    <a:cs typeface="Simplified Arabic" pitchFamily="2" charset="-78"/>
                  </a:rPr>
                  <a:t>الـرقابـة</a:t>
                </a:r>
              </a:p>
            </p:txBody>
          </p:sp>
          <p:sp>
            <p:nvSpPr>
              <p:cNvPr id="17" name="AutoShape 15"/>
              <p:cNvSpPr>
                <a:spLocks noChangeArrowheads="1"/>
              </p:cNvSpPr>
              <p:nvPr/>
            </p:nvSpPr>
            <p:spPr bwMode="auto">
              <a:xfrm>
                <a:off x="5352" y="5879"/>
                <a:ext cx="1485" cy="1080"/>
              </a:xfrm>
              <a:prstGeom prst="diamond">
                <a:avLst/>
              </a:prstGeom>
              <a:solidFill>
                <a:srgbClr val="FFFFFF"/>
              </a:solidFill>
              <a:ln w="9525">
                <a:solidFill>
                  <a:srgbClr val="000000"/>
                </a:solidFill>
                <a:miter lim="800000"/>
                <a:headEnd/>
                <a:tailEnd/>
              </a:ln>
            </p:spPr>
            <p:txBody>
              <a:bodyPr lIns="18000" tIns="10800" rIns="18000" bIns="10800"/>
              <a:lstStyle/>
              <a:p>
                <a:pPr>
                  <a:defRPr/>
                </a:pPr>
                <a:r>
                  <a:rPr lang="ar-SA" sz="2000" b="1">
                    <a:solidFill>
                      <a:schemeClr val="accent4">
                        <a:lumMod val="50000"/>
                      </a:schemeClr>
                    </a:solidFill>
                    <a:latin typeface="Calibri" pitchFamily="34" charset="0"/>
                    <a:ea typeface="Arial" pitchFamily="34" charset="0"/>
                    <a:cs typeface="Simplified Arabic" pitchFamily="2" charset="-78"/>
                  </a:rPr>
                  <a:t>المقارنة</a:t>
                </a:r>
              </a:p>
            </p:txBody>
          </p:sp>
          <p:sp>
            <p:nvSpPr>
              <p:cNvPr id="18" name="Line 16"/>
              <p:cNvSpPr>
                <a:spLocks noChangeShapeType="1"/>
              </p:cNvSpPr>
              <p:nvPr/>
            </p:nvSpPr>
            <p:spPr bwMode="auto">
              <a:xfrm>
                <a:off x="8997" y="4439"/>
                <a:ext cx="0" cy="90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19" name="Line 17"/>
              <p:cNvSpPr>
                <a:spLocks noChangeShapeType="1"/>
              </p:cNvSpPr>
              <p:nvPr/>
            </p:nvSpPr>
            <p:spPr bwMode="auto">
              <a:xfrm flipH="1">
                <a:off x="6119" y="5339"/>
                <a:ext cx="43" cy="630"/>
              </a:xfrm>
              <a:prstGeom prst="line">
                <a:avLst/>
              </a:prstGeom>
              <a:noFill/>
              <a:ln w="0">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20" name="Line 18"/>
              <p:cNvSpPr>
                <a:spLocks noChangeShapeType="1"/>
              </p:cNvSpPr>
              <p:nvPr/>
            </p:nvSpPr>
            <p:spPr bwMode="auto">
              <a:xfrm>
                <a:off x="6297" y="6987"/>
                <a:ext cx="0" cy="54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21" name="Line 19"/>
              <p:cNvSpPr>
                <a:spLocks noChangeShapeType="1"/>
              </p:cNvSpPr>
              <p:nvPr/>
            </p:nvSpPr>
            <p:spPr bwMode="auto">
              <a:xfrm>
                <a:off x="6297" y="8067"/>
                <a:ext cx="0" cy="36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22" name="Line 20"/>
              <p:cNvSpPr>
                <a:spLocks noChangeShapeType="1"/>
              </p:cNvSpPr>
              <p:nvPr/>
            </p:nvSpPr>
            <p:spPr bwMode="auto">
              <a:xfrm>
                <a:off x="6297" y="8967"/>
                <a:ext cx="0" cy="36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23" name="Line 21"/>
              <p:cNvSpPr>
                <a:spLocks noChangeShapeType="1"/>
              </p:cNvSpPr>
              <p:nvPr/>
            </p:nvSpPr>
            <p:spPr bwMode="auto">
              <a:xfrm>
                <a:off x="6297" y="9867"/>
                <a:ext cx="0" cy="36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24" name="Line 22"/>
              <p:cNvSpPr>
                <a:spLocks noChangeShapeType="1"/>
              </p:cNvSpPr>
              <p:nvPr/>
            </p:nvSpPr>
            <p:spPr bwMode="auto">
              <a:xfrm>
                <a:off x="6297" y="10947"/>
                <a:ext cx="0" cy="54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25" name="Line 23"/>
              <p:cNvSpPr>
                <a:spLocks noChangeShapeType="1"/>
              </p:cNvSpPr>
              <p:nvPr/>
            </p:nvSpPr>
            <p:spPr bwMode="auto">
              <a:xfrm>
                <a:off x="6297" y="12027"/>
                <a:ext cx="0" cy="360"/>
              </a:xfrm>
              <a:prstGeom prst="line">
                <a:avLst/>
              </a:prstGeom>
              <a:noFill/>
              <a:ln w="9525">
                <a:solidFill>
                  <a:srgbClr val="000000"/>
                </a:solidFill>
                <a:round/>
                <a:headEnd/>
                <a:tailEnd/>
              </a:ln>
            </p:spPr>
            <p:txBody>
              <a:bodyPr/>
              <a:lstStyle/>
              <a:p>
                <a:pPr>
                  <a:defRPr/>
                </a:pPr>
                <a:endParaRPr lang="ar-SA">
                  <a:solidFill>
                    <a:schemeClr val="accent4">
                      <a:lumMod val="50000"/>
                    </a:schemeClr>
                  </a:solidFill>
                </a:endParaRPr>
              </a:p>
            </p:txBody>
          </p:sp>
          <p:sp>
            <p:nvSpPr>
              <p:cNvPr id="26" name="Line 24"/>
              <p:cNvSpPr>
                <a:spLocks noChangeShapeType="1"/>
              </p:cNvSpPr>
              <p:nvPr/>
            </p:nvSpPr>
            <p:spPr bwMode="auto">
              <a:xfrm>
                <a:off x="6297" y="12387"/>
                <a:ext cx="2700" cy="0"/>
              </a:xfrm>
              <a:prstGeom prst="line">
                <a:avLst/>
              </a:prstGeom>
              <a:noFill/>
              <a:ln w="9525">
                <a:solidFill>
                  <a:srgbClr val="000000"/>
                </a:solidFill>
                <a:round/>
                <a:headEnd/>
                <a:tailEnd/>
              </a:ln>
            </p:spPr>
            <p:txBody>
              <a:bodyPr/>
              <a:lstStyle/>
              <a:p>
                <a:pPr>
                  <a:defRPr/>
                </a:pPr>
                <a:endParaRPr lang="ar-SA">
                  <a:solidFill>
                    <a:schemeClr val="accent4">
                      <a:lumMod val="50000"/>
                    </a:schemeClr>
                  </a:solidFill>
                </a:endParaRPr>
              </a:p>
            </p:txBody>
          </p:sp>
          <p:sp>
            <p:nvSpPr>
              <p:cNvPr id="27" name="Line 25"/>
              <p:cNvSpPr>
                <a:spLocks noChangeShapeType="1"/>
              </p:cNvSpPr>
              <p:nvPr/>
            </p:nvSpPr>
            <p:spPr bwMode="auto">
              <a:xfrm flipV="1">
                <a:off x="8997" y="6807"/>
                <a:ext cx="0" cy="558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28" name="Line 26"/>
              <p:cNvSpPr>
                <a:spLocks noChangeShapeType="1"/>
              </p:cNvSpPr>
              <p:nvPr/>
            </p:nvSpPr>
            <p:spPr bwMode="auto">
              <a:xfrm flipH="1">
                <a:off x="6837" y="6389"/>
                <a:ext cx="1283" cy="58"/>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29" name="Line 27"/>
              <p:cNvSpPr>
                <a:spLocks noChangeShapeType="1"/>
              </p:cNvSpPr>
              <p:nvPr/>
            </p:nvSpPr>
            <p:spPr bwMode="auto">
              <a:xfrm flipH="1">
                <a:off x="3777" y="8787"/>
                <a:ext cx="1620" cy="0"/>
              </a:xfrm>
              <a:prstGeom prst="line">
                <a:avLst/>
              </a:prstGeom>
              <a:noFill/>
              <a:ln w="9525">
                <a:solidFill>
                  <a:srgbClr val="000000"/>
                </a:solidFill>
                <a:round/>
                <a:headEnd/>
                <a:tailEnd/>
              </a:ln>
            </p:spPr>
            <p:txBody>
              <a:bodyPr/>
              <a:lstStyle/>
              <a:p>
                <a:pPr>
                  <a:defRPr/>
                </a:pPr>
                <a:endParaRPr lang="ar-SA">
                  <a:solidFill>
                    <a:schemeClr val="accent4">
                      <a:lumMod val="50000"/>
                    </a:schemeClr>
                  </a:solidFill>
                </a:endParaRPr>
              </a:p>
            </p:txBody>
          </p:sp>
          <p:sp>
            <p:nvSpPr>
              <p:cNvPr id="30" name="Line 28"/>
              <p:cNvSpPr>
                <a:spLocks noChangeShapeType="1"/>
              </p:cNvSpPr>
              <p:nvPr/>
            </p:nvSpPr>
            <p:spPr bwMode="auto">
              <a:xfrm flipV="1">
                <a:off x="3777" y="5879"/>
                <a:ext cx="0" cy="2880"/>
              </a:xfrm>
              <a:prstGeom prst="line">
                <a:avLst/>
              </a:prstGeom>
              <a:noFill/>
              <a:ln w="9525">
                <a:solidFill>
                  <a:srgbClr val="000000"/>
                </a:solidFill>
                <a:round/>
                <a:headEnd/>
                <a:tailEnd/>
              </a:ln>
            </p:spPr>
            <p:txBody>
              <a:bodyPr/>
              <a:lstStyle/>
              <a:p>
                <a:pPr>
                  <a:defRPr/>
                </a:pPr>
                <a:endParaRPr lang="ar-SA">
                  <a:solidFill>
                    <a:schemeClr val="accent4">
                      <a:lumMod val="50000"/>
                    </a:schemeClr>
                  </a:solidFill>
                </a:endParaRPr>
              </a:p>
            </p:txBody>
          </p:sp>
          <p:sp>
            <p:nvSpPr>
              <p:cNvPr id="31" name="Line 29"/>
              <p:cNvSpPr>
                <a:spLocks noChangeShapeType="1"/>
              </p:cNvSpPr>
              <p:nvPr/>
            </p:nvSpPr>
            <p:spPr bwMode="auto">
              <a:xfrm>
                <a:off x="2517" y="11999"/>
                <a:ext cx="0" cy="540"/>
              </a:xfrm>
              <a:prstGeom prst="line">
                <a:avLst/>
              </a:prstGeom>
              <a:noFill/>
              <a:ln w="9525" cap="rnd">
                <a:solidFill>
                  <a:srgbClr val="000000"/>
                </a:solidFill>
                <a:prstDash val="sysDot"/>
                <a:round/>
                <a:headEnd/>
                <a:tailEnd type="triangle" w="med" len="med"/>
              </a:ln>
            </p:spPr>
            <p:txBody>
              <a:bodyPr/>
              <a:lstStyle/>
              <a:p>
                <a:pPr>
                  <a:defRPr/>
                </a:pPr>
                <a:endParaRPr lang="ar-SA">
                  <a:solidFill>
                    <a:schemeClr val="accent4">
                      <a:lumMod val="50000"/>
                    </a:schemeClr>
                  </a:solidFill>
                </a:endParaRPr>
              </a:p>
            </p:txBody>
          </p:sp>
          <p:sp>
            <p:nvSpPr>
              <p:cNvPr id="32" name="Line 30"/>
              <p:cNvSpPr>
                <a:spLocks noChangeShapeType="1"/>
              </p:cNvSpPr>
              <p:nvPr/>
            </p:nvSpPr>
            <p:spPr bwMode="auto">
              <a:xfrm>
                <a:off x="2517" y="9839"/>
                <a:ext cx="0" cy="900"/>
              </a:xfrm>
              <a:prstGeom prst="line">
                <a:avLst/>
              </a:prstGeom>
              <a:noFill/>
              <a:ln w="9525" cap="rnd">
                <a:solidFill>
                  <a:srgbClr val="000000"/>
                </a:solidFill>
                <a:prstDash val="sysDot"/>
                <a:round/>
                <a:headEnd/>
                <a:tailEnd type="triangle" w="med" len="med"/>
              </a:ln>
            </p:spPr>
            <p:txBody>
              <a:bodyPr/>
              <a:lstStyle/>
              <a:p>
                <a:pPr>
                  <a:defRPr/>
                </a:pPr>
                <a:endParaRPr lang="ar-SA">
                  <a:solidFill>
                    <a:schemeClr val="accent4">
                      <a:lumMod val="50000"/>
                    </a:schemeClr>
                  </a:solidFill>
                </a:endParaRPr>
              </a:p>
            </p:txBody>
          </p:sp>
          <p:sp>
            <p:nvSpPr>
              <p:cNvPr id="33" name="Line 31"/>
              <p:cNvSpPr>
                <a:spLocks noChangeShapeType="1"/>
              </p:cNvSpPr>
              <p:nvPr/>
            </p:nvSpPr>
            <p:spPr bwMode="auto">
              <a:xfrm>
                <a:off x="2517" y="10739"/>
                <a:ext cx="0" cy="720"/>
              </a:xfrm>
              <a:prstGeom prst="line">
                <a:avLst/>
              </a:prstGeom>
              <a:noFill/>
              <a:ln w="9525" cap="rnd">
                <a:solidFill>
                  <a:srgbClr val="000000"/>
                </a:solidFill>
                <a:prstDash val="sysDot"/>
                <a:round/>
                <a:headEnd/>
                <a:tailEnd/>
              </a:ln>
            </p:spPr>
            <p:txBody>
              <a:bodyPr/>
              <a:lstStyle/>
              <a:p>
                <a:pPr>
                  <a:defRPr/>
                </a:pPr>
                <a:endParaRPr lang="ar-SA">
                  <a:solidFill>
                    <a:schemeClr val="accent4">
                      <a:lumMod val="50000"/>
                    </a:schemeClr>
                  </a:solidFill>
                </a:endParaRPr>
              </a:p>
            </p:txBody>
          </p:sp>
          <p:sp>
            <p:nvSpPr>
              <p:cNvPr id="34" name="Line 32"/>
              <p:cNvSpPr>
                <a:spLocks noChangeShapeType="1"/>
              </p:cNvSpPr>
              <p:nvPr/>
            </p:nvSpPr>
            <p:spPr bwMode="auto">
              <a:xfrm flipV="1">
                <a:off x="2517" y="7499"/>
                <a:ext cx="0" cy="1800"/>
              </a:xfrm>
              <a:prstGeom prst="line">
                <a:avLst/>
              </a:prstGeom>
              <a:noFill/>
              <a:ln w="9525" cap="rnd">
                <a:solidFill>
                  <a:srgbClr val="000000"/>
                </a:solidFill>
                <a:prstDash val="sysDot"/>
                <a:round/>
                <a:headEnd/>
                <a:tailEnd type="triangle" w="med" len="med"/>
              </a:ln>
            </p:spPr>
            <p:txBody>
              <a:bodyPr/>
              <a:lstStyle/>
              <a:p>
                <a:pPr>
                  <a:defRPr/>
                </a:pPr>
                <a:endParaRPr lang="ar-SA">
                  <a:solidFill>
                    <a:schemeClr val="accent4">
                      <a:lumMod val="50000"/>
                    </a:schemeClr>
                  </a:solidFill>
                </a:endParaRPr>
              </a:p>
            </p:txBody>
          </p:sp>
          <p:sp>
            <p:nvSpPr>
              <p:cNvPr id="35" name="Line 33"/>
              <p:cNvSpPr>
                <a:spLocks noChangeShapeType="1"/>
              </p:cNvSpPr>
              <p:nvPr/>
            </p:nvSpPr>
            <p:spPr bwMode="auto">
              <a:xfrm>
                <a:off x="2517" y="4979"/>
                <a:ext cx="0" cy="2520"/>
              </a:xfrm>
              <a:prstGeom prst="line">
                <a:avLst/>
              </a:prstGeom>
              <a:noFill/>
              <a:ln w="9525" cap="rnd">
                <a:solidFill>
                  <a:srgbClr val="000000"/>
                </a:solidFill>
                <a:prstDash val="sysDot"/>
                <a:round/>
                <a:headEnd/>
                <a:tailEnd type="triangle" w="med" len="med"/>
              </a:ln>
            </p:spPr>
            <p:txBody>
              <a:bodyPr/>
              <a:lstStyle/>
              <a:p>
                <a:pPr>
                  <a:defRPr/>
                </a:pPr>
                <a:endParaRPr lang="ar-SA">
                  <a:solidFill>
                    <a:schemeClr val="accent4">
                      <a:lumMod val="50000"/>
                    </a:schemeClr>
                  </a:solidFill>
                </a:endParaRPr>
              </a:p>
            </p:txBody>
          </p:sp>
          <p:sp>
            <p:nvSpPr>
              <p:cNvPr id="36" name="Line 34"/>
              <p:cNvSpPr>
                <a:spLocks noChangeShapeType="1"/>
              </p:cNvSpPr>
              <p:nvPr/>
            </p:nvSpPr>
            <p:spPr bwMode="auto">
              <a:xfrm flipV="1">
                <a:off x="2517" y="4079"/>
                <a:ext cx="0" cy="360"/>
              </a:xfrm>
              <a:prstGeom prst="line">
                <a:avLst/>
              </a:prstGeom>
              <a:noFill/>
              <a:ln w="9525" cap="rnd">
                <a:solidFill>
                  <a:srgbClr val="000000"/>
                </a:solidFill>
                <a:prstDash val="sysDot"/>
                <a:round/>
                <a:headEnd/>
                <a:tailEnd type="triangle" w="med" len="med"/>
              </a:ln>
            </p:spPr>
            <p:txBody>
              <a:bodyPr/>
              <a:lstStyle/>
              <a:p>
                <a:pPr>
                  <a:defRPr/>
                </a:pPr>
                <a:endParaRPr lang="ar-SA">
                  <a:solidFill>
                    <a:schemeClr val="accent4">
                      <a:lumMod val="50000"/>
                    </a:schemeClr>
                  </a:solidFill>
                </a:endParaRPr>
              </a:p>
            </p:txBody>
          </p:sp>
          <p:sp>
            <p:nvSpPr>
              <p:cNvPr id="37" name="Line 35"/>
              <p:cNvSpPr>
                <a:spLocks noChangeShapeType="1"/>
              </p:cNvSpPr>
              <p:nvPr/>
            </p:nvSpPr>
            <p:spPr bwMode="auto">
              <a:xfrm>
                <a:off x="4317" y="4439"/>
                <a:ext cx="0" cy="90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38" name="Line 36"/>
              <p:cNvSpPr>
                <a:spLocks noChangeShapeType="1"/>
              </p:cNvSpPr>
              <p:nvPr/>
            </p:nvSpPr>
            <p:spPr bwMode="auto">
              <a:xfrm flipH="1">
                <a:off x="7377" y="8759"/>
                <a:ext cx="1620" cy="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39" name="Line 37"/>
              <p:cNvSpPr>
                <a:spLocks noChangeShapeType="1"/>
              </p:cNvSpPr>
              <p:nvPr/>
            </p:nvSpPr>
            <p:spPr bwMode="auto">
              <a:xfrm flipH="1">
                <a:off x="7377" y="9659"/>
                <a:ext cx="1620" cy="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sp>
            <p:nvSpPr>
              <p:cNvPr id="40" name="Line 38"/>
              <p:cNvSpPr>
                <a:spLocks noChangeShapeType="1"/>
              </p:cNvSpPr>
              <p:nvPr/>
            </p:nvSpPr>
            <p:spPr bwMode="auto">
              <a:xfrm flipH="1">
                <a:off x="7377" y="10559"/>
                <a:ext cx="1620" cy="0"/>
              </a:xfrm>
              <a:prstGeom prst="line">
                <a:avLst/>
              </a:prstGeom>
              <a:noFill/>
              <a:ln w="9525">
                <a:solidFill>
                  <a:srgbClr val="000000"/>
                </a:solidFill>
                <a:round/>
                <a:headEnd/>
                <a:tailEnd type="triangle" w="med" len="med"/>
              </a:ln>
            </p:spPr>
            <p:txBody>
              <a:bodyPr/>
              <a:lstStyle/>
              <a:p>
                <a:pPr>
                  <a:defRPr/>
                </a:pPr>
                <a:endParaRPr lang="ar-SA">
                  <a:solidFill>
                    <a:schemeClr val="accent4">
                      <a:lumMod val="50000"/>
                    </a:schemeClr>
                  </a:solidFill>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1656</TotalTime>
  <Words>855</Words>
  <Application>Microsoft Office PowerPoint</Application>
  <PresentationFormat>A4 Paper (210x297 mm)</PresentationFormat>
  <Paragraphs>207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 المحاضرة الأولى</vt:lpstr>
      <vt:lpstr>عناصر المحاضرة</vt:lpstr>
      <vt:lpstr>بيئة الأعمال</vt:lpstr>
      <vt:lpstr>استمرارية المنظمات تتوقف على:</vt:lpstr>
      <vt:lpstr>PowerPoint Presentation</vt:lpstr>
      <vt:lpstr>تصنيف القرارات الادارية حسب Ansoff</vt:lpstr>
      <vt:lpstr>موضوعات القرارات الإستراتيجية</vt:lpstr>
      <vt:lpstr>القرارات التكتيكية والإستراتيجية</vt:lpstr>
      <vt:lpstr>تقاطع المستوى الاستراتيجي مع التشغيلي</vt:lpstr>
      <vt:lpstr>تعريف الاستراتيجية</vt:lpstr>
      <vt:lpstr>PowerPoint Presentation</vt:lpstr>
      <vt:lpstr>الإستراتيجية كل مركب:</vt:lpstr>
      <vt:lpstr>تعريف الاستراتيجية</vt:lpstr>
      <vt:lpstr>خصائص الاستراتيجية</vt:lpstr>
      <vt:lpstr>مستويات الإستراتيجية:</vt:lpstr>
      <vt:lpstr>التخطيط الاستراتيجي</vt:lpstr>
      <vt:lpstr>الفجوة الاستراتيجية</vt:lpstr>
      <vt:lpstr>الإدارة الإستراتيجية</vt:lpstr>
      <vt:lpstr>تعريف الإدارة الإستراتيجية</vt:lpstr>
      <vt:lpstr>عمليات الإدارة الإستراتيجية</vt:lpstr>
      <vt:lpstr>PowerPoint Presentation</vt:lpstr>
      <vt:lpstr>المسار الاستراتيجي</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Abdelmalik Messaoud Mezhoura</cp:lastModifiedBy>
  <cp:revision>124</cp:revision>
  <dcterms:created xsi:type="dcterms:W3CDTF">2009-10-14T19:14:34Z</dcterms:created>
  <dcterms:modified xsi:type="dcterms:W3CDTF">2012-01-31T07:50:32Z</dcterms:modified>
</cp:coreProperties>
</file>