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7" r:id="rId4"/>
    <p:sldId id="287" r:id="rId5"/>
    <p:sldId id="268" r:id="rId6"/>
    <p:sldId id="288" r:id="rId7"/>
    <p:sldId id="269" r:id="rId8"/>
    <p:sldId id="270" r:id="rId9"/>
    <p:sldId id="271" r:id="rId10"/>
    <p:sldId id="272" r:id="rId11"/>
    <p:sldId id="273" r:id="rId12"/>
    <p:sldId id="274" r:id="rId13"/>
    <p:sldId id="289" r:id="rId14"/>
    <p:sldId id="275" r:id="rId15"/>
    <p:sldId id="279" r:id="rId16"/>
    <p:sldId id="290" r:id="rId17"/>
    <p:sldId id="281" r:id="rId18"/>
    <p:sldId id="292" r:id="rId19"/>
    <p:sldId id="284" r:id="rId20"/>
    <p:sldId id="285" r:id="rId21"/>
    <p:sldId id="291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626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9899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105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الادارة الاستراتيجية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عبد المليك مزهودة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en-US" sz="48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z="48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DZ" sz="48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الثانية</a:t>
            </a:r>
            <a:endParaRPr lang="en-US" sz="4800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143000" y="3733800"/>
            <a:ext cx="7429500" cy="914400"/>
          </a:xfrm>
        </p:spPr>
        <p:txBody>
          <a:bodyPr/>
          <a:lstStyle/>
          <a:p>
            <a:pPr eaLnBrk="1" hangingPunct="1"/>
            <a:r>
              <a:rPr lang="ar-SA" sz="44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رسالة ورؤية المنظمة</a:t>
            </a:r>
            <a:endParaRPr lang="en-US" sz="44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pic>
        <p:nvPicPr>
          <p:cNvPr id="22530" name="Picture 2" descr="http://t0.gstatic.com/images?q=tbn:ANd9GcR6kaw43VipZoQYhZUVc9gI8GFLeCDf2A5sWAtwGvltA-mYcFH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886200"/>
            <a:ext cx="1828800" cy="1143000"/>
          </a:xfrm>
          <a:prstGeom prst="rect">
            <a:avLst/>
          </a:prstGeom>
          <a:noFill/>
        </p:spPr>
      </p:pic>
      <p:pic>
        <p:nvPicPr>
          <p:cNvPr id="22532" name="Picture 4" descr="http://t3.gstatic.com/images?q=tbn:ANd9GcQH5E_PCF7uVoQJJArzMYKdxMzLi9Tn-wNcXWLgeX4DAiOIfoE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3962400"/>
            <a:ext cx="1981200" cy="1143000"/>
          </a:xfrm>
          <a:prstGeom prst="rect">
            <a:avLst/>
          </a:prstGeom>
          <a:noFill/>
        </p:spPr>
      </p:pic>
      <p:pic>
        <p:nvPicPr>
          <p:cNvPr id="22534" name="Picture 6" descr="http://t0.gstatic.com/images?q=tbn:ANd9GcQ3DyVIirsOfQYgFXww_X5Wm0zKt6W9Yl7A-b6FYFWA9pe-yRb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4724399"/>
            <a:ext cx="2428875" cy="1295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عناصر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b="1" dirty="0" smtClean="0"/>
              <a:t>المحاضرة</a:t>
            </a:r>
            <a:endParaRPr lang="en-US" b="1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  <a:endParaRPr lang="ar-DZ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الرسالة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الرؤية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القيم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الغايات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الأهداف الاستراتيجية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الميزة التنافسية</a:t>
            </a:r>
            <a:endParaRPr lang="ar-SA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b="1" dirty="0" smtClean="0"/>
              <a:t>مقدمة</a:t>
            </a:r>
            <a:endParaRPr lang="ar-DZ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DZ" dirty="0" smtClean="0"/>
              <a:t>تحديد الرسالة والرؤية هو توجه جديد للمنظمات</a:t>
            </a:r>
          </a:p>
          <a:p>
            <a:pPr algn="just" rtl="1"/>
            <a:r>
              <a:rPr lang="ar-DZ" dirty="0" smtClean="0"/>
              <a:t>كل المنظمات تحدد رسائل ورؤى لها سواء كانت خاصة أو حكومية نشطة في مجال الأعمال او غيره.</a:t>
            </a:r>
          </a:p>
          <a:p>
            <a:pPr algn="just" rtl="1"/>
            <a:r>
              <a:rPr lang="ar-DZ" dirty="0" smtClean="0"/>
              <a:t>الرسالة والرؤية هما عنصران اساسيان في الادارة الاستراتيجية للمنظمة</a:t>
            </a:r>
          </a:p>
          <a:p>
            <a:pPr algn="just" rtl="1"/>
            <a:r>
              <a:rPr lang="ar-DZ" dirty="0" smtClean="0"/>
              <a:t>الرسالة والرؤية هما العنصران الأساسيان اللذين يحددان اتجاهات الخطة الاستراتيجية في المنظمة</a:t>
            </a:r>
          </a:p>
          <a:p>
            <a:pPr algn="just" rtl="1"/>
            <a:r>
              <a:rPr lang="ar-DZ" dirty="0" smtClean="0"/>
              <a:t>تعتمد الرسالة والرؤية من قبل الادارة العليا للمنظمة</a:t>
            </a:r>
            <a:endParaRPr lang="ar-D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DZ" b="1" dirty="0" smtClean="0"/>
              <a:t>رسالة المنظمة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915400" cy="4525963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التعريف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</a:p>
          <a:p>
            <a:pPr marL="863600" indent="-4763" rtl="1">
              <a:defRPr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&gt;&gt;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هي الإطار الرئيسي المميز للمنظمة دون غيرها من المنظمات من حيث مجال نشاطها ومنتجاتها وعملائها وأسواقها والذي يبين السبب الجوهري لوجود المنظمة وهويتها وعملياتها وممارساتها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&lt;&lt;</a:t>
            </a:r>
            <a:endParaRPr lang="ar-DZ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  <a:p>
            <a:pPr rtl="1">
              <a:buFont typeface="Wingdings" pitchFamily="2" charset="2"/>
              <a:buChar char="l"/>
              <a:defRPr/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تصف </a:t>
            </a:r>
            <a:r>
              <a:rPr lang="ar-DZ" dirty="0" smtClean="0">
                <a:solidFill>
                  <a:schemeClr val="accent4">
                    <a:lumMod val="50000"/>
                  </a:schemeClr>
                </a:solidFill>
              </a:rPr>
              <a:t>الرسالة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فلسفة المنظمة وأسلوبها في مجال الاعمال.</a:t>
            </a:r>
            <a:endParaRPr lang="ar-DZ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rtl="1">
              <a:buFont typeface="Wingdings" pitchFamily="2" charset="2"/>
              <a:buChar char="l"/>
              <a:defRPr/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هي عبارة عامة تحدد السبب الرئيسي لتواجد المنظمة، تتغير على المدى البعيد كلما غيرت المنظمة من نشاطها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rtl="1"/>
            <a:endParaRPr lang="en-US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1684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b="1" dirty="0" smtClean="0"/>
              <a:t>تحديد الرسالة</a:t>
            </a:r>
            <a:endParaRPr lang="ar-DZ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لتحديد الرسالة يجب الاجابة على الاسئلة التالية من قبل </a:t>
            </a:r>
            <a:r>
              <a:rPr lang="ar-DZ" sz="2800" b="1" dirty="0" smtClean="0">
                <a:solidFill>
                  <a:schemeClr val="accent4">
                    <a:lumMod val="50000"/>
                  </a:schemeClr>
                </a:solidFill>
              </a:rPr>
              <a:t>الادارة العليا للمنظمة</a:t>
            </a: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</a:p>
          <a:p>
            <a:pPr marL="1522413" lvl="1" indent="-444500" rtl="1">
              <a:buClr>
                <a:schemeClr val="tx2"/>
              </a:buClr>
              <a:buFont typeface="Wingdings" pitchFamily="2" charset="2"/>
              <a:buChar char="l"/>
              <a:defRPr/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ما هى طبيعة او نوع الاعمال الخاص بالمنظمة؟ </a:t>
            </a:r>
            <a:endParaRPr lang="ar-DZ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1522413" lvl="1" indent="-444500" rtl="1">
              <a:buClr>
                <a:schemeClr val="tx2"/>
              </a:buClr>
              <a:buFont typeface="Wingdings" pitchFamily="2" charset="2"/>
              <a:buChar char="l"/>
              <a:defRPr/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ماذا يمكن ان يكون مستقبلآ؟</a:t>
            </a:r>
          </a:p>
          <a:p>
            <a:pPr marL="1522413" lvl="1" indent="-444500" rtl="1">
              <a:buClr>
                <a:schemeClr val="tx2"/>
              </a:buClr>
              <a:buFont typeface="Wingdings" pitchFamily="2" charset="2"/>
              <a:buChar char="l"/>
              <a:defRPr/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من هم عملاؤنا؟ </a:t>
            </a:r>
            <a:endParaRPr lang="ar-DZ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1522413" lvl="1" indent="-444500" rtl="1">
              <a:buClr>
                <a:schemeClr val="tx2"/>
              </a:buClr>
              <a:buFont typeface="Wingdings" pitchFamily="2" charset="2"/>
              <a:buChar char="l"/>
              <a:defRPr/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وما الذي يعتبر ذو قيمة بالنسبة </a:t>
            </a:r>
            <a:r>
              <a:rPr lang="ar-DZ" b="1" dirty="0" smtClean="0">
                <a:solidFill>
                  <a:schemeClr val="accent4">
                    <a:lumMod val="50000"/>
                  </a:schemeClr>
                </a:solidFill>
              </a:rPr>
              <a:t>لهم</a:t>
            </a: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؟</a:t>
            </a:r>
          </a:p>
          <a:p>
            <a:pPr marL="1522413" lvl="1" indent="-444500" rtl="1">
              <a:buClr>
                <a:schemeClr val="tx2"/>
              </a:buClr>
              <a:buFont typeface="Wingdings" pitchFamily="2" charset="2"/>
              <a:buChar char="l"/>
              <a:defRPr/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ما هو نوع الأنشطة الواجب علينا القيام بها؟  </a:t>
            </a:r>
          </a:p>
          <a:p>
            <a:endParaRPr lang="ar-DZ" sz="3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915400" cy="792162"/>
          </a:xfrm>
        </p:spPr>
        <p:txBody>
          <a:bodyPr/>
          <a:lstStyle/>
          <a:p>
            <a:pPr rtl="1"/>
            <a:r>
              <a:rPr lang="ar-SA" b="1" dirty="0" smtClean="0"/>
              <a:t>عناصر</a:t>
            </a:r>
            <a:r>
              <a:rPr lang="ar-SA" sz="3200" dirty="0" smtClean="0"/>
              <a:t> </a:t>
            </a:r>
            <a:r>
              <a:rPr lang="ar-SA" b="1" dirty="0" smtClean="0"/>
              <a:t>الرسالة</a:t>
            </a:r>
            <a:endParaRPr lang="en-US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0" y="928688"/>
          <a:ext cx="9906000" cy="592931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354189"/>
                <a:gridCol w="6551811"/>
              </a:tblGrid>
              <a:tr h="592931">
                <a:tc>
                  <a:txBody>
                    <a:bodyPr/>
                    <a:lstStyle/>
                    <a:p>
                      <a:pPr algn="just" rtl="1"/>
                      <a:r>
                        <a:rPr lang="ar-SA" sz="32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العنصر</a:t>
                      </a:r>
                      <a:endParaRPr lang="ar-S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32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التساؤلات</a:t>
                      </a:r>
                      <a:endParaRPr lang="ar-S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92931"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1 – العملاء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من هم عملاء</a:t>
                      </a:r>
                      <a:r>
                        <a:rPr lang="ar-SA" sz="2600" b="1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المنظمة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92931"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2 – المنتجات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ما هي السلع والخدمات الأساسية التي تقدمها المنظمة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92931"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3 – الأسواق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أين تنافس المنظمة على منتجاتها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92931"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4</a:t>
                      </a:r>
                      <a:r>
                        <a:rPr lang="ar-SA" sz="2600" b="1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– التكنولوجيا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ماهي</a:t>
                      </a:r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أسس التكنولوجيا التي تعتمد عليها المنظمة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92931"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5 – البقاء النمو الربحية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ماهي</a:t>
                      </a:r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التزامات المنظمة نحو تحقيق الأهداف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92931"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6 – الفلسفة والايديولوجية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ماهي</a:t>
                      </a:r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قيم ومعتقدات المنظمة ومناخها</a:t>
                      </a:r>
                      <a:r>
                        <a:rPr lang="ar-SA" sz="2600" b="1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وأوليات فكرها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92931"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7 – المفهوم الذاتي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ماهي</a:t>
                      </a:r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أهم نواحي قوة الشركة ومزاياها التنافسية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92931"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8 – الصورة العامة 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ماهي</a:t>
                      </a:r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الانطباعات العامة</a:t>
                      </a:r>
                      <a:r>
                        <a:rPr lang="ar-SA" sz="2600" b="1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لدى الجمهور عن المنظمة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92931"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9 - العاملين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ماهي</a:t>
                      </a:r>
                      <a:r>
                        <a:rPr lang="ar-SA" sz="2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اتجاهات</a:t>
                      </a:r>
                      <a:r>
                        <a:rPr lang="ar-SA" sz="2600" b="1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المنظمة تجاه العاملين</a:t>
                      </a:r>
                      <a:endParaRPr lang="ar-SA" sz="2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87837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915400" cy="715962"/>
          </a:xfrm>
        </p:spPr>
        <p:txBody>
          <a:bodyPr/>
          <a:lstStyle/>
          <a:p>
            <a:pPr rtl="1"/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نماذج الرسائل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879874"/>
          <a:ext cx="9906000" cy="5978126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8382000"/>
                <a:gridCol w="1524000"/>
              </a:tblGrid>
              <a:tr h="517543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>
                          <a:solidFill>
                            <a:srgbClr val="002060"/>
                          </a:solidFill>
                        </a:rPr>
                        <a:t>الرسالة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>
                          <a:solidFill>
                            <a:srgbClr val="002060"/>
                          </a:solidFill>
                        </a:rPr>
                        <a:t>المنظمة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644743"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cs typeface="+mn-cs"/>
                        </a:rPr>
                        <a:t>أن نكون أكثر المصارف نجاحاً محلياً و عالمياً من خلال خدمات متميزة، ووسائل تقنية حديثة، وموظفين أكفاء، ومنتجات متوافقة مع الشريعة الإسلامية.</a:t>
                      </a:r>
                      <a:endParaRPr lang="en-US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400" b="1" dirty="0" smtClean="0">
                          <a:solidFill>
                            <a:srgbClr val="0070C0"/>
                          </a:solidFill>
                        </a:rPr>
                        <a:t>بنك الراجحي</a:t>
                      </a:r>
                      <a:endParaRPr 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605111"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في أرامكو السعودية نقوم بما هو أكثر من تزويد العالم بالطاقة، فنحن نطور شركات جديدة وندعم الاقتصاد ونعزز الابتكار</a:t>
                      </a:r>
                      <a:endParaRPr lang="en-US" sz="2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b="1" dirty="0" smtClean="0">
                          <a:solidFill>
                            <a:srgbClr val="0070C0"/>
                          </a:solidFill>
                        </a:rPr>
                        <a:t>ارامكو</a:t>
                      </a:r>
                      <a:endParaRPr 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45778">
                <a:tc>
                  <a:txBody>
                    <a:bodyPr/>
                    <a:lstStyle/>
                    <a:p>
                      <a:pPr algn="just" rtl="1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</a:t>
                      </a:r>
                      <a:r>
                        <a:rPr lang="ar-SA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لريادة في الشراكة المجتمعية من خلال التميز في التعليم والبحث العلمي والقيادة. </a:t>
                      </a:r>
                      <a:endParaRPr lang="en-US" sz="2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dirty="0" smtClean="0">
                          <a:solidFill>
                            <a:srgbClr val="0070C0"/>
                          </a:solidFill>
                        </a:rPr>
                        <a:t>جامعة الملك فيصل</a:t>
                      </a:r>
                      <a:endParaRPr 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21630">
                <a:tc>
                  <a:txBody>
                    <a:bodyPr/>
                    <a:lstStyle/>
                    <a:p>
                      <a:pPr indent="50800" algn="just" rtl="1">
                        <a:buFont typeface="Arial" pitchFamily="34" charset="0"/>
                        <a:buNone/>
                        <a:defRPr/>
                      </a:pPr>
                      <a:r>
                        <a:rPr lang="ar-DZ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cs typeface="+mn-cs"/>
                        </a:rPr>
                        <a:t>نحن نعد القادة الذين</a:t>
                      </a:r>
                      <a:r>
                        <a:rPr lang="ar-DZ" sz="2400" b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cs typeface="+mn-cs"/>
                        </a:rPr>
                        <a:t> يصنعون الفارق في العالم</a:t>
                      </a:r>
                      <a:endParaRPr lang="en-US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dirty="0" smtClean="0">
                          <a:solidFill>
                            <a:srgbClr val="0070C0"/>
                          </a:solidFill>
                        </a:rPr>
                        <a:t>جامعة</a:t>
                      </a:r>
                      <a:r>
                        <a:rPr lang="ar-SA" sz="2400" b="1" dirty="0" smtClean="0">
                          <a:solidFill>
                            <a:srgbClr val="0070C0"/>
                          </a:solidFill>
                        </a:rPr>
                        <a:t>  </a:t>
                      </a:r>
                      <a:r>
                        <a:rPr lang="ar-DZ" sz="2000" b="1" dirty="0" smtClean="0">
                          <a:solidFill>
                            <a:srgbClr val="0070C0"/>
                          </a:solidFill>
                        </a:rPr>
                        <a:t>هارفارد</a:t>
                      </a:r>
                      <a:endParaRPr 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644743"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cs typeface="+mn-cs"/>
                        </a:rPr>
                        <a:t>تسعى (المراعي) لتحقيق حاجات المستهلكين بتوفير منتجات غذائية عالية الجودة وتقديم أعلى مستويات الخدمة لعملائها وتعزيز أدائها من خلال تطويرها المستمر لقدراتها البشرية والإدارية والتقنية</a:t>
                      </a:r>
                      <a:endParaRPr lang="en-US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400" b="1" dirty="0" smtClean="0">
                          <a:solidFill>
                            <a:srgbClr val="0070C0"/>
                          </a:solidFill>
                        </a:rPr>
                        <a:t>شركة المراعي: </a:t>
                      </a:r>
                      <a:endParaRPr 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644743"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رواد في عالم يتجدد، نحقق فيه تطلعات عملائنا لنبلغ معهم آفاقا جديدة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fr-FR" sz="2400" b="1" dirty="0" smtClean="0">
                          <a:solidFill>
                            <a:srgbClr val="0070C0"/>
                          </a:solidFill>
                        </a:rPr>
                        <a:t>STC</a:t>
                      </a:r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644743"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Wingdings 2" pitchFamily="18" charset="2"/>
                        </a:rPr>
                        <a:t>نسعى لإشباع شهية العالم بتقديم طعام جيد بسعر معقول وخدمة حسنة</a:t>
                      </a:r>
                      <a:endParaRPr lang="ar-SA" sz="2400" b="1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Wingdings 2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KW" sz="24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  <a:sym typeface="Wingdings 2" pitchFamily="18" charset="2"/>
                        </a:rPr>
                        <a:t>مطاعم ماكدونالدز</a:t>
                      </a:r>
                      <a:endParaRPr lang="en-US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87837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/>
              <a:t>دور</a:t>
            </a:r>
            <a:r>
              <a:rPr lang="ar-SA" sz="3200" dirty="0" smtClean="0"/>
              <a:t> </a:t>
            </a:r>
            <a:r>
              <a:rPr lang="ar-SA" b="1" dirty="0" smtClean="0"/>
              <a:t>الرسالة في إحداث التغيير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defRPr/>
            </a:pP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بيان الوجهة التي ستسير عليها المنظمة.</a:t>
            </a:r>
          </a:p>
          <a:p>
            <a:pPr algn="just" rtl="1">
              <a:defRPr/>
            </a:pP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تحفيز الموظفين والضغط عليهم بالأهداف السامية</a:t>
            </a:r>
          </a:p>
          <a:p>
            <a:pPr algn="just" rtl="1">
              <a:defRPr/>
            </a:pP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تجميع كل الطاقات وتسخيرها لهدف واحد</a:t>
            </a:r>
          </a:p>
          <a:p>
            <a:pPr algn="just" rtl="1">
              <a:defRPr/>
            </a:pP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تسهيل التنسيق.</a:t>
            </a:r>
          </a:p>
          <a:p>
            <a:pPr algn="just" rtl="1">
              <a:defRPr/>
            </a:pP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تسهيل الرقابة الإستراتيجية</a:t>
            </a:r>
          </a:p>
          <a:p>
            <a:pPr algn="just" rtl="1">
              <a:defRPr/>
            </a:pP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تستخدم كدليل لتخاذ القرارات</a:t>
            </a:r>
          </a:p>
          <a:p>
            <a:pPr algn="just" rtl="1">
              <a:defRPr/>
            </a:pP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ليس من الضروري ان تعلن للخارج لكي يفترض ان تكون معروفة في الداخل</a:t>
            </a:r>
          </a:p>
          <a:p>
            <a:pPr algn="just" rtl="1">
              <a:defRPr/>
            </a:pP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الرسالة موجهة للمدى البعيد</a:t>
            </a:r>
          </a:p>
          <a:p>
            <a:pPr algn="just" rtl="1"/>
            <a:endParaRPr lang="en-US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7837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/>
              <a:t>متطلبات</a:t>
            </a:r>
            <a:r>
              <a:rPr lang="ar-SA" sz="3200" dirty="0" smtClean="0"/>
              <a:t> </a:t>
            </a:r>
            <a:r>
              <a:rPr lang="ar-SA" b="1" dirty="0" smtClean="0"/>
              <a:t>الرسالة</a:t>
            </a:r>
            <a:r>
              <a:rPr lang="ar-SA" sz="3200" dirty="0" smtClean="0"/>
              <a:t> </a:t>
            </a:r>
            <a:r>
              <a:rPr lang="ar-SA" b="1" dirty="0" smtClean="0"/>
              <a:t>الفعالة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525963"/>
          </a:xfrm>
        </p:spPr>
        <p:txBody>
          <a:bodyPr/>
          <a:lstStyle/>
          <a:p>
            <a:pPr algn="just" rtl="1">
              <a:defRPr/>
            </a:pP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النظرة الثاقبة لرواد المنشأة </a:t>
            </a:r>
          </a:p>
          <a:p>
            <a:pPr algn="just" rtl="1">
              <a:defRPr/>
            </a:pP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توفر المعلومات الدقيقة عن البيئة وعن قدرات المنظمة</a:t>
            </a:r>
          </a:p>
          <a:p>
            <a:pPr algn="just" rtl="1">
              <a:defRPr/>
            </a:pP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المشاركة أو أن تكون معدة ومقتسمة من قبل الجميع</a:t>
            </a:r>
          </a:p>
          <a:p>
            <a:pPr algn="just" rtl="1">
              <a:defRPr/>
            </a:pP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ميزة التحدي والواقعية</a:t>
            </a:r>
          </a:p>
          <a:p>
            <a:pPr algn="just" rtl="1">
              <a:defRPr/>
            </a:pP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تبني التكامل بين وحدات المنشأة</a:t>
            </a:r>
          </a:p>
          <a:p>
            <a:pPr algn="just" rtl="1">
              <a:defRPr/>
            </a:pP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أخذ البيئة وقدرات المنشأة بعين الاعتبار</a:t>
            </a:r>
          </a:p>
          <a:p>
            <a:pPr algn="just" rtl="1">
              <a:defRPr/>
            </a:pP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الوضوح ودقة التعبير</a:t>
            </a:r>
          </a:p>
          <a:p>
            <a:pPr algn="just" rtl="1">
              <a:defRPr/>
            </a:pP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الاستجابة لرغبات أصحاب المصلحة</a:t>
            </a:r>
          </a:p>
          <a:p>
            <a:pPr algn="just" rtl="1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7837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/>
              <a:t>الرسالة ومجالات نشاط المنظمة</a:t>
            </a:r>
            <a:endParaRPr lang="en-US" b="1" dirty="0"/>
          </a:p>
        </p:txBody>
      </p:sp>
      <p:sp>
        <p:nvSpPr>
          <p:cNvPr id="4" name="Flowchart: Document 3"/>
          <p:cNvSpPr/>
          <p:nvPr/>
        </p:nvSpPr>
        <p:spPr>
          <a:xfrm>
            <a:off x="5934075" y="1524000"/>
            <a:ext cx="2286000" cy="857250"/>
          </a:xfrm>
          <a:prstGeom prst="flowChartDocumen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2">
                    <a:lumMod val="75000"/>
                  </a:schemeClr>
                </a:solidFill>
              </a:rPr>
              <a:t>المجال الواحد</a:t>
            </a:r>
          </a:p>
        </p:txBody>
      </p:sp>
      <p:sp>
        <p:nvSpPr>
          <p:cNvPr id="5" name="Flowchart: Multidocument 4"/>
          <p:cNvSpPr/>
          <p:nvPr/>
        </p:nvSpPr>
        <p:spPr>
          <a:xfrm>
            <a:off x="6005512" y="2952750"/>
            <a:ext cx="2286000" cy="2714625"/>
          </a:xfrm>
          <a:prstGeom prst="flowChartMultidocumen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2">
                    <a:lumMod val="75000"/>
                  </a:schemeClr>
                </a:solidFill>
              </a:rPr>
              <a:t>عدة مجالات</a:t>
            </a:r>
          </a:p>
        </p:txBody>
      </p:sp>
      <p:sp>
        <p:nvSpPr>
          <p:cNvPr id="6" name="Flowchart: Terminator 5"/>
          <p:cNvSpPr/>
          <p:nvPr/>
        </p:nvSpPr>
        <p:spPr>
          <a:xfrm>
            <a:off x="1147762" y="2738437"/>
            <a:ext cx="3929063" cy="857250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2">
                    <a:lumMod val="75000"/>
                  </a:schemeClr>
                </a:solidFill>
              </a:rPr>
              <a:t>رسالة لكل مجال</a:t>
            </a:r>
          </a:p>
        </p:txBody>
      </p:sp>
      <p:sp>
        <p:nvSpPr>
          <p:cNvPr id="7" name="Flowchart: Terminator 6"/>
          <p:cNvSpPr/>
          <p:nvPr/>
        </p:nvSpPr>
        <p:spPr>
          <a:xfrm>
            <a:off x="1147762" y="3881437"/>
            <a:ext cx="3929063" cy="857250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2">
                    <a:lumMod val="75000"/>
                  </a:schemeClr>
                </a:solidFill>
              </a:rPr>
              <a:t>رسالة للمنظمة ككل </a:t>
            </a:r>
          </a:p>
        </p:txBody>
      </p:sp>
      <p:sp>
        <p:nvSpPr>
          <p:cNvPr id="8" name="Flowchart: Terminator 7"/>
          <p:cNvSpPr/>
          <p:nvPr/>
        </p:nvSpPr>
        <p:spPr>
          <a:xfrm>
            <a:off x="1219200" y="4881562"/>
            <a:ext cx="3929062" cy="857250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2">
                    <a:lumMod val="75000"/>
                  </a:schemeClr>
                </a:solidFill>
              </a:rPr>
              <a:t>رسالة لكل مجموعة من مجالات</a:t>
            </a:r>
          </a:p>
        </p:txBody>
      </p:sp>
      <p:sp>
        <p:nvSpPr>
          <p:cNvPr id="9" name="Flowchart: Terminator 8"/>
          <p:cNvSpPr/>
          <p:nvPr/>
        </p:nvSpPr>
        <p:spPr>
          <a:xfrm>
            <a:off x="1219200" y="1524000"/>
            <a:ext cx="3929062" cy="857250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2">
                    <a:lumMod val="75000"/>
                  </a:schemeClr>
                </a:solidFill>
              </a:rPr>
              <a:t>رسالة واحدة</a:t>
            </a:r>
          </a:p>
        </p:txBody>
      </p:sp>
      <p:cxnSp>
        <p:nvCxnSpPr>
          <p:cNvPr id="10" name="Straight Arrow Connector 9"/>
          <p:cNvCxnSpPr>
            <a:stCxn id="4" idx="1"/>
            <a:endCxn id="9" idx="3"/>
          </p:cNvCxnSpPr>
          <p:nvPr/>
        </p:nvCxnSpPr>
        <p:spPr>
          <a:xfrm rot="10800000">
            <a:off x="5148262" y="1952625"/>
            <a:ext cx="785813" cy="1587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1"/>
            <a:endCxn id="6" idx="3"/>
          </p:cNvCxnSpPr>
          <p:nvPr/>
        </p:nvCxnSpPr>
        <p:spPr>
          <a:xfrm rot="10800000">
            <a:off x="5076825" y="3167062"/>
            <a:ext cx="928687" cy="114300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1"/>
            <a:endCxn id="7" idx="3"/>
          </p:cNvCxnSpPr>
          <p:nvPr/>
        </p:nvCxnSpPr>
        <p:spPr>
          <a:xfrm rot="10800000">
            <a:off x="5076825" y="4310062"/>
            <a:ext cx="928687" cy="158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1"/>
          </p:cNvCxnSpPr>
          <p:nvPr/>
        </p:nvCxnSpPr>
        <p:spPr>
          <a:xfrm rot="10800000" flipV="1">
            <a:off x="5148262" y="4310062"/>
            <a:ext cx="857250" cy="100012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87837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44562"/>
          </a:xfrm>
        </p:spPr>
        <p:txBody>
          <a:bodyPr/>
          <a:lstStyle/>
          <a:p>
            <a:pPr rtl="1"/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الرؤية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525963"/>
          </a:xfrm>
        </p:spPr>
        <p:txBody>
          <a:bodyPr/>
          <a:lstStyle/>
          <a:p>
            <a:pPr algn="just" rtl="1">
              <a:defRPr/>
            </a:pP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</a:rPr>
              <a:t>هي إحدى الممارسات الإدارية التي تعكس اهتمام الشركات بمستقبلها، وتدعم التخطيط الاستراتيجي</a:t>
            </a:r>
          </a:p>
          <a:p>
            <a:pPr algn="just" rtl="1">
              <a:defRPr/>
            </a:pP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</a:rPr>
              <a:t>الرؤية هي: </a:t>
            </a:r>
            <a:r>
              <a:rPr lang="ar-SA" sz="2800" u="sng" dirty="0" smtClean="0">
                <a:solidFill>
                  <a:schemeClr val="accent4">
                    <a:lumMod val="50000"/>
                  </a:schemeClr>
                </a:solidFill>
              </a:rPr>
              <a:t>عبارة قصيرة </a:t>
            </a: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</a:rPr>
              <a:t>تصور المستقبل المرغوب فيه جدا من قبل المنظمة</a:t>
            </a:r>
            <a:endParaRPr lang="ar-DZ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defRPr/>
            </a:pP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  <a:sym typeface="Wingdings 2" pitchFamily="18" charset="2"/>
              </a:rPr>
              <a:t>هي </a:t>
            </a:r>
            <a:r>
              <a:rPr lang="ar-SA" sz="2800" u="sng" dirty="0" smtClean="0">
                <a:solidFill>
                  <a:schemeClr val="accent4">
                    <a:lumMod val="50000"/>
                  </a:schemeClr>
                </a:solidFill>
                <a:sym typeface="Wingdings 2" pitchFamily="18" charset="2"/>
              </a:rPr>
              <a:t>صورة ذهنية </a:t>
            </a: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  <a:sym typeface="Wingdings 2" pitchFamily="18" charset="2"/>
              </a:rPr>
              <a:t>للمنظمة في نقطة مستقبلية</a:t>
            </a:r>
            <a:endParaRPr lang="ar-SA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defRPr/>
            </a:pP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</a:rPr>
              <a:t>حسب </a:t>
            </a:r>
            <a:r>
              <a:rPr lang="fr-FR" sz="2800" dirty="0" err="1" smtClean="0">
                <a:solidFill>
                  <a:schemeClr val="accent4">
                    <a:lumMod val="50000"/>
                  </a:schemeClr>
                </a:solidFill>
              </a:rPr>
              <a:t>Collin</a:t>
            </a:r>
            <a:r>
              <a:rPr lang="fr-FR" sz="28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&amp; </a:t>
            </a:r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</a:rPr>
              <a:t>Porras</a:t>
            </a: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</a:rPr>
              <a:t> الرؤية هي: </a:t>
            </a:r>
            <a:r>
              <a:rPr lang="ar-SA" sz="2800" u="sng" dirty="0" smtClean="0">
                <a:solidFill>
                  <a:schemeClr val="accent4">
                    <a:lumMod val="50000"/>
                  </a:schemeClr>
                </a:solidFill>
              </a:rPr>
              <a:t>فلسفة لتوجيه المنظمة </a:t>
            </a: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</a:rPr>
              <a:t>وصورة منظورة يعبر عنها في شكل هدف والتزام واضحين.</a:t>
            </a:r>
          </a:p>
          <a:p>
            <a:pPr algn="just" rtl="1">
              <a:defRPr/>
            </a:pP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</a:rPr>
              <a:t>تظهر الرؤية في شكل تحدٍ</a:t>
            </a:r>
          </a:p>
          <a:p>
            <a:pPr marL="909638" algn="just" rtl="1">
              <a:defRPr/>
            </a:pP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</a:rPr>
              <a:t>مثلا: أن تكون المنظمة من بين الرواد الخمس الأوائل عالميا خلال الخمس سنوات المقبلة</a:t>
            </a:r>
          </a:p>
          <a:p>
            <a:pPr algn="just" rtl="1"/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"/>
            <a:ext cx="1676400" cy="1066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7030A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78783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6705600" y="5791200"/>
            <a:ext cx="19050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E865BB-498E-4228-9365-9B9588D40B38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838200"/>
          </a:xfrm>
        </p:spPr>
        <p:txBody>
          <a:bodyPr/>
          <a:lstStyle/>
          <a:p>
            <a:pPr eaLnBrk="1" hangingPunct="1"/>
            <a:r>
              <a:rPr lang="ar-SA" sz="4000" b="1" dirty="0" smtClean="0">
                <a:latin typeface="Simplified Arabic" pitchFamily="18" charset="-78"/>
                <a:cs typeface="Simplified Arabic" pitchFamily="18" charset="-78"/>
              </a:rPr>
              <a:t>سمات الرؤية الفعالة</a:t>
            </a:r>
            <a:endParaRPr lang="en-US" sz="4000" b="1" dirty="0" smtClean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1447800" y="1447800"/>
            <a:ext cx="6324600" cy="609600"/>
          </a:xfrm>
          <a:prstGeom prst="roundRect">
            <a:avLst>
              <a:gd name="adj" fmla="val 16667"/>
            </a:avLst>
          </a:prstGeom>
          <a:solidFill>
            <a:srgbClr val="EAE9B8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 algn="ctr"/>
            <a:r>
              <a:rPr lang="ar-SA" altLang="en-US" sz="2800" b="1">
                <a:solidFill>
                  <a:schemeClr val="accent4">
                    <a:lumMod val="50000"/>
                  </a:schemeClr>
                </a:solidFill>
              </a:rPr>
              <a:t>تعكس نوايا استراتيجية: (إلى أين .. وليس كيف؟)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1447800" y="2133600"/>
            <a:ext cx="6324600" cy="533400"/>
          </a:xfrm>
          <a:prstGeom prst="roundRect">
            <a:avLst>
              <a:gd name="adj" fmla="val 16667"/>
            </a:avLst>
          </a:prstGeom>
          <a:solidFill>
            <a:srgbClr val="EAE9B8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90000"/>
              </a:lnSpc>
              <a:spcBef>
                <a:spcPct val="45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ar-SA" altLang="en-US" sz="2800" b="1">
                <a:solidFill>
                  <a:schemeClr val="accent4">
                    <a:lumMod val="50000"/>
                  </a:schemeClr>
                </a:solidFill>
              </a:rPr>
              <a:t>تركز على العملاء وأصحاب المصالح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1447800" y="2743200"/>
            <a:ext cx="6324600" cy="609600"/>
          </a:xfrm>
          <a:prstGeom prst="roundRect">
            <a:avLst>
              <a:gd name="adj" fmla="val 16667"/>
            </a:avLst>
          </a:prstGeom>
          <a:solidFill>
            <a:srgbClr val="EAE9B8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 algn="ctr">
              <a:spcBef>
                <a:spcPct val="45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ar-SA" altLang="en-US" sz="2800" b="1">
                <a:solidFill>
                  <a:schemeClr val="accent4">
                    <a:lumMod val="50000"/>
                  </a:schemeClr>
                </a:solidFill>
              </a:rPr>
              <a:t>أصيلة وفريدة وتميز المؤسسة عن قريناتها</a:t>
            </a:r>
            <a:endParaRPr lang="ar-SA" altLang="ar-SA" sz="2800" b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AutoShape 10"/>
          <p:cNvSpPr>
            <a:spLocks noChangeArrowheads="1"/>
          </p:cNvSpPr>
          <p:nvPr/>
        </p:nvSpPr>
        <p:spPr bwMode="auto">
          <a:xfrm>
            <a:off x="1447800" y="3429000"/>
            <a:ext cx="6324600" cy="533400"/>
          </a:xfrm>
          <a:prstGeom prst="roundRect">
            <a:avLst>
              <a:gd name="adj" fmla="val 16667"/>
            </a:avLst>
          </a:prstGeom>
          <a:solidFill>
            <a:srgbClr val="EAE9B8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 algn="ctr">
              <a:spcBef>
                <a:spcPct val="45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ar-SA" altLang="en-US" sz="2800" b="1">
                <a:solidFill>
                  <a:schemeClr val="accent4">
                    <a:lumMod val="50000"/>
                  </a:schemeClr>
                </a:solidFill>
              </a:rPr>
              <a:t>   تشكل تحديا وتعطي إحساساَ بالمصير الواحد	</a:t>
            </a:r>
            <a:endParaRPr lang="ar-SA" altLang="ar-SA" sz="2800" b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AutoShape 13"/>
          <p:cNvSpPr>
            <a:spLocks noChangeArrowheads="1"/>
          </p:cNvSpPr>
          <p:nvPr/>
        </p:nvSpPr>
        <p:spPr bwMode="auto">
          <a:xfrm>
            <a:off x="1447800" y="4038600"/>
            <a:ext cx="6324600" cy="533400"/>
          </a:xfrm>
          <a:prstGeom prst="roundRect">
            <a:avLst>
              <a:gd name="adj" fmla="val 16667"/>
            </a:avLst>
          </a:prstGeom>
          <a:solidFill>
            <a:srgbClr val="EAE9B8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80000"/>
              </a:lnSpc>
              <a:spcBef>
                <a:spcPct val="45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ar-SA" altLang="en-US" sz="2800" b="1">
                <a:solidFill>
                  <a:schemeClr val="accent4">
                    <a:lumMod val="50000"/>
                  </a:schemeClr>
                </a:solidFill>
              </a:rPr>
              <a:t>قفزة إلى الأمام ومن الحاضر إلى المستقبل</a:t>
            </a:r>
          </a:p>
        </p:txBody>
      </p:sp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1447800" y="4724400"/>
            <a:ext cx="6324600" cy="533400"/>
          </a:xfrm>
          <a:prstGeom prst="roundRect">
            <a:avLst>
              <a:gd name="adj" fmla="val 16667"/>
            </a:avLst>
          </a:prstGeom>
          <a:solidFill>
            <a:srgbClr val="EAE9B8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pPr marL="1257300" lvl="2" indent="-342900">
              <a:spcBef>
                <a:spcPct val="20000"/>
              </a:spcBef>
              <a:buClr>
                <a:srgbClr val="003399"/>
              </a:buClr>
              <a:buSzPct val="65000"/>
              <a:buFont typeface="Wingdings" pitchFamily="2" charset="2"/>
              <a:buNone/>
            </a:pPr>
            <a:r>
              <a:rPr lang="ar-SA" altLang="en-US" sz="2800" b="1">
                <a:solidFill>
                  <a:schemeClr val="accent4">
                    <a:lumMod val="50000"/>
                  </a:schemeClr>
                </a:solidFill>
              </a:rPr>
              <a:t>لها منظور مستقبلي بعيد المدى (طموحه)</a:t>
            </a:r>
            <a:endParaRPr lang="ar-SA" sz="2800" b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AutoShape 15"/>
          <p:cNvSpPr>
            <a:spLocks noChangeArrowheads="1"/>
          </p:cNvSpPr>
          <p:nvPr/>
        </p:nvSpPr>
        <p:spPr bwMode="auto">
          <a:xfrm>
            <a:off x="1447800" y="5410200"/>
            <a:ext cx="6324600" cy="533400"/>
          </a:xfrm>
          <a:prstGeom prst="roundRect">
            <a:avLst>
              <a:gd name="adj" fmla="val 16667"/>
            </a:avLst>
          </a:prstGeom>
          <a:solidFill>
            <a:srgbClr val="EAE9B8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 algn="ctr">
              <a:spcBef>
                <a:spcPct val="45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ar-SA" altLang="en-US" sz="2800" b="1">
                <a:solidFill>
                  <a:schemeClr val="accent4">
                    <a:lumMod val="50000"/>
                  </a:schemeClr>
                </a:solidFill>
              </a:rPr>
              <a:t>تنطوي على مغامرة من أجل الإبداع</a:t>
            </a:r>
          </a:p>
        </p:txBody>
      </p:sp>
    </p:spTree>
    <p:extLst>
      <p:ext uri="{BB962C8B-B14F-4D97-AF65-F5344CB8AC3E}">
        <p14:creationId xmlns:p14="http://schemas.microsoft.com/office/powerpoint/2010/main" xmlns="" val="178783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DZ" b="1" dirty="0" smtClean="0"/>
              <a:t>نماذج للرؤى</a:t>
            </a:r>
            <a:endParaRPr lang="en-US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1219200"/>
          <a:ext cx="9601200" cy="5029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16862"/>
                <a:gridCol w="7884338"/>
              </a:tblGrid>
              <a:tr h="370840">
                <a:tc>
                  <a:txBody>
                    <a:bodyPr/>
                    <a:lstStyle/>
                    <a:p>
                      <a:pPr algn="r" rtl="1"/>
                      <a:endParaRPr lang="ar-DZ" sz="24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DZ" sz="2400" b="1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مايكروسوفت</a:t>
                      </a:r>
                    </a:p>
                    <a:p>
                      <a:pPr algn="r" rtl="1"/>
                      <a:endParaRPr lang="ar-DZ" sz="24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خلق الخبرات التي التي تجمع سحر البرمجيات بقوة خدمات الأنترنيت في عالم الوسائل </a:t>
                      </a:r>
                      <a:endParaRPr lang="ar-DZ" sz="24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.</a:t>
                      </a:r>
                      <a:r>
                        <a:rPr lang="ar-DZ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جامعة الملك فيصل</a:t>
                      </a:r>
                      <a:endParaRPr lang="ar-DZ" sz="24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أن تكون جامعة الملك فيصل احدي الجامعات الرائدة في الشراكة المجتمعية من خلال التميز في التعليم والبحث العلمي والقيادة.</a:t>
                      </a:r>
                      <a:endParaRPr lang="ar-DZ" sz="24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جامعة الملك سعود</a:t>
                      </a:r>
                      <a:endParaRPr lang="ar-DZ" sz="24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الريادة العالمية والتميز في بناء مجتمع المعرفة</a:t>
                      </a:r>
                      <a:endParaRPr lang="en-US" sz="2400" b="1" dirty="0" smtClean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الراجحي</a:t>
                      </a:r>
                      <a:endParaRPr lang="ar-DZ" sz="24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شركة مصرفية رائدة موثوقة تقدم حلولاً مالية مبتكرة لتحسين أسلوب حياة الناس في كل مكان.</a:t>
                      </a:r>
                      <a:endParaRPr lang="ar-DZ" sz="24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BMW</a:t>
                      </a:r>
                      <a:endParaRPr lang="ar-DZ" sz="24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ان نكون الصانع الأكثر نجاحا في صناعة</a:t>
                      </a:r>
                      <a:r>
                        <a:rPr lang="ar-DZ" sz="2400" b="1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ar-DZ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السيارات</a:t>
                      </a:r>
                      <a:endParaRPr lang="ar-DZ" sz="24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sym typeface="Wingdings 2" pitchFamily="18" charset="2"/>
                        </a:rPr>
                        <a:t>صافولا </a:t>
                      </a:r>
                      <a:endParaRPr lang="ar-DZ" sz="24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sym typeface="Wingdings 2" pitchFamily="18" charset="2"/>
                        </a:rPr>
                        <a:t>مبيعات بقيمة </a:t>
                      </a:r>
                      <a:r>
                        <a:rPr lang="en-US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sym typeface="Wingdings 2" pitchFamily="18" charset="2"/>
                        </a:rPr>
                        <a:t>5</a:t>
                      </a:r>
                      <a:r>
                        <a:rPr lang="ar-KW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sym typeface="Wingdings 2" pitchFamily="18" charset="2"/>
                        </a:rPr>
                        <a:t> بليون ريال بجهود </a:t>
                      </a:r>
                      <a:r>
                        <a:rPr lang="en-US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sym typeface="Wingdings 2" pitchFamily="18" charset="2"/>
                        </a:rPr>
                        <a:t>500</a:t>
                      </a:r>
                      <a:r>
                        <a:rPr lang="ar-KW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sym typeface="Wingdings 2" pitchFamily="18" charset="2"/>
                        </a:rPr>
                        <a:t> موظف خلال </a:t>
                      </a:r>
                      <a:r>
                        <a:rPr lang="en-US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sym typeface="Wingdings 2" pitchFamily="18" charset="2"/>
                        </a:rPr>
                        <a:t>5</a:t>
                      </a:r>
                      <a:r>
                        <a:rPr lang="ar-KW" sz="2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sym typeface="Wingdings 2" pitchFamily="18" charset="2"/>
                        </a:rPr>
                        <a:t> سنوات</a:t>
                      </a:r>
                      <a:endParaRPr lang="ar-SA" sz="2400" b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sym typeface="Wingdings 2" pitchFamily="18" charset="2"/>
                      </a:endParaRPr>
                    </a:p>
                    <a:p>
                      <a:pPr algn="r" rtl="1"/>
                      <a:endParaRPr lang="ar-DZ" sz="24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87837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915400" cy="1143000"/>
          </a:xfrm>
        </p:spPr>
        <p:txBody>
          <a:bodyPr/>
          <a:lstStyle/>
          <a:p>
            <a:pPr rtl="1"/>
            <a:r>
              <a:rPr lang="ar-DZ" b="1" dirty="0" smtClean="0"/>
              <a:t>القيم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915400" cy="5791200"/>
          </a:xfrm>
        </p:spPr>
        <p:txBody>
          <a:bodyPr/>
          <a:lstStyle/>
          <a:p>
            <a:pPr algn="just" rtl="1">
              <a:lnSpc>
                <a:spcPct val="125000"/>
              </a:lnSpc>
              <a:spcBef>
                <a:spcPts val="0"/>
              </a:spcBef>
            </a:pPr>
            <a:r>
              <a:rPr lang="ar-DZ" sz="2800" dirty="0" smtClean="0">
                <a:solidFill>
                  <a:schemeClr val="accent4">
                    <a:lumMod val="5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هي </a:t>
            </a: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مجموعة أحكام ومعايير، اتجاهات مركزية نحو ما هو مرغوب أو غير مرغوب</a:t>
            </a:r>
            <a:r>
              <a:rPr lang="ar-DZ" sz="2800" dirty="0" smtClean="0">
                <a:solidFill>
                  <a:schemeClr val="accent4">
                    <a:lumMod val="5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 فيه.</a:t>
            </a:r>
          </a:p>
          <a:p>
            <a:pPr marL="457200" indent="-457200" algn="just" rtl="1">
              <a:lnSpc>
                <a:spcPct val="125000"/>
              </a:lnSpc>
              <a:spcBef>
                <a:spcPts val="0"/>
              </a:spcBef>
            </a:pP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أهمية القيم:</a:t>
            </a:r>
          </a:p>
          <a:p>
            <a:pPr marL="457200" indent="-457200" algn="just" rtl="1">
              <a:lnSpc>
                <a:spcPct val="125000"/>
              </a:lnSpc>
              <a:spcBef>
                <a:spcPts val="0"/>
              </a:spcBef>
              <a:buFontTx/>
              <a:buChar char="•"/>
            </a:pP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تمثل معنى السلوك ودلالته.</a:t>
            </a:r>
          </a:p>
          <a:p>
            <a:pPr marL="457200" indent="-457200" algn="just" rtl="1">
              <a:lnSpc>
                <a:spcPct val="125000"/>
              </a:lnSpc>
              <a:spcBef>
                <a:spcPts val="0"/>
              </a:spcBef>
              <a:buFontTx/>
              <a:buChar char="•"/>
            </a:pP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تحدد التزامات الأشخاص ودوافعهم بعيدة المدى.</a:t>
            </a:r>
          </a:p>
          <a:p>
            <a:pPr marL="457200" indent="-457200" algn="just" rtl="1">
              <a:lnSpc>
                <a:spcPct val="125000"/>
              </a:lnSpc>
              <a:spcBef>
                <a:spcPts val="0"/>
              </a:spcBef>
              <a:buFontTx/>
              <a:buChar char="•"/>
            </a:pP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تساعد في فهم الشخصية وتحدد أطر التعامل معها في كثير من الأحيان.</a:t>
            </a:r>
          </a:p>
          <a:p>
            <a:pPr marL="457200" indent="-457200" algn="just" rtl="1">
              <a:lnSpc>
                <a:spcPct val="125000"/>
              </a:lnSpc>
              <a:spcBef>
                <a:spcPts val="0"/>
              </a:spcBef>
              <a:buFontTx/>
              <a:buChar char="•"/>
            </a:pP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القيم الإيجابية تقلل نسبة الخطأ إلى حد ممكن.</a:t>
            </a:r>
          </a:p>
          <a:p>
            <a:pPr marL="457200" indent="-457200" algn="just" rtl="1">
              <a:lnSpc>
                <a:spcPct val="125000"/>
              </a:lnSpc>
              <a:spcBef>
                <a:spcPts val="0"/>
              </a:spcBef>
              <a:buFontTx/>
              <a:buChar char="•"/>
            </a:pP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تساعد الإنسان في التحرر من الأنا والذاتية.</a:t>
            </a:r>
          </a:p>
          <a:p>
            <a:pPr marL="457200" indent="-457200" algn="just" rtl="1">
              <a:lnSpc>
                <a:spcPct val="125000"/>
              </a:lnSpc>
              <a:spcBef>
                <a:spcPts val="0"/>
              </a:spcBef>
              <a:buFontTx/>
              <a:buChar char="•"/>
            </a:pP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تخلق نوعاً من أنواع الضبط الداخلي والخارجي.</a:t>
            </a:r>
            <a:endParaRPr lang="en-US" sz="2800" dirty="0" smtClean="0">
              <a:solidFill>
                <a:schemeClr val="accent4">
                  <a:lumMod val="5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 algn="just" rtl="1">
              <a:lnSpc>
                <a:spcPct val="125000"/>
              </a:lnSpc>
              <a:spcBef>
                <a:spcPts val="0"/>
              </a:spcBef>
            </a:pPr>
            <a:endParaRPr lang="en-US" sz="2800" dirty="0">
              <a:solidFill>
                <a:schemeClr val="accent4">
                  <a:lumMod val="5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7837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DZ" dirty="0" smtClean="0"/>
              <a:t>قيم الفرد وقيم المؤسسة</a:t>
            </a:r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352800" y="1447800"/>
            <a:ext cx="5799137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819150" marR="0" lvl="1" indent="-285750" algn="r" defTabSz="7620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ماذا تؤمن به المؤسسة من معايير أخلاقية.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1238250" marR="0" lvl="2" indent="-228600" algn="r" defTabSz="7620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الأمانة.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1238250" marR="0" lvl="2" indent="-228600" algn="r" defTabSz="7620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التعاون.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1238250" marR="0" lvl="2" indent="-228600" algn="r" defTabSz="7620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الإخلاص.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1238250" marR="0" lvl="2" indent="-228600" algn="r" defTabSz="7620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التضحية.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1238250" marR="0" lvl="2" indent="-228600" algn="r" defTabSz="7620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الولاء.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1238250" marR="0" lvl="2" indent="-228600" algn="r" defTabSz="7620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احترام المراجعين (المستفيدين).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990600" y="1676400"/>
            <a:ext cx="2273300" cy="4013200"/>
            <a:chOff x="432" y="1352"/>
            <a:chExt cx="1432" cy="2528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248" y="1352"/>
              <a:ext cx="616" cy="616"/>
            </a:xfrm>
            <a:prstGeom prst="ellipse">
              <a:avLst/>
            </a:prstGeom>
            <a:solidFill>
              <a:srgbClr val="FFCC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92075" tIns="46038" rIns="92075" bIns="46038" anchor="ctr"/>
            <a:lstStyle/>
            <a:p>
              <a:pPr algn="ctr" defTabSz="762000" eaLnBrk="0" hangingPunct="0">
                <a:defRPr/>
              </a:pPr>
              <a:r>
                <a:rPr lang="ar-SA" sz="2400" b="1">
                  <a:solidFill>
                    <a:srgbClr val="CC0000"/>
                  </a:solidFill>
                </a:rPr>
                <a:t>قيم</a:t>
              </a:r>
              <a:endParaRPr lang="en-US" sz="2400" b="1">
                <a:solidFill>
                  <a:srgbClr val="CC0000"/>
                </a:solidFill>
              </a:endParaRPr>
            </a:p>
            <a:p>
              <a:pPr algn="ctr" defTabSz="762000" eaLnBrk="0" hangingPunct="0">
                <a:defRPr/>
              </a:pPr>
              <a:r>
                <a:rPr lang="ar-SA" sz="2400" b="1">
                  <a:solidFill>
                    <a:srgbClr val="CC0000"/>
                  </a:solidFill>
                </a:rPr>
                <a:t>الأفراد</a:t>
              </a:r>
              <a:endParaRPr lang="en-US" sz="2400" b="1">
                <a:solidFill>
                  <a:srgbClr val="CC0000"/>
                </a:solidFill>
              </a:endParaRPr>
            </a:p>
          </p:txBody>
        </p:sp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432" y="2312"/>
              <a:ext cx="1432" cy="328"/>
            </a:xfrm>
            <a:prstGeom prst="roundRect">
              <a:avLst>
                <a:gd name="adj" fmla="val 12486"/>
              </a:avLst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92075" tIns="46038" rIns="92075" bIns="46038" anchor="ctr"/>
            <a:lstStyle/>
            <a:p>
              <a:pPr algn="ctr" defTabSz="762000" eaLnBrk="0" hangingPunct="0">
                <a:defRPr/>
              </a:pPr>
              <a:r>
                <a:rPr lang="ar-SA" sz="2400" b="1">
                  <a:solidFill>
                    <a:srgbClr val="990066"/>
                  </a:solidFill>
                </a:rPr>
                <a:t>توافق القيم</a:t>
              </a:r>
              <a:endParaRPr lang="en-US" sz="2400" b="1">
                <a:solidFill>
                  <a:srgbClr val="990066"/>
                </a:solidFill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32" y="1352"/>
              <a:ext cx="616" cy="616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92075" tIns="46038" rIns="92075" bIns="46038" anchor="ctr"/>
            <a:lstStyle/>
            <a:p>
              <a:pPr algn="ctr" defTabSz="762000" eaLnBrk="0" hangingPunct="0">
                <a:defRPr/>
              </a:pPr>
              <a:r>
                <a:rPr lang="ar-SA" sz="2000" b="1">
                  <a:solidFill>
                    <a:srgbClr val="003399"/>
                  </a:solidFill>
                </a:rPr>
                <a:t>قيم</a:t>
              </a:r>
              <a:endParaRPr lang="en-US" sz="2000" b="1">
                <a:solidFill>
                  <a:srgbClr val="003399"/>
                </a:solidFill>
              </a:endParaRPr>
            </a:p>
            <a:p>
              <a:pPr algn="ctr" defTabSz="762000" eaLnBrk="0" hangingPunct="0">
                <a:defRPr/>
              </a:pPr>
              <a:r>
                <a:rPr lang="ar-SA" sz="2000" b="1">
                  <a:solidFill>
                    <a:srgbClr val="003399"/>
                  </a:solidFill>
                </a:rPr>
                <a:t>المؤسسة</a:t>
              </a:r>
              <a:endParaRPr lang="en-US" sz="2000" b="1">
                <a:solidFill>
                  <a:srgbClr val="003399"/>
                </a:solidFill>
              </a:endParaRPr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>
              <a:off x="432" y="2936"/>
              <a:ext cx="1432" cy="328"/>
            </a:xfrm>
            <a:prstGeom prst="roundRect">
              <a:avLst>
                <a:gd name="adj" fmla="val 12486"/>
              </a:avLst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92075" tIns="46038" rIns="92075" bIns="46038" anchor="ctr"/>
            <a:lstStyle/>
            <a:p>
              <a:pPr algn="ctr" defTabSz="762000" eaLnBrk="0" hangingPunct="0">
                <a:defRPr/>
              </a:pPr>
              <a:r>
                <a:rPr lang="ar-SA" sz="2400" b="1">
                  <a:solidFill>
                    <a:srgbClr val="990066"/>
                  </a:solidFill>
                </a:rPr>
                <a:t>رسالة متفق عليها</a:t>
              </a:r>
              <a:endParaRPr lang="en-US" sz="2400" b="1">
                <a:solidFill>
                  <a:srgbClr val="990066"/>
                </a:solidFill>
              </a:endParaRPr>
            </a:p>
          </p:txBody>
        </p:sp>
        <p:sp>
          <p:nvSpPr>
            <p:cNvPr id="10" name="AutoShape 9"/>
            <p:cNvSpPr>
              <a:spLocks noChangeArrowheads="1"/>
            </p:cNvSpPr>
            <p:nvPr/>
          </p:nvSpPr>
          <p:spPr bwMode="auto">
            <a:xfrm>
              <a:off x="432" y="3552"/>
              <a:ext cx="1432" cy="328"/>
            </a:xfrm>
            <a:prstGeom prst="roundRect">
              <a:avLst>
                <a:gd name="adj" fmla="val 12486"/>
              </a:avLst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92075" tIns="46038" rIns="92075" bIns="46038" anchor="ctr"/>
            <a:lstStyle/>
            <a:p>
              <a:pPr algn="ctr" defTabSz="762000" eaLnBrk="0" hangingPunct="0">
                <a:defRPr/>
              </a:pPr>
              <a:r>
                <a:rPr lang="ar-SA" sz="2400" b="1">
                  <a:solidFill>
                    <a:srgbClr val="990066"/>
                  </a:solidFill>
                </a:rPr>
                <a:t>ولاء وروابط عاطفية</a:t>
              </a:r>
              <a:endParaRPr lang="en-US" sz="2400" b="1">
                <a:solidFill>
                  <a:srgbClr val="990066"/>
                </a:solidFill>
              </a:endParaRP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764" y="2020"/>
              <a:ext cx="0" cy="288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endParaRPr lang="ar-DZ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580" y="2020"/>
              <a:ext cx="0" cy="288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endParaRPr lang="ar-DZ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1148" y="2692"/>
              <a:ext cx="0" cy="240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endParaRPr lang="ar-DZ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148" y="3316"/>
              <a:ext cx="0" cy="240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endParaRPr lang="ar-DZ"/>
            </a:p>
          </p:txBody>
        </p:sp>
      </p:grpSp>
    </p:spTree>
    <p:extLst>
      <p:ext uri="{BB962C8B-B14F-4D97-AF65-F5344CB8AC3E}">
        <p14:creationId xmlns:p14="http://schemas.microsoft.com/office/powerpoint/2010/main" xmlns="" val="1787837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DZ" b="1" dirty="0" smtClean="0"/>
              <a:t>نماذج القيم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DZ" dirty="0" smtClean="0"/>
              <a:t>سابك: </a:t>
            </a:r>
          </a:p>
          <a:p>
            <a:pPr algn="just" rtl="1"/>
            <a:r>
              <a:rPr lang="ar-DZ" dirty="0" smtClean="0"/>
              <a:t>لدينا أربع قيم أساسية ، قليلة في حروفها ، كبيرة في معانيها وهي : التحفيز ، والمشاركة ، والإبداع ، والإنجاز.</a:t>
            </a:r>
          </a:p>
          <a:p>
            <a:pPr algn="just" rtl="1"/>
            <a:r>
              <a:rPr lang="ar-DZ" dirty="0" smtClean="0"/>
              <a:t>الاتصالات السعودية:</a:t>
            </a:r>
          </a:p>
          <a:p>
            <a:pPr algn="just" rtl="1"/>
            <a:r>
              <a:rPr lang="ar-DZ" dirty="0" smtClean="0"/>
              <a:t> الأمانة، الالتزام، التعاون، الاحترام، المبادرة، الوفاء</a:t>
            </a:r>
          </a:p>
          <a:p>
            <a:pPr algn="just" rtl="1"/>
            <a:endParaRPr lang="ar-DZ" dirty="0" smtClean="0"/>
          </a:p>
          <a:p>
            <a:pPr algn="just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7837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1143000"/>
          </a:xfrm>
        </p:spPr>
        <p:txBody>
          <a:bodyPr/>
          <a:lstStyle/>
          <a:p>
            <a:r>
              <a:rPr lang="ar-DZ" b="1" dirty="0" smtClean="0"/>
              <a:t>الغايات</a:t>
            </a:r>
            <a:endParaRPr lang="ar-DZ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915400" cy="4525963"/>
          </a:xfrm>
        </p:spPr>
        <p:txBody>
          <a:bodyPr/>
          <a:lstStyle/>
          <a:p>
            <a:r>
              <a:rPr lang="ar-DZ" dirty="0" smtClean="0"/>
              <a:t>وضعيات مستقبلية عامة تطمح المنظمة تحقيقها تشتقها من رؤيتها ورسالتها</a:t>
            </a:r>
          </a:p>
          <a:p>
            <a:r>
              <a:rPr lang="ar-DZ" dirty="0" smtClean="0"/>
              <a:t>غايات جامعة الملك فيصل:</a:t>
            </a:r>
          </a:p>
          <a:p>
            <a:pPr algn="just" rtl="1">
              <a:buFont typeface="Arial" pitchFamily="34" charset="0"/>
              <a:buChar char="•"/>
            </a:pPr>
            <a:r>
              <a:rPr lang="ar-DZ" dirty="0" smtClean="0"/>
              <a:t>تقديم تعليم متميز في تخصصات أكاديمية متنوعة</a:t>
            </a:r>
          </a:p>
          <a:p>
            <a:pPr algn="just" rtl="1">
              <a:buFont typeface="Arial" pitchFamily="34" charset="0"/>
              <a:buChar char="•"/>
            </a:pPr>
            <a:r>
              <a:rPr lang="ar-DZ" dirty="0" smtClean="0"/>
              <a:t> إجراء الأبحاث العلمية المرموقة والمتصلة بقضايا المجتمع</a:t>
            </a:r>
          </a:p>
          <a:p>
            <a:pPr algn="just" rtl="1">
              <a:buFont typeface="Arial" pitchFamily="34" charset="0"/>
              <a:buChar char="•"/>
            </a:pPr>
            <a:r>
              <a:rPr lang="ar-DZ" dirty="0" smtClean="0"/>
              <a:t>إتاحة فرص التعليم المستمر </a:t>
            </a:r>
          </a:p>
          <a:p>
            <a:pPr algn="just" rtl="1">
              <a:buFont typeface="Arial" pitchFamily="34" charset="0"/>
              <a:buChar char="•"/>
            </a:pPr>
            <a:r>
              <a:rPr lang="ar-DZ" dirty="0" smtClean="0"/>
              <a:t>تحقيق القيادة الفاعلة والمؤثرة </a:t>
            </a:r>
          </a:p>
          <a:p>
            <a:pPr algn="just" rtl="1">
              <a:buFont typeface="Arial" pitchFamily="34" charset="0"/>
              <a:buChar char="•"/>
            </a:pPr>
            <a:r>
              <a:rPr lang="ar-DZ" dirty="0" smtClean="0"/>
              <a:t>تفعيل الشراكة بين الجامعة والمجتمع لتحقيق الإثراء المتبادل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ar-DZ" dirty="0" smtClean="0"/>
          </a:p>
          <a:p>
            <a:endParaRPr lang="ar-DZ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DZ" b="1" dirty="0" smtClean="0"/>
              <a:t>الأهداف الاستراتيجية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DZ" dirty="0" smtClean="0"/>
              <a:t>هي وضعيات مستقبلية تسعى المنظمة لتحقيقها،</a:t>
            </a:r>
          </a:p>
          <a:p>
            <a:pPr algn="just" rtl="1"/>
            <a:r>
              <a:rPr lang="ar-DZ" dirty="0" smtClean="0"/>
              <a:t>تشتق من رؤية المؤسسة وتتميز ب :</a:t>
            </a:r>
          </a:p>
          <a:p>
            <a:pPr algn="just" rtl="1">
              <a:buFontTx/>
              <a:buChar char="-"/>
            </a:pPr>
            <a:r>
              <a:rPr lang="ar-DZ" dirty="0" smtClean="0"/>
              <a:t>تكون محددة </a:t>
            </a:r>
            <a:r>
              <a:rPr lang="fr-FR" dirty="0" smtClean="0"/>
              <a:t>(</a:t>
            </a:r>
            <a:r>
              <a:rPr lang="en-GB" dirty="0" smtClean="0"/>
              <a:t>Smart)</a:t>
            </a:r>
            <a:endParaRPr lang="ar-DZ" dirty="0" smtClean="0"/>
          </a:p>
          <a:p>
            <a:pPr algn="just" rtl="1">
              <a:buFontTx/>
              <a:buChar char="-"/>
            </a:pPr>
            <a:r>
              <a:rPr lang="ar-DZ" dirty="0" smtClean="0"/>
              <a:t>قابلة للقياس </a:t>
            </a:r>
            <a:r>
              <a:rPr lang="fr-FR" dirty="0" smtClean="0"/>
              <a:t>(</a:t>
            </a:r>
            <a:r>
              <a:rPr lang="en-GB" dirty="0" smtClean="0"/>
              <a:t>Measurable)</a:t>
            </a:r>
            <a:endParaRPr lang="ar-DZ" dirty="0" smtClean="0"/>
          </a:p>
          <a:p>
            <a:pPr algn="just" rtl="1">
              <a:buFontTx/>
              <a:buChar char="-"/>
            </a:pPr>
            <a:r>
              <a:rPr lang="ar-DZ" dirty="0" smtClean="0"/>
              <a:t>قابلة للتحقيق وفيها نوع من التحدي </a:t>
            </a:r>
            <a:r>
              <a:rPr lang="fr-FR" dirty="0" smtClean="0"/>
              <a:t>(</a:t>
            </a:r>
            <a:r>
              <a:rPr lang="en-GB" dirty="0" smtClean="0"/>
              <a:t>Attainable)</a:t>
            </a:r>
            <a:endParaRPr lang="ar-DZ" dirty="0" smtClean="0"/>
          </a:p>
          <a:p>
            <a:pPr algn="just" rtl="1">
              <a:buFontTx/>
              <a:buChar char="-"/>
            </a:pPr>
            <a:r>
              <a:rPr lang="ar-DZ" dirty="0" smtClean="0"/>
              <a:t>واقعية </a:t>
            </a:r>
            <a:r>
              <a:rPr lang="fr-FR" dirty="0" smtClean="0"/>
              <a:t>(</a:t>
            </a:r>
            <a:r>
              <a:rPr lang="en-GB" dirty="0" smtClean="0"/>
              <a:t>Realistic)</a:t>
            </a:r>
            <a:endParaRPr lang="ar-DZ" dirty="0" smtClean="0"/>
          </a:p>
          <a:p>
            <a:pPr algn="just" rtl="1">
              <a:buFontTx/>
              <a:buChar char="-"/>
            </a:pPr>
            <a:r>
              <a:rPr lang="ar-DZ" dirty="0" smtClean="0"/>
              <a:t>محددة في الزمن </a:t>
            </a:r>
            <a:r>
              <a:rPr lang="fr-FR" dirty="0" smtClean="0"/>
              <a:t>(</a:t>
            </a:r>
            <a:r>
              <a:rPr lang="en-GB" dirty="0" smtClean="0"/>
              <a:t>Time limited)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7837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DZ" b="1" dirty="0" smtClean="0"/>
              <a:t>امثلة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Tx/>
              <a:buChar char="-"/>
            </a:pPr>
            <a:r>
              <a:rPr lang="ar-DZ" dirty="0" smtClean="0">
                <a:solidFill>
                  <a:schemeClr val="accent4">
                    <a:lumMod val="50000"/>
                  </a:schemeClr>
                </a:solidFill>
              </a:rPr>
              <a:t>تحقيق المنظمة نسبة 10</a:t>
            </a:r>
            <a:r>
              <a:rPr lang="fr-FR" dirty="0" smtClean="0">
                <a:solidFill>
                  <a:schemeClr val="accent4">
                    <a:lumMod val="50000"/>
                  </a:schemeClr>
                </a:solidFill>
              </a:rPr>
              <a:t>% </a:t>
            </a:r>
            <a:r>
              <a:rPr lang="ar-DZ" dirty="0" smtClean="0">
                <a:solidFill>
                  <a:schemeClr val="accent4">
                    <a:lumMod val="50000"/>
                  </a:schemeClr>
                </a:solidFill>
              </a:rPr>
              <a:t> كنصيب سوق خلال السنة المقبلة</a:t>
            </a:r>
          </a:p>
          <a:p>
            <a:pPr algn="just" rtl="1">
              <a:buFontTx/>
              <a:buChar char="-"/>
            </a:pPr>
            <a:r>
              <a:rPr lang="ar-DZ" dirty="0" smtClean="0">
                <a:solidFill>
                  <a:schemeClr val="accent4">
                    <a:lumMod val="50000"/>
                  </a:schemeClr>
                </a:solidFill>
              </a:rPr>
              <a:t>تحقيق 15 من عوائد المنظمة من المنتجات الجديدة خىل الثلاث سنوات القاديمة</a:t>
            </a:r>
          </a:p>
          <a:p>
            <a:pPr algn="just" rtl="1">
              <a:buFontTx/>
              <a:buChar char="-"/>
            </a:pPr>
            <a:r>
              <a:rPr lang="ar-DZ" dirty="0" smtClean="0">
                <a:solidFill>
                  <a:schemeClr val="accent4">
                    <a:lumMod val="50000"/>
                  </a:schemeClr>
                </a:solidFill>
              </a:rPr>
              <a:t>الاستحواذ على ثلاثة شركات جديدة خلال الثلاث سنوات القادمة</a:t>
            </a:r>
          </a:p>
          <a:p>
            <a:pPr algn="just" rtl="1">
              <a:buFontTx/>
              <a:buChar char="-"/>
            </a:pPr>
            <a:r>
              <a:rPr lang="ar-DZ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7837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rtl="1"/>
            <a:r>
              <a:rPr lang="ar-DZ" b="1" dirty="0" smtClean="0"/>
              <a:t>الميزة التنافسية</a:t>
            </a:r>
            <a:endParaRPr lang="ar-DZ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 typeface="Arial" pitchFamily="34" charset="0"/>
              <a:buChar char="•"/>
            </a:pPr>
            <a:r>
              <a:rPr lang="ar-DZ" dirty="0" smtClean="0"/>
              <a:t>الميزة التنافسية هي الهدف الأساس للاستراتيجية</a:t>
            </a:r>
          </a:p>
          <a:p>
            <a:pPr algn="just" rtl="1">
              <a:buFont typeface="Arial" pitchFamily="34" charset="0"/>
              <a:buChar char="•"/>
            </a:pPr>
            <a:r>
              <a:rPr lang="ar-DZ" dirty="0" smtClean="0"/>
              <a:t>الميزة التنافسية تضمن البقاء للمنظمة وتحقق لها التفوق التنافسي</a:t>
            </a:r>
          </a:p>
          <a:p>
            <a:pPr algn="just" rtl="1">
              <a:buFont typeface="Arial" pitchFamily="34" charset="0"/>
              <a:buChar char="•"/>
            </a:pPr>
            <a:r>
              <a:rPr lang="ar-DZ" dirty="0" smtClean="0"/>
              <a:t>حسب بورتر: الميزة التنافسية عي القيمة التي تنشئها المنظمة لزبائنها</a:t>
            </a:r>
          </a:p>
          <a:p>
            <a:pPr algn="just" rtl="1">
              <a:buFont typeface="Arial" pitchFamily="34" charset="0"/>
              <a:buChar char="•"/>
            </a:pPr>
            <a:r>
              <a:rPr lang="ar-DZ" dirty="0" smtClean="0"/>
              <a:t>قد تأخذ الميزة التنافسية اشكالا عديدة: نوعية المنتج، السعر، وظائف المنتج، مكان البيع، التغليف، التصميم، تنوع المنتجات....</a:t>
            </a:r>
            <a:endParaRPr lang="ar-DZ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1733</TotalTime>
  <Words>1093</Words>
  <Application>Microsoft Office PowerPoint</Application>
  <PresentationFormat>A4 Paper (210x297 mm)</PresentationFormat>
  <Paragraphs>189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 المحاضرة الثانية</vt:lpstr>
      <vt:lpstr>عناصر المحاضرة</vt:lpstr>
      <vt:lpstr>مقدمة</vt:lpstr>
      <vt:lpstr>رسالة المنظمة</vt:lpstr>
      <vt:lpstr>تحديد الرسالة</vt:lpstr>
      <vt:lpstr>عناصر الرسالة</vt:lpstr>
      <vt:lpstr>نماذج الرسائل</vt:lpstr>
      <vt:lpstr>دور الرسالة في إحداث التغيير</vt:lpstr>
      <vt:lpstr>متطلبات الرسالة الفعالة</vt:lpstr>
      <vt:lpstr>الرسالة ومجالات نشاط المنظمة</vt:lpstr>
      <vt:lpstr>الرؤية</vt:lpstr>
      <vt:lpstr>سمات الرؤية الفعالة</vt:lpstr>
      <vt:lpstr>نماذج للرؤى</vt:lpstr>
      <vt:lpstr>القيم</vt:lpstr>
      <vt:lpstr>قيم الفرد وقيم المؤسسة</vt:lpstr>
      <vt:lpstr>نماذج القيم</vt:lpstr>
      <vt:lpstr>الغايات</vt:lpstr>
      <vt:lpstr>الأهداف الاستراتيجية</vt:lpstr>
      <vt:lpstr>امثلة</vt:lpstr>
      <vt:lpstr>الميزة التنافسية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Kamel</cp:lastModifiedBy>
  <cp:revision>133</cp:revision>
  <dcterms:created xsi:type="dcterms:W3CDTF">2009-10-14T19:14:34Z</dcterms:created>
  <dcterms:modified xsi:type="dcterms:W3CDTF">2012-02-06T19:54:40Z</dcterms:modified>
</cp:coreProperties>
</file>