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67" r:id="rId4"/>
    <p:sldId id="269" r:id="rId5"/>
    <p:sldId id="288" r:id="rId6"/>
    <p:sldId id="289" r:id="rId7"/>
    <p:sldId id="290" r:id="rId8"/>
    <p:sldId id="291" r:id="rId9"/>
    <p:sldId id="310" r:id="rId10"/>
    <p:sldId id="311" r:id="rId11"/>
    <p:sldId id="312" r:id="rId12"/>
    <p:sldId id="313" r:id="rId13"/>
    <p:sldId id="314" r:id="rId14"/>
    <p:sldId id="315" r:id="rId15"/>
    <p:sldId id="316" r:id="rId16"/>
    <p:sldId id="317" r:id="rId17"/>
    <p:sldId id="318" r:id="rId18"/>
    <p:sldId id="266" r:id="rId1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19" autoAdjust="0"/>
    <p:restoredTop sz="94664" autoAdjust="0"/>
  </p:normalViewPr>
  <p:slideViewPr>
    <p:cSldViewPr>
      <p:cViewPr>
        <p:scale>
          <a:sx n="70" d="100"/>
          <a:sy n="70" d="100"/>
        </p:scale>
        <p:origin x="-684" y="-19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3/20/2012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798999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62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endParaRPr lang="ar-SA" sz="105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الادارة الاستراتيجية</a:t>
            </a:r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SA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. </a:t>
            </a:r>
            <a:r>
              <a:rPr lang="ar-SA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عبد المليك مزهودة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 eaLnBrk="1" hangingPunct="1"/>
            <a:r>
              <a:rPr lang="en-US" sz="6000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</a:t>
            </a:r>
            <a:r>
              <a:rPr lang="ar-SA" sz="6000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</a:t>
            </a:r>
            <a:r>
              <a:rPr lang="ar-DZ" sz="6000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الثامنة</a:t>
            </a:r>
            <a:endParaRPr lang="en-US" sz="6000" b="1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914400"/>
          </a:xfrm>
        </p:spPr>
        <p:txBody>
          <a:bodyPr/>
          <a:lstStyle/>
          <a:p>
            <a:pPr eaLnBrk="1" hangingPunct="1"/>
            <a:r>
              <a:rPr lang="ar-DZ" b="1" dirty="0" smtClean="0">
                <a:solidFill>
                  <a:schemeClr val="tx1"/>
                </a:solidFill>
                <a:cs typeface="Arial" pitchFamily="34" charset="0"/>
              </a:rPr>
              <a:t>استراتيجيات التنويع والتخصص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0"/>
            <a:ext cx="9372600" cy="990600"/>
          </a:xfrm>
          <a:blipFill>
            <a:blip r:embed="rId2" cstate="print"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1" eaLnBrk="1" fontAlgn="auto" hangingPunct="1">
              <a:spcAft>
                <a:spcPts val="0"/>
              </a:spcAft>
              <a:defRPr/>
            </a:pPr>
            <a:r>
              <a:rPr lang="ar-SA" b="1" dirty="0" smtClean="0">
                <a:solidFill>
                  <a:schemeClr val="bg2">
                    <a:lumMod val="10000"/>
                  </a:schemeClr>
                </a:solidFill>
                <a:latin typeface="Arabic Typesetting" pitchFamily="66" charset="-78"/>
                <a:cs typeface="AL-Sarem Bold" pitchFamily="2" charset="-78"/>
              </a:rPr>
              <a:t>عناصر المحاضرة</a:t>
            </a:r>
            <a:endParaRPr lang="en-US" b="1" dirty="0" smtClean="0">
              <a:solidFill>
                <a:schemeClr val="bg2">
                  <a:lumMod val="10000"/>
                </a:schemeClr>
              </a:solidFill>
              <a:latin typeface="Arabic Typesetting" pitchFamily="66" charset="-78"/>
              <a:cs typeface="AL-Sarem Bold" pitchFamily="2" charset="-78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مقدمة</a:t>
            </a:r>
            <a:endParaRPr lang="ar-DZ" b="1" dirty="0" smtClean="0">
              <a:cs typeface="Arial" pitchFamily="34" charset="0"/>
            </a:endParaRPr>
          </a:p>
          <a:p>
            <a:pPr rtl="1" eaLnBrk="1" hangingPunct="1">
              <a:buFont typeface="Arial" pitchFamily="34" charset="0"/>
              <a:buChar char="•"/>
            </a:pPr>
            <a:r>
              <a:rPr lang="ar-DZ" b="1" dirty="0" smtClean="0">
                <a:cs typeface="Arial" pitchFamily="34" charset="0"/>
              </a:rPr>
              <a:t>مداخل دراسة الاختيارات الاستراتيجية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DZ" b="1" dirty="0" smtClean="0">
                <a:cs typeface="Arial" pitchFamily="34" charset="0"/>
              </a:rPr>
              <a:t>استراتيجية التخصص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DZ" b="1" dirty="0" smtClean="0">
                <a:cs typeface="Arial" pitchFamily="34" charset="0"/>
              </a:rPr>
              <a:t>الاستراتيجيات الشاملة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DZ" b="1" dirty="0" smtClean="0">
                <a:cs typeface="Arial" pitchFamily="34" charset="0"/>
              </a:rPr>
              <a:t>نموذج الساعة الاستراتيجية</a:t>
            </a:r>
          </a:p>
          <a:p>
            <a:r>
              <a:rPr lang="en-US" b="1" dirty="0" smtClean="0">
                <a:cs typeface="Arial" pitchFamily="34" charset="0"/>
              </a:rPr>
              <a:t> </a:t>
            </a:r>
            <a:endParaRPr lang="en-US" b="1" dirty="0" smtClean="0">
              <a:cs typeface="Arial" pitchFamily="34" charset="0"/>
            </a:endParaRP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448800" cy="990600"/>
          </a:xfrm>
          <a:blipFill>
            <a:blip r:embed="rId2" cstate="print"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1" eaLnBrk="1" fontAlgn="auto" hangingPunct="1">
              <a:spcAft>
                <a:spcPts val="0"/>
              </a:spcAft>
              <a:defRPr/>
            </a:pPr>
            <a:r>
              <a:rPr lang="ar-DZ" b="1" dirty="0" smtClean="0">
                <a:solidFill>
                  <a:schemeClr val="bg2">
                    <a:lumMod val="10000"/>
                  </a:schemeClr>
                </a:solidFill>
                <a:latin typeface="Arabic Typesetting" pitchFamily="66" charset="-78"/>
                <a:cs typeface="AL-Sarem Bold" pitchFamily="2" charset="-78"/>
              </a:rPr>
              <a:t>مقدمة: </a:t>
            </a:r>
            <a:r>
              <a:rPr lang="ar-SA" b="1" dirty="0" smtClean="0">
                <a:solidFill>
                  <a:schemeClr val="bg2">
                    <a:lumMod val="10000"/>
                  </a:schemeClr>
                </a:solidFill>
                <a:latin typeface="Arabic Typesetting" pitchFamily="66" charset="-78"/>
                <a:cs typeface="AL-Sarem Bold" pitchFamily="2" charset="-78"/>
              </a:rPr>
              <a:t>الخيارات الإستراتيجية</a:t>
            </a:r>
            <a:endParaRPr lang="en-US" b="1" dirty="0">
              <a:solidFill>
                <a:schemeClr val="bg2">
                  <a:lumMod val="10000"/>
                </a:schemeClr>
              </a:solidFill>
              <a:latin typeface="Arabic Typesetting" pitchFamily="66" charset="-78"/>
              <a:cs typeface="AL-Sarem Bold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DZ" dirty="0" smtClean="0"/>
              <a:t>هي البدائل الاستراتيجية المتاحة للمنظمة، ك:</a:t>
            </a:r>
          </a:p>
          <a:p>
            <a:pPr algn="just" rtl="1"/>
            <a:r>
              <a:rPr lang="ar-DZ" dirty="0" smtClean="0"/>
              <a:t>	التخصص او التنويع او الشراكات أو التحالفات، الانسحاب....</a:t>
            </a:r>
          </a:p>
          <a:p>
            <a:pPr marL="984250" algn="just" rtl="1">
              <a:buFont typeface="Arial" pitchFamily="34" charset="0"/>
              <a:buChar char="•"/>
            </a:pPr>
            <a:r>
              <a:rPr lang="ar-DZ" dirty="0" smtClean="0"/>
              <a:t>توجد خيارات استراتيجية عديدة للمنظمة </a:t>
            </a:r>
          </a:p>
          <a:p>
            <a:pPr marL="984250" algn="just" rtl="1">
              <a:buFont typeface="Arial" pitchFamily="34" charset="0"/>
              <a:buChar char="•"/>
            </a:pPr>
            <a:r>
              <a:rPr lang="ar-DZ" dirty="0" smtClean="0"/>
              <a:t>بعض الخيارات متكاملة وبعضها متعارضة</a:t>
            </a:r>
          </a:p>
          <a:p>
            <a:pPr marL="984250" algn="just" rtl="1">
              <a:buFont typeface="Arial" pitchFamily="34" charset="0"/>
              <a:buChar char="•"/>
            </a:pPr>
            <a:r>
              <a:rPr lang="ar-DZ" dirty="0" smtClean="0"/>
              <a:t>بعض الخيارات الاستراتيجية يتعلق بالمنظمة ككل</a:t>
            </a:r>
          </a:p>
          <a:p>
            <a:pPr marL="984250" algn="just" rtl="1">
              <a:buFont typeface="Arial" pitchFamily="34" charset="0"/>
              <a:buChar char="•"/>
            </a:pPr>
            <a:r>
              <a:rPr lang="ar-DZ" dirty="0" smtClean="0"/>
              <a:t>بعض الخيايات يتعلق فقط بوحدات الأعمال</a:t>
            </a:r>
          </a:p>
          <a:p>
            <a:pPr marL="984250" algn="just" rtl="1">
              <a:buFont typeface="Arial" pitchFamily="34" charset="0"/>
              <a:buChar char="•"/>
            </a:pPr>
            <a:r>
              <a:rPr lang="ar-DZ" dirty="0" smtClean="0"/>
              <a:t>تصنف الخيارات تصنيفات عديدة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878377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flipH="1">
            <a:off x="0" y="1052513"/>
            <a:ext cx="9906000" cy="0"/>
          </a:xfrm>
          <a:prstGeom prst="line">
            <a:avLst/>
          </a:prstGeom>
          <a:ln w="101600" cmpd="thickThin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0" y="1052513"/>
            <a:ext cx="9906000" cy="0"/>
          </a:xfrm>
          <a:prstGeom prst="line">
            <a:avLst/>
          </a:prstGeom>
          <a:ln w="101600" cmpd="thickThin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980728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ar-SA" sz="4000" b="1" dirty="0" smtClean="0">
                <a:solidFill>
                  <a:schemeClr val="bg2">
                    <a:lumMod val="10000"/>
                  </a:schemeClr>
                </a:solidFill>
                <a:latin typeface="Arabic Typesetting" pitchFamily="66" charset="-78"/>
                <a:cs typeface="AL-Sarem Bold" pitchFamily="2" charset="-78"/>
              </a:rPr>
              <a:t>ا</a:t>
            </a:r>
            <a:r>
              <a:rPr lang="ar-DZ" sz="4000" b="1" dirty="0" smtClean="0">
                <a:solidFill>
                  <a:schemeClr val="bg2">
                    <a:lumMod val="10000"/>
                  </a:schemeClr>
                </a:solidFill>
                <a:latin typeface="Arabic Typesetting" pitchFamily="66" charset="-78"/>
                <a:cs typeface="AL-Sarem Bold" pitchFamily="2" charset="-78"/>
              </a:rPr>
              <a:t>لاختيارات</a:t>
            </a:r>
            <a:r>
              <a:rPr lang="ar-SA" sz="4000" b="1" dirty="0" smtClean="0">
                <a:solidFill>
                  <a:schemeClr val="bg2">
                    <a:lumMod val="10000"/>
                  </a:schemeClr>
                </a:solidFill>
                <a:latin typeface="Arabic Typesetting" pitchFamily="66" charset="-78"/>
                <a:cs typeface="AL-Sarem Bold" pitchFamily="2" charset="-78"/>
              </a:rPr>
              <a:t> العامة ل</a:t>
            </a:r>
            <a:r>
              <a:rPr lang="ar-DZ" sz="4000" b="1" dirty="0" smtClean="0">
                <a:solidFill>
                  <a:schemeClr val="bg2">
                    <a:lumMod val="10000"/>
                  </a:schemeClr>
                </a:solidFill>
                <a:latin typeface="Arabic Typesetting" pitchFamily="66" charset="-78"/>
                <a:cs typeface="AL-Sarem Bold" pitchFamily="2" charset="-78"/>
              </a:rPr>
              <a:t>م</a:t>
            </a:r>
            <a:r>
              <a:rPr lang="ar-SA" sz="4000" b="1" dirty="0" smtClean="0">
                <a:solidFill>
                  <a:schemeClr val="bg2">
                    <a:lumMod val="10000"/>
                  </a:schemeClr>
                </a:solidFill>
                <a:latin typeface="Arabic Typesetting" pitchFamily="66" charset="-78"/>
                <a:cs typeface="AL-Sarem Bold" pitchFamily="2" charset="-78"/>
              </a:rPr>
              <a:t>حفظة وحدات الأعمال</a:t>
            </a:r>
            <a:endParaRPr lang="ar-SA" sz="4000" b="1" dirty="0">
              <a:solidFill>
                <a:schemeClr val="bg2">
                  <a:lumMod val="10000"/>
                </a:schemeClr>
              </a:solidFill>
              <a:latin typeface="Arabic Typesetting" pitchFamily="66" charset="-78"/>
              <a:cs typeface="AL-Sarem Bold" pitchFamily="2" charset="-78"/>
            </a:endParaRPr>
          </a:p>
        </p:txBody>
      </p:sp>
      <p:sp>
        <p:nvSpPr>
          <p:cNvPr id="8" name="Oval 7"/>
          <p:cNvSpPr/>
          <p:nvPr/>
        </p:nvSpPr>
        <p:spPr>
          <a:xfrm>
            <a:off x="5577285" y="3068638"/>
            <a:ext cx="3743986" cy="23050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DZ" sz="4800" dirty="0">
                <a:solidFill>
                  <a:srgbClr val="C00000"/>
                </a:solidFill>
                <a:cs typeface="AL-Sarem Bold" pitchFamily="2" charset="-78"/>
              </a:rPr>
              <a:t>التخصص</a:t>
            </a:r>
          </a:p>
        </p:txBody>
      </p:sp>
      <p:sp>
        <p:nvSpPr>
          <p:cNvPr id="9" name="Oval 8"/>
          <p:cNvSpPr/>
          <p:nvPr/>
        </p:nvSpPr>
        <p:spPr>
          <a:xfrm>
            <a:off x="818621" y="2924175"/>
            <a:ext cx="3743987" cy="23050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DZ" sz="4800" dirty="0">
                <a:solidFill>
                  <a:srgbClr val="C00000"/>
                </a:solidFill>
                <a:cs typeface="AL-Sarem Bold" pitchFamily="2" charset="-78"/>
              </a:rPr>
              <a:t>التنويع</a:t>
            </a:r>
          </a:p>
        </p:txBody>
      </p:sp>
      <p:cxnSp>
        <p:nvCxnSpPr>
          <p:cNvPr id="11" name="Straight Arrow Connector 10"/>
          <p:cNvCxnSpPr>
            <a:stCxn id="6" idx="2"/>
            <a:endCxn id="8" idx="0"/>
          </p:cNvCxnSpPr>
          <p:nvPr/>
        </p:nvCxnSpPr>
        <p:spPr>
          <a:xfrm>
            <a:off x="4953001" y="981075"/>
            <a:ext cx="2495418" cy="2087563"/>
          </a:xfrm>
          <a:prstGeom prst="straightConnector1">
            <a:avLst/>
          </a:prstGeom>
          <a:ln w="476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6" idx="2"/>
            <a:endCxn id="9" idx="0"/>
          </p:cNvCxnSpPr>
          <p:nvPr/>
        </p:nvCxnSpPr>
        <p:spPr>
          <a:xfrm flipH="1">
            <a:off x="2691474" y="981075"/>
            <a:ext cx="2261526" cy="1943100"/>
          </a:xfrm>
          <a:prstGeom prst="straightConnector1">
            <a:avLst/>
          </a:prstGeom>
          <a:ln w="476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980728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algn="ctr" rtl="1" eaLnBrk="1" fontAlgn="auto" hangingPunct="1">
              <a:spcAft>
                <a:spcPts val="0"/>
              </a:spcAft>
              <a:defRPr/>
            </a:pPr>
            <a:r>
              <a:rPr lang="ar-SA" b="1" dirty="0" smtClean="0">
                <a:solidFill>
                  <a:schemeClr val="bg2">
                    <a:lumMod val="10000"/>
                  </a:schemeClr>
                </a:solidFill>
                <a:latin typeface="Arabic Typesetting" pitchFamily="66" charset="-78"/>
                <a:cs typeface="AL-Sarem Bold" pitchFamily="2" charset="-78"/>
              </a:rPr>
              <a:t>1- استراتيجيات التخصص</a:t>
            </a:r>
          </a:p>
        </p:txBody>
      </p:sp>
      <p:sp>
        <p:nvSpPr>
          <p:cNvPr id="10243" name="عنصر نائب للمحتوى 2"/>
          <p:cNvSpPr>
            <a:spLocks noGrp="1"/>
          </p:cNvSpPr>
          <p:nvPr>
            <p:ph idx="1"/>
          </p:nvPr>
        </p:nvSpPr>
        <p:spPr>
          <a:xfrm>
            <a:off x="0" y="1219200"/>
            <a:ext cx="9448800" cy="5353051"/>
          </a:xfrm>
        </p:spPr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DZ" sz="2800" b="1" dirty="0" smtClean="0">
                <a:solidFill>
                  <a:srgbClr val="002060"/>
                </a:solidFill>
                <a:cs typeface="Simplified Arabic" pitchFamily="18" charset="-78"/>
              </a:rPr>
              <a:t>التخصص هو توجه بسيط يعني التركيز على منتوج أو سوق واحدة او عدد محدود جدا من المنتجات في نفس المجال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DZ" sz="2800" b="1" dirty="0" smtClean="0">
                <a:solidFill>
                  <a:srgbClr val="002060"/>
                </a:solidFill>
                <a:cs typeface="Simplified Arabic" pitchFamily="18" charset="-78"/>
              </a:rPr>
              <a:t>زمنيا التخصص يسبق التنويع</a:t>
            </a:r>
            <a:endParaRPr lang="ar-SA" sz="2800" b="1" dirty="0" smtClean="0">
              <a:solidFill>
                <a:srgbClr val="002060"/>
              </a:solidFill>
              <a:cs typeface="Simplified Arabic" pitchFamily="18" charset="-78"/>
            </a:endParaRPr>
          </a:p>
          <a:p>
            <a:pPr rtl="1" eaLnBrk="1" hangingPunct="1">
              <a:buFont typeface="Arial" pitchFamily="34" charset="0"/>
              <a:buChar char="•"/>
            </a:pPr>
            <a:r>
              <a:rPr lang="ar-DZ" sz="2800" b="1" dirty="0" smtClean="0">
                <a:solidFill>
                  <a:srgbClr val="002060"/>
                </a:solidFill>
                <a:cs typeface="Simplified Arabic" pitchFamily="18" charset="-78"/>
              </a:rPr>
              <a:t>إستراتيجية التخصص تناسب أكثر مرحلتي الانطلاق و النمو للشركات</a:t>
            </a:r>
            <a:endParaRPr lang="ar-SA" sz="2800" b="1" dirty="0" smtClean="0">
              <a:solidFill>
                <a:srgbClr val="002060"/>
              </a:solidFill>
              <a:cs typeface="Simplified Arabic" pitchFamily="18" charset="-78"/>
            </a:endParaRPr>
          </a:p>
          <a:p>
            <a:pPr rtl="1" eaLnBrk="1" hangingPunct="1">
              <a:buFont typeface="Arial" pitchFamily="34" charset="0"/>
              <a:buChar char="•"/>
            </a:pPr>
            <a:r>
              <a:rPr lang="ar-DZ" sz="2800" b="1" dirty="0" smtClean="0">
                <a:solidFill>
                  <a:srgbClr val="002060"/>
                </a:solidFill>
                <a:cs typeface="Simplified Arabic" pitchFamily="18" charset="-78"/>
              </a:rPr>
              <a:t>المنظمة المتخصصة تتطور جغرافيا بغزو أسواق جديدة</a:t>
            </a:r>
            <a:endParaRPr lang="ar-SA" sz="2800" b="1" dirty="0" smtClean="0">
              <a:solidFill>
                <a:srgbClr val="002060"/>
              </a:solidFill>
              <a:cs typeface="Simplified Arabic" pitchFamily="18" charset="-78"/>
            </a:endParaRPr>
          </a:p>
          <a:p>
            <a:pPr rtl="1" eaLnBrk="1" hangingPunct="1">
              <a:buFont typeface="Arial" pitchFamily="34" charset="0"/>
              <a:buChar char="•"/>
            </a:pPr>
            <a:r>
              <a:rPr lang="ar-DZ" sz="2800" b="1" dirty="0" smtClean="0">
                <a:solidFill>
                  <a:srgbClr val="002060"/>
                </a:solidFill>
                <a:cs typeface="Simplified Arabic" pitchFamily="18" charset="-78"/>
              </a:rPr>
              <a:t>التخصص يكون المجال الوحيد المتاح أمام المنظمة إما لعامل التكاليف أو لعامل التميز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DZ" sz="2800" b="1" dirty="0" smtClean="0">
                <a:solidFill>
                  <a:srgbClr val="002060"/>
                </a:solidFill>
                <a:cs typeface="Simplified Arabic" pitchFamily="18" charset="-78"/>
              </a:rPr>
              <a:t>التفرقة بين التخصص والتنويع تقوم تقليديا على المنتجات والأسواق أما الآن فقد امتدت إلى المهارات الأساسية</a:t>
            </a:r>
            <a:endParaRPr lang="ar-SA" sz="2800" b="1" dirty="0" smtClean="0">
              <a:solidFill>
                <a:srgbClr val="002060"/>
              </a:solidFill>
              <a:cs typeface="Simplified Arabic" pitchFamily="18" charset="-78"/>
            </a:endParaRPr>
          </a:p>
          <a:p>
            <a:pPr rtl="1" eaLnBrk="1" hangingPunct="1">
              <a:buFont typeface="Arial" pitchFamily="34" charset="0"/>
              <a:buChar char="•"/>
            </a:pPr>
            <a:endParaRPr lang="ar-SA" sz="2800" b="1" dirty="0" smtClean="0">
              <a:solidFill>
                <a:srgbClr val="002060"/>
              </a:solidFill>
              <a:cs typeface="Simplified Arabic" pitchFamily="18" charset="-78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H="1">
            <a:off x="0" y="1052513"/>
            <a:ext cx="9906000" cy="0"/>
          </a:xfrm>
          <a:prstGeom prst="line">
            <a:avLst/>
          </a:prstGeom>
          <a:ln w="101600" cmpd="thickThin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0" y="1052513"/>
            <a:ext cx="9906000" cy="0"/>
          </a:xfrm>
          <a:prstGeom prst="line">
            <a:avLst/>
          </a:prstGeom>
          <a:ln w="101600" cmpd="thickThin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980728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ar-DZ" b="1" dirty="0" smtClean="0">
                <a:solidFill>
                  <a:schemeClr val="bg2">
                    <a:lumMod val="10000"/>
                  </a:schemeClr>
                </a:solidFill>
                <a:latin typeface="Arabic Typesetting" pitchFamily="66" charset="-78"/>
                <a:cs typeface="AL-Sarem Bold" pitchFamily="2" charset="-78"/>
              </a:rPr>
              <a:t>العوامل الأساسية لنجاح إستراتيجية التخصص</a:t>
            </a:r>
            <a:endParaRPr lang="ar-SA" b="1" dirty="0" smtClean="0">
              <a:solidFill>
                <a:schemeClr val="bg2">
                  <a:lumMod val="10000"/>
                </a:schemeClr>
              </a:solidFill>
              <a:latin typeface="Arabic Typesetting" pitchFamily="66" charset="-78"/>
              <a:cs typeface="AL-Sarem Bold" pitchFamily="2" charset="-78"/>
            </a:endParaRPr>
          </a:p>
        </p:txBody>
      </p:sp>
      <p:sp>
        <p:nvSpPr>
          <p:cNvPr id="12291" name="عنصر نائب للمحتوى 2"/>
          <p:cNvSpPr>
            <a:spLocks noGrp="1"/>
          </p:cNvSpPr>
          <p:nvPr>
            <p:ph idx="1"/>
          </p:nvPr>
        </p:nvSpPr>
        <p:spPr>
          <a:xfrm>
            <a:off x="0" y="1341438"/>
            <a:ext cx="9740900" cy="5516562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  <a:defRPr/>
            </a:pPr>
            <a:r>
              <a:rPr lang="ar-DZ" b="1" dirty="0" smtClean="0">
                <a:solidFill>
                  <a:srgbClr val="002060"/>
                </a:solidFill>
                <a:cs typeface="Simplified Arabic" pitchFamily="18" charset="-78"/>
              </a:rPr>
              <a:t>يتوقف نجاح إستراتيجية التخصص على</a:t>
            </a:r>
            <a:r>
              <a:rPr lang="ar-SA" b="1" dirty="0" smtClean="0">
                <a:solidFill>
                  <a:srgbClr val="002060"/>
                </a:solidFill>
                <a:cs typeface="Simplified Arabic" pitchFamily="18" charset="-78"/>
              </a:rPr>
              <a:t>:</a:t>
            </a:r>
          </a:p>
          <a:p>
            <a:pPr marL="1077913" rtl="1" eaLnBrk="1" hangingPunct="1">
              <a:buFont typeface="Arial" pitchFamily="34" charset="0"/>
              <a:buChar char="•"/>
              <a:defRPr/>
            </a:pPr>
            <a:r>
              <a:rPr lang="ar-DZ" dirty="0" smtClean="0">
                <a:solidFill>
                  <a:srgbClr val="002060"/>
                </a:solidFill>
                <a:cs typeface="Simplified Arabic" pitchFamily="18" charset="-78"/>
              </a:rPr>
              <a:t> مدى التحكم في المهنة واكتساب الكفاءات</a:t>
            </a:r>
            <a:r>
              <a:rPr lang="ar-SA" dirty="0" smtClean="0">
                <a:solidFill>
                  <a:srgbClr val="002060"/>
                </a:solidFill>
                <a:cs typeface="Simplified Arabic" pitchFamily="18" charset="-78"/>
              </a:rPr>
              <a:t> الأساسية</a:t>
            </a:r>
          </a:p>
          <a:p>
            <a:pPr marL="1077913" rtl="1" eaLnBrk="1" hangingPunct="1">
              <a:buFont typeface="Arial" pitchFamily="34" charset="0"/>
              <a:buChar char="•"/>
              <a:defRPr/>
            </a:pPr>
            <a:r>
              <a:rPr lang="ar-DZ" dirty="0" smtClean="0">
                <a:solidFill>
                  <a:srgbClr val="002060"/>
                </a:solidFill>
                <a:cs typeface="Simplified Arabic" pitchFamily="18" charset="-78"/>
              </a:rPr>
              <a:t>مفهوم قوي للمنتوج من أجل تعبئة كل الجهود لغزو السوق</a:t>
            </a:r>
            <a:endParaRPr lang="en-US" dirty="0" smtClean="0">
              <a:solidFill>
                <a:srgbClr val="002060"/>
              </a:solidFill>
              <a:cs typeface="Simplified Arabic" pitchFamily="18" charset="-78"/>
            </a:endParaRPr>
          </a:p>
          <a:p>
            <a:pPr marL="1077913" rtl="1" eaLnBrk="1" hangingPunct="1">
              <a:buFont typeface="Arial" pitchFamily="34" charset="0"/>
              <a:buChar char="•"/>
              <a:defRPr/>
            </a:pPr>
            <a:r>
              <a:rPr lang="ar-DZ" dirty="0" smtClean="0">
                <a:solidFill>
                  <a:srgbClr val="002060"/>
                </a:solidFill>
                <a:cs typeface="Simplified Arabic" pitchFamily="18" charset="-78"/>
              </a:rPr>
              <a:t>حماية النشاط بالبراءات أو بمعارف متميزة أو ب</a:t>
            </a:r>
            <a:r>
              <a:rPr lang="ar-SA" dirty="0" smtClean="0">
                <a:solidFill>
                  <a:srgbClr val="002060"/>
                </a:solidFill>
                <a:cs typeface="Simplified Arabic" pitchFamily="18" charset="-78"/>
              </a:rPr>
              <a:t>ال</a:t>
            </a:r>
            <a:r>
              <a:rPr lang="ar-DZ" dirty="0" smtClean="0">
                <a:solidFill>
                  <a:srgbClr val="002060"/>
                </a:solidFill>
                <a:cs typeface="Simplified Arabic" pitchFamily="18" charset="-78"/>
              </a:rPr>
              <a:t>خبرة</a:t>
            </a:r>
            <a:endParaRPr lang="en-US" dirty="0" smtClean="0">
              <a:solidFill>
                <a:srgbClr val="002060"/>
              </a:solidFill>
              <a:cs typeface="Simplified Arabic" pitchFamily="18" charset="-78"/>
            </a:endParaRPr>
          </a:p>
          <a:p>
            <a:pPr marL="1077913" rtl="1" eaLnBrk="1" hangingPunct="1">
              <a:buFont typeface="Arial" pitchFamily="34" charset="0"/>
              <a:buChar char="•"/>
              <a:defRPr/>
            </a:pPr>
            <a:r>
              <a:rPr lang="ar-DZ" dirty="0" smtClean="0">
                <a:solidFill>
                  <a:srgbClr val="002060"/>
                </a:solidFill>
                <a:cs typeface="Simplified Arabic" pitchFamily="18" charset="-78"/>
              </a:rPr>
              <a:t>صورة قوية </a:t>
            </a:r>
            <a:r>
              <a:rPr lang="ar-SA" dirty="0" smtClean="0">
                <a:solidFill>
                  <a:srgbClr val="002060"/>
                </a:solidFill>
                <a:cs typeface="Simplified Arabic" pitchFamily="18" charset="-78"/>
              </a:rPr>
              <a:t>للمنظمة</a:t>
            </a:r>
            <a:r>
              <a:rPr lang="ar-DZ" dirty="0" smtClean="0">
                <a:solidFill>
                  <a:srgbClr val="002060"/>
                </a:solidFill>
                <a:cs typeface="Simplified Arabic" pitchFamily="18" charset="-78"/>
              </a:rPr>
              <a:t> في المجال</a:t>
            </a:r>
            <a:endParaRPr lang="en-US" dirty="0" smtClean="0">
              <a:solidFill>
                <a:srgbClr val="002060"/>
              </a:solidFill>
              <a:cs typeface="Simplified Arabic" pitchFamily="18" charset="-78"/>
            </a:endParaRPr>
          </a:p>
          <a:p>
            <a:pPr marL="1077913" rtl="1" eaLnBrk="1" hangingPunct="1">
              <a:buFont typeface="Arial" pitchFamily="34" charset="0"/>
              <a:buChar char="•"/>
              <a:defRPr/>
            </a:pPr>
            <a:r>
              <a:rPr lang="ar-DZ" dirty="0" smtClean="0">
                <a:solidFill>
                  <a:srgbClr val="002060"/>
                </a:solidFill>
                <a:cs typeface="Simplified Arabic" pitchFamily="18" charset="-78"/>
              </a:rPr>
              <a:t>علامة عريقة وشهرة واسعة تمكن </a:t>
            </a:r>
            <a:r>
              <a:rPr lang="ar-SA" dirty="0" smtClean="0">
                <a:solidFill>
                  <a:srgbClr val="002060"/>
                </a:solidFill>
                <a:cs typeface="Simplified Arabic" pitchFamily="18" charset="-78"/>
              </a:rPr>
              <a:t>المنظمة</a:t>
            </a:r>
            <a:r>
              <a:rPr lang="ar-DZ" dirty="0" smtClean="0">
                <a:solidFill>
                  <a:srgbClr val="002060"/>
                </a:solidFill>
                <a:cs typeface="Simplified Arabic" pitchFamily="18" charset="-78"/>
              </a:rPr>
              <a:t> من تفادي تذبذبات النشاط.</a:t>
            </a:r>
            <a:endParaRPr lang="en-US" dirty="0" smtClean="0">
              <a:solidFill>
                <a:srgbClr val="002060"/>
              </a:solidFill>
              <a:cs typeface="Simplified Arabic" pitchFamily="18" charset="-78"/>
            </a:endParaRPr>
          </a:p>
          <a:p>
            <a:pPr marL="1077913" rtl="1" eaLnBrk="1" hangingPunct="1">
              <a:buFont typeface="Arial" pitchFamily="34" charset="0"/>
              <a:buChar char="•"/>
              <a:defRPr/>
            </a:pPr>
            <a:r>
              <a:rPr lang="ar-DZ" dirty="0" smtClean="0">
                <a:solidFill>
                  <a:srgbClr val="002060"/>
                </a:solidFill>
                <a:cs typeface="Simplified Arabic" pitchFamily="18" charset="-78"/>
              </a:rPr>
              <a:t>التحكم في تقنيات التصميم والإنتاج.</a:t>
            </a:r>
            <a:endParaRPr lang="en-US" dirty="0" smtClean="0">
              <a:solidFill>
                <a:srgbClr val="002060"/>
              </a:solidFill>
              <a:cs typeface="Simplified Arabic" pitchFamily="18" charset="-78"/>
            </a:endParaRPr>
          </a:p>
          <a:p>
            <a:pPr marL="1077913" rtl="1" eaLnBrk="1" hangingPunct="1">
              <a:buFont typeface="Arial" pitchFamily="34" charset="0"/>
              <a:buChar char="•"/>
              <a:defRPr/>
            </a:pPr>
            <a:r>
              <a:rPr lang="ar-DZ" dirty="0" smtClean="0">
                <a:solidFill>
                  <a:srgbClr val="002060"/>
                </a:solidFill>
                <a:cs typeface="Simplified Arabic" pitchFamily="18" charset="-78"/>
              </a:rPr>
              <a:t>مدى وجود أسواق محمية</a:t>
            </a:r>
            <a:endParaRPr lang="ar-SA" dirty="0" smtClean="0">
              <a:solidFill>
                <a:srgbClr val="002060"/>
              </a:solidFill>
              <a:cs typeface="Simplified Arabic" pitchFamily="18" charset="-78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H="1">
            <a:off x="0" y="1052513"/>
            <a:ext cx="9906000" cy="0"/>
          </a:xfrm>
          <a:prstGeom prst="line">
            <a:avLst/>
          </a:prstGeom>
          <a:ln w="101600" cmpd="thickThin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0" y="1052513"/>
            <a:ext cx="9906000" cy="0"/>
          </a:xfrm>
          <a:prstGeom prst="line">
            <a:avLst/>
          </a:prstGeom>
          <a:ln w="101600" cmpd="thickThin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عنصر نائب للمحتوى 2"/>
          <p:cNvSpPr>
            <a:spLocks noGrp="1"/>
          </p:cNvSpPr>
          <p:nvPr>
            <p:ph idx="1"/>
          </p:nvPr>
        </p:nvSpPr>
        <p:spPr>
          <a:xfrm>
            <a:off x="4953000" y="1124744"/>
            <a:ext cx="4953000" cy="5733256"/>
          </a:xfrm>
          <a:gradFill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18900000" scaled="1"/>
          </a:gradFill>
        </p:spPr>
        <p:txBody>
          <a:bodyPr/>
          <a:lstStyle/>
          <a:p>
            <a:pPr eaLnBrk="1" hangingPunct="1">
              <a:buFont typeface="Wingdings 2" pitchFamily="18" charset="2"/>
              <a:buNone/>
              <a:defRPr/>
            </a:pPr>
            <a:endParaRPr lang="ar-DZ" sz="1000" b="1" dirty="0" smtClean="0"/>
          </a:p>
          <a:p>
            <a:pPr eaLnBrk="1" hangingPunct="1">
              <a:defRPr/>
            </a:pPr>
            <a:r>
              <a:rPr lang="ar-DZ" sz="2800" b="1" cap="all" dirty="0" smtClean="0">
                <a:solidFill>
                  <a:schemeClr val="bg2">
                    <a:lumMod val="10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  <a:latin typeface="Arabic Typesetting" pitchFamily="66" charset="-78"/>
                <a:ea typeface="+mj-ea"/>
                <a:cs typeface="AL-Sarem Bold" pitchFamily="2" charset="-78"/>
              </a:rPr>
              <a:t>الحصول على صورة المتخصص</a:t>
            </a:r>
            <a:r>
              <a:rPr lang="ar-SA" sz="2800" b="1" cap="all" dirty="0" smtClean="0">
                <a:solidFill>
                  <a:schemeClr val="bg2">
                    <a:lumMod val="10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  <a:latin typeface="Arabic Typesetting" pitchFamily="66" charset="-78"/>
                <a:ea typeface="+mj-ea"/>
                <a:cs typeface="AL-Sarem Bold" pitchFamily="2" charset="-78"/>
              </a:rPr>
              <a:t> و </a:t>
            </a:r>
            <a:r>
              <a:rPr lang="ar-DZ" sz="2800" b="1" cap="all" dirty="0" smtClean="0">
                <a:solidFill>
                  <a:schemeClr val="bg2">
                    <a:lumMod val="10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  <a:latin typeface="Arabic Typesetting" pitchFamily="66" charset="-78"/>
                <a:ea typeface="+mj-ea"/>
                <a:cs typeface="AL-Sarem Bold" pitchFamily="2" charset="-78"/>
              </a:rPr>
              <a:t>الصورة ال</a:t>
            </a:r>
            <a:r>
              <a:rPr lang="ar-SA" sz="2800" b="1" cap="all" dirty="0" smtClean="0">
                <a:solidFill>
                  <a:schemeClr val="bg2">
                    <a:lumMod val="10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  <a:latin typeface="Arabic Typesetting" pitchFamily="66" charset="-78"/>
                <a:ea typeface="+mj-ea"/>
                <a:cs typeface="AL-Sarem Bold" pitchFamily="2" charset="-78"/>
              </a:rPr>
              <a:t>خارجية </a:t>
            </a:r>
            <a:r>
              <a:rPr lang="ar-DZ" sz="2800" b="1" cap="all" dirty="0" smtClean="0">
                <a:solidFill>
                  <a:schemeClr val="bg2">
                    <a:lumMod val="10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  <a:latin typeface="Arabic Typesetting" pitchFamily="66" charset="-78"/>
                <a:ea typeface="+mj-ea"/>
                <a:cs typeface="AL-Sarem Bold" pitchFamily="2" charset="-78"/>
              </a:rPr>
              <a:t>ال</a:t>
            </a:r>
            <a:r>
              <a:rPr lang="ar-SA" sz="2800" b="1" cap="all" dirty="0" smtClean="0">
                <a:solidFill>
                  <a:schemeClr val="bg2">
                    <a:lumMod val="10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  <a:latin typeface="Arabic Typesetting" pitchFamily="66" charset="-78"/>
                <a:ea typeface="+mj-ea"/>
                <a:cs typeface="AL-Sarem Bold" pitchFamily="2" charset="-78"/>
              </a:rPr>
              <a:t>واضحة </a:t>
            </a:r>
            <a:r>
              <a:rPr lang="ar-DZ" sz="2800" b="1" cap="all" dirty="0" smtClean="0">
                <a:solidFill>
                  <a:schemeClr val="bg2">
                    <a:lumMod val="10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  <a:latin typeface="Arabic Typesetting" pitchFamily="66" charset="-78"/>
                <a:ea typeface="+mj-ea"/>
                <a:cs typeface="AL-Sarem Bold" pitchFamily="2" charset="-78"/>
              </a:rPr>
              <a:t>جد</a:t>
            </a:r>
            <a:r>
              <a:rPr lang="ar-SA" sz="2800" b="1" cap="all" dirty="0" smtClean="0">
                <a:solidFill>
                  <a:schemeClr val="bg2">
                    <a:lumMod val="10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  <a:latin typeface="Arabic Typesetting" pitchFamily="66" charset="-78"/>
                <a:ea typeface="+mj-ea"/>
                <a:cs typeface="AL-Sarem Bold" pitchFamily="2" charset="-78"/>
              </a:rPr>
              <a:t>ا</a:t>
            </a:r>
            <a:endParaRPr lang="en-US" sz="2800" b="1" cap="all" dirty="0" smtClean="0">
              <a:solidFill>
                <a:schemeClr val="bg2">
                  <a:lumMod val="10000"/>
                </a:schemeClr>
              </a:solidFill>
              <a:effectLst>
                <a:reflection blurRad="12700" stA="48000" endA="300" endPos="55000" dir="5400000" sy="-90000" algn="bl" rotWithShape="0"/>
              </a:effectLst>
              <a:latin typeface="Arabic Typesetting" pitchFamily="66" charset="-78"/>
              <a:ea typeface="+mj-ea"/>
              <a:cs typeface="AL-Sarem Bold" pitchFamily="2" charset="-78"/>
            </a:endParaRPr>
          </a:p>
          <a:p>
            <a:pPr eaLnBrk="1" hangingPunct="1">
              <a:defRPr/>
            </a:pPr>
            <a:r>
              <a:rPr lang="ar-DZ" sz="2800" b="1" cap="all" dirty="0" smtClean="0">
                <a:solidFill>
                  <a:schemeClr val="bg2">
                    <a:lumMod val="10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  <a:latin typeface="Arabic Typesetting" pitchFamily="66" charset="-78"/>
                <a:ea typeface="+mj-ea"/>
                <a:cs typeface="AL-Sarem Bold" pitchFamily="2" charset="-78"/>
              </a:rPr>
              <a:t>تركيز مجموع </a:t>
            </a:r>
            <a:r>
              <a:rPr lang="ar-SA" sz="2800" b="1" cap="all" dirty="0" smtClean="0">
                <a:solidFill>
                  <a:schemeClr val="bg2">
                    <a:lumMod val="10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  <a:latin typeface="Arabic Typesetting" pitchFamily="66" charset="-78"/>
                <a:ea typeface="+mj-ea"/>
                <a:cs typeface="AL-Sarem Bold" pitchFamily="2" charset="-78"/>
              </a:rPr>
              <a:t>ال</a:t>
            </a:r>
            <a:r>
              <a:rPr lang="ar-DZ" sz="2800" b="1" cap="all" dirty="0" smtClean="0">
                <a:solidFill>
                  <a:schemeClr val="bg2">
                    <a:lumMod val="10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  <a:latin typeface="Arabic Typesetting" pitchFamily="66" charset="-78"/>
                <a:ea typeface="+mj-ea"/>
                <a:cs typeface="AL-Sarem Bold" pitchFamily="2" charset="-78"/>
              </a:rPr>
              <a:t>موارد على تحسين المنتجات</a:t>
            </a:r>
            <a:endParaRPr lang="en-US" sz="2800" b="1" cap="all" dirty="0" smtClean="0">
              <a:solidFill>
                <a:schemeClr val="bg2">
                  <a:lumMod val="10000"/>
                </a:schemeClr>
              </a:solidFill>
              <a:effectLst>
                <a:reflection blurRad="12700" stA="48000" endA="300" endPos="55000" dir="5400000" sy="-90000" algn="bl" rotWithShape="0"/>
              </a:effectLst>
              <a:latin typeface="Arabic Typesetting" pitchFamily="66" charset="-78"/>
              <a:ea typeface="+mj-ea"/>
              <a:cs typeface="AL-Sarem Bold" pitchFamily="2" charset="-78"/>
            </a:endParaRPr>
          </a:p>
          <a:p>
            <a:pPr eaLnBrk="1" hangingPunct="1">
              <a:defRPr/>
            </a:pPr>
            <a:r>
              <a:rPr lang="ar-DZ" sz="2800" b="1" cap="all" dirty="0" smtClean="0">
                <a:solidFill>
                  <a:schemeClr val="bg2">
                    <a:lumMod val="10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  <a:latin typeface="Arabic Typesetting" pitchFamily="66" charset="-78"/>
                <a:ea typeface="+mj-ea"/>
                <a:cs typeface="AL-Sarem Bold" pitchFamily="2" charset="-78"/>
              </a:rPr>
              <a:t>قرارات إستراتيجية بسيطة لغياب العلاقات مع المنتجات الأخرى</a:t>
            </a:r>
            <a:endParaRPr lang="en-US" sz="2800" b="1" cap="all" dirty="0" smtClean="0">
              <a:solidFill>
                <a:schemeClr val="bg2">
                  <a:lumMod val="10000"/>
                </a:schemeClr>
              </a:solidFill>
              <a:effectLst>
                <a:reflection blurRad="12700" stA="48000" endA="300" endPos="55000" dir="5400000" sy="-90000" algn="bl" rotWithShape="0"/>
              </a:effectLst>
              <a:latin typeface="Arabic Typesetting" pitchFamily="66" charset="-78"/>
              <a:ea typeface="+mj-ea"/>
              <a:cs typeface="AL-Sarem Bold" pitchFamily="2" charset="-78"/>
            </a:endParaRPr>
          </a:p>
          <a:p>
            <a:pPr eaLnBrk="1" hangingPunct="1">
              <a:defRPr/>
            </a:pPr>
            <a:r>
              <a:rPr lang="ar-DZ" sz="2800" b="1" cap="all" dirty="0" smtClean="0">
                <a:solidFill>
                  <a:schemeClr val="bg2">
                    <a:lumMod val="10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  <a:latin typeface="Arabic Typesetting" pitchFamily="66" charset="-78"/>
                <a:ea typeface="+mj-ea"/>
                <a:cs typeface="AL-Sarem Bold" pitchFamily="2" charset="-78"/>
              </a:rPr>
              <a:t>الاستفادة من أثر التجربة </a:t>
            </a:r>
            <a:r>
              <a:rPr lang="ar-SA" sz="2800" b="1" cap="all" dirty="0" smtClean="0">
                <a:solidFill>
                  <a:schemeClr val="bg2">
                    <a:lumMod val="10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  <a:latin typeface="Arabic Typesetting" pitchFamily="66" charset="-78"/>
                <a:ea typeface="+mj-ea"/>
                <a:cs typeface="AL-Sarem Bold" pitchFamily="2" charset="-78"/>
              </a:rPr>
              <a:t>واقتصاديات الحجم </a:t>
            </a:r>
          </a:p>
          <a:p>
            <a:pPr eaLnBrk="1" hangingPunct="1">
              <a:defRPr/>
            </a:pPr>
            <a:r>
              <a:rPr lang="ar-DZ" sz="2800" b="1" cap="all" dirty="0" smtClean="0">
                <a:solidFill>
                  <a:schemeClr val="bg2">
                    <a:lumMod val="10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  <a:latin typeface="Arabic Typesetting" pitchFamily="66" charset="-78"/>
                <a:ea typeface="+mj-ea"/>
                <a:cs typeface="AL-Sarem Bold" pitchFamily="2" charset="-78"/>
              </a:rPr>
              <a:t>هياكل تنظيمية بسيطة</a:t>
            </a:r>
            <a:r>
              <a:rPr lang="ar-SA" sz="2800" b="1" cap="all" dirty="0" smtClean="0">
                <a:solidFill>
                  <a:schemeClr val="bg2">
                    <a:lumMod val="10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  <a:latin typeface="Arabic Typesetting" pitchFamily="66" charset="-78"/>
                <a:ea typeface="+mj-ea"/>
                <a:cs typeface="AL-Sarem Bold" pitchFamily="2" charset="-78"/>
              </a:rPr>
              <a:t> و</a:t>
            </a:r>
            <a:r>
              <a:rPr lang="ar-DZ" sz="2800" b="1" cap="all" dirty="0" smtClean="0">
                <a:solidFill>
                  <a:schemeClr val="bg2">
                    <a:lumMod val="10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  <a:latin typeface="Arabic Typesetting" pitchFamily="66" charset="-78"/>
                <a:ea typeface="+mj-ea"/>
                <a:cs typeface="AL-Sarem Bold" pitchFamily="2" charset="-78"/>
              </a:rPr>
              <a:t>سهولة تحديد الأفضلية التنافسية</a:t>
            </a:r>
            <a:endParaRPr lang="en-US" sz="3600" b="1" cap="all" dirty="0" smtClean="0">
              <a:solidFill>
                <a:schemeClr val="bg2">
                  <a:lumMod val="10000"/>
                </a:schemeClr>
              </a:solidFill>
              <a:effectLst>
                <a:reflection blurRad="12700" stA="48000" endA="300" endPos="55000" dir="5400000" sy="-90000" algn="bl" rotWithShape="0"/>
              </a:effectLst>
              <a:latin typeface="Arabic Typesetting" pitchFamily="66" charset="-78"/>
              <a:ea typeface="+mj-ea"/>
              <a:cs typeface="AL-Sarem Bold" pitchFamily="2" charset="-78"/>
            </a:endParaRPr>
          </a:p>
          <a:p>
            <a:pPr eaLnBrk="1" hangingPunct="1">
              <a:defRPr/>
            </a:pPr>
            <a:endParaRPr lang="en-US" sz="2800" dirty="0" smtClean="0">
              <a:cs typeface="Tahoma" pitchFamily="34" charset="0"/>
            </a:endParaRPr>
          </a:p>
          <a:p>
            <a:pPr eaLnBrk="1" hangingPunct="1">
              <a:buFont typeface="Wingdings 2" pitchFamily="18" charset="2"/>
              <a:buNone/>
              <a:defRPr/>
            </a:pPr>
            <a:endParaRPr lang="ar-SA" sz="2800" dirty="0" smtClean="0"/>
          </a:p>
        </p:txBody>
      </p:sp>
      <p:sp>
        <p:nvSpPr>
          <p:cNvPr id="4" name="عنصر نائب للمحتوى 2"/>
          <p:cNvSpPr txBox="1">
            <a:spLocks/>
          </p:cNvSpPr>
          <p:nvPr/>
        </p:nvSpPr>
        <p:spPr bwMode="auto">
          <a:xfrm>
            <a:off x="0" y="1052736"/>
            <a:ext cx="4953000" cy="5805264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"/>
              <a:defRPr/>
            </a:pPr>
            <a:endParaRPr lang="en-US" sz="400" dirty="0">
              <a:solidFill>
                <a:schemeClr val="tx2"/>
              </a:solidFill>
              <a:latin typeface="+mn-lt"/>
              <a:cs typeface="+mn-cs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"/>
              <a:defRPr/>
            </a:pPr>
            <a:r>
              <a:rPr lang="ar-DZ" sz="3000" b="1" cap="all" dirty="0">
                <a:solidFill>
                  <a:schemeClr val="bg2">
                    <a:lumMod val="10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  <a:latin typeface="Arabic Typesetting" pitchFamily="66" charset="-78"/>
                <a:ea typeface="+mj-ea"/>
                <a:cs typeface="AL-Sarem Bold" pitchFamily="2" charset="-78"/>
              </a:rPr>
              <a:t>خطر زوال مجال النشاط الاستراتيجي أو الإخفاق فيه.</a:t>
            </a:r>
            <a:endParaRPr lang="en-US" sz="3000" b="1" cap="all" dirty="0">
              <a:solidFill>
                <a:schemeClr val="bg2">
                  <a:lumMod val="10000"/>
                </a:schemeClr>
              </a:solidFill>
              <a:effectLst>
                <a:reflection blurRad="12700" stA="48000" endA="300" endPos="55000" dir="5400000" sy="-90000" algn="bl" rotWithShape="0"/>
              </a:effectLst>
              <a:latin typeface="Arabic Typesetting" pitchFamily="66" charset="-78"/>
              <a:ea typeface="+mj-ea"/>
              <a:cs typeface="AL-Sarem Bold" pitchFamily="2" charset="-78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"/>
              <a:defRPr/>
            </a:pPr>
            <a:r>
              <a:rPr lang="ar-DZ" sz="3000" b="1" cap="all" dirty="0" smtClean="0">
                <a:solidFill>
                  <a:schemeClr val="bg2">
                    <a:lumMod val="10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  <a:latin typeface="Arabic Typesetting" pitchFamily="66" charset="-78"/>
                <a:ea typeface="+mj-ea"/>
                <a:cs typeface="AL-Sarem Bold" pitchFamily="2" charset="-78"/>
              </a:rPr>
              <a:t>ثقافة </a:t>
            </a:r>
            <a:r>
              <a:rPr lang="ar-DZ" sz="3000" b="1" cap="all" dirty="0">
                <a:solidFill>
                  <a:schemeClr val="bg2">
                    <a:lumMod val="10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  <a:latin typeface="Arabic Typesetting" pitchFamily="66" charset="-78"/>
                <a:ea typeface="+mj-ea"/>
                <a:cs typeface="AL-Sarem Bold" pitchFamily="2" charset="-78"/>
              </a:rPr>
              <a:t>أحادية </a:t>
            </a:r>
            <a:r>
              <a:rPr lang="ar-SA" sz="3000" b="1" cap="all" dirty="0">
                <a:solidFill>
                  <a:schemeClr val="bg2">
                    <a:lumMod val="10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  <a:latin typeface="Arabic Typesetting" pitchFamily="66" charset="-78"/>
                <a:ea typeface="+mj-ea"/>
                <a:cs typeface="AL-Sarem Bold" pitchFamily="2" charset="-78"/>
              </a:rPr>
              <a:t>و</a:t>
            </a:r>
            <a:r>
              <a:rPr lang="ar-DZ" sz="3000" b="1" cap="all" dirty="0">
                <a:solidFill>
                  <a:schemeClr val="bg2">
                    <a:lumMod val="10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  <a:latin typeface="Arabic Typesetting" pitchFamily="66" charset="-78"/>
                <a:ea typeface="+mj-ea"/>
                <a:cs typeface="AL-Sarem Bold" pitchFamily="2" charset="-78"/>
              </a:rPr>
              <a:t> غياب </a:t>
            </a:r>
            <a:r>
              <a:rPr lang="ar-DZ" sz="3000" b="1" cap="all" dirty="0" smtClean="0">
                <a:solidFill>
                  <a:schemeClr val="bg2">
                    <a:lumMod val="10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  <a:latin typeface="Arabic Typesetting" pitchFamily="66" charset="-78"/>
                <a:ea typeface="+mj-ea"/>
                <a:cs typeface="AL-Sarem Bold" pitchFamily="2" charset="-78"/>
              </a:rPr>
              <a:t>المنافسة </a:t>
            </a:r>
            <a:r>
              <a:rPr lang="ar-SA" sz="3000" b="1" cap="all" dirty="0">
                <a:solidFill>
                  <a:schemeClr val="bg2">
                    <a:lumMod val="10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  <a:latin typeface="Arabic Typesetting" pitchFamily="66" charset="-78"/>
                <a:ea typeface="+mj-ea"/>
                <a:cs typeface="AL-Sarem Bold" pitchFamily="2" charset="-78"/>
              </a:rPr>
              <a:t>داخل المنظمة </a:t>
            </a:r>
            <a:endParaRPr lang="en-US" sz="3000" b="1" cap="all" dirty="0">
              <a:solidFill>
                <a:schemeClr val="bg2">
                  <a:lumMod val="10000"/>
                </a:schemeClr>
              </a:solidFill>
              <a:effectLst>
                <a:reflection blurRad="12700" stA="48000" endA="300" endPos="55000" dir="5400000" sy="-90000" algn="bl" rotWithShape="0"/>
              </a:effectLst>
              <a:latin typeface="Arabic Typesetting" pitchFamily="66" charset="-78"/>
              <a:ea typeface="+mj-ea"/>
              <a:cs typeface="AL-Sarem Bold" pitchFamily="2" charset="-78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"/>
              <a:defRPr/>
            </a:pPr>
            <a:r>
              <a:rPr lang="ar-DZ" sz="3000" b="1" cap="all" dirty="0">
                <a:solidFill>
                  <a:schemeClr val="bg2">
                    <a:lumMod val="10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  <a:latin typeface="Arabic Typesetting" pitchFamily="66" charset="-78"/>
                <a:ea typeface="+mj-ea"/>
                <a:cs typeface="AL-Sarem Bold" pitchFamily="2" charset="-78"/>
              </a:rPr>
              <a:t>تضعيف إمكانيات الإبداع وتثبيط الأفراد</a:t>
            </a:r>
            <a:endParaRPr lang="en-US" sz="3000" b="1" cap="all" dirty="0">
              <a:solidFill>
                <a:schemeClr val="bg2">
                  <a:lumMod val="10000"/>
                </a:schemeClr>
              </a:solidFill>
              <a:effectLst>
                <a:reflection blurRad="12700" stA="48000" endA="300" endPos="55000" dir="5400000" sy="-90000" algn="bl" rotWithShape="0"/>
              </a:effectLst>
              <a:latin typeface="Arabic Typesetting" pitchFamily="66" charset="-78"/>
              <a:ea typeface="+mj-ea"/>
              <a:cs typeface="AL-Sarem Bold" pitchFamily="2" charset="-78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"/>
              <a:defRPr/>
            </a:pPr>
            <a:r>
              <a:rPr lang="ar-DZ" sz="3000" b="1" cap="all" dirty="0">
                <a:solidFill>
                  <a:schemeClr val="bg2">
                    <a:lumMod val="10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  <a:latin typeface="Arabic Typesetting" pitchFamily="66" charset="-78"/>
                <a:ea typeface="+mj-ea"/>
                <a:cs typeface="AL-Sarem Bold" pitchFamily="2" charset="-78"/>
              </a:rPr>
              <a:t>مرونة ضعيفة وإمكانيات تكيف محدودة</a:t>
            </a:r>
            <a:endParaRPr lang="en-US" sz="3000" b="1" cap="all" dirty="0">
              <a:solidFill>
                <a:schemeClr val="bg2">
                  <a:lumMod val="10000"/>
                </a:schemeClr>
              </a:solidFill>
              <a:effectLst>
                <a:reflection blurRad="12700" stA="48000" endA="300" endPos="55000" dir="5400000" sy="-90000" algn="bl" rotWithShape="0"/>
              </a:effectLst>
              <a:latin typeface="Arabic Typesetting" pitchFamily="66" charset="-78"/>
              <a:ea typeface="+mj-ea"/>
              <a:cs typeface="AL-Sarem Bold" pitchFamily="2" charset="-78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"/>
              <a:defRPr/>
            </a:pPr>
            <a:r>
              <a:rPr lang="ar-DZ" sz="3000" b="1" cap="all" dirty="0" smtClean="0">
                <a:solidFill>
                  <a:schemeClr val="bg2">
                    <a:lumMod val="10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  <a:latin typeface="Arabic Typesetting" pitchFamily="66" charset="-78"/>
                <a:ea typeface="+mj-ea"/>
                <a:cs typeface="AL-Sarem Bold" pitchFamily="2" charset="-78"/>
              </a:rPr>
              <a:t>فقدان الزبائن الذين يبحثون عن تشكيلة منتجات واسعة</a:t>
            </a:r>
            <a:endParaRPr lang="ar-SA" sz="3000" b="1" cap="all" dirty="0">
              <a:solidFill>
                <a:schemeClr val="bg2">
                  <a:lumMod val="10000"/>
                </a:schemeClr>
              </a:solidFill>
              <a:effectLst>
                <a:reflection blurRad="12700" stA="48000" endA="300" endPos="55000" dir="5400000" sy="-90000" algn="bl" rotWithShape="0"/>
              </a:effectLst>
              <a:latin typeface="Arabic Typesetting" pitchFamily="66" charset="-78"/>
              <a:ea typeface="+mj-ea"/>
              <a:cs typeface="AL-Sarem Bold" pitchFamily="2" charset="-78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"/>
              <a:defRPr/>
            </a:pPr>
            <a:endParaRPr lang="en-US" sz="2800" dirty="0">
              <a:solidFill>
                <a:schemeClr val="tx2"/>
              </a:solidFill>
              <a:latin typeface="+mn-lt"/>
              <a:cs typeface="+mn-cs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defRPr/>
            </a:pPr>
            <a:endParaRPr lang="ar-SA" sz="2800" dirty="0">
              <a:solidFill>
                <a:schemeClr val="tx2"/>
              </a:solidFill>
              <a:latin typeface="+mn-lt"/>
              <a:cs typeface="+mn-cs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0" y="1052513"/>
            <a:ext cx="9906000" cy="0"/>
          </a:xfrm>
          <a:prstGeom prst="line">
            <a:avLst/>
          </a:prstGeom>
          <a:ln w="101600" cmpd="thickThin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H="1">
            <a:off x="0" y="1052513"/>
            <a:ext cx="9906000" cy="0"/>
          </a:xfrm>
          <a:prstGeom prst="line">
            <a:avLst/>
          </a:prstGeom>
          <a:ln w="101600" cmpd="thickThin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عنوان 1"/>
          <p:cNvSpPr>
            <a:spLocks noGrp="1"/>
          </p:cNvSpPr>
          <p:nvPr>
            <p:ph type="title"/>
          </p:nvPr>
        </p:nvSpPr>
        <p:spPr>
          <a:xfrm>
            <a:off x="5031009" y="0"/>
            <a:ext cx="4874991" cy="908720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ar-DZ" b="1" dirty="0" smtClean="0">
                <a:solidFill>
                  <a:schemeClr val="bg2">
                    <a:lumMod val="10000"/>
                  </a:schemeClr>
                </a:solidFill>
                <a:latin typeface="Arabic Typesetting" pitchFamily="66" charset="-78"/>
                <a:cs typeface="AL-Sarem Bold" pitchFamily="2" charset="-78"/>
              </a:rPr>
              <a:t>مزايا التخصص</a:t>
            </a:r>
            <a:endParaRPr lang="ar-SA" b="1" dirty="0" smtClean="0">
              <a:solidFill>
                <a:schemeClr val="bg2">
                  <a:lumMod val="10000"/>
                </a:schemeClr>
              </a:solidFill>
              <a:latin typeface="Arabic Typesetting" pitchFamily="66" charset="-78"/>
              <a:cs typeface="AL-Sarem Bold" pitchFamily="2" charset="-78"/>
            </a:endParaRPr>
          </a:p>
        </p:txBody>
      </p:sp>
      <p:sp>
        <p:nvSpPr>
          <p:cNvPr id="8" name="عنوان 1"/>
          <p:cNvSpPr txBox="1">
            <a:spLocks/>
          </p:cNvSpPr>
          <p:nvPr/>
        </p:nvSpPr>
        <p:spPr>
          <a:xfrm>
            <a:off x="0" y="0"/>
            <a:ext cx="4874991" cy="90872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ar-DZ" sz="3600" b="1" cap="all" dirty="0">
                <a:solidFill>
                  <a:schemeClr val="bg2">
                    <a:lumMod val="10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  <a:latin typeface="Arabic Typesetting" pitchFamily="66" charset="-78"/>
                <a:ea typeface="+mj-ea"/>
                <a:cs typeface="AL-Sarem Bold" pitchFamily="2" charset="-78"/>
              </a:rPr>
              <a:t>عيوب التخصص</a:t>
            </a:r>
            <a:endParaRPr lang="ar-SA" sz="3600" b="1" cap="all" dirty="0">
              <a:solidFill>
                <a:schemeClr val="bg2">
                  <a:lumMod val="10000"/>
                </a:schemeClr>
              </a:solidFill>
              <a:effectLst>
                <a:reflection blurRad="12700" stA="48000" endA="300" endPos="55000" dir="5400000" sy="-90000" algn="bl" rotWithShape="0"/>
              </a:effectLst>
              <a:latin typeface="Arabic Typesetting" pitchFamily="66" charset="-78"/>
              <a:ea typeface="+mj-ea"/>
              <a:cs typeface="AL-Sarem Bold" pitchFamily="2" charset="-7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1371600"/>
          </a:xfrm>
          <a:blipFill>
            <a:blip r:embed="rId2" cstate="print"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1" eaLnBrk="1" fontAlgn="auto" hangingPunct="1">
              <a:spcAft>
                <a:spcPts val="0"/>
              </a:spcAft>
              <a:defRPr/>
            </a:pPr>
            <a:r>
              <a:rPr lang="ar-DZ" b="1" dirty="0" smtClean="0">
                <a:solidFill>
                  <a:schemeClr val="bg2">
                    <a:lumMod val="10000"/>
                  </a:schemeClr>
                </a:solidFill>
                <a:latin typeface="Arabic Typesetting" pitchFamily="66" charset="-78"/>
                <a:cs typeface="AL-Sarem Bold" pitchFamily="2" charset="-78"/>
              </a:rPr>
              <a:t>2 - استراتيجيات التخصص حسب </a:t>
            </a:r>
            <a:r>
              <a:rPr lang="fr-FR" b="1" dirty="0" smtClean="0">
                <a:solidFill>
                  <a:schemeClr val="bg2">
                    <a:lumMod val="10000"/>
                  </a:schemeClr>
                </a:solidFill>
                <a:latin typeface="Arabic Typesetting" pitchFamily="66" charset="-78"/>
                <a:cs typeface="AL-Sarem Bold" pitchFamily="2" charset="-78"/>
              </a:rPr>
              <a:t>PORTER</a:t>
            </a:r>
            <a:r>
              <a:rPr lang="ar-DZ" b="1" dirty="0" smtClean="0">
                <a:solidFill>
                  <a:schemeClr val="bg2">
                    <a:lumMod val="10000"/>
                  </a:schemeClr>
                </a:solidFill>
                <a:latin typeface="Arabic Typesetting" pitchFamily="66" charset="-78"/>
                <a:cs typeface="AL-Sarem Bold" pitchFamily="2" charset="-78"/>
              </a:rPr>
              <a:t/>
            </a:r>
            <a:br>
              <a:rPr lang="ar-DZ" b="1" dirty="0" smtClean="0">
                <a:solidFill>
                  <a:schemeClr val="bg2">
                    <a:lumMod val="10000"/>
                  </a:schemeClr>
                </a:solidFill>
                <a:latin typeface="Arabic Typesetting" pitchFamily="66" charset="-78"/>
                <a:cs typeface="AL-Sarem Bold" pitchFamily="2" charset="-78"/>
              </a:rPr>
            </a:br>
            <a:r>
              <a:rPr lang="ar-DZ" b="1" dirty="0" smtClean="0">
                <a:solidFill>
                  <a:schemeClr val="bg2">
                    <a:lumMod val="10000"/>
                  </a:schemeClr>
                </a:solidFill>
                <a:latin typeface="Arabic Typesetting" pitchFamily="66" charset="-78"/>
                <a:cs typeface="AL-Sarem Bold" pitchFamily="2" charset="-78"/>
              </a:rPr>
              <a:t>(الاستراتيجيات الشاملة)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828800" y="1600200"/>
          <a:ext cx="6686550" cy="4445462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28850"/>
                <a:gridCol w="2481050"/>
                <a:gridCol w="1976650"/>
              </a:tblGrid>
              <a:tr h="404502">
                <a:tc gridSpan="2">
                  <a:txBody>
                    <a:bodyPr/>
                    <a:lstStyle/>
                    <a:p>
                      <a:pPr algn="ctr" rtl="1"/>
                      <a:r>
                        <a:rPr lang="ar-DZ" sz="2400" b="1" dirty="0" smtClean="0"/>
                        <a:t>الميزة التنافسية</a:t>
                      </a:r>
                      <a:endParaRPr lang="ar-DZ" sz="2400" b="1" dirty="0"/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D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DZ" sz="24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761999">
                <a:tc>
                  <a:txBody>
                    <a:bodyPr/>
                    <a:lstStyle/>
                    <a:p>
                      <a:pPr algn="ctr" rtl="1"/>
                      <a:r>
                        <a:rPr lang="ar-DZ" sz="2400" b="1" dirty="0" smtClean="0">
                          <a:solidFill>
                            <a:srgbClr val="C00000"/>
                          </a:solidFill>
                        </a:rPr>
                        <a:t>التكاليف المنخفضة</a:t>
                      </a:r>
                      <a:endParaRPr lang="ar-DZ" sz="24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400" b="1" dirty="0" smtClean="0">
                          <a:solidFill>
                            <a:srgbClr val="C00000"/>
                          </a:solidFill>
                        </a:rPr>
                        <a:t>خصائص مميزة للمنتج</a:t>
                      </a:r>
                      <a:endParaRPr lang="ar-DZ" sz="24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DZ" sz="24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2209800">
                <a:tc>
                  <a:txBody>
                    <a:bodyPr/>
                    <a:lstStyle/>
                    <a:p>
                      <a:pPr algn="ctr" rtl="1"/>
                      <a:r>
                        <a:rPr lang="ar-DZ" sz="2400" b="1" dirty="0" smtClean="0"/>
                        <a:t>السيطرة بالتكاليف</a:t>
                      </a:r>
                      <a:endParaRPr lang="ar-DZ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400" b="1" dirty="0" smtClean="0"/>
                        <a:t>التمييز</a:t>
                      </a:r>
                      <a:endParaRPr lang="ar-DZ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DZ" sz="2400" b="1" dirty="0" smtClean="0"/>
                        <a:t>كل القطاع</a:t>
                      </a:r>
                    </a:p>
                    <a:p>
                      <a:pPr algn="ctr" rtl="1"/>
                      <a:endParaRPr lang="ar-DZ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016463">
                <a:tc gridSpan="2">
                  <a:txBody>
                    <a:bodyPr/>
                    <a:lstStyle/>
                    <a:p>
                      <a:pPr algn="ctr" rtl="1"/>
                      <a:r>
                        <a:rPr lang="ar-DZ" sz="2400" b="1" dirty="0" smtClean="0"/>
                        <a:t>تركيز النشاط</a:t>
                      </a:r>
                      <a:endParaRPr lang="ar-DZ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ar-D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DZ" sz="2400" b="1" dirty="0" smtClean="0"/>
                        <a:t>جزء من القطاع</a:t>
                      </a:r>
                      <a:endParaRPr lang="ar-DZ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908720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ar-SA" sz="4000" b="1" dirty="0" smtClean="0">
                <a:solidFill>
                  <a:schemeClr val="bg2">
                    <a:lumMod val="10000"/>
                  </a:schemeClr>
                </a:solidFill>
                <a:latin typeface="Arabic Typesetting" pitchFamily="66" charset="-78"/>
                <a:cs typeface="AL-Sarem Bold" pitchFamily="2" charset="-78"/>
              </a:rPr>
              <a:t> الاستراتيجيات الشاملة لبورتر</a:t>
            </a:r>
          </a:p>
        </p:txBody>
      </p:sp>
      <p:cxnSp>
        <p:nvCxnSpPr>
          <p:cNvPr id="4" name="Straight Connector 3"/>
          <p:cNvCxnSpPr/>
          <p:nvPr/>
        </p:nvCxnSpPr>
        <p:spPr>
          <a:xfrm flipH="1">
            <a:off x="0" y="1052513"/>
            <a:ext cx="9906000" cy="0"/>
          </a:xfrm>
          <a:prstGeom prst="line">
            <a:avLst/>
          </a:prstGeom>
          <a:ln w="101600" cmpd="thickThin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0" y="1052513"/>
            <a:ext cx="9906000" cy="0"/>
          </a:xfrm>
          <a:prstGeom prst="line">
            <a:avLst/>
          </a:prstGeom>
          <a:ln w="101600" cmpd="thickThin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591963" y="3068638"/>
            <a:ext cx="3119702" cy="230505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DZ" sz="4400" dirty="0">
                <a:solidFill>
                  <a:srgbClr val="C00000"/>
                </a:solidFill>
                <a:cs typeface="AL-Sarem Bold" pitchFamily="2" charset="-78"/>
              </a:rPr>
              <a:t>السيطرة بالتكاليف</a:t>
            </a:r>
          </a:p>
        </p:txBody>
      </p:sp>
      <p:sp>
        <p:nvSpPr>
          <p:cNvPr id="8" name="Oval 7"/>
          <p:cNvSpPr/>
          <p:nvPr/>
        </p:nvSpPr>
        <p:spPr>
          <a:xfrm>
            <a:off x="0" y="2997201"/>
            <a:ext cx="3198813" cy="230346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DZ" sz="4400" dirty="0">
                <a:solidFill>
                  <a:srgbClr val="C00000"/>
                </a:solidFill>
                <a:cs typeface="AL-Sarem Bold" pitchFamily="2" charset="-78"/>
              </a:rPr>
              <a:t>التمييز</a:t>
            </a:r>
          </a:p>
        </p:txBody>
      </p:sp>
      <p:cxnSp>
        <p:nvCxnSpPr>
          <p:cNvPr id="9" name="Straight Arrow Connector 8"/>
          <p:cNvCxnSpPr>
            <a:stCxn id="5122" idx="2"/>
            <a:endCxn id="7" idx="0"/>
          </p:cNvCxnSpPr>
          <p:nvPr/>
        </p:nvCxnSpPr>
        <p:spPr>
          <a:xfrm>
            <a:off x="4953000" y="908050"/>
            <a:ext cx="3198813" cy="2160588"/>
          </a:xfrm>
          <a:prstGeom prst="straightConnector1">
            <a:avLst/>
          </a:prstGeom>
          <a:ln w="476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5122" idx="2"/>
            <a:endCxn id="8" idx="0"/>
          </p:cNvCxnSpPr>
          <p:nvPr/>
        </p:nvCxnSpPr>
        <p:spPr>
          <a:xfrm flipH="1">
            <a:off x="1599407" y="908050"/>
            <a:ext cx="3353594" cy="2089150"/>
          </a:xfrm>
          <a:prstGeom prst="straightConnector1">
            <a:avLst/>
          </a:prstGeom>
          <a:ln w="476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3314039" y="3141663"/>
            <a:ext cx="3121421" cy="230346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DZ" sz="4400" dirty="0">
                <a:solidFill>
                  <a:srgbClr val="C00000"/>
                </a:solidFill>
                <a:cs typeface="AL-Sarem Bold" pitchFamily="2" charset="-78"/>
              </a:rPr>
              <a:t>التركيز</a:t>
            </a:r>
          </a:p>
        </p:txBody>
      </p:sp>
      <p:cxnSp>
        <p:nvCxnSpPr>
          <p:cNvPr id="18" name="Straight Arrow Connector 17"/>
          <p:cNvCxnSpPr>
            <a:stCxn id="5122" idx="2"/>
            <a:endCxn id="17" idx="0"/>
          </p:cNvCxnSpPr>
          <p:nvPr/>
        </p:nvCxnSpPr>
        <p:spPr>
          <a:xfrm flipH="1">
            <a:off x="4875611" y="908050"/>
            <a:ext cx="77390" cy="2233613"/>
          </a:xfrm>
          <a:prstGeom prst="straightConnector1">
            <a:avLst/>
          </a:prstGeom>
          <a:ln w="476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908720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ar-DZ" sz="4000" b="1" dirty="0" smtClean="0">
                <a:solidFill>
                  <a:schemeClr val="bg2">
                    <a:lumMod val="10000"/>
                  </a:schemeClr>
                </a:solidFill>
                <a:latin typeface="Arabic Typesetting" pitchFamily="66" charset="-78"/>
                <a:cs typeface="AL-Sarem Bold" pitchFamily="2" charset="-78"/>
              </a:rPr>
              <a:t>أ</a:t>
            </a:r>
            <a:r>
              <a:rPr lang="ar-SA" sz="4000" b="1" dirty="0" smtClean="0">
                <a:solidFill>
                  <a:schemeClr val="bg2">
                    <a:lumMod val="10000"/>
                  </a:schemeClr>
                </a:solidFill>
                <a:latin typeface="Arabic Typesetting" pitchFamily="66" charset="-78"/>
                <a:cs typeface="AL-Sarem Bold" pitchFamily="2" charset="-78"/>
              </a:rPr>
              <a:t> –  إستراتيجية السيطرة بالتكاليف: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81000" y="1295400"/>
            <a:ext cx="8978900" cy="5043487"/>
          </a:xfrm>
        </p:spPr>
        <p:txBody>
          <a:bodyPr>
            <a:normAutofit/>
          </a:bodyPr>
          <a:lstStyle/>
          <a:p>
            <a:pPr rtl="1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ar-SA" b="1" dirty="0" smtClean="0">
                <a:solidFill>
                  <a:srgbClr val="002060"/>
                </a:solidFill>
                <a:cs typeface="AL-Mohanad" pitchFamily="2" charset="-78"/>
              </a:rPr>
              <a:t>تنجح هذه الاستراتيج</a:t>
            </a:r>
            <a:r>
              <a:rPr lang="ar-DZ" b="1" dirty="0" smtClean="0">
                <a:solidFill>
                  <a:srgbClr val="002060"/>
                </a:solidFill>
                <a:cs typeface="AL-Mohanad" pitchFamily="2" charset="-78"/>
              </a:rPr>
              <a:t>ي</a:t>
            </a:r>
            <a:r>
              <a:rPr lang="ar-SA" b="1" dirty="0" smtClean="0">
                <a:solidFill>
                  <a:srgbClr val="002060"/>
                </a:solidFill>
                <a:cs typeface="AL-Mohanad" pitchFamily="2" charset="-78"/>
              </a:rPr>
              <a:t>ة ب:</a:t>
            </a:r>
            <a:endParaRPr lang="en-US" b="1" dirty="0" smtClean="0">
              <a:solidFill>
                <a:srgbClr val="002060"/>
              </a:solidFill>
              <a:cs typeface="AL-Mohanad" pitchFamily="2" charset="-78"/>
            </a:endParaRPr>
          </a:p>
          <a:p>
            <a:pPr marL="806450" rtl="1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ar-DZ" b="1" dirty="0" smtClean="0">
                <a:solidFill>
                  <a:srgbClr val="002060"/>
                </a:solidFill>
                <a:cs typeface="AL-Mohanad" pitchFamily="2" charset="-78"/>
              </a:rPr>
              <a:t>-</a:t>
            </a:r>
            <a:r>
              <a:rPr lang="ar-SA" b="1" dirty="0" smtClean="0">
                <a:solidFill>
                  <a:srgbClr val="002060"/>
                </a:solidFill>
                <a:cs typeface="AL-Mohanad" pitchFamily="2" charset="-78"/>
              </a:rPr>
              <a:t>رفع حجم الإنتاج و </a:t>
            </a:r>
            <a:r>
              <a:rPr lang="ar-DZ" b="1" dirty="0" smtClean="0">
                <a:solidFill>
                  <a:srgbClr val="002060"/>
                </a:solidFill>
                <a:cs typeface="AL-Mohanad" pitchFamily="2" charset="-78"/>
              </a:rPr>
              <a:t>الاستفادة</a:t>
            </a:r>
            <a:r>
              <a:rPr lang="ar-SA" b="1" dirty="0" smtClean="0">
                <a:solidFill>
                  <a:srgbClr val="002060"/>
                </a:solidFill>
                <a:cs typeface="AL-Mohanad" pitchFamily="2" charset="-78"/>
              </a:rPr>
              <a:t> </a:t>
            </a:r>
            <a:r>
              <a:rPr lang="ar-DZ" b="1" dirty="0" smtClean="0">
                <a:solidFill>
                  <a:srgbClr val="002060"/>
                </a:solidFill>
                <a:cs typeface="AL-Mohanad" pitchFamily="2" charset="-78"/>
              </a:rPr>
              <a:t>من</a:t>
            </a:r>
            <a:r>
              <a:rPr lang="ar-SA" b="1" dirty="0" smtClean="0">
                <a:solidFill>
                  <a:srgbClr val="002060"/>
                </a:solidFill>
                <a:cs typeface="AL-Mohanad" pitchFamily="2" charset="-78"/>
              </a:rPr>
              <a:t> اثر التجربة</a:t>
            </a:r>
            <a:endParaRPr lang="en-US" b="1" dirty="0" smtClean="0">
              <a:solidFill>
                <a:srgbClr val="002060"/>
              </a:solidFill>
              <a:cs typeface="AL-Mohanad" pitchFamily="2" charset="-78"/>
            </a:endParaRPr>
          </a:p>
          <a:p>
            <a:pPr marL="806450" rtl="1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ar-SA" b="1" dirty="0" smtClean="0">
                <a:solidFill>
                  <a:srgbClr val="002060"/>
                </a:solidFill>
                <a:cs typeface="AL-Mohanad" pitchFamily="2" charset="-78"/>
              </a:rPr>
              <a:t>- تخفيض تشكيلة </a:t>
            </a:r>
            <a:r>
              <a:rPr lang="ar-DZ" b="1" dirty="0" smtClean="0">
                <a:solidFill>
                  <a:srgbClr val="002060"/>
                </a:solidFill>
                <a:cs typeface="AL-Mohanad" pitchFamily="2" charset="-78"/>
              </a:rPr>
              <a:t>المنتجات </a:t>
            </a:r>
            <a:r>
              <a:rPr lang="ar-SA" b="1" dirty="0" smtClean="0">
                <a:solidFill>
                  <a:srgbClr val="002060"/>
                </a:solidFill>
                <a:cs typeface="AL-Mohanad" pitchFamily="2" charset="-78"/>
              </a:rPr>
              <a:t>وتنميط المكونات</a:t>
            </a:r>
            <a:endParaRPr lang="en-US" b="1" dirty="0" smtClean="0">
              <a:solidFill>
                <a:srgbClr val="002060"/>
              </a:solidFill>
              <a:cs typeface="AL-Mohanad" pitchFamily="2" charset="-78"/>
            </a:endParaRPr>
          </a:p>
          <a:p>
            <a:pPr marL="806450" rtl="1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ar-SA" b="1" dirty="0" smtClean="0">
                <a:solidFill>
                  <a:srgbClr val="002060"/>
                </a:solidFill>
                <a:cs typeface="AL-Mohanad" pitchFamily="2" charset="-78"/>
              </a:rPr>
              <a:t>- تبسيط أسلوب الإنتاج و</a:t>
            </a:r>
            <a:r>
              <a:rPr lang="ar-DZ" b="1" dirty="0" smtClean="0">
                <a:solidFill>
                  <a:srgbClr val="002060"/>
                </a:solidFill>
                <a:cs typeface="AL-Mohanad" pitchFamily="2" charset="-78"/>
              </a:rPr>
              <a:t> </a:t>
            </a:r>
            <a:r>
              <a:rPr lang="ar-SA" b="1" dirty="0" smtClean="0">
                <a:solidFill>
                  <a:srgbClr val="002060"/>
                </a:solidFill>
                <a:cs typeface="AL-Mohanad" pitchFamily="2" charset="-78"/>
              </a:rPr>
              <a:t>عصرنة </a:t>
            </a:r>
            <a:r>
              <a:rPr lang="ar-DZ" b="1" dirty="0" smtClean="0">
                <a:solidFill>
                  <a:srgbClr val="002060"/>
                </a:solidFill>
                <a:cs typeface="AL-Mohanad" pitchFamily="2" charset="-78"/>
              </a:rPr>
              <a:t>التجهيزات</a:t>
            </a:r>
            <a:r>
              <a:rPr lang="ar-SA" b="1" dirty="0" smtClean="0">
                <a:solidFill>
                  <a:srgbClr val="002060"/>
                </a:solidFill>
                <a:cs typeface="AL-Mohanad" pitchFamily="2" charset="-78"/>
              </a:rPr>
              <a:t> </a:t>
            </a:r>
            <a:endParaRPr lang="en-US" b="1" dirty="0" smtClean="0">
              <a:solidFill>
                <a:srgbClr val="002060"/>
              </a:solidFill>
              <a:cs typeface="AL-Mohanad" pitchFamily="2" charset="-78"/>
            </a:endParaRPr>
          </a:p>
          <a:p>
            <a:pPr marL="806450" rtl="1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ar-SA" b="1" dirty="0" smtClean="0">
                <a:solidFill>
                  <a:srgbClr val="002060"/>
                </a:solidFill>
                <a:cs typeface="AL-Mohanad" pitchFamily="2" charset="-78"/>
              </a:rPr>
              <a:t>- إخراج  بعض الأنشطة نحو الأماكن أو الدول ذات الأجور المنخفضة</a:t>
            </a:r>
            <a:endParaRPr lang="en-US" b="1" dirty="0" smtClean="0">
              <a:solidFill>
                <a:srgbClr val="002060"/>
              </a:solidFill>
              <a:cs typeface="AL-Mohanad" pitchFamily="2" charset="-78"/>
            </a:endParaRPr>
          </a:p>
          <a:p>
            <a:pPr marL="806450" rtl="1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ar-SA" b="1" dirty="0" smtClean="0">
                <a:solidFill>
                  <a:srgbClr val="002060"/>
                </a:solidFill>
                <a:cs typeface="AL-Mohanad" pitchFamily="2" charset="-78"/>
              </a:rPr>
              <a:t>- البحث عن أحسن مصادر التموين</a:t>
            </a:r>
            <a:endParaRPr lang="en-US" b="1" dirty="0" smtClean="0">
              <a:solidFill>
                <a:srgbClr val="002060"/>
              </a:solidFill>
              <a:cs typeface="AL-Mohanad" pitchFamily="2" charset="-78"/>
            </a:endParaRPr>
          </a:p>
          <a:p>
            <a:pPr marL="806450" rtl="1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ar-SA" b="1" dirty="0" smtClean="0">
                <a:solidFill>
                  <a:srgbClr val="002060"/>
                </a:solidFill>
                <a:cs typeface="AL-Mohanad" pitchFamily="2" charset="-78"/>
              </a:rPr>
              <a:t>- ربط السعر بالتكلفة مباشرة</a:t>
            </a:r>
            <a:endParaRPr lang="en-US" b="1" dirty="0" smtClean="0">
              <a:solidFill>
                <a:srgbClr val="002060"/>
              </a:solidFill>
              <a:cs typeface="AL-Mohanad" pitchFamily="2" charset="-78"/>
            </a:endParaRPr>
          </a:p>
          <a:p>
            <a:pPr rtl="1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endParaRPr lang="ar-SA" b="1" dirty="0">
              <a:solidFill>
                <a:srgbClr val="002060"/>
              </a:solidFill>
              <a:cs typeface="AL-Mohanad" pitchFamily="2" charset="-78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H="1">
            <a:off x="0" y="1052513"/>
            <a:ext cx="9906000" cy="0"/>
          </a:xfrm>
          <a:prstGeom prst="line">
            <a:avLst/>
          </a:prstGeom>
          <a:ln w="101600" cmpd="thickThin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0" y="1052513"/>
            <a:ext cx="9906000" cy="0"/>
          </a:xfrm>
          <a:prstGeom prst="line">
            <a:avLst/>
          </a:prstGeom>
          <a:ln w="101600" cmpd="thickThin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908720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ar-DZ" sz="4000" b="1" dirty="0" smtClean="0">
                <a:solidFill>
                  <a:schemeClr val="bg2">
                    <a:lumMod val="10000"/>
                  </a:schemeClr>
                </a:solidFill>
                <a:latin typeface="Arabic Typesetting" pitchFamily="66" charset="-78"/>
                <a:cs typeface="AL-Sarem Bold" pitchFamily="2" charset="-78"/>
              </a:rPr>
              <a:t>ب</a:t>
            </a:r>
            <a:r>
              <a:rPr lang="ar-SA" sz="4000" b="1" dirty="0" smtClean="0">
                <a:solidFill>
                  <a:schemeClr val="bg2">
                    <a:lumMod val="10000"/>
                  </a:schemeClr>
                </a:solidFill>
                <a:latin typeface="Arabic Typesetting" pitchFamily="66" charset="-78"/>
                <a:cs typeface="AL-Sarem Bold" pitchFamily="2" charset="-78"/>
              </a:rPr>
              <a:t>– إستراتيجية التمييز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295400"/>
            <a:ext cx="9029700" cy="4975223"/>
          </a:xfrm>
        </p:spPr>
        <p:txBody>
          <a:bodyPr>
            <a:normAutofit fontScale="92500" lnSpcReduction="10000"/>
          </a:bodyPr>
          <a:lstStyle/>
          <a:p>
            <a:pPr rtl="1"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ar-SA" b="1" dirty="0" smtClean="0">
                <a:solidFill>
                  <a:srgbClr val="002060"/>
                </a:solidFill>
                <a:cs typeface="Simplified Arabic" pitchFamily="2" charset="-78"/>
              </a:rPr>
              <a:t>وفق هذه الإستراتيجية تركز المؤسسة مجهودها على تمييز منتجاتها بخصائص إضافية مقارنة مع منافسيها</a:t>
            </a:r>
          </a:p>
          <a:p>
            <a:pPr rtl="1"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ar-DZ" b="1" dirty="0" smtClean="0">
                <a:solidFill>
                  <a:srgbClr val="002060"/>
                </a:solidFill>
                <a:cs typeface="Simplified Arabic" pitchFamily="2" charset="-78"/>
              </a:rPr>
              <a:t>شروط نجاح</a:t>
            </a:r>
            <a:r>
              <a:rPr lang="ar-SA" b="1" dirty="0" smtClean="0">
                <a:solidFill>
                  <a:srgbClr val="002060"/>
                </a:solidFill>
                <a:cs typeface="Simplified Arabic" pitchFamily="2" charset="-78"/>
              </a:rPr>
              <a:t> التمييز</a:t>
            </a:r>
          </a:p>
          <a:p>
            <a:pPr rtl="1"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ar-DZ" b="1" dirty="0" smtClean="0">
                <a:solidFill>
                  <a:srgbClr val="002060"/>
                </a:solidFill>
                <a:cs typeface="Simplified Arabic" pitchFamily="2" charset="-78"/>
              </a:rPr>
              <a:t>- </a:t>
            </a:r>
            <a:r>
              <a:rPr lang="ar-SA" sz="2600" dirty="0" smtClean="0">
                <a:solidFill>
                  <a:srgbClr val="002060"/>
                </a:solidFill>
                <a:cs typeface="Simplified Arabic" pitchFamily="2" charset="-78"/>
              </a:rPr>
              <a:t>الاعتماد على المهارات الأساسية للمنظمة </a:t>
            </a:r>
            <a:endParaRPr lang="en-US" sz="2600" dirty="0" smtClean="0">
              <a:solidFill>
                <a:srgbClr val="002060"/>
              </a:solidFill>
              <a:cs typeface="Simplified Arabic" pitchFamily="2" charset="-78"/>
            </a:endParaRPr>
          </a:p>
          <a:p>
            <a:pPr rtl="1"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ar-SA" sz="2600" dirty="0" smtClean="0">
                <a:solidFill>
                  <a:srgbClr val="002060"/>
                </a:solidFill>
                <a:cs typeface="Simplified Arabic" pitchFamily="2" charset="-78"/>
              </a:rPr>
              <a:t>- تمكن الزبون من معرفة القيمة الإضافية  للمنتج </a:t>
            </a:r>
            <a:endParaRPr lang="en-US" sz="2600" dirty="0" smtClean="0">
              <a:solidFill>
                <a:srgbClr val="002060"/>
              </a:solidFill>
              <a:cs typeface="Simplified Arabic" pitchFamily="2" charset="-78"/>
            </a:endParaRPr>
          </a:p>
          <a:p>
            <a:pPr rtl="1"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ar-SA" sz="2600" dirty="0" smtClean="0">
                <a:solidFill>
                  <a:srgbClr val="002060"/>
                </a:solidFill>
                <a:cs typeface="Simplified Arabic" pitchFamily="2" charset="-78"/>
              </a:rPr>
              <a:t>- ضرورة الضغط على التكاليف نسبيا للمحافظة على التوازن</a:t>
            </a:r>
            <a:endParaRPr lang="en-US" sz="2600" dirty="0" smtClean="0">
              <a:solidFill>
                <a:srgbClr val="002060"/>
              </a:solidFill>
              <a:cs typeface="Simplified Arabic" pitchFamily="2" charset="-78"/>
            </a:endParaRPr>
          </a:p>
          <a:p>
            <a:pPr rtl="1"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ar-SA" sz="2600" dirty="0" smtClean="0">
                <a:solidFill>
                  <a:srgbClr val="002060"/>
                </a:solidFill>
                <a:cs typeface="Simplified Arabic" pitchFamily="2" charset="-78"/>
              </a:rPr>
              <a:t>- ضرورة الربط بين المنحة الإضافية في السعر والقيمة التمييزية</a:t>
            </a:r>
            <a:endParaRPr lang="en-US" sz="2600" dirty="0" smtClean="0">
              <a:solidFill>
                <a:srgbClr val="002060"/>
              </a:solidFill>
              <a:cs typeface="Simplified Arabic" pitchFamily="2" charset="-78"/>
            </a:endParaRPr>
          </a:p>
          <a:p>
            <a:pPr rtl="1"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ar-SA" sz="2600" dirty="0" smtClean="0">
                <a:solidFill>
                  <a:srgbClr val="002060"/>
                </a:solidFill>
                <a:cs typeface="Simplified Arabic" pitchFamily="2" charset="-78"/>
              </a:rPr>
              <a:t>- التحديد الدقيق للدارئة المستهدفة والخصوصيات التي تتميز بها</a:t>
            </a:r>
          </a:p>
          <a:p>
            <a:pPr rtl="1"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ar-SA" sz="2600" dirty="0" smtClean="0">
                <a:solidFill>
                  <a:srgbClr val="002060"/>
                </a:solidFill>
                <a:cs typeface="Simplified Arabic" pitchFamily="2" charset="-78"/>
              </a:rPr>
              <a:t>- ضرورة معرفة خصوصيات المنافسين وإمكانياتهم التمييزية </a:t>
            </a:r>
            <a:endParaRPr lang="en-US" sz="2600" dirty="0" smtClean="0">
              <a:solidFill>
                <a:srgbClr val="002060"/>
              </a:solidFill>
              <a:cs typeface="Simplified Arabic" pitchFamily="2" charset="-78"/>
            </a:endParaRPr>
          </a:p>
          <a:p>
            <a:pPr rtl="1"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ar-SA" sz="2600" dirty="0" smtClean="0">
                <a:solidFill>
                  <a:srgbClr val="002060"/>
                </a:solidFill>
                <a:cs typeface="Simplified Arabic" pitchFamily="2" charset="-78"/>
              </a:rPr>
              <a:t>- إضفاء الطابع الديناميكي على عنصر التمييز ليعبر دوما على خاصية الإبداع </a:t>
            </a:r>
            <a:endParaRPr lang="en-US" sz="2600" dirty="0" smtClean="0">
              <a:solidFill>
                <a:srgbClr val="002060"/>
              </a:solidFill>
              <a:cs typeface="Simplified Arabic" pitchFamily="2" charset="-78"/>
            </a:endParaRPr>
          </a:p>
          <a:p>
            <a:pPr rtl="1"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ar-SA" sz="2600" dirty="0" smtClean="0">
                <a:solidFill>
                  <a:srgbClr val="002060"/>
                </a:solidFill>
                <a:cs typeface="Simplified Arabic" pitchFamily="2" charset="-78"/>
              </a:rPr>
              <a:t>- السهر على وضع العوائق الحمائية لعوامل التمييز</a:t>
            </a:r>
            <a:endParaRPr lang="en-US" sz="2600" dirty="0" smtClean="0">
              <a:solidFill>
                <a:srgbClr val="002060"/>
              </a:solidFill>
              <a:cs typeface="Simplified Arabic" pitchFamily="2" charset="-78"/>
            </a:endParaRPr>
          </a:p>
          <a:p>
            <a:pPr rtl="1"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endParaRPr lang="ar-SA" dirty="0" smtClean="0">
              <a:solidFill>
                <a:srgbClr val="002060"/>
              </a:solidFill>
              <a:cs typeface="Simplified Arabic" pitchFamily="2" charset="-78"/>
            </a:endParaRPr>
          </a:p>
          <a:p>
            <a:pPr rtl="1"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endParaRPr lang="ar-SA" dirty="0" smtClean="0">
              <a:solidFill>
                <a:srgbClr val="002060"/>
              </a:solidFill>
              <a:cs typeface="Simplified Arabic" pitchFamily="2" charset="-78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H="1">
            <a:off x="0" y="981075"/>
            <a:ext cx="9906000" cy="0"/>
          </a:xfrm>
          <a:prstGeom prst="line">
            <a:avLst/>
          </a:prstGeom>
          <a:ln w="101600" cmpd="thickThin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0" y="981075"/>
            <a:ext cx="9906000" cy="0"/>
          </a:xfrm>
          <a:prstGeom prst="line">
            <a:avLst/>
          </a:prstGeom>
          <a:ln w="101600" cmpd="thickThin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980728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ar-DZ" sz="4000" b="1" dirty="0" smtClean="0">
                <a:solidFill>
                  <a:schemeClr val="bg2">
                    <a:lumMod val="10000"/>
                  </a:schemeClr>
                </a:solidFill>
                <a:latin typeface="Arabic Typesetting" pitchFamily="66" charset="-78"/>
                <a:cs typeface="AL-Sarem Bold" pitchFamily="2" charset="-78"/>
              </a:rPr>
              <a:t>ج</a:t>
            </a:r>
            <a:r>
              <a:rPr lang="ar-SA" sz="4000" b="1" dirty="0" smtClean="0">
                <a:solidFill>
                  <a:schemeClr val="bg2">
                    <a:lumMod val="10000"/>
                  </a:schemeClr>
                </a:solidFill>
                <a:latin typeface="Arabic Typesetting" pitchFamily="66" charset="-78"/>
                <a:cs typeface="AL-Sarem Bold" pitchFamily="2" charset="-78"/>
              </a:rPr>
              <a:t> – استراتيجيات التركيز على النشاط:</a:t>
            </a:r>
          </a:p>
        </p:txBody>
      </p:sp>
      <p:sp>
        <p:nvSpPr>
          <p:cNvPr id="20483" name="عنصر نائب للمحتوى 2"/>
          <p:cNvSpPr>
            <a:spLocks noGrp="1"/>
          </p:cNvSpPr>
          <p:nvPr>
            <p:ph idx="1"/>
          </p:nvPr>
        </p:nvSpPr>
        <p:spPr>
          <a:xfrm>
            <a:off x="0" y="1500188"/>
            <a:ext cx="9286875" cy="5357812"/>
          </a:xfrm>
        </p:spPr>
        <p:txBody>
          <a:bodyPr/>
          <a:lstStyle/>
          <a:p>
            <a:pPr rtl="1" eaLnBrk="1" hangingPunct="1">
              <a:buFont typeface="Arial" pitchFamily="34" charset="0"/>
              <a:buNone/>
            </a:pPr>
            <a:r>
              <a:rPr lang="ar-SA" sz="2800" b="1" dirty="0" smtClean="0">
                <a:solidFill>
                  <a:srgbClr val="002060"/>
                </a:solidFill>
                <a:cs typeface="Simplified Arabic" pitchFamily="18" charset="-78"/>
              </a:rPr>
              <a:t>وفق هذه الإستراتيجية تستهدف المنظمة جزءا معينا من السوق لتحقق في نفس الوقت السيطرة بالتكاليف ودرجة ما من التمييز. </a:t>
            </a:r>
          </a:p>
          <a:p>
            <a:pPr rtl="1" eaLnBrk="1" hangingPunct="1">
              <a:buFont typeface="Arial" pitchFamily="34" charset="0"/>
              <a:buNone/>
            </a:pPr>
            <a:r>
              <a:rPr lang="ar-SA" sz="2800" b="1" dirty="0" smtClean="0">
                <a:solidFill>
                  <a:srgbClr val="002060"/>
                </a:solidFill>
                <a:cs typeface="Simplified Arabic" pitchFamily="18" charset="-78"/>
              </a:rPr>
              <a:t>وفي هذه الحالات لا يكون النصيب من السوق مرتفعا. يفضل اللجوء إلى هذه الإستراتيجية</a:t>
            </a:r>
            <a:endParaRPr lang="en-US" sz="2800" b="1" dirty="0" smtClean="0">
              <a:solidFill>
                <a:srgbClr val="002060"/>
              </a:solidFill>
              <a:cs typeface="Simplified Arabic" pitchFamily="18" charset="-78"/>
            </a:endParaRPr>
          </a:p>
          <a:p>
            <a:pPr lvl="1" rtl="1" eaLnBrk="1" hangingPunct="1">
              <a:buFont typeface="Arial" pitchFamily="34" charset="0"/>
              <a:buChar char="•"/>
            </a:pPr>
            <a:r>
              <a:rPr lang="ar-SA" dirty="0" smtClean="0">
                <a:solidFill>
                  <a:srgbClr val="002060"/>
                </a:solidFill>
                <a:cs typeface="Simplified Arabic" pitchFamily="18" charset="-78"/>
              </a:rPr>
              <a:t>عندما تتمكن </a:t>
            </a:r>
            <a:r>
              <a:rPr lang="ar-DZ" dirty="0" smtClean="0">
                <a:solidFill>
                  <a:srgbClr val="002060"/>
                </a:solidFill>
                <a:cs typeface="Simplified Arabic" pitchFamily="18" charset="-78"/>
              </a:rPr>
              <a:t>المنظمة </a:t>
            </a:r>
            <a:r>
              <a:rPr lang="ar-SA" dirty="0" smtClean="0">
                <a:solidFill>
                  <a:srgbClr val="002060"/>
                </a:solidFill>
                <a:cs typeface="Simplified Arabic" pitchFamily="18" charset="-78"/>
              </a:rPr>
              <a:t>من التحديد الدقيق للمهارات الأساسية التي تعتمد عليها للتميز</a:t>
            </a:r>
            <a:endParaRPr lang="en-US" b="1" dirty="0" smtClean="0">
              <a:solidFill>
                <a:srgbClr val="002060"/>
              </a:solidFill>
              <a:cs typeface="Simplified Arabic" pitchFamily="18" charset="-78"/>
            </a:endParaRPr>
          </a:p>
          <a:p>
            <a:pPr lvl="1" rtl="1" eaLnBrk="1" hangingPunct="1">
              <a:buFont typeface="Arial" pitchFamily="34" charset="0"/>
              <a:buChar char="•"/>
            </a:pPr>
            <a:r>
              <a:rPr lang="ar-SA" dirty="0" smtClean="0">
                <a:solidFill>
                  <a:srgbClr val="002060"/>
                </a:solidFill>
                <a:cs typeface="Simplified Arabic" pitchFamily="18" charset="-78"/>
              </a:rPr>
              <a:t>عندما يوجد في السوق جزء له احتياجات خاصة وفي نفس الوقت يفضل الأسعار المنخفضة. </a:t>
            </a:r>
            <a:endParaRPr lang="en-US" b="1" dirty="0" smtClean="0">
              <a:solidFill>
                <a:srgbClr val="002060"/>
              </a:solidFill>
              <a:cs typeface="Simplified Arabic" pitchFamily="18" charset="-78"/>
            </a:endParaRPr>
          </a:p>
          <a:p>
            <a:pPr lvl="1" rtl="1" eaLnBrk="1" hangingPunct="1">
              <a:buFont typeface="Arial" pitchFamily="34" charset="0"/>
              <a:buChar char="•"/>
            </a:pPr>
            <a:r>
              <a:rPr lang="ar-SA" dirty="0" smtClean="0">
                <a:solidFill>
                  <a:srgbClr val="002060"/>
                </a:solidFill>
                <a:cs typeface="Simplified Arabic" pitchFamily="18" charset="-78"/>
              </a:rPr>
              <a:t>عند محاولة الدخول إلى أسواق يوجد بها أصلا منافسون في وضعيات حسنة. </a:t>
            </a:r>
            <a:endParaRPr lang="en-US" b="1" dirty="0" smtClean="0">
              <a:solidFill>
                <a:srgbClr val="002060"/>
              </a:solidFill>
              <a:cs typeface="Simplified Arabic" pitchFamily="18" charset="-78"/>
            </a:endParaRPr>
          </a:p>
          <a:p>
            <a:pPr rtl="1" eaLnBrk="1" hangingPunct="1"/>
            <a:endParaRPr lang="ar-SA" dirty="0" smtClean="0">
              <a:solidFill>
                <a:srgbClr val="002060"/>
              </a:solidFill>
              <a:cs typeface="Simplified Arabic" pitchFamily="18" charset="-78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H="1">
            <a:off x="0" y="1052513"/>
            <a:ext cx="9906000" cy="0"/>
          </a:xfrm>
          <a:prstGeom prst="line">
            <a:avLst/>
          </a:prstGeom>
          <a:ln w="101600" cmpd="thickThin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0" y="1052513"/>
            <a:ext cx="9906000" cy="0"/>
          </a:xfrm>
          <a:prstGeom prst="line">
            <a:avLst/>
          </a:prstGeom>
          <a:ln w="101600" cmpd="thickThin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448800" cy="928688"/>
          </a:xfrm>
          <a:blipFill>
            <a:blip r:embed="rId2" cstate="print"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ar-SA" sz="4000" b="1" dirty="0" smtClean="0">
                <a:solidFill>
                  <a:schemeClr val="bg2">
                    <a:lumMod val="10000"/>
                  </a:schemeClr>
                </a:solidFill>
                <a:latin typeface="Arabic Typesetting" pitchFamily="66" charset="-78"/>
                <a:cs typeface="AL-Sarem Bold" pitchFamily="2" charset="-78"/>
              </a:rPr>
              <a:t>لكن: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071564"/>
            <a:ext cx="9410700" cy="5786437"/>
          </a:xfrm>
        </p:spPr>
        <p:txBody>
          <a:bodyPr>
            <a:normAutofit/>
          </a:bodyPr>
          <a:lstStyle/>
          <a:p>
            <a:pPr marL="533400" indent="-533400" rtl="1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ar-SA" dirty="0" smtClean="0">
                <a:solidFill>
                  <a:schemeClr val="bg2">
                    <a:lumMod val="10000"/>
                  </a:schemeClr>
                </a:solidFill>
              </a:rPr>
              <a:t>أن يكون السوق المستهدف محدودا جدا</a:t>
            </a:r>
            <a:endParaRPr lang="en-US" b="1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533400" indent="-533400" rtl="1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ar-SA" dirty="0" smtClean="0">
                <a:solidFill>
                  <a:schemeClr val="bg2">
                    <a:lumMod val="10000"/>
                  </a:schemeClr>
                </a:solidFill>
              </a:rPr>
              <a:t>أن تكون الأصول الموظفة لتلبية احتياجات الفئة المستهدفة هي الأخرى جد خاصة، </a:t>
            </a:r>
            <a:endParaRPr lang="en-US" b="1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533400" indent="-533400" rtl="1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ar-SA" dirty="0" smtClean="0">
                <a:solidFill>
                  <a:schemeClr val="bg2">
                    <a:lumMod val="10000"/>
                  </a:schemeClr>
                </a:solidFill>
              </a:rPr>
              <a:t>التحديد الدقيق للزبائن المعنيين وقياس حجم السوق</a:t>
            </a:r>
            <a:endParaRPr lang="en-US" b="1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533400" indent="-533400" rtl="1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ar-SA" dirty="0" smtClean="0">
                <a:solidFill>
                  <a:schemeClr val="bg2">
                    <a:lumMod val="10000"/>
                  </a:schemeClr>
                </a:solidFill>
              </a:rPr>
              <a:t>التمتع بإمكانيات التمييز الإضافية لان مثل هذه الأجزاء تحفز الكثير من المؤسسات الصغيرة.</a:t>
            </a:r>
            <a:endParaRPr lang="en-US" b="1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533400" indent="-533400" rtl="1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ar-SA" dirty="0" smtClean="0">
                <a:solidFill>
                  <a:schemeClr val="bg2">
                    <a:lumMod val="10000"/>
                  </a:schemeClr>
                </a:solidFill>
              </a:rPr>
              <a:t>إمكانية الانتقال نحو الاستراتيجيات الشاملة الأخرى. </a:t>
            </a:r>
            <a:endParaRPr lang="en-US" b="1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533400" indent="-533400" rtl="1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ar-SA" dirty="0" smtClean="0">
                <a:solidFill>
                  <a:schemeClr val="bg2">
                    <a:lumMod val="10000"/>
                  </a:schemeClr>
                </a:solidFill>
              </a:rPr>
              <a:t>مراقبة إمكانيات إعادة تجزئة السوق بفعل التطورات التكنولوجية والتحولات في مواقف الزبائن</a:t>
            </a:r>
            <a:endParaRPr lang="en-US" b="1" dirty="0" smtClean="0">
              <a:solidFill>
                <a:schemeClr val="bg2">
                  <a:lumMod val="10000"/>
                </a:schemeClr>
              </a:solidFill>
            </a:endParaRPr>
          </a:p>
          <a:p>
            <a:pPr rtl="1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endParaRPr lang="ar-SA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448800" cy="914400"/>
          </a:xfrm>
          <a:blipFill>
            <a:blip r:embed="rId2" cstate="print"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ar-DZ" sz="4000" b="1" dirty="0" smtClean="0">
                <a:solidFill>
                  <a:schemeClr val="bg2">
                    <a:lumMod val="10000"/>
                  </a:schemeClr>
                </a:solidFill>
                <a:latin typeface="Arabic Typesetting" pitchFamily="66" charset="-78"/>
                <a:cs typeface="AL-Sarem Bold" pitchFamily="2" charset="-78"/>
              </a:rPr>
              <a:t>نموذج الساعة الاستراتيجية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DZ" dirty="0" smtClean="0"/>
              <a:t>يعتمد النموذج على مقارنة عرض المنظمة مع عرض المنافسة بالنظر الى بعدي:</a:t>
            </a:r>
          </a:p>
          <a:p>
            <a:pPr rtl="1"/>
            <a:r>
              <a:rPr lang="ar-DZ" dirty="0" smtClean="0"/>
              <a:t>		السعر</a:t>
            </a:r>
          </a:p>
          <a:p>
            <a:pPr rtl="1"/>
            <a:r>
              <a:rPr lang="ar-DZ" dirty="0" smtClean="0"/>
              <a:t>		القيمة</a:t>
            </a:r>
          </a:p>
          <a:p>
            <a:pPr rtl="1"/>
            <a:r>
              <a:rPr lang="ar-DZ" dirty="0" smtClean="0"/>
              <a:t>يظهر نموذج الساعة الاستراتيجية على النحو التالي:</a:t>
            </a:r>
          </a:p>
          <a:p>
            <a:pPr rtl="1"/>
            <a:endParaRPr lang="ar-DZ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4495800" y="2667000"/>
            <a:ext cx="1295400" cy="1371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1" anchor="ctr"/>
          <a:lstStyle/>
          <a:p>
            <a:pPr algn="ctr"/>
            <a:r>
              <a:rPr lang="ar-DZ" sz="2400" b="1" dirty="0" smtClean="0">
                <a:solidFill>
                  <a:srgbClr val="002060"/>
                </a:solidFill>
              </a:rPr>
              <a:t>عرض المنافسة</a:t>
            </a:r>
          </a:p>
          <a:p>
            <a:pPr algn="ctr"/>
            <a:r>
              <a:rPr lang="ar-DZ" sz="2400" b="1" dirty="0" smtClean="0">
                <a:solidFill>
                  <a:srgbClr val="002060"/>
                </a:solidFill>
              </a:rPr>
              <a:t>9</a:t>
            </a:r>
            <a:endParaRPr lang="ar-DZ" sz="2400" b="1" dirty="0">
              <a:solidFill>
                <a:srgbClr val="002060"/>
              </a:solidFill>
            </a:endParaRPr>
          </a:p>
        </p:txBody>
      </p:sp>
      <p:cxnSp>
        <p:nvCxnSpPr>
          <p:cNvPr id="6" name="Straight Arrow Connector 5"/>
          <p:cNvCxnSpPr>
            <a:stCxn id="4" idx="7"/>
          </p:cNvCxnSpPr>
          <p:nvPr/>
        </p:nvCxnSpPr>
        <p:spPr>
          <a:xfrm flipV="1">
            <a:off x="5601493" y="1828800"/>
            <a:ext cx="1104107" cy="1039066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>
            <a:stCxn id="4" idx="3"/>
          </p:cNvCxnSpPr>
          <p:nvPr/>
        </p:nvCxnSpPr>
        <p:spPr>
          <a:xfrm flipH="1">
            <a:off x="3657600" y="3837734"/>
            <a:ext cx="1027907" cy="962866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4" idx="2"/>
          </p:cNvCxnSpPr>
          <p:nvPr/>
        </p:nvCxnSpPr>
        <p:spPr>
          <a:xfrm flipH="1">
            <a:off x="2971800" y="3352800"/>
            <a:ext cx="1524000" cy="0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4" idx="6"/>
          </p:cNvCxnSpPr>
          <p:nvPr/>
        </p:nvCxnSpPr>
        <p:spPr>
          <a:xfrm>
            <a:off x="5791200" y="3352800"/>
            <a:ext cx="1828800" cy="0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4" idx="1"/>
          </p:cNvCxnSpPr>
          <p:nvPr/>
        </p:nvCxnSpPr>
        <p:spPr>
          <a:xfrm flipH="1" flipV="1">
            <a:off x="3581400" y="1752600"/>
            <a:ext cx="1104107" cy="1115266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4" idx="5"/>
          </p:cNvCxnSpPr>
          <p:nvPr/>
        </p:nvCxnSpPr>
        <p:spPr>
          <a:xfrm>
            <a:off x="5601493" y="3837734"/>
            <a:ext cx="951707" cy="962866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4" idx="0"/>
          </p:cNvCxnSpPr>
          <p:nvPr/>
        </p:nvCxnSpPr>
        <p:spPr>
          <a:xfrm flipV="1">
            <a:off x="5143500" y="1295400"/>
            <a:ext cx="38100" cy="1371600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4" idx="4"/>
          </p:cNvCxnSpPr>
          <p:nvPr/>
        </p:nvCxnSpPr>
        <p:spPr>
          <a:xfrm flipH="1">
            <a:off x="5105400" y="4038600"/>
            <a:ext cx="38100" cy="990600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1981200" y="1295400"/>
            <a:ext cx="0" cy="4114800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1981200" y="5410200"/>
            <a:ext cx="6553200" cy="0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3200400" y="48768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DZ" b="1" dirty="0" smtClean="0"/>
              <a:t>8</a:t>
            </a:r>
            <a:endParaRPr lang="ar-DZ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2514600" y="31242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DZ" b="1" dirty="0" smtClean="0"/>
              <a:t>1</a:t>
            </a:r>
            <a:endParaRPr lang="ar-DZ" b="1" dirty="0"/>
          </a:p>
        </p:txBody>
      </p:sp>
      <p:sp>
        <p:nvSpPr>
          <p:cNvPr id="51" name="TextBox 50"/>
          <p:cNvSpPr txBox="1"/>
          <p:nvPr/>
        </p:nvSpPr>
        <p:spPr>
          <a:xfrm>
            <a:off x="3352800" y="12954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DZ" b="1" dirty="0" smtClean="0"/>
              <a:t>5</a:t>
            </a:r>
            <a:endParaRPr lang="ar-DZ" b="1" dirty="0"/>
          </a:p>
        </p:txBody>
      </p:sp>
      <p:sp>
        <p:nvSpPr>
          <p:cNvPr id="52" name="TextBox 51"/>
          <p:cNvSpPr txBox="1"/>
          <p:nvPr/>
        </p:nvSpPr>
        <p:spPr>
          <a:xfrm>
            <a:off x="4876800" y="838200"/>
            <a:ext cx="4572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DZ" b="1" dirty="0" smtClean="0"/>
              <a:t>2</a:t>
            </a:r>
            <a:endParaRPr lang="ar-DZ" b="1" dirty="0"/>
          </a:p>
        </p:txBody>
      </p:sp>
      <p:sp>
        <p:nvSpPr>
          <p:cNvPr id="53" name="TextBox 52"/>
          <p:cNvSpPr txBox="1"/>
          <p:nvPr/>
        </p:nvSpPr>
        <p:spPr>
          <a:xfrm>
            <a:off x="6629400" y="14478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DZ" b="1" dirty="0" smtClean="0"/>
              <a:t>6</a:t>
            </a:r>
            <a:endParaRPr lang="ar-DZ" b="1" dirty="0"/>
          </a:p>
        </p:txBody>
      </p:sp>
      <p:sp>
        <p:nvSpPr>
          <p:cNvPr id="54" name="TextBox 53"/>
          <p:cNvSpPr txBox="1"/>
          <p:nvPr/>
        </p:nvSpPr>
        <p:spPr>
          <a:xfrm>
            <a:off x="7696200" y="31242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DZ" b="1" dirty="0" smtClean="0"/>
              <a:t>3</a:t>
            </a:r>
            <a:endParaRPr lang="ar-DZ" b="1" dirty="0"/>
          </a:p>
        </p:txBody>
      </p:sp>
      <p:sp>
        <p:nvSpPr>
          <p:cNvPr id="56" name="TextBox 55"/>
          <p:cNvSpPr txBox="1"/>
          <p:nvPr/>
        </p:nvSpPr>
        <p:spPr>
          <a:xfrm>
            <a:off x="6781800" y="48006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DZ" b="1" dirty="0" smtClean="0"/>
              <a:t>7</a:t>
            </a:r>
            <a:endParaRPr lang="ar-DZ" b="1" dirty="0"/>
          </a:p>
        </p:txBody>
      </p:sp>
      <p:sp>
        <p:nvSpPr>
          <p:cNvPr id="58" name="TextBox 57"/>
          <p:cNvSpPr txBox="1"/>
          <p:nvPr/>
        </p:nvSpPr>
        <p:spPr>
          <a:xfrm>
            <a:off x="4876800" y="50292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DZ" b="1" dirty="0" smtClean="0"/>
              <a:t>4</a:t>
            </a:r>
            <a:endParaRPr lang="ar-DZ" b="1" dirty="0"/>
          </a:p>
        </p:txBody>
      </p:sp>
      <p:sp>
        <p:nvSpPr>
          <p:cNvPr id="62" name="TextBox 61"/>
          <p:cNvSpPr txBox="1"/>
          <p:nvPr/>
        </p:nvSpPr>
        <p:spPr>
          <a:xfrm>
            <a:off x="457200" y="2819400"/>
            <a:ext cx="914400" cy="707886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DZ" sz="2000" b="1" dirty="0" smtClean="0"/>
              <a:t>مستوى السعر</a:t>
            </a:r>
            <a:endParaRPr lang="ar-DZ" sz="2000" b="1" dirty="0"/>
          </a:p>
        </p:txBody>
      </p:sp>
      <p:sp>
        <p:nvSpPr>
          <p:cNvPr id="63" name="TextBox 62"/>
          <p:cNvSpPr txBox="1"/>
          <p:nvPr/>
        </p:nvSpPr>
        <p:spPr>
          <a:xfrm>
            <a:off x="990600" y="1143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DZ" b="1" dirty="0" smtClean="0"/>
              <a:t>مرتفع</a:t>
            </a:r>
            <a:endParaRPr lang="ar-DZ" b="1" dirty="0"/>
          </a:p>
        </p:txBody>
      </p:sp>
      <p:sp>
        <p:nvSpPr>
          <p:cNvPr id="64" name="TextBox 63"/>
          <p:cNvSpPr txBox="1"/>
          <p:nvPr/>
        </p:nvSpPr>
        <p:spPr>
          <a:xfrm>
            <a:off x="1066800" y="5029200"/>
            <a:ext cx="8382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DZ" b="1" dirty="0" smtClean="0"/>
              <a:t>منخفض</a:t>
            </a:r>
            <a:endParaRPr lang="ar-DZ" b="1" dirty="0"/>
          </a:p>
        </p:txBody>
      </p:sp>
      <p:sp>
        <p:nvSpPr>
          <p:cNvPr id="65" name="TextBox 64"/>
          <p:cNvSpPr txBox="1"/>
          <p:nvPr/>
        </p:nvSpPr>
        <p:spPr>
          <a:xfrm>
            <a:off x="7696200" y="5638800"/>
            <a:ext cx="8382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DZ" b="1" dirty="0" smtClean="0"/>
              <a:t>منخفض</a:t>
            </a:r>
            <a:endParaRPr lang="ar-DZ" b="1" dirty="0"/>
          </a:p>
        </p:txBody>
      </p:sp>
      <p:sp>
        <p:nvSpPr>
          <p:cNvPr id="66" name="TextBox 65"/>
          <p:cNvSpPr txBox="1"/>
          <p:nvPr/>
        </p:nvSpPr>
        <p:spPr>
          <a:xfrm>
            <a:off x="2057400" y="5562600"/>
            <a:ext cx="8382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DZ" b="1" dirty="0" smtClean="0"/>
              <a:t>منخفض</a:t>
            </a:r>
            <a:endParaRPr lang="ar-DZ" b="1" dirty="0"/>
          </a:p>
        </p:txBody>
      </p:sp>
      <p:sp>
        <p:nvSpPr>
          <p:cNvPr id="67" name="TextBox 66"/>
          <p:cNvSpPr txBox="1"/>
          <p:nvPr/>
        </p:nvSpPr>
        <p:spPr>
          <a:xfrm>
            <a:off x="4038600" y="5867400"/>
            <a:ext cx="2133600" cy="40011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DZ" sz="2000" b="1" dirty="0" smtClean="0"/>
              <a:t>قيمة المنتج عند الزبون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95300" y="228601"/>
          <a:ext cx="8915400" cy="5882639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783080"/>
                <a:gridCol w="1783080"/>
                <a:gridCol w="1783080"/>
                <a:gridCol w="1783080"/>
                <a:gridCol w="1783080"/>
              </a:tblGrid>
              <a:tr h="1086822">
                <a:tc>
                  <a:txBody>
                    <a:bodyPr/>
                    <a:lstStyle/>
                    <a:p>
                      <a:pPr algn="ctr" rtl="1"/>
                      <a:endParaRPr lang="ar-DZ" sz="20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DZ" sz="20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1"/>
                      <a:r>
                        <a:rPr lang="ar-DZ" sz="2000" b="1" dirty="0" smtClean="0">
                          <a:solidFill>
                            <a:srgbClr val="002060"/>
                          </a:solidFill>
                        </a:rPr>
                        <a:t>السعر</a:t>
                      </a:r>
                      <a:endParaRPr lang="ar-DZ" sz="20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DZ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DZ" dirty="0"/>
                    </a:p>
                  </a:txBody>
                  <a:tcPr/>
                </a:tc>
              </a:tr>
              <a:tr h="1086822">
                <a:tc>
                  <a:txBody>
                    <a:bodyPr/>
                    <a:lstStyle/>
                    <a:p>
                      <a:pPr algn="ctr" rtl="1"/>
                      <a:endParaRPr lang="ar-DZ" sz="20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DZ" sz="20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000" b="1" dirty="0" smtClean="0"/>
                        <a:t>اقل من سعر المنافسة</a:t>
                      </a:r>
                      <a:endParaRPr lang="ar-DZ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000" b="1" dirty="0" smtClean="0"/>
                        <a:t>في مستوى سعر المنافسة</a:t>
                      </a:r>
                      <a:endParaRPr lang="ar-DZ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000" b="1" dirty="0" smtClean="0"/>
                        <a:t>أكثر من سعر المنافسة</a:t>
                      </a:r>
                      <a:endParaRPr lang="ar-DZ" sz="2000" b="1" dirty="0"/>
                    </a:p>
                  </a:txBody>
                  <a:tcPr anchor="ctr"/>
                </a:tc>
              </a:tr>
              <a:tr h="1086822">
                <a:tc rowSpan="3">
                  <a:txBody>
                    <a:bodyPr/>
                    <a:lstStyle/>
                    <a:p>
                      <a:pPr algn="ctr" rtl="1"/>
                      <a:r>
                        <a:rPr lang="ar-DZ" sz="2000" b="1" dirty="0" smtClean="0"/>
                        <a:t>مستوى القيمة</a:t>
                      </a:r>
                      <a:endParaRPr lang="ar-DZ" sz="2000" b="1" dirty="0"/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000" b="1" dirty="0" smtClean="0"/>
                        <a:t>اقل من عرض المنافسة</a:t>
                      </a:r>
                      <a:endParaRPr lang="ar-DZ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000" b="1" dirty="0" smtClean="0"/>
                        <a:t>استراتيجية التمييز نحو الأسفل  -8-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000" b="1" dirty="0" smtClean="0"/>
                        <a:t>الخيار خاسر</a:t>
                      </a:r>
                    </a:p>
                    <a:p>
                      <a:pPr algn="ctr" rtl="1"/>
                      <a:r>
                        <a:rPr lang="ar-DZ" sz="2000" b="1" dirty="0" smtClean="0"/>
                        <a:t> -1-</a:t>
                      </a:r>
                      <a:endParaRPr lang="ar-DZ" sz="2000" b="1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000" b="1" dirty="0" smtClean="0"/>
                        <a:t>الخيار خاسر </a:t>
                      </a:r>
                    </a:p>
                    <a:p>
                      <a:pPr algn="ctr" rtl="1"/>
                      <a:r>
                        <a:rPr lang="ar-DZ" sz="2000" b="1" dirty="0" smtClean="0"/>
                        <a:t>– 5 -</a:t>
                      </a:r>
                      <a:endParaRPr lang="ar-DZ" sz="2000" b="1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1138575">
                <a:tc vMerge="1">
                  <a:txBody>
                    <a:bodyPr/>
                    <a:lstStyle/>
                    <a:p>
                      <a:pPr rtl="1"/>
                      <a:endParaRPr lang="ar-D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DZ" sz="2000" b="1" dirty="0" smtClean="0"/>
                        <a:t>في</a:t>
                      </a:r>
                      <a:r>
                        <a:rPr lang="ar-DZ" sz="2000" b="1" baseline="0" dirty="0" smtClean="0"/>
                        <a:t> مستوى </a:t>
                      </a:r>
                      <a:r>
                        <a:rPr lang="ar-DZ" sz="2000" b="1" dirty="0" smtClean="0"/>
                        <a:t>عرض المنافسة</a:t>
                      </a:r>
                    </a:p>
                    <a:p>
                      <a:pPr algn="ctr" rtl="1"/>
                      <a:endParaRPr lang="ar-DZ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000" b="1" dirty="0" smtClean="0"/>
                        <a:t>استراتيجية السعر</a:t>
                      </a:r>
                    </a:p>
                    <a:p>
                      <a:pPr algn="ctr" rtl="1"/>
                      <a:r>
                        <a:rPr lang="ar-DZ" sz="2000" b="1" dirty="0" smtClean="0"/>
                        <a:t>-4-</a:t>
                      </a:r>
                      <a:endParaRPr lang="ar-DZ" sz="2000" b="1" dirty="0"/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000" b="1" dirty="0" smtClean="0"/>
                        <a:t>لا توجد استراتيجية</a:t>
                      </a:r>
                      <a:endParaRPr lang="ar-DZ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000" b="1" dirty="0" smtClean="0"/>
                        <a:t>الخيار</a:t>
                      </a:r>
                      <a:r>
                        <a:rPr lang="ar-DZ" sz="2000" b="1" baseline="0" dirty="0" smtClean="0"/>
                        <a:t> خاسر</a:t>
                      </a:r>
                    </a:p>
                    <a:p>
                      <a:pPr algn="ctr" rtl="1"/>
                      <a:r>
                        <a:rPr lang="ar-DZ" sz="2000" b="1" baseline="0" dirty="0" smtClean="0"/>
                        <a:t>-2-</a:t>
                      </a:r>
                      <a:endParaRPr lang="ar-DZ" sz="2000" b="1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1483598">
                <a:tc vMerge="1">
                  <a:txBody>
                    <a:bodyPr/>
                    <a:lstStyle/>
                    <a:p>
                      <a:pPr rtl="1"/>
                      <a:endParaRPr lang="ar-D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DZ" sz="2000" b="1" dirty="0" smtClean="0"/>
                        <a:t>افضل من عرض المنافسة</a:t>
                      </a:r>
                    </a:p>
                    <a:p>
                      <a:pPr algn="ctr" rtl="1"/>
                      <a:endParaRPr lang="ar-DZ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000" b="1" dirty="0" smtClean="0"/>
                        <a:t>استراتيجية هجينة </a:t>
                      </a:r>
                    </a:p>
                    <a:p>
                      <a:pPr algn="ctr" rtl="1"/>
                      <a:r>
                        <a:rPr lang="ar-DZ" sz="2000" b="1" dirty="0" smtClean="0"/>
                        <a:t>-7-</a:t>
                      </a:r>
                      <a:endParaRPr lang="ar-DZ" sz="2000" b="1" dirty="0"/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000" b="1" dirty="0" smtClean="0"/>
                        <a:t>استراتيجية التفخيم دون زيادة السعر </a:t>
                      </a:r>
                      <a:r>
                        <a:rPr lang="ar-DZ" sz="2000" b="1" baseline="0" dirty="0" smtClean="0"/>
                        <a:t> </a:t>
                      </a:r>
                    </a:p>
                    <a:p>
                      <a:pPr algn="ctr" rtl="1"/>
                      <a:r>
                        <a:rPr lang="ar-DZ" sz="2000" b="1" baseline="0" dirty="0" smtClean="0"/>
                        <a:t>-3-</a:t>
                      </a:r>
                      <a:endParaRPr lang="ar-DZ" sz="2000" b="1" dirty="0"/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DZ" sz="2000" b="1" dirty="0" smtClean="0"/>
                        <a:t>استراتيجية التفخيم مع زيادة السعر</a:t>
                      </a:r>
                      <a:r>
                        <a:rPr lang="ar-DZ" sz="2000" b="1" baseline="0" dirty="0" smtClean="0"/>
                        <a:t> –تميز نحو الأعلى</a:t>
                      </a:r>
                      <a:endParaRPr lang="ar-DZ" sz="2000" b="1" dirty="0" smtClean="0"/>
                    </a:p>
                    <a:p>
                      <a:pPr algn="ctr" rtl="1"/>
                      <a:r>
                        <a:rPr lang="ar-DZ" sz="2000" b="1" dirty="0" smtClean="0"/>
                        <a:t>-6-</a:t>
                      </a:r>
                      <a:endParaRPr lang="ar-DZ" sz="2000" b="1" dirty="0"/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1828</TotalTime>
  <Words>713</Words>
  <Application>Microsoft Office PowerPoint</Application>
  <PresentationFormat>A4 Paper (210x297 mm)‎</PresentationFormat>
  <Paragraphs>152</Paragraphs>
  <Slides>18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19" baseType="lpstr">
      <vt:lpstr>Office Theme</vt:lpstr>
      <vt:lpstr>الشريحة 1</vt:lpstr>
      <vt:lpstr> المحاضرة الثامنة</vt:lpstr>
      <vt:lpstr>عناصر المحاضرة</vt:lpstr>
      <vt:lpstr>مقدمة: الخيارات الإستراتيجية</vt:lpstr>
      <vt:lpstr>الاختيارات العامة لمحفظة وحدات الأعمال</vt:lpstr>
      <vt:lpstr>1- استراتيجيات التخصص</vt:lpstr>
      <vt:lpstr>العوامل الأساسية لنجاح إستراتيجية التخصص</vt:lpstr>
      <vt:lpstr>مزايا التخصص</vt:lpstr>
      <vt:lpstr>2 - استراتيجيات التخصص حسب PORTER (الاستراتيجيات الشاملة)</vt:lpstr>
      <vt:lpstr> الاستراتيجيات الشاملة لبورتر</vt:lpstr>
      <vt:lpstr>أ –  إستراتيجية السيطرة بالتكاليف:</vt:lpstr>
      <vt:lpstr>ب– إستراتيجية التمييز</vt:lpstr>
      <vt:lpstr>ج – استراتيجيات التركيز على النشاط:</vt:lpstr>
      <vt:lpstr>لكن:</vt:lpstr>
      <vt:lpstr>نموذج الساعة الاستراتيجية</vt:lpstr>
      <vt:lpstr>الشريحة 16</vt:lpstr>
      <vt:lpstr>الشريحة 17</vt:lpstr>
      <vt:lpstr>الشريحة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147</cp:revision>
  <dcterms:created xsi:type="dcterms:W3CDTF">2009-10-14T19:14:34Z</dcterms:created>
  <dcterms:modified xsi:type="dcterms:W3CDTF">2012-03-20T09:23:41Z</dcterms:modified>
</cp:coreProperties>
</file>