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7" r:id="rId4"/>
    <p:sldId id="287" r:id="rId5"/>
    <p:sldId id="288" r:id="rId6"/>
    <p:sldId id="289" r:id="rId7"/>
    <p:sldId id="290" r:id="rId8"/>
    <p:sldId id="292" r:id="rId9"/>
    <p:sldId id="307" r:id="rId10"/>
    <p:sldId id="293" r:id="rId11"/>
    <p:sldId id="294" r:id="rId12"/>
    <p:sldId id="308" r:id="rId13"/>
    <p:sldId id="296" r:id="rId14"/>
    <p:sldId id="297" r:id="rId15"/>
    <p:sldId id="298" r:id="rId16"/>
    <p:sldId id="309" r:id="rId17"/>
    <p:sldId id="299" r:id="rId18"/>
    <p:sldId id="300" r:id="rId19"/>
    <p:sldId id="301" r:id="rId20"/>
    <p:sldId id="302" r:id="rId21"/>
    <p:sldId id="306" r:id="rId22"/>
    <p:sldId id="304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684" y="-19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4/3/2012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899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>
              <a:cs typeface="Arial" pitchFamily="34" charset="0"/>
            </a:endParaRPr>
          </a:p>
        </p:txBody>
      </p:sp>
      <p:sp>
        <p:nvSpPr>
          <p:cNvPr id="25604" name="عنصر نائب للرأس 3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ar-SA" smtClean="0"/>
              <a:t>محاضرات في الاستراتيجيات والسياسات الادارية</a:t>
            </a:r>
          </a:p>
        </p:txBody>
      </p:sp>
      <p:sp>
        <p:nvSpPr>
          <p:cNvPr id="25605" name="عنصر نائب للتاريخ 4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DZ" smtClean="0"/>
          </a:p>
        </p:txBody>
      </p:sp>
      <p:sp>
        <p:nvSpPr>
          <p:cNvPr id="25606" name="عنصر نائب للتذييل 5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ar-SA" smtClean="0"/>
              <a:t>اعداد: د. عبد المليك مزهوده - كلية العلوم الادارية والتخطيط جامعة الملك فيصل</a:t>
            </a:r>
          </a:p>
        </p:txBody>
      </p:sp>
      <p:sp>
        <p:nvSpPr>
          <p:cNvPr id="25607" name="عنصر نائب لرقم الشريحة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11CCE55-5A13-4063-8E23-9DFEC71C2209}" type="slidenum">
              <a:rPr lang="ar-SA" smtClean="0"/>
              <a:pPr/>
              <a:t>6</a:t>
            </a:fld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105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الادارة الاستراتيجية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عبد المليك مزهودة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en-US" sz="48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z="48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 عشر</a:t>
            </a:r>
            <a:endParaRPr lang="en-US" sz="4800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9144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التنفيذ الاستراتيجي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عناصر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r-SA" b="1" dirty="0" smtClean="0"/>
              <a:t>المحاضرة</a:t>
            </a:r>
            <a:endParaRPr lang="en-US" b="1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  <a:endParaRPr lang="ar-DZ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الأبعاد الأساسية للتغيير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الاستراتيجية والهيكلة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توزيع الموارد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التغيير الاستراتيجي</a:t>
            </a:r>
          </a:p>
          <a:p>
            <a:pPr rtl="1" eaLnBrk="1" hangingPunct="1">
              <a:buFont typeface="Arial" pitchFamily="34" charset="0"/>
              <a:buChar char="•"/>
            </a:pPr>
            <a:endParaRPr lang="ar-DZ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7137136" y="2539999"/>
            <a:ext cx="1950244" cy="218440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b="1" dirty="0"/>
              <a:t>اختيار الهيكلة المناسبة</a:t>
            </a:r>
            <a:endParaRPr lang="en-US" sz="2800" b="1" dirty="0"/>
          </a:p>
        </p:txBody>
      </p:sp>
      <p:sp>
        <p:nvSpPr>
          <p:cNvPr id="7" name="Oval 6"/>
          <p:cNvSpPr/>
          <p:nvPr/>
        </p:nvSpPr>
        <p:spPr>
          <a:xfrm>
            <a:off x="533400" y="2590800"/>
            <a:ext cx="1924183" cy="207645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ar-SA" sz="3200" b="1" dirty="0"/>
              <a:t>توزيع </a:t>
            </a:r>
            <a:r>
              <a:rPr lang="ar-SA" sz="3200" b="1" dirty="0" smtClean="0"/>
              <a:t>الموارد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2971800" y="1219200"/>
            <a:ext cx="3743986" cy="10795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3200" b="1" dirty="0"/>
              <a:t>الاستراتيجية المعتمدة</a:t>
            </a:r>
            <a:endParaRPr lang="en-US" sz="3200" b="1" dirty="0"/>
          </a:p>
        </p:txBody>
      </p:sp>
      <p:cxnSp>
        <p:nvCxnSpPr>
          <p:cNvPr id="11" name="Straight Arrow Connector 10"/>
          <p:cNvCxnSpPr>
            <a:stCxn id="8" idx="2"/>
            <a:endCxn id="7" idx="6"/>
          </p:cNvCxnSpPr>
          <p:nvPr/>
        </p:nvCxnSpPr>
        <p:spPr>
          <a:xfrm rot="5400000">
            <a:off x="2985526" y="1770757"/>
            <a:ext cx="1330325" cy="2386210"/>
          </a:xfrm>
          <a:prstGeom prst="straightConnector1">
            <a:avLst/>
          </a:prstGeom>
          <a:ln w="349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2"/>
            <a:endCxn id="5" idx="2"/>
          </p:cNvCxnSpPr>
          <p:nvPr/>
        </p:nvCxnSpPr>
        <p:spPr>
          <a:xfrm rot="16200000" flipH="1">
            <a:off x="5323714" y="1818778"/>
            <a:ext cx="1333500" cy="2293343"/>
          </a:xfrm>
          <a:prstGeom prst="straightConnector1">
            <a:avLst/>
          </a:prstGeom>
          <a:ln w="349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6" idx="0"/>
          </p:cNvCxnSpPr>
          <p:nvPr/>
        </p:nvCxnSpPr>
        <p:spPr>
          <a:xfrm rot="5400000">
            <a:off x="3853657" y="3277064"/>
            <a:ext cx="1968500" cy="11773"/>
          </a:xfrm>
          <a:prstGeom prst="straightConnector1">
            <a:avLst/>
          </a:prstGeom>
          <a:ln w="349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6" idx="6"/>
            <a:endCxn id="5" idx="2"/>
          </p:cNvCxnSpPr>
          <p:nvPr/>
        </p:nvCxnSpPr>
        <p:spPr>
          <a:xfrm flipV="1">
            <a:off x="6158839" y="3632200"/>
            <a:ext cx="978297" cy="1511300"/>
          </a:xfrm>
          <a:prstGeom prst="straightConnector1">
            <a:avLst/>
          </a:prstGeom>
          <a:ln w="34925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7" idx="6"/>
            <a:endCxn id="6" idx="2"/>
          </p:cNvCxnSpPr>
          <p:nvPr/>
        </p:nvCxnSpPr>
        <p:spPr>
          <a:xfrm>
            <a:off x="2457583" y="3629025"/>
            <a:ext cx="1047617" cy="1514475"/>
          </a:xfrm>
          <a:prstGeom prst="straightConnector1">
            <a:avLst/>
          </a:prstGeom>
          <a:ln w="34925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7" idx="6"/>
            <a:endCxn id="5" idx="2"/>
          </p:cNvCxnSpPr>
          <p:nvPr/>
        </p:nvCxnSpPr>
        <p:spPr>
          <a:xfrm>
            <a:off x="2457583" y="3629025"/>
            <a:ext cx="4679553" cy="3175"/>
          </a:xfrm>
          <a:prstGeom prst="straightConnector1">
            <a:avLst/>
          </a:prstGeom>
          <a:ln w="34925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3505200" y="4267200"/>
            <a:ext cx="2653639" cy="17526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ar-SA" sz="3200" b="1" dirty="0"/>
              <a:t>إدارة </a:t>
            </a:r>
            <a:r>
              <a:rPr lang="ar-SA" sz="3200" b="1" dirty="0" smtClean="0"/>
              <a:t>التغيير</a:t>
            </a:r>
            <a:endParaRPr lang="en-US" sz="3200" b="1" dirty="0"/>
          </a:p>
        </p:txBody>
      </p: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448800" cy="914400"/>
          </a:xfr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C00000"/>
                </a:solidFill>
              </a:rPr>
              <a:t>الأبعاد الأساسية للتنفيذ الاستراتيجي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62120" y="1412876"/>
            <a:ext cx="8089900" cy="703263"/>
          </a:xfrm>
        </p:spPr>
        <p:txBody>
          <a:bodyPr/>
          <a:lstStyle/>
          <a:p>
            <a:pPr algn="ctr" rtl="1" eaLnBrk="1" fontAlgn="auto" hangingPunct="1">
              <a:spcAft>
                <a:spcPts val="0"/>
              </a:spcAft>
              <a:defRPr/>
            </a:pPr>
            <a:r>
              <a:rPr lang="ar-DZ" sz="3600" b="1" dirty="0" smtClean="0"/>
              <a:t>التوافق التنظيمي بين الإستراتيجية والهيكلة</a:t>
            </a:r>
            <a:endParaRPr lang="fr-FR" sz="3600" b="1" dirty="0"/>
          </a:p>
        </p:txBody>
      </p:sp>
      <p:sp>
        <p:nvSpPr>
          <p:cNvPr id="5123" name="عنصر نائب للمحتوى 2"/>
          <p:cNvSpPr>
            <a:spLocks noGrp="1"/>
          </p:cNvSpPr>
          <p:nvPr>
            <p:ph idx="1"/>
          </p:nvPr>
        </p:nvSpPr>
        <p:spPr>
          <a:xfrm>
            <a:off x="428229" y="2636839"/>
            <a:ext cx="8089900" cy="3786187"/>
          </a:xfrm>
        </p:spPr>
        <p:txBody>
          <a:bodyPr/>
          <a:lstStyle/>
          <a:p>
            <a:pPr algn="r" rtl="1" eaLnBrk="1" hangingPunct="1"/>
            <a:r>
              <a:rPr lang="ar-DZ" sz="3200" dirty="0" smtClean="0"/>
              <a:t>الهيكلة المناسبة متغير أساس في دالة الاستراتيجية وهي:</a:t>
            </a:r>
          </a:p>
          <a:p>
            <a:pPr lvl="1" algn="r" rtl="1" eaLnBrk="1" hangingPunct="1">
              <a:buFont typeface="Arial" pitchFamily="34" charset="0"/>
              <a:buChar char="•"/>
            </a:pPr>
            <a:r>
              <a:rPr lang="ar-DZ" sz="3200" dirty="0" smtClean="0"/>
              <a:t>شرط لحسن التنفيذ</a:t>
            </a:r>
          </a:p>
          <a:p>
            <a:pPr lvl="1" algn="r" rtl="1" eaLnBrk="1" hangingPunct="1">
              <a:buFont typeface="Arial" pitchFamily="34" charset="0"/>
              <a:buChar char="•"/>
            </a:pPr>
            <a:r>
              <a:rPr lang="ar-DZ" sz="3200" dirty="0" smtClean="0"/>
              <a:t>شرط لبروز المهارات وتطورها</a:t>
            </a:r>
          </a:p>
          <a:p>
            <a:pPr lvl="1" algn="r" rtl="1" eaLnBrk="1" hangingPunct="1">
              <a:buFont typeface="Arial" pitchFamily="34" charset="0"/>
              <a:buChar char="•"/>
            </a:pPr>
            <a:r>
              <a:rPr lang="ar-DZ" sz="3200" dirty="0" smtClean="0"/>
              <a:t>التمكن من التكيف مع البيئة</a:t>
            </a:r>
            <a:endParaRPr lang="ar-SA" sz="3200" dirty="0" smtClean="0"/>
          </a:p>
          <a:p>
            <a:pPr lvl="1" algn="r" rtl="1" eaLnBrk="1" hangingPunct="1">
              <a:buFont typeface="Arial" pitchFamily="34" charset="0"/>
              <a:buChar char="•"/>
            </a:pPr>
            <a:r>
              <a:rPr lang="ar-SA" sz="3200" dirty="0" smtClean="0"/>
              <a:t>تتكامل مع التجزئة الاستراتيجية</a:t>
            </a:r>
            <a:endParaRPr lang="ar-DZ" sz="3200" dirty="0" smtClean="0"/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0" y="0"/>
            <a:ext cx="9448800" cy="9906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r>
              <a:rPr lang="ar-SA" sz="3600" b="1" dirty="0">
                <a:solidFill>
                  <a:srgbClr val="C00000"/>
                </a:solidFill>
                <a:latin typeface="+mj-lt"/>
                <a:ea typeface="+mj-ea"/>
                <a:cs typeface="Arial" charset="0"/>
              </a:rPr>
              <a:t>أولا: </a:t>
            </a:r>
            <a:r>
              <a:rPr lang="ar-DZ" sz="3600" b="1" dirty="0">
                <a:solidFill>
                  <a:srgbClr val="C00000"/>
                </a:solidFill>
                <a:latin typeface="+mj-lt"/>
                <a:ea typeface="+mj-ea"/>
                <a:cs typeface="Arial" charset="0"/>
              </a:rPr>
              <a:t>الإستراتيجية والهيكلة</a:t>
            </a:r>
            <a:endParaRPr lang="fr-FR" sz="3600" b="1" dirty="0">
              <a:solidFill>
                <a:srgbClr val="C00000"/>
              </a:solidFill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62000" y="1295400"/>
            <a:ext cx="7973671" cy="4837697"/>
            <a:chOff x="3510" y="12645"/>
            <a:chExt cx="5658" cy="3088"/>
          </a:xfrm>
        </p:grpSpPr>
        <p:sp>
          <p:nvSpPr>
            <p:cNvPr id="6148" name="Text Box 3"/>
            <p:cNvSpPr txBox="1">
              <a:spLocks noChangeArrowheads="1"/>
            </p:cNvSpPr>
            <p:nvPr/>
          </p:nvSpPr>
          <p:spPr bwMode="auto">
            <a:xfrm>
              <a:off x="7728" y="12693"/>
              <a:ext cx="1440" cy="540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ar-DZ" sz="2800" b="1">
                  <a:latin typeface="Calibri" pitchFamily="34" charset="0"/>
                  <a:ea typeface="Arial" pitchFamily="34" charset="0"/>
                  <a:cs typeface="Simplified Arabic" pitchFamily="18" charset="-78"/>
                </a:rPr>
                <a:t>تقسيم السلطة</a:t>
              </a:r>
              <a:endParaRPr lang="fr-FR" sz="2800" b="1">
                <a:latin typeface="Calibri" pitchFamily="34" charset="0"/>
                <a:ea typeface="Arial" pitchFamily="34" charset="0"/>
                <a:cs typeface="Simplified Arabic" pitchFamily="18" charset="-78"/>
              </a:endParaRPr>
            </a:p>
          </p:txBody>
        </p:sp>
        <p:sp>
          <p:nvSpPr>
            <p:cNvPr id="6149" name="Text Box 4"/>
            <p:cNvSpPr txBox="1">
              <a:spLocks noChangeArrowheads="1"/>
            </p:cNvSpPr>
            <p:nvPr/>
          </p:nvSpPr>
          <p:spPr bwMode="auto">
            <a:xfrm>
              <a:off x="5673" y="14833"/>
              <a:ext cx="1440" cy="900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ar-DZ" sz="2800" b="1" dirty="0">
                  <a:latin typeface="Calibri" pitchFamily="34" charset="0"/>
                  <a:ea typeface="Arial" pitchFamily="34" charset="0"/>
                  <a:cs typeface="Simplified Arabic" pitchFamily="18" charset="-78"/>
                </a:rPr>
                <a:t>التوازن بين التمييز </a:t>
              </a:r>
              <a:r>
                <a:rPr lang="ar-DZ" sz="2800" b="1" dirty="0" smtClean="0">
                  <a:latin typeface="Calibri" pitchFamily="34" charset="0"/>
                  <a:ea typeface="Arial" pitchFamily="34" charset="0"/>
                  <a:cs typeface="Simplified Arabic" pitchFamily="18" charset="-78"/>
                </a:rPr>
                <a:t>والتكامل</a:t>
              </a:r>
              <a:endParaRPr lang="fr-FR" sz="3600" dirty="0">
                <a:ea typeface="Arial" pitchFamily="34" charset="0"/>
                <a:cs typeface="Simplified Arabic" pitchFamily="18" charset="-78"/>
              </a:endParaRPr>
            </a:p>
          </p:txBody>
        </p:sp>
        <p:sp>
          <p:nvSpPr>
            <p:cNvPr id="6150" name="Text Box 5"/>
            <p:cNvSpPr txBox="1">
              <a:spLocks noChangeArrowheads="1"/>
            </p:cNvSpPr>
            <p:nvPr/>
          </p:nvSpPr>
          <p:spPr bwMode="auto">
            <a:xfrm>
              <a:off x="3510" y="12645"/>
              <a:ext cx="1620" cy="793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ar-DZ" sz="2800" b="1">
                  <a:latin typeface="Calibri" pitchFamily="34" charset="0"/>
                  <a:ea typeface="Arial" pitchFamily="34" charset="0"/>
                  <a:cs typeface="Simplified Arabic" pitchFamily="18" charset="-78"/>
                </a:rPr>
                <a:t>مدى التخصص في العمل</a:t>
              </a:r>
              <a:endParaRPr lang="fr-FR" sz="2800" b="1">
                <a:latin typeface="Calibri" pitchFamily="34" charset="0"/>
                <a:ea typeface="Arial" pitchFamily="34" charset="0"/>
                <a:cs typeface="Simplified Arabic" pitchFamily="18" charset="-78"/>
              </a:endParaRPr>
            </a:p>
          </p:txBody>
        </p:sp>
        <p:sp>
          <p:nvSpPr>
            <p:cNvPr id="6151" name="Text Box 6"/>
            <p:cNvSpPr txBox="1">
              <a:spLocks noChangeArrowheads="1"/>
            </p:cNvSpPr>
            <p:nvPr/>
          </p:nvSpPr>
          <p:spPr bwMode="auto">
            <a:xfrm>
              <a:off x="3510" y="14201"/>
              <a:ext cx="1620" cy="540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ar-DZ" sz="2800" b="1">
                  <a:latin typeface="Calibri" pitchFamily="34" charset="0"/>
                  <a:ea typeface="Arial" pitchFamily="34" charset="0"/>
                  <a:cs typeface="Simplified Arabic" pitchFamily="18" charset="-78"/>
                </a:rPr>
                <a:t>اللامركزية</a:t>
              </a:r>
              <a:endParaRPr lang="fr-FR" sz="2800" b="1">
                <a:latin typeface="Calibri" pitchFamily="34" charset="0"/>
                <a:ea typeface="Arial" pitchFamily="34" charset="0"/>
                <a:cs typeface="Simplified Arabic" pitchFamily="18" charset="-78"/>
              </a:endParaRPr>
            </a:p>
          </p:txBody>
        </p:sp>
        <p:sp>
          <p:nvSpPr>
            <p:cNvPr id="6152" name="Oval 7"/>
            <p:cNvSpPr>
              <a:spLocks noChangeArrowheads="1"/>
            </p:cNvSpPr>
            <p:nvPr/>
          </p:nvSpPr>
          <p:spPr bwMode="auto">
            <a:xfrm>
              <a:off x="5706" y="12809"/>
              <a:ext cx="1260" cy="1620"/>
            </a:xfrm>
            <a:prstGeom prst="ellipse">
              <a:avLst/>
            </a:prstGeom>
            <a:solidFill>
              <a:srgbClr val="FF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ar-DZ" sz="2800" b="1" dirty="0" smtClean="0">
                  <a:solidFill>
                    <a:srgbClr val="C00000"/>
                  </a:solidFill>
                  <a:latin typeface="Calibri" pitchFamily="34" charset="0"/>
                  <a:ea typeface="Arial" pitchFamily="34" charset="0"/>
                  <a:cs typeface="Simplified Arabic" pitchFamily="18" charset="-78"/>
                </a:rPr>
                <a:t>الخيارات التنظيمية الأساسية</a:t>
              </a:r>
              <a:endParaRPr lang="fr-FR" sz="2800" b="1" dirty="0" smtClean="0">
                <a:solidFill>
                  <a:srgbClr val="C00000"/>
                </a:solidFill>
                <a:latin typeface="Calibri" pitchFamily="34" charset="0"/>
                <a:ea typeface="Arial" pitchFamily="34" charset="0"/>
                <a:cs typeface="Simplified Arabic" pitchFamily="18" charset="-78"/>
              </a:endParaRPr>
            </a:p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endParaRPr lang="fr-FR" sz="2800" b="1" dirty="0">
                <a:solidFill>
                  <a:srgbClr val="C00000"/>
                </a:solidFill>
                <a:latin typeface="Calibri" pitchFamily="34" charset="0"/>
                <a:ea typeface="Arial" pitchFamily="34" charset="0"/>
                <a:cs typeface="Simplified Arabic" pitchFamily="18" charset="-78"/>
              </a:endParaRPr>
            </a:p>
          </p:txBody>
        </p:sp>
        <p:sp>
          <p:nvSpPr>
            <p:cNvPr id="6154" name="Text Box 9"/>
            <p:cNvSpPr txBox="1">
              <a:spLocks noChangeArrowheads="1"/>
            </p:cNvSpPr>
            <p:nvPr/>
          </p:nvSpPr>
          <p:spPr bwMode="auto">
            <a:xfrm>
              <a:off x="7727" y="14007"/>
              <a:ext cx="1440" cy="540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ar-DZ" sz="2800" b="1" dirty="0">
                  <a:latin typeface="Calibri" pitchFamily="34" charset="0"/>
                  <a:ea typeface="Arial" pitchFamily="34" charset="0"/>
                  <a:cs typeface="Simplified Arabic" pitchFamily="18" charset="-78"/>
                </a:rPr>
                <a:t>التنسيق</a:t>
              </a:r>
              <a:endParaRPr lang="fr-FR" sz="2800" b="1" dirty="0">
                <a:latin typeface="Calibri" pitchFamily="34" charset="0"/>
                <a:ea typeface="Arial" pitchFamily="34" charset="0"/>
                <a:cs typeface="Simplified Arabic" pitchFamily="18" charset="-78"/>
              </a:endParaRPr>
            </a:p>
          </p:txBody>
        </p:sp>
        <p:sp>
          <p:nvSpPr>
            <p:cNvPr id="6155" name="Line 10"/>
            <p:cNvSpPr>
              <a:spLocks noChangeShapeType="1"/>
            </p:cNvSpPr>
            <p:nvPr/>
          </p:nvSpPr>
          <p:spPr bwMode="auto">
            <a:xfrm flipV="1">
              <a:off x="6859" y="12936"/>
              <a:ext cx="869" cy="2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DZ"/>
            </a:p>
          </p:txBody>
        </p:sp>
        <p:sp>
          <p:nvSpPr>
            <p:cNvPr id="6156" name="Line 11"/>
            <p:cNvSpPr>
              <a:spLocks noChangeShapeType="1"/>
            </p:cNvSpPr>
            <p:nvPr/>
          </p:nvSpPr>
          <p:spPr bwMode="auto">
            <a:xfrm flipH="1" flipV="1">
              <a:off x="5133" y="12985"/>
              <a:ext cx="595" cy="2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DZ"/>
            </a:p>
          </p:txBody>
        </p:sp>
        <p:sp>
          <p:nvSpPr>
            <p:cNvPr id="6157" name="Line 12"/>
            <p:cNvSpPr>
              <a:spLocks noChangeShapeType="1"/>
            </p:cNvSpPr>
            <p:nvPr/>
          </p:nvSpPr>
          <p:spPr bwMode="auto">
            <a:xfrm>
              <a:off x="6917" y="13958"/>
              <a:ext cx="810" cy="2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DZ"/>
            </a:p>
          </p:txBody>
        </p:sp>
        <p:sp>
          <p:nvSpPr>
            <p:cNvPr id="6158" name="Line 13"/>
            <p:cNvSpPr>
              <a:spLocks noChangeShapeType="1"/>
            </p:cNvSpPr>
            <p:nvPr/>
          </p:nvSpPr>
          <p:spPr bwMode="auto">
            <a:xfrm flipH="1">
              <a:off x="5133" y="14055"/>
              <a:ext cx="702" cy="3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DZ"/>
            </a:p>
          </p:txBody>
        </p:sp>
        <p:sp>
          <p:nvSpPr>
            <p:cNvPr id="6159" name="Line 14"/>
            <p:cNvSpPr>
              <a:spLocks noChangeShapeType="1"/>
            </p:cNvSpPr>
            <p:nvPr/>
          </p:nvSpPr>
          <p:spPr bwMode="auto">
            <a:xfrm>
              <a:off x="6426" y="14430"/>
              <a:ext cx="4" cy="3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DZ"/>
            </a:p>
          </p:txBody>
        </p:sp>
      </p:grpSp>
      <p:sp>
        <p:nvSpPr>
          <p:cNvPr id="15" name="عنوان 1"/>
          <p:cNvSpPr txBox="1">
            <a:spLocks/>
          </p:cNvSpPr>
          <p:nvPr/>
        </p:nvSpPr>
        <p:spPr>
          <a:xfrm>
            <a:off x="0" y="1"/>
            <a:ext cx="9448800" cy="98107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C00000"/>
                </a:solidFill>
                <a:latin typeface="+mj-lt"/>
                <a:ea typeface="+mj-ea"/>
                <a:cs typeface="Arial" charset="0"/>
              </a:rPr>
              <a:t>متغيرات</a:t>
            </a:r>
            <a:r>
              <a:rPr lang="ar-SA" sz="3600" b="1" dirty="0">
                <a:solidFill>
                  <a:srgbClr val="C00000"/>
                </a:solidFill>
                <a:latin typeface="+mj-lt"/>
                <a:ea typeface="+mj-ea"/>
                <a:cs typeface="Arial" charset="0"/>
              </a:rPr>
              <a:t> </a:t>
            </a:r>
            <a:r>
              <a:rPr lang="ar-DZ" sz="3600" b="1" dirty="0" smtClean="0">
                <a:solidFill>
                  <a:srgbClr val="C00000"/>
                </a:solidFill>
                <a:latin typeface="+mj-lt"/>
                <a:ea typeface="+mj-ea"/>
                <a:cs typeface="Arial" charset="0"/>
              </a:rPr>
              <a:t>ا</a:t>
            </a:r>
            <a:r>
              <a:rPr lang="ar-SA" sz="3600" b="1" dirty="0" smtClean="0">
                <a:solidFill>
                  <a:srgbClr val="C00000"/>
                </a:solidFill>
                <a:latin typeface="+mj-lt"/>
                <a:ea typeface="+mj-ea"/>
                <a:cs typeface="Arial" charset="0"/>
              </a:rPr>
              <a:t>عتماد الهيكلة</a:t>
            </a:r>
            <a:r>
              <a:rPr lang="ar-SA" sz="3600" b="1" dirty="0">
                <a:solidFill>
                  <a:srgbClr val="C00000"/>
                </a:solidFill>
                <a:latin typeface="+mj-lt"/>
                <a:ea typeface="+mj-ea"/>
                <a:cs typeface="Arial" charset="0"/>
              </a:rPr>
              <a:t> </a:t>
            </a:r>
            <a:endParaRPr lang="fr-FR" sz="3600" b="1" dirty="0">
              <a:solidFill>
                <a:srgbClr val="C00000"/>
              </a:solidFill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1"/>
          <p:cNvSpPr txBox="1">
            <a:spLocks/>
          </p:cNvSpPr>
          <p:nvPr/>
        </p:nvSpPr>
        <p:spPr>
          <a:xfrm>
            <a:off x="773906" y="0"/>
            <a:ext cx="8089900" cy="725488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rtl="0" eaLnBrk="0" hangingPunct="0">
              <a:defRPr/>
            </a:pPr>
            <a:endParaRPr lang="fr-FR" sz="3000" cap="sm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عنوان 9"/>
          <p:cNvSpPr>
            <a:spLocks noGrp="1"/>
          </p:cNvSpPr>
          <p:nvPr>
            <p:ph type="title"/>
          </p:nvPr>
        </p:nvSpPr>
        <p:spPr>
          <a:xfrm>
            <a:off x="0" y="0"/>
            <a:ext cx="9448800" cy="1143000"/>
          </a:xfr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C00000"/>
                </a:solidFill>
              </a:rPr>
              <a:t>نماذج الهياكل التنظيمية</a:t>
            </a:r>
          </a:p>
        </p:txBody>
      </p:sp>
      <p:sp>
        <p:nvSpPr>
          <p:cNvPr id="7172" name="عنصر نائب للمحتوى 2"/>
          <p:cNvSpPr>
            <a:spLocks noGrp="1"/>
          </p:cNvSpPr>
          <p:nvPr>
            <p:ph idx="1"/>
          </p:nvPr>
        </p:nvSpPr>
        <p:spPr>
          <a:xfrm>
            <a:off x="541735" y="1643064"/>
            <a:ext cx="8089900" cy="4873625"/>
          </a:xfrm>
        </p:spPr>
        <p:txBody>
          <a:bodyPr/>
          <a:lstStyle/>
          <a:p>
            <a:pPr marL="1079500" indent="-457200" algn="r" rtl="1" eaLnBrk="1" hangingPunct="1">
              <a:lnSpc>
                <a:spcPct val="150000"/>
              </a:lnSpc>
            </a:pPr>
            <a:r>
              <a:rPr lang="ar-DZ" sz="2800" b="1" dirty="0" smtClean="0"/>
              <a:t>الهيكلة البسيطة أو الأحادية</a:t>
            </a:r>
            <a:endParaRPr lang="ar-SA" sz="2800" b="1" dirty="0" smtClean="0"/>
          </a:p>
          <a:p>
            <a:pPr marL="1079500" indent="-457200" algn="r" rtl="1" eaLnBrk="1" hangingPunct="1">
              <a:lnSpc>
                <a:spcPct val="150000"/>
              </a:lnSpc>
            </a:pPr>
            <a:r>
              <a:rPr lang="ar-DZ" sz="2800" b="1" dirty="0" smtClean="0"/>
              <a:t>الهيكلة الوظيفية</a:t>
            </a:r>
            <a:endParaRPr lang="ar-SA" sz="2800" b="1" dirty="0" smtClean="0"/>
          </a:p>
          <a:p>
            <a:pPr marL="1079500" indent="-457200" algn="r" rtl="1" eaLnBrk="1" hangingPunct="1">
              <a:lnSpc>
                <a:spcPct val="150000"/>
              </a:lnSpc>
            </a:pPr>
            <a:r>
              <a:rPr lang="ar-DZ" sz="2800" b="1" dirty="0" smtClean="0"/>
              <a:t>الهيكلة الوظيفية بقيادة الأركان</a:t>
            </a:r>
            <a:endParaRPr lang="ar-SA" sz="2800" b="1" dirty="0" smtClean="0"/>
          </a:p>
          <a:p>
            <a:pPr marL="1079500" indent="-457200" algn="r" rtl="1" eaLnBrk="1" hangingPunct="1">
              <a:lnSpc>
                <a:spcPct val="150000"/>
              </a:lnSpc>
            </a:pPr>
            <a:r>
              <a:rPr lang="ar-SA" sz="2800" b="1" dirty="0" smtClean="0"/>
              <a:t>الهيكلة بالأقسام</a:t>
            </a:r>
          </a:p>
          <a:p>
            <a:pPr marL="1079500" indent="-457200" algn="r" rtl="1" eaLnBrk="1" hangingPunct="1">
              <a:lnSpc>
                <a:spcPct val="150000"/>
              </a:lnSpc>
            </a:pPr>
            <a:r>
              <a:rPr lang="ar-SA" sz="2800" b="1" dirty="0" smtClean="0"/>
              <a:t>الهيكلة المصفوفية</a:t>
            </a:r>
            <a:r>
              <a:rPr lang="en-US" sz="2800" b="1" dirty="0" smtClean="0">
                <a:cs typeface="Times New Roman" pitchFamily="18" charset="0"/>
              </a:rPr>
              <a:t/>
            </a:r>
            <a:br>
              <a:rPr lang="en-US" sz="2800" b="1" dirty="0" smtClean="0">
                <a:cs typeface="Times New Roman" pitchFamily="18" charset="0"/>
              </a:rPr>
            </a:br>
            <a:endParaRPr lang="fr-FR" sz="2800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457200"/>
            <a:ext cx="8949662" cy="5105400"/>
          </a:xfrm>
        </p:spPr>
        <p:txBody>
          <a:bodyPr/>
          <a:lstStyle/>
          <a:p>
            <a:pPr algn="r" rtl="1" eaLnBrk="1" hangingPunct="1">
              <a:buFont typeface="Wingdings" pitchFamily="2" charset="2"/>
              <a:buNone/>
            </a:pPr>
            <a:r>
              <a:rPr lang="ar-SA" sz="2800" b="1" dirty="0" smtClean="0"/>
              <a:t>من منظور استراتيجي ترتبط الخيارات التنظيمية للمنظمة أساسا ب:</a:t>
            </a:r>
          </a:p>
          <a:p>
            <a:pPr algn="r" rtl="1" eaLnBrk="1" hangingPunct="1">
              <a:buFont typeface="Wingdings" pitchFamily="2" charset="2"/>
              <a:buNone/>
            </a:pPr>
            <a:endParaRPr lang="ar-DZ" sz="2800" b="1" dirty="0" smtClean="0"/>
          </a:p>
          <a:p>
            <a:pPr algn="just" rtl="1" eaLnBrk="1" hangingPunct="1"/>
            <a:r>
              <a:rPr lang="ar-SA" sz="2800" b="1" dirty="0" smtClean="0"/>
              <a:t>(أ) ا</a:t>
            </a:r>
            <a:r>
              <a:rPr lang="ar-DZ" sz="2800" b="1" dirty="0" smtClean="0"/>
              <a:t>لتعقيد</a:t>
            </a:r>
            <a:r>
              <a:rPr lang="en-US" sz="2800" b="1" dirty="0" smtClean="0">
                <a:cs typeface="Times New Roman" pitchFamily="18" charset="0"/>
              </a:rPr>
              <a:t> :</a:t>
            </a:r>
            <a:endParaRPr lang="ar-SA" sz="2800" b="1" dirty="0" smtClean="0">
              <a:cs typeface="Times New Roman" pitchFamily="18" charset="0"/>
            </a:endParaRPr>
          </a:p>
          <a:p>
            <a:pPr indent="-1588" algn="just" rtl="1" eaLnBrk="1" hangingPunct="1"/>
            <a:r>
              <a:rPr lang="ar-DZ" sz="2800" dirty="0" smtClean="0"/>
              <a:t>ينتج التعقيد في المنظمة أساسا من :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ar-DZ" sz="2800" dirty="0" smtClean="0"/>
              <a:t>تنوع المهام والأنشطة حسب مدى تبني إستراتيجية التنويع من </a:t>
            </a:r>
            <a:r>
              <a:rPr lang="ar-SA" sz="2800" dirty="0" smtClean="0"/>
              <a:t>ق</a:t>
            </a:r>
            <a:r>
              <a:rPr lang="ar-DZ" sz="2800" dirty="0" smtClean="0"/>
              <a:t>بل المؤسسة وكذا الارتباط العلائقي بين المهام.</a:t>
            </a:r>
            <a:endParaRPr lang="fr-FR" sz="2800" b="1" dirty="0" smtClean="0">
              <a:cs typeface="Times New Roman" pitchFamily="18" charset="0"/>
            </a:endParaRPr>
          </a:p>
          <a:p>
            <a:pPr algn="just" rtl="1" eaLnBrk="1" hangingPunct="1"/>
            <a:r>
              <a:rPr lang="ar-DZ" sz="2800" b="1" dirty="0" smtClean="0"/>
              <a:t>(ب) اللايقين</a:t>
            </a:r>
            <a:r>
              <a:rPr lang="ar-SA" sz="2800" b="1" dirty="0" smtClean="0"/>
              <a:t>:</a:t>
            </a:r>
            <a:r>
              <a:rPr lang="ar-DZ" sz="2800" dirty="0" smtClean="0"/>
              <a:t> </a:t>
            </a:r>
            <a:endParaRPr lang="ar-SA" sz="2800" dirty="0" smtClean="0"/>
          </a:p>
          <a:p>
            <a:pPr marL="396875" indent="-1588" algn="just" rtl="1" eaLnBrk="1" hangingPunct="1"/>
            <a:r>
              <a:rPr lang="ar-DZ" sz="2800" dirty="0" smtClean="0"/>
              <a:t>يخص خصائص المهام المؤداة </a:t>
            </a:r>
            <a:r>
              <a:rPr lang="ar-SA" sz="2800" dirty="0" smtClean="0"/>
              <a:t>و</a:t>
            </a:r>
            <a:r>
              <a:rPr lang="ar-DZ" sz="2800" dirty="0" smtClean="0"/>
              <a:t>علاقتها مع </a:t>
            </a:r>
            <a:r>
              <a:rPr lang="ar-SA" sz="2800" dirty="0" smtClean="0"/>
              <a:t>البيئة</a:t>
            </a:r>
            <a:r>
              <a:rPr lang="ar-DZ" sz="2800" dirty="0" smtClean="0"/>
              <a:t>.</a:t>
            </a:r>
            <a:endParaRPr lang="fr-FR" sz="2800" b="1" dirty="0" smtClean="0">
              <a:cs typeface="Times New Roman" pitchFamily="18" charset="0"/>
            </a:endParaRPr>
          </a:p>
          <a:p>
            <a:pPr algn="ctr" rtl="1" eaLnBrk="1" hangingPunct="1">
              <a:buFont typeface="Wingdings" pitchFamily="2" charset="2"/>
              <a:buNone/>
            </a:pPr>
            <a:endParaRPr lang="ar-SA" sz="2800" dirty="0" smtClean="0"/>
          </a:p>
          <a:p>
            <a:pPr algn="ctr" rtl="1" eaLnBrk="1" hangingPunct="1">
              <a:buFont typeface="Wingdings" pitchFamily="2" charset="2"/>
              <a:buNone/>
            </a:pPr>
            <a:r>
              <a:rPr lang="ar-DZ" sz="2800" dirty="0" smtClean="0"/>
              <a:t>وبالجمع بين المتغيرين نحصل على التصنيف التالي:</a:t>
            </a:r>
            <a:endParaRPr lang="fr-FR" sz="2800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685800" y="609600"/>
          <a:ext cx="8279077" cy="5029200"/>
        </p:xfrm>
        <a:graphic>
          <a:graphicData uri="http://schemas.openxmlformats.org/drawingml/2006/table">
            <a:tbl>
              <a:tblPr rtl="1"/>
              <a:tblGrid>
                <a:gridCol w="1132663"/>
                <a:gridCol w="2825547"/>
                <a:gridCol w="2639223"/>
                <a:gridCol w="1474775"/>
                <a:gridCol w="206869"/>
              </a:tblGrid>
              <a:tr h="1153432">
                <a:tc gridSpan="4"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DZ" sz="2800" b="1" dirty="0" err="1">
                          <a:latin typeface="Times New Roman"/>
                          <a:ea typeface="Times New Roman"/>
                          <a:cs typeface="Simplified Arabic"/>
                        </a:rPr>
                        <a:t>اللايقين</a:t>
                      </a:r>
                      <a:endParaRPr lang="fr-FR" sz="32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DZ" sz="2800" b="0" dirty="0">
                          <a:latin typeface="Times New Roman"/>
                          <a:ea typeface="Times New Roman"/>
                          <a:cs typeface="Simplified Arabic"/>
                        </a:rPr>
                        <a:t> قوي                           ضعيف </a:t>
                      </a:r>
                      <a:endParaRPr lang="fr-FR" sz="32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877" marR="6887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0"/>
                        </a:spcAft>
                      </a:pPr>
                      <a:r>
                        <a:rPr lang="fr-FR" sz="3200" b="1">
                          <a:latin typeface="Times New Roman"/>
                          <a:ea typeface="Times New Roman"/>
                          <a:cs typeface="Traditional Arabic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1337">
                <a:tc rowSpan="3">
                  <a:txBody>
                    <a:bodyPr/>
                    <a:lstStyle/>
                    <a:p>
                      <a:pPr algn="just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ar-DZ" sz="2800" b="0" dirty="0"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877" marR="6887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0" dirty="0" smtClean="0">
                          <a:latin typeface="Times New Roman"/>
                          <a:ea typeface="Times New Roman"/>
                          <a:cs typeface="Simplified Arabic"/>
                        </a:rPr>
                        <a:t> الهيكلة</a:t>
                      </a:r>
                      <a:r>
                        <a:rPr lang="ar-SA" sz="2800" b="0" baseline="0" dirty="0" smtClean="0">
                          <a:latin typeface="Times New Roman"/>
                          <a:ea typeface="Times New Roman"/>
                          <a:cs typeface="Simplified Arabic"/>
                        </a:rPr>
                        <a:t> </a:t>
                      </a:r>
                      <a:r>
                        <a:rPr lang="ar-SA" sz="2800" b="0" baseline="0" dirty="0" err="1" smtClean="0">
                          <a:latin typeface="Times New Roman"/>
                          <a:ea typeface="Times New Roman"/>
                          <a:cs typeface="Simplified Arabic"/>
                        </a:rPr>
                        <a:t>المصفوفية</a:t>
                      </a:r>
                      <a:endParaRPr lang="ar-SA" sz="2800" b="0" baseline="0" dirty="0" smtClean="0">
                        <a:latin typeface="Times New Roman"/>
                        <a:ea typeface="Times New Roman"/>
                        <a:cs typeface="Simplified Arabic"/>
                      </a:endParaRPr>
                    </a:p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0" baseline="0" dirty="0" smtClean="0">
                          <a:latin typeface="Times New Roman"/>
                          <a:ea typeface="Times New Roman"/>
                          <a:cs typeface="Simplified Arabic"/>
                        </a:rPr>
                        <a:t> أو بالمشاريع </a:t>
                      </a:r>
                      <a:endParaRPr lang="fr-FR" sz="32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877" marR="688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0" dirty="0" smtClean="0">
                          <a:latin typeface="Times New Roman"/>
                          <a:ea typeface="Times New Roman"/>
                          <a:cs typeface="Simplified Arabic"/>
                        </a:rPr>
                        <a:t>الهيكلة </a:t>
                      </a:r>
                    </a:p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0" dirty="0" smtClean="0">
                          <a:latin typeface="Times New Roman"/>
                          <a:ea typeface="Times New Roman"/>
                          <a:cs typeface="Simplified Arabic"/>
                        </a:rPr>
                        <a:t>الوظيفية</a:t>
                      </a:r>
                      <a:endParaRPr lang="fr-FR" sz="32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877" marR="688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just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DZ" sz="2800" b="0" dirty="0">
                          <a:latin typeface="Times New Roman"/>
                          <a:ea typeface="Times New Roman"/>
                          <a:cs typeface="Simplified Arabic"/>
                        </a:rPr>
                        <a:t>قوي</a:t>
                      </a:r>
                      <a:endParaRPr lang="fr-FR" sz="32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  <a:p>
                      <a:pPr marL="511175" indent="0" algn="just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DZ" sz="2800" b="0" dirty="0">
                          <a:latin typeface="Times New Roman"/>
                          <a:ea typeface="Times New Roman"/>
                          <a:cs typeface="Simplified Arabic"/>
                        </a:rPr>
                        <a:t>      </a:t>
                      </a:r>
                      <a:r>
                        <a:rPr lang="ar-DZ" sz="2800" b="1" dirty="0">
                          <a:latin typeface="Times New Roman"/>
                          <a:ea typeface="Times New Roman"/>
                          <a:cs typeface="Simplified Arabic"/>
                        </a:rPr>
                        <a:t> </a:t>
                      </a:r>
                      <a:r>
                        <a:rPr lang="ar-DZ" sz="2800" b="1" dirty="0" smtClean="0">
                          <a:latin typeface="Times New Roman"/>
                          <a:ea typeface="Times New Roman"/>
                          <a:cs typeface="Simplified Arabic"/>
                        </a:rPr>
                        <a:t>         التعقيد</a:t>
                      </a:r>
                      <a:endParaRPr lang="ar-SA" sz="2800" b="1" dirty="0" smtClean="0">
                        <a:latin typeface="Times New Roman"/>
                        <a:ea typeface="Times New Roman"/>
                        <a:cs typeface="Simplified Arabic"/>
                      </a:endParaRPr>
                    </a:p>
                    <a:p>
                      <a:pPr marL="511175" indent="0" algn="just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fr-FR" sz="32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  <a:p>
                      <a:pPr algn="just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DZ" sz="2800" b="0" dirty="0">
                          <a:latin typeface="Times New Roman"/>
                          <a:ea typeface="Times New Roman"/>
                          <a:cs typeface="Simplified Arabic"/>
                        </a:rPr>
                        <a:t>ضعيف</a:t>
                      </a:r>
                      <a:endParaRPr lang="fr-FR" sz="32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877" marR="68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52514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0" dirty="0" smtClean="0">
                          <a:latin typeface="Times New Roman"/>
                          <a:ea typeface="Times New Roman"/>
                          <a:cs typeface="Simplified Arabic"/>
                        </a:rPr>
                        <a:t>الهيكلة </a:t>
                      </a:r>
                    </a:p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0" dirty="0" smtClean="0">
                          <a:latin typeface="Times New Roman"/>
                          <a:ea typeface="Times New Roman"/>
                          <a:cs typeface="Simplified Arabic"/>
                        </a:rPr>
                        <a:t>ب</a:t>
                      </a:r>
                      <a:r>
                        <a:rPr lang="ar-DZ" sz="2800" b="0" dirty="0" smtClean="0">
                          <a:latin typeface="Times New Roman"/>
                          <a:ea typeface="Times New Roman"/>
                          <a:cs typeface="Simplified Arabic"/>
                        </a:rPr>
                        <a:t>الأقسام</a:t>
                      </a:r>
                      <a:endParaRPr lang="fr-FR" sz="32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877" marR="688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0" dirty="0" smtClean="0">
                          <a:latin typeface="Times New Roman"/>
                          <a:ea typeface="Times New Roman"/>
                          <a:cs typeface="Simplified Arabic"/>
                        </a:rPr>
                        <a:t>الهيكلة السلمية البسيطة</a:t>
                      </a:r>
                      <a:endParaRPr lang="fr-FR" sz="32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877" marR="688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692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828800" indent="0" algn="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DZ" sz="2800" b="1" dirty="0">
                          <a:latin typeface="Times New Roman"/>
                          <a:ea typeface="Times New Roman"/>
                          <a:cs typeface="Simplified Arabic"/>
                        </a:rPr>
                        <a:t>تذبذب </a:t>
                      </a:r>
                      <a:r>
                        <a:rPr lang="ar-SA" sz="2800" b="1" dirty="0" smtClean="0">
                          <a:latin typeface="Times New Roman"/>
                          <a:ea typeface="Times New Roman"/>
                          <a:cs typeface="Simplified Arabic"/>
                        </a:rPr>
                        <a:t>البيئة</a:t>
                      </a:r>
                      <a:endParaRPr lang="fr-FR" sz="32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877" marR="6887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235" name="Line 2"/>
          <p:cNvSpPr>
            <a:spLocks noChangeShapeType="1"/>
          </p:cNvSpPr>
          <p:nvPr/>
        </p:nvSpPr>
        <p:spPr bwMode="auto">
          <a:xfrm flipV="1">
            <a:off x="2090869" y="2197098"/>
            <a:ext cx="0" cy="164480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DZ"/>
          </a:p>
        </p:txBody>
      </p:sp>
      <p:sp>
        <p:nvSpPr>
          <p:cNvPr id="9236" name="Line 1"/>
          <p:cNvSpPr>
            <a:spLocks noChangeShapeType="1"/>
          </p:cNvSpPr>
          <p:nvPr/>
        </p:nvSpPr>
        <p:spPr bwMode="auto">
          <a:xfrm>
            <a:off x="3571610" y="1331912"/>
            <a:ext cx="2971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D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448800" cy="1143000"/>
          </a:xfr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DZ" sz="3600" b="1" dirty="0" smtClean="0">
                <a:solidFill>
                  <a:srgbClr val="C00000"/>
                </a:solidFill>
              </a:rPr>
              <a:t>العلاقة هيكلة/إستراتيجية</a:t>
            </a:r>
            <a:endParaRPr lang="ar-SA" sz="3600" b="1" dirty="0" smtClean="0">
              <a:solidFill>
                <a:srgbClr val="C00000"/>
              </a:solidFill>
            </a:endParaRPr>
          </a:p>
        </p:txBody>
      </p:sp>
      <p:sp>
        <p:nvSpPr>
          <p:cNvPr id="1024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089900" cy="685800"/>
          </a:xfrm>
        </p:spPr>
        <p:txBody>
          <a:bodyPr/>
          <a:lstStyle/>
          <a:p>
            <a:pPr algn="ctr" rtl="1" eaLnBrk="1" hangingPunct="1">
              <a:buFont typeface="Wingdings" pitchFamily="2" charset="2"/>
              <a:buNone/>
            </a:pPr>
            <a:r>
              <a:rPr lang="ar-DZ" sz="2800" smtClean="0"/>
              <a:t>خلاصة </a:t>
            </a:r>
            <a:r>
              <a:rPr lang="fr-FR" sz="2800" smtClean="0">
                <a:cs typeface="Times New Roman" pitchFamily="18" charset="0"/>
              </a:rPr>
              <a:t>Chandler </a:t>
            </a:r>
            <a:r>
              <a:rPr lang="ar-DZ" sz="2800" smtClean="0"/>
              <a:t>: </a:t>
            </a:r>
            <a:r>
              <a:rPr lang="ar-DZ" sz="2800" b="1" smtClean="0">
                <a:solidFill>
                  <a:srgbClr val="C00000"/>
                </a:solidFill>
              </a:rPr>
              <a:t>" الهيكلة تتبع الاستراتيجية"</a:t>
            </a:r>
            <a:endParaRPr lang="fr-FR" sz="2800" b="1" smtClean="0">
              <a:solidFill>
                <a:srgbClr val="C00000"/>
              </a:solidFill>
              <a:cs typeface="Times New Roman" pitchFamily="18" charset="0"/>
            </a:endParaRPr>
          </a:p>
          <a:p>
            <a:pPr eaLnBrk="1" hangingPunct="1"/>
            <a:endParaRPr lang="ar-SA" sz="2800" smtClean="0"/>
          </a:p>
        </p:txBody>
      </p:sp>
      <p:sp>
        <p:nvSpPr>
          <p:cNvPr id="4" name="مستطيل 3"/>
          <p:cNvSpPr/>
          <p:nvPr/>
        </p:nvSpPr>
        <p:spPr>
          <a:xfrm>
            <a:off x="7448418" y="2952750"/>
            <a:ext cx="1587367" cy="12144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b="1" dirty="0">
                <a:solidFill>
                  <a:srgbClr val="C00000"/>
                </a:solidFill>
              </a:rPr>
              <a:t>استراتيجية جديدة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5862771" y="2952750"/>
            <a:ext cx="1393031" cy="12144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b="1" dirty="0">
                <a:solidFill>
                  <a:srgbClr val="C00000"/>
                </a:solidFill>
              </a:rPr>
              <a:t>مشاكل ادارية جديدة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4082786" y="2952750"/>
            <a:ext cx="1393031" cy="12144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b="1">
                <a:solidFill>
                  <a:srgbClr val="C00000"/>
                </a:solidFill>
              </a:rPr>
              <a:t>تراجع النتائج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2070630" y="2952750"/>
            <a:ext cx="1393031" cy="12144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b="1">
                <a:solidFill>
                  <a:srgbClr val="C00000"/>
                </a:solidFill>
              </a:rPr>
              <a:t>ابداع  هياكل جديدة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116947" y="2955925"/>
            <a:ext cx="1393031" cy="12144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b="1" dirty="0">
                <a:solidFill>
                  <a:srgbClr val="C00000"/>
                </a:solidFill>
              </a:rPr>
              <a:t>تحسن النتائج</a:t>
            </a:r>
          </a:p>
        </p:txBody>
      </p:sp>
      <p:cxnSp>
        <p:nvCxnSpPr>
          <p:cNvPr id="11" name="رابط كسهم مستقيم 10"/>
          <p:cNvCxnSpPr>
            <a:stCxn id="4" idx="1"/>
            <a:endCxn id="6" idx="3"/>
          </p:cNvCxnSpPr>
          <p:nvPr/>
        </p:nvCxnSpPr>
        <p:spPr>
          <a:xfrm flipH="1">
            <a:off x="7255801" y="3560763"/>
            <a:ext cx="192617" cy="0"/>
          </a:xfrm>
          <a:prstGeom prst="straightConnector1">
            <a:avLst/>
          </a:prstGeom>
          <a:ln w="50800" cmpd="dbl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>
            <a:stCxn id="6" idx="1"/>
            <a:endCxn id="7" idx="3"/>
          </p:cNvCxnSpPr>
          <p:nvPr/>
        </p:nvCxnSpPr>
        <p:spPr>
          <a:xfrm rot="10800000">
            <a:off x="5475817" y="3560764"/>
            <a:ext cx="386954" cy="1587"/>
          </a:xfrm>
          <a:prstGeom prst="straightConnector1">
            <a:avLst/>
          </a:prstGeom>
          <a:ln w="50800" cmpd="dbl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>
            <a:stCxn id="7" idx="1"/>
            <a:endCxn id="8" idx="3"/>
          </p:cNvCxnSpPr>
          <p:nvPr/>
        </p:nvCxnSpPr>
        <p:spPr>
          <a:xfrm rot="10800000">
            <a:off x="3463660" y="3560764"/>
            <a:ext cx="619125" cy="1587"/>
          </a:xfrm>
          <a:prstGeom prst="straightConnector1">
            <a:avLst/>
          </a:prstGeom>
          <a:ln w="50800" cmpd="dbl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>
            <a:stCxn id="8" idx="1"/>
            <a:endCxn id="9" idx="3"/>
          </p:cNvCxnSpPr>
          <p:nvPr/>
        </p:nvCxnSpPr>
        <p:spPr>
          <a:xfrm flipH="1">
            <a:off x="1509978" y="3560764"/>
            <a:ext cx="560652" cy="1587"/>
          </a:xfrm>
          <a:prstGeom prst="straightConnector1">
            <a:avLst/>
          </a:prstGeom>
          <a:ln w="50800" cmpd="dbl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9" idx="2"/>
            <a:endCxn id="4" idx="2"/>
          </p:cNvCxnSpPr>
          <p:nvPr/>
        </p:nvCxnSpPr>
        <p:spPr>
          <a:xfrm rot="5400000" flipH="1" flipV="1">
            <a:off x="4526194" y="454456"/>
            <a:ext cx="3175" cy="7428639"/>
          </a:xfrm>
          <a:prstGeom prst="bentConnector3">
            <a:avLst>
              <a:gd name="adj1" fmla="val -25253740"/>
            </a:avLst>
          </a:prstGeom>
          <a:ln w="28575">
            <a:solidFill>
              <a:schemeClr val="accent5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385300" cy="949325"/>
          </a:xfr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DZ" sz="3600" b="1" dirty="0" err="1" smtClean="0">
                <a:solidFill>
                  <a:srgbClr val="C00000"/>
                </a:solidFill>
              </a:rPr>
              <a:t>التشكلات</a:t>
            </a:r>
            <a:r>
              <a:rPr lang="ar-DZ" sz="3600" b="1" dirty="0" smtClean="0">
                <a:solidFill>
                  <a:srgbClr val="C00000"/>
                </a:solidFill>
              </a:rPr>
              <a:t> التنظيمية</a:t>
            </a:r>
            <a:endParaRPr lang="fr-FR" sz="3600" b="1" dirty="0" smtClean="0">
              <a:solidFill>
                <a:srgbClr val="C00000"/>
              </a:solidFill>
            </a:endParaRPr>
          </a:p>
        </p:txBody>
      </p:sp>
      <p:sp>
        <p:nvSpPr>
          <p:cNvPr id="11267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9372600" cy="1766888"/>
          </a:xfrm>
        </p:spPr>
        <p:txBody>
          <a:bodyPr/>
          <a:lstStyle/>
          <a:p>
            <a:pPr algn="r" rtl="1" eaLnBrk="1" hangingPunct="1"/>
            <a:r>
              <a:rPr lang="ar-DZ" sz="2400" dirty="0" smtClean="0"/>
              <a:t>انطلاقا من </a:t>
            </a:r>
            <a:r>
              <a:rPr lang="ar-SA" sz="2400" dirty="0" smtClean="0"/>
              <a:t>المشكلة </a:t>
            </a:r>
            <a:r>
              <a:rPr lang="ar-DZ" sz="2400" dirty="0" smtClean="0"/>
              <a:t>بين الإستراتيجية والهيكلة قدم </a:t>
            </a:r>
            <a:r>
              <a:rPr lang="fr-FR" sz="2400" dirty="0" err="1" smtClean="0">
                <a:cs typeface="Times New Roman" pitchFamily="18" charset="0"/>
              </a:rPr>
              <a:t>Mintzberg</a:t>
            </a:r>
            <a:r>
              <a:rPr lang="ar-DZ" sz="2400" dirty="0" smtClean="0"/>
              <a:t> التشكلات التنظيمية في </a:t>
            </a:r>
            <a:r>
              <a:rPr lang="ar-SA" sz="2400" dirty="0" smtClean="0"/>
              <a:t>المنظمات </a:t>
            </a:r>
            <a:r>
              <a:rPr lang="ar-DZ" sz="2400" dirty="0" smtClean="0"/>
              <a:t>مؤكدا على آليات التنسيق و</a:t>
            </a:r>
            <a:r>
              <a:rPr lang="ar-SA" sz="2400" dirty="0" smtClean="0"/>
              <a:t>الاتجاهات</a:t>
            </a:r>
            <a:r>
              <a:rPr lang="ar-DZ" sz="2400" dirty="0" smtClean="0"/>
              <a:t> الإستراتيجية التي تناسب كل تشكل. </a:t>
            </a:r>
            <a:endParaRPr lang="ar-SA" sz="2400" dirty="0" smtClean="0"/>
          </a:p>
          <a:p>
            <a:pPr algn="r" rtl="1" eaLnBrk="1" hangingPunct="1"/>
            <a:r>
              <a:rPr lang="ar-DZ" sz="2400" dirty="0" smtClean="0"/>
              <a:t>حسب</a:t>
            </a:r>
            <a:r>
              <a:rPr lang="ar-SA" sz="2400" dirty="0" smtClean="0"/>
              <a:t> </a:t>
            </a:r>
            <a:r>
              <a:rPr lang="fr-FR" sz="2400" dirty="0" err="1" smtClean="0">
                <a:cs typeface="Times New Roman" pitchFamily="18" charset="0"/>
              </a:rPr>
              <a:t>Mintzberg</a:t>
            </a:r>
            <a:r>
              <a:rPr lang="fr-FR" sz="2400" dirty="0" smtClean="0">
                <a:cs typeface="Times New Roman" pitchFamily="18" charset="0"/>
              </a:rPr>
              <a:t> </a:t>
            </a:r>
            <a:r>
              <a:rPr lang="ar-SA" sz="2400" dirty="0" smtClean="0"/>
              <a:t> </a:t>
            </a:r>
            <a:r>
              <a:rPr lang="ar-DZ" sz="2400" dirty="0" smtClean="0"/>
              <a:t>ينقسم كل تنظيم إلى ستة أجزاء أساسية، </a:t>
            </a:r>
            <a:r>
              <a:rPr lang="ar-SA" sz="2400" dirty="0" smtClean="0"/>
              <a:t>يلخصها الشكل التالي:</a:t>
            </a:r>
            <a:endParaRPr lang="fr-FR" sz="2400" b="1" dirty="0" smtClean="0">
              <a:cs typeface="Times New Roman" pitchFamily="18" charset="0"/>
            </a:endParaRPr>
          </a:p>
          <a:p>
            <a:pPr algn="r" rtl="1" eaLnBrk="1" hangingPunct="1"/>
            <a:endParaRPr lang="fr-FR" sz="2400" dirty="0" smtClean="0"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57200" y="2819400"/>
            <a:ext cx="8454496" cy="3124200"/>
            <a:chOff x="2781" y="6614"/>
            <a:chExt cx="6120" cy="4960"/>
          </a:xfrm>
        </p:grpSpPr>
        <p:sp>
          <p:nvSpPr>
            <p:cNvPr id="11269" name="Text Box 3"/>
            <p:cNvSpPr txBox="1">
              <a:spLocks noChangeArrowheads="1"/>
            </p:cNvSpPr>
            <p:nvPr/>
          </p:nvSpPr>
          <p:spPr bwMode="auto">
            <a:xfrm>
              <a:off x="5121" y="8874"/>
              <a:ext cx="1080" cy="10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ar-DZ" sz="2800" b="1" dirty="0">
                  <a:latin typeface="Calibri" pitchFamily="34" charset="0"/>
                  <a:ea typeface="Arial" pitchFamily="34" charset="0"/>
                  <a:cs typeface="Simplified Arabic" pitchFamily="18" charset="-78"/>
                </a:rPr>
                <a:t>الخطوط السلمية</a:t>
              </a:r>
              <a:endParaRPr lang="ar-DZ" sz="2800" b="1" dirty="0">
                <a:ea typeface="Arial" pitchFamily="34" charset="0"/>
                <a:cs typeface="Simplified Arabic" pitchFamily="18" charset="-78"/>
              </a:endParaRPr>
            </a:p>
            <a:p>
              <a:endParaRPr lang="fr-FR" sz="2800" b="1" dirty="0">
                <a:ea typeface="Arial" pitchFamily="34" charset="0"/>
                <a:cs typeface="Simplified Arabic" pitchFamily="18" charset="-78"/>
              </a:endParaRPr>
            </a:p>
          </p:txBody>
        </p:sp>
        <p:sp>
          <p:nvSpPr>
            <p:cNvPr id="11270" name="Text Box 4"/>
            <p:cNvSpPr txBox="1">
              <a:spLocks noChangeArrowheads="1"/>
            </p:cNvSpPr>
            <p:nvPr/>
          </p:nvSpPr>
          <p:spPr bwMode="auto">
            <a:xfrm>
              <a:off x="4755" y="6614"/>
              <a:ext cx="1980" cy="540"/>
            </a:xfrm>
            <a:prstGeom prst="rect">
              <a:avLst/>
            </a:prstGeom>
            <a:solidFill>
              <a:srgbClr val="FFFFFF"/>
            </a:solidFill>
            <a:ln w="12700" algn="ctr">
              <a:noFill/>
              <a:prstDash val="dash"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ar-DZ" sz="2800" b="1">
                  <a:latin typeface="Calibri" pitchFamily="34" charset="0"/>
                  <a:ea typeface="Arial" pitchFamily="34" charset="0"/>
                  <a:cs typeface="Simplified Arabic" pitchFamily="18" charset="-78"/>
                </a:rPr>
                <a:t>الايديولوجيا</a:t>
              </a:r>
              <a:endParaRPr lang="fr-FR" sz="2400">
                <a:ea typeface="Arial" pitchFamily="34" charset="0"/>
                <a:cs typeface="Simplified Arabic" pitchFamily="18" charset="-78"/>
              </a:endParaRPr>
            </a:p>
          </p:txBody>
        </p:sp>
        <p:sp>
          <p:nvSpPr>
            <p:cNvPr id="11271" name="Text Box 5"/>
            <p:cNvSpPr txBox="1">
              <a:spLocks noChangeArrowheads="1"/>
            </p:cNvSpPr>
            <p:nvPr/>
          </p:nvSpPr>
          <p:spPr bwMode="auto">
            <a:xfrm>
              <a:off x="4755" y="7303"/>
              <a:ext cx="1980" cy="9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ar-DZ" sz="3200" b="1" dirty="0">
                  <a:latin typeface="Calibri" pitchFamily="34" charset="0"/>
                  <a:ea typeface="Arial" pitchFamily="34" charset="0"/>
                  <a:cs typeface="Simplified Arabic" pitchFamily="18" charset="-78"/>
                </a:rPr>
                <a:t>القمة الإستراتيجية</a:t>
              </a:r>
              <a:endParaRPr lang="fr-FR" sz="2800" dirty="0">
                <a:ea typeface="Arial" pitchFamily="34" charset="0"/>
                <a:cs typeface="Simplified Arabic" pitchFamily="18" charset="-78"/>
              </a:endParaRPr>
            </a:p>
          </p:txBody>
        </p:sp>
        <p:sp>
          <p:nvSpPr>
            <p:cNvPr id="11272" name="Freeform 6"/>
            <p:cNvSpPr>
              <a:spLocks/>
            </p:cNvSpPr>
            <p:nvPr/>
          </p:nvSpPr>
          <p:spPr bwMode="auto">
            <a:xfrm>
              <a:off x="2781" y="7074"/>
              <a:ext cx="6120" cy="4500"/>
            </a:xfrm>
            <a:custGeom>
              <a:avLst/>
              <a:gdLst>
                <a:gd name="T0" fmla="*/ 38292 w 4883"/>
                <a:gd name="T1" fmla="*/ 3829 h 4359"/>
                <a:gd name="T2" fmla="*/ 45525 w 4883"/>
                <a:gd name="T3" fmla="*/ 4140 h 4359"/>
                <a:gd name="T4" fmla="*/ 53749 w 4883"/>
                <a:gd name="T5" fmla="*/ 4638 h 4359"/>
                <a:gd name="T6" fmla="*/ 51336 w 4883"/>
                <a:gd name="T7" fmla="*/ 5945 h 4359"/>
                <a:gd name="T8" fmla="*/ 10599 w 4883"/>
                <a:gd name="T9" fmla="*/ 6089 h 4359"/>
                <a:gd name="T10" fmla="*/ 1365 w 4883"/>
                <a:gd name="T11" fmla="*/ 5921 h 4359"/>
                <a:gd name="T12" fmla="*/ 2376 w 4883"/>
                <a:gd name="T13" fmla="*/ 4663 h 4359"/>
                <a:gd name="T14" fmla="*/ 12012 w 4883"/>
                <a:gd name="T15" fmla="*/ 4329 h 4359"/>
                <a:gd name="T16" fmla="*/ 19435 w 4883"/>
                <a:gd name="T17" fmla="*/ 3923 h 4359"/>
                <a:gd name="T18" fmla="*/ 22440 w 4883"/>
                <a:gd name="T19" fmla="*/ 3045 h 4359"/>
                <a:gd name="T20" fmla="*/ 24040 w 4883"/>
                <a:gd name="T21" fmla="*/ 1311 h 4359"/>
                <a:gd name="T22" fmla="*/ 18426 w 4883"/>
                <a:gd name="T23" fmla="*/ 1003 h 4359"/>
                <a:gd name="T24" fmla="*/ 20239 w 4883"/>
                <a:gd name="T25" fmla="*/ 146 h 4359"/>
                <a:gd name="T26" fmla="*/ 39101 w 4883"/>
                <a:gd name="T27" fmla="*/ 146 h 4359"/>
                <a:gd name="T28" fmla="*/ 39906 w 4883"/>
                <a:gd name="T29" fmla="*/ 1025 h 4359"/>
                <a:gd name="T30" fmla="*/ 33273 w 4883"/>
                <a:gd name="T31" fmla="*/ 1358 h 4359"/>
                <a:gd name="T32" fmla="*/ 33681 w 4883"/>
                <a:gd name="T33" fmla="*/ 3022 h 4359"/>
                <a:gd name="T34" fmla="*/ 38292 w 4883"/>
                <a:gd name="T35" fmla="*/ 3829 h 435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83"/>
                <a:gd name="T55" fmla="*/ 0 h 4359"/>
                <a:gd name="T56" fmla="*/ 4883 w 4883"/>
                <a:gd name="T57" fmla="*/ 4359 h 435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83" h="4359">
                  <a:moveTo>
                    <a:pt x="3195" y="2698"/>
                  </a:moveTo>
                  <a:cubicBezTo>
                    <a:pt x="3351" y="2807"/>
                    <a:pt x="3709" y="2871"/>
                    <a:pt x="3798" y="2916"/>
                  </a:cubicBezTo>
                  <a:cubicBezTo>
                    <a:pt x="3919" y="2978"/>
                    <a:pt x="4378" y="3185"/>
                    <a:pt x="4484" y="3268"/>
                  </a:cubicBezTo>
                  <a:cubicBezTo>
                    <a:pt x="4523" y="3393"/>
                    <a:pt x="4883" y="4019"/>
                    <a:pt x="4283" y="4189"/>
                  </a:cubicBezTo>
                  <a:cubicBezTo>
                    <a:pt x="3683" y="4359"/>
                    <a:pt x="1579" y="4292"/>
                    <a:pt x="884" y="4289"/>
                  </a:cubicBezTo>
                  <a:cubicBezTo>
                    <a:pt x="189" y="4286"/>
                    <a:pt x="228" y="4340"/>
                    <a:pt x="114" y="4172"/>
                  </a:cubicBezTo>
                  <a:cubicBezTo>
                    <a:pt x="0" y="4004"/>
                    <a:pt x="50" y="3471"/>
                    <a:pt x="198" y="3284"/>
                  </a:cubicBezTo>
                  <a:cubicBezTo>
                    <a:pt x="346" y="3097"/>
                    <a:pt x="765" y="3137"/>
                    <a:pt x="1002" y="3050"/>
                  </a:cubicBezTo>
                  <a:cubicBezTo>
                    <a:pt x="1239" y="2963"/>
                    <a:pt x="1476" y="2916"/>
                    <a:pt x="1621" y="2765"/>
                  </a:cubicBezTo>
                  <a:cubicBezTo>
                    <a:pt x="1766" y="2614"/>
                    <a:pt x="1808" y="2453"/>
                    <a:pt x="1872" y="2146"/>
                  </a:cubicBezTo>
                  <a:cubicBezTo>
                    <a:pt x="1936" y="1839"/>
                    <a:pt x="2062" y="1163"/>
                    <a:pt x="2006" y="923"/>
                  </a:cubicBezTo>
                  <a:cubicBezTo>
                    <a:pt x="1950" y="683"/>
                    <a:pt x="1590" y="843"/>
                    <a:pt x="1537" y="706"/>
                  </a:cubicBezTo>
                  <a:cubicBezTo>
                    <a:pt x="1484" y="569"/>
                    <a:pt x="1401" y="203"/>
                    <a:pt x="1688" y="103"/>
                  </a:cubicBezTo>
                  <a:cubicBezTo>
                    <a:pt x="1975" y="3"/>
                    <a:pt x="2989" y="0"/>
                    <a:pt x="3262" y="103"/>
                  </a:cubicBezTo>
                  <a:cubicBezTo>
                    <a:pt x="3471" y="195"/>
                    <a:pt x="3396" y="603"/>
                    <a:pt x="3329" y="723"/>
                  </a:cubicBezTo>
                  <a:cubicBezTo>
                    <a:pt x="3248" y="865"/>
                    <a:pt x="2863" y="723"/>
                    <a:pt x="2776" y="957"/>
                  </a:cubicBezTo>
                  <a:cubicBezTo>
                    <a:pt x="2656" y="1105"/>
                    <a:pt x="2768" y="1898"/>
                    <a:pt x="2810" y="2129"/>
                  </a:cubicBezTo>
                  <a:cubicBezTo>
                    <a:pt x="2880" y="2419"/>
                    <a:pt x="3150" y="2653"/>
                    <a:pt x="3195" y="2698"/>
                  </a:cubicBez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DZ"/>
            </a:p>
          </p:txBody>
        </p:sp>
        <p:sp>
          <p:nvSpPr>
            <p:cNvPr id="11273" name="Oval 7"/>
            <p:cNvSpPr>
              <a:spLocks noChangeArrowheads="1"/>
            </p:cNvSpPr>
            <p:nvPr/>
          </p:nvSpPr>
          <p:spPr bwMode="auto">
            <a:xfrm rot="519139">
              <a:off x="6360" y="7954"/>
              <a:ext cx="1581" cy="1696"/>
            </a:xfrm>
            <a:prstGeom prst="ellipse">
              <a:avLst/>
            </a:prstGeom>
            <a:solidFill>
              <a:srgbClr val="FFFFFF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ct val="144000"/>
                </a:lnSpc>
                <a:spcAft>
                  <a:spcPts val="1000"/>
                </a:spcAft>
              </a:pPr>
              <a:r>
                <a:rPr lang="ar-DZ" sz="2000" b="1" dirty="0">
                  <a:latin typeface="Calibri" pitchFamily="34" charset="0"/>
                  <a:ea typeface="Arial" pitchFamily="34" charset="0"/>
                  <a:cs typeface="Simplified Arabic" pitchFamily="18" charset="-78"/>
                </a:rPr>
                <a:t>وظائف الدعم </a:t>
              </a:r>
              <a:r>
                <a:rPr lang="ar-DZ" sz="2000" b="1" dirty="0" smtClean="0">
                  <a:latin typeface="Calibri" pitchFamily="34" charset="0"/>
                  <a:ea typeface="Arial" pitchFamily="34" charset="0"/>
                  <a:cs typeface="Simplified Arabic" pitchFamily="18" charset="-78"/>
                </a:rPr>
                <a:t>اللوجستي</a:t>
              </a:r>
              <a:endParaRPr lang="fr-FR" dirty="0">
                <a:ea typeface="Arial" pitchFamily="34" charset="0"/>
                <a:cs typeface="Simplified Arabic" pitchFamily="18" charset="-78"/>
              </a:endParaRPr>
            </a:p>
          </p:txBody>
        </p:sp>
        <p:sp>
          <p:nvSpPr>
            <p:cNvPr id="11274" name="Oval 8"/>
            <p:cNvSpPr>
              <a:spLocks noChangeArrowheads="1"/>
            </p:cNvSpPr>
            <p:nvPr/>
          </p:nvSpPr>
          <p:spPr bwMode="auto">
            <a:xfrm rot="20651110">
              <a:off x="3587" y="8185"/>
              <a:ext cx="1581" cy="1579"/>
            </a:xfrm>
            <a:prstGeom prst="ellipse">
              <a:avLst/>
            </a:prstGeom>
            <a:solidFill>
              <a:srgbClr val="FFFFFF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0"/>
                </a:spcAft>
              </a:pPr>
              <a:r>
                <a:rPr lang="ar-SA" sz="2800" dirty="0" smtClean="0">
                  <a:ea typeface="Arial" pitchFamily="34" charset="0"/>
                  <a:cs typeface="Simplified Arabic" pitchFamily="18" charset="-78"/>
                </a:rPr>
                <a:t>الدعم الفني</a:t>
              </a:r>
              <a:endParaRPr lang="fr-FR" sz="2800" dirty="0">
                <a:ea typeface="Arial" pitchFamily="34" charset="0"/>
                <a:cs typeface="Simplified Arabic" pitchFamily="18" charset="-78"/>
              </a:endParaRPr>
            </a:p>
          </p:txBody>
        </p:sp>
        <p:sp>
          <p:nvSpPr>
            <p:cNvPr id="11275" name="Text Box 9"/>
            <p:cNvSpPr txBox="1">
              <a:spLocks noChangeArrowheads="1"/>
            </p:cNvSpPr>
            <p:nvPr/>
          </p:nvSpPr>
          <p:spPr bwMode="auto">
            <a:xfrm>
              <a:off x="4581" y="10674"/>
              <a:ext cx="1980" cy="5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ar-DZ" sz="2600" b="1" dirty="0">
                  <a:latin typeface="Calibri" pitchFamily="34" charset="0"/>
                  <a:ea typeface="Arial" pitchFamily="34" charset="0"/>
                  <a:cs typeface="Simplified Arabic" pitchFamily="18" charset="-78"/>
                </a:rPr>
                <a:t>المركز العملي</a:t>
              </a:r>
              <a:endParaRPr lang="fr-FR" dirty="0">
                <a:ea typeface="Arial" pitchFamily="34" charset="0"/>
                <a:cs typeface="Simplified Arabic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372600" cy="914400"/>
          </a:xfr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C00000"/>
                </a:solidFill>
              </a:rPr>
              <a:t>معايير التقييم</a:t>
            </a:r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 bwMode="auto">
          <a:xfrm>
            <a:off x="685800" y="5943600"/>
            <a:ext cx="80899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rtl="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endParaRPr lang="ar-SA" sz="3200" b="1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772400" y="1371600"/>
            <a:ext cx="1828800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DZ" sz="2000" b="1" dirty="0" smtClean="0"/>
              <a:t>المركز العملي</a:t>
            </a:r>
            <a:endParaRPr lang="ar-SA" sz="2000" b="1" dirty="0"/>
          </a:p>
        </p:txBody>
      </p:sp>
      <p:sp>
        <p:nvSpPr>
          <p:cNvPr id="6" name="Pentagon 5"/>
          <p:cNvSpPr/>
          <p:nvPr/>
        </p:nvSpPr>
        <p:spPr>
          <a:xfrm flipH="1">
            <a:off x="228600" y="1371600"/>
            <a:ext cx="7467600" cy="685800"/>
          </a:xfrm>
          <a:prstGeom prst="homePlate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17780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ar-DZ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يمثل قاعدة التنظيم ويضم الأفراد الذين ينفذون العمل الأساسي في المؤسسة من إنتاج للسلع والخدمات وإيصالها إلى مستعمليها.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Pentagon 10"/>
          <p:cNvSpPr/>
          <p:nvPr/>
        </p:nvSpPr>
        <p:spPr>
          <a:xfrm flipH="1">
            <a:off x="228600" y="2133600"/>
            <a:ext cx="7467600" cy="685800"/>
          </a:xfrm>
          <a:prstGeom prst="homePlate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177800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ar-DZ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هي الجزء الذي يحمل النظرة الشاملة عن المنظمة وتتركز بيده القرارات الإستراتيجية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Pentagon 11"/>
          <p:cNvSpPr/>
          <p:nvPr/>
        </p:nvSpPr>
        <p:spPr>
          <a:xfrm flipH="1">
            <a:off x="228600" y="2895600"/>
            <a:ext cx="7467600" cy="685800"/>
          </a:xfrm>
          <a:prstGeom prst="homePlate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17780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ar-DZ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تمثل الجزء الوسيط بالتنظيم الذي يربط بين القمة الإستراتيجية والمركز العملي بعلاقات السلطة والمسؤولية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Pentagon 12"/>
          <p:cNvSpPr/>
          <p:nvPr/>
        </p:nvSpPr>
        <p:spPr>
          <a:xfrm flipH="1">
            <a:off x="228600" y="3657600"/>
            <a:ext cx="7467600" cy="685800"/>
          </a:xfrm>
          <a:prstGeom prst="homePlate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17780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ar-DZ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ويضم طاقم المحللين والمختصين الذين يخططون ويراقبون أعمال الغير ويقع خارج خطوط السلطة السلمية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Pentagon 13"/>
          <p:cNvSpPr/>
          <p:nvPr/>
        </p:nvSpPr>
        <p:spPr>
          <a:xfrm flipH="1">
            <a:off x="228600" y="4419600"/>
            <a:ext cx="7467600" cy="685800"/>
          </a:xfrm>
          <a:prstGeom prst="homePlate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17780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ar-DZ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يقدم مختلف الخدمات الداخلية لدعم الأنشطة من خدمات اجتماعية علاقات عامة، نقل....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Pentagon 14"/>
          <p:cNvSpPr/>
          <p:nvPr/>
        </p:nvSpPr>
        <p:spPr>
          <a:xfrm flipH="1">
            <a:off x="228600" y="5181600"/>
            <a:ext cx="7467600" cy="685800"/>
          </a:xfrm>
          <a:prstGeom prst="homePlate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17780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ar-DZ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تتغذي من القيم والمعتقدات وتتجسم أو تتجلى من خلال مجسم الهيكلة، وتمثل الموجه الأساسي لسلوك التنظيم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772400" y="2133600"/>
            <a:ext cx="1828800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DZ" sz="2000" b="1" dirty="0" smtClean="0"/>
              <a:t>القمة الإستراتيجية</a:t>
            </a:r>
            <a:endParaRPr lang="ar-SA" sz="2000" b="1" dirty="0"/>
          </a:p>
        </p:txBody>
      </p:sp>
      <p:sp>
        <p:nvSpPr>
          <p:cNvPr id="17" name="Rounded Rectangle 16"/>
          <p:cNvSpPr/>
          <p:nvPr/>
        </p:nvSpPr>
        <p:spPr>
          <a:xfrm>
            <a:off x="7772400" y="2895600"/>
            <a:ext cx="1828800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DZ" sz="2000" b="1" dirty="0" smtClean="0"/>
              <a:t>الخطوط السلمية</a:t>
            </a:r>
            <a:endParaRPr lang="ar-SA" sz="2000" b="1" dirty="0"/>
          </a:p>
        </p:txBody>
      </p:sp>
      <p:sp>
        <p:nvSpPr>
          <p:cNvPr id="18" name="Rounded Rectangle 17"/>
          <p:cNvSpPr/>
          <p:nvPr/>
        </p:nvSpPr>
        <p:spPr>
          <a:xfrm>
            <a:off x="7772400" y="3657600"/>
            <a:ext cx="1828800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الدعم الفني </a:t>
            </a:r>
            <a:endParaRPr lang="ar-SA" sz="2000" b="1" dirty="0"/>
          </a:p>
        </p:txBody>
      </p:sp>
      <p:sp>
        <p:nvSpPr>
          <p:cNvPr id="19" name="Rounded Rectangle 18"/>
          <p:cNvSpPr/>
          <p:nvPr/>
        </p:nvSpPr>
        <p:spPr>
          <a:xfrm>
            <a:off x="7772400" y="4419600"/>
            <a:ext cx="1828800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DZ" sz="2000" b="1" dirty="0" smtClean="0"/>
              <a:t>الدعم اللوجستي</a:t>
            </a:r>
            <a:endParaRPr lang="ar-SA" sz="2000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7696200" y="5181600"/>
            <a:ext cx="1905000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DZ" sz="2000" b="1" dirty="0" smtClean="0"/>
              <a:t>إيديولوجية المنظمة أو ثقافتها</a:t>
            </a:r>
            <a:endParaRPr lang="ar-S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448800" cy="914400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r" rtl="1">
              <a:defRPr/>
            </a:pPr>
            <a:r>
              <a:rPr lang="ar-SA" sz="4000" b="1" dirty="0" smtClean="0">
                <a:solidFill>
                  <a:srgbClr val="C00000"/>
                </a:solidFill>
              </a:rPr>
              <a:t>التفاعلات الخارجية المؤثرة على الهيكلة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95301" y="1600201"/>
            <a:ext cx="6251443" cy="3629025"/>
          </a:xfrm>
        </p:spPr>
        <p:txBody>
          <a:bodyPr/>
          <a:lstStyle/>
          <a:p>
            <a:pPr algn="r" rtl="1">
              <a:lnSpc>
                <a:spcPct val="150000"/>
              </a:lnSpc>
            </a:pPr>
            <a:r>
              <a:rPr lang="ar-SA" sz="3200" dirty="0" smtClean="0"/>
              <a:t>الأخرجة او المقاولة الباطنية</a:t>
            </a:r>
          </a:p>
          <a:p>
            <a:pPr algn="r" rtl="1">
              <a:lnSpc>
                <a:spcPct val="150000"/>
              </a:lnSpc>
            </a:pPr>
            <a:r>
              <a:rPr lang="ar-SA" sz="3200" dirty="0" smtClean="0"/>
              <a:t>التحالفات الاستراتيجية</a:t>
            </a:r>
          </a:p>
          <a:p>
            <a:pPr algn="r" rtl="1">
              <a:lnSpc>
                <a:spcPct val="150000"/>
              </a:lnSpc>
            </a:pPr>
            <a:r>
              <a:rPr lang="ar-SA" sz="3200" dirty="0" smtClean="0"/>
              <a:t>الشبكات</a:t>
            </a:r>
          </a:p>
          <a:p>
            <a:pPr algn="r" rtl="1">
              <a:lnSpc>
                <a:spcPct val="150000"/>
              </a:lnSpc>
            </a:pPr>
            <a:r>
              <a:rPr lang="ar-SA" sz="3200" dirty="0" smtClean="0"/>
              <a:t>التنظيمات الافتراضية</a:t>
            </a:r>
            <a:endParaRPr lang="en-US" sz="32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448799" cy="990600"/>
          </a:xfr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C00000"/>
                </a:solidFill>
              </a:rPr>
              <a:t>ثانيا توزيع الموارد</a:t>
            </a:r>
            <a:endParaRPr lang="en-US" sz="3600" b="1" dirty="0" smtClean="0">
              <a:solidFill>
                <a:srgbClr val="C00000"/>
              </a:solidFill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sz="2800" dirty="0" smtClean="0"/>
              <a:t>تتمثل الموارد: الأفراد، الأموال، التجهيزات، المواقع....</a:t>
            </a:r>
            <a:r>
              <a:rPr lang="ar-DZ" sz="2800" dirty="0" smtClean="0"/>
              <a:t> أهم عوامل تنفيذ الاستراتيجية</a:t>
            </a:r>
            <a:endParaRPr lang="ar-SA" sz="2800" dirty="0" smtClean="0"/>
          </a:p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sz="2800" dirty="0" smtClean="0"/>
              <a:t>الكثير من الشركات تربط التخطيط الاستراتيجي بعملية اعداد الموازنات</a:t>
            </a:r>
          </a:p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sz="2800" dirty="0" smtClean="0"/>
              <a:t>حينما تكون الموارد غير متاحة</a:t>
            </a:r>
            <a:r>
              <a:rPr lang="ar-DZ" sz="2800" dirty="0" smtClean="0"/>
              <a:t> تلجأ المنظمات الى:</a:t>
            </a:r>
            <a:endParaRPr lang="ar-SA" sz="2800" dirty="0" smtClean="0"/>
          </a:p>
          <a:p>
            <a:pPr marL="984250" algn="r" rtl="1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إعادة توجيه الموارد الحالية</a:t>
            </a:r>
          </a:p>
          <a:p>
            <a:pPr marL="984250" algn="r" rtl="1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إعادة ترتيب أولويات التنفيذ</a:t>
            </a:r>
          </a:p>
          <a:p>
            <a:pPr marL="984250" algn="r" rtl="1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القيام بالشراكات ما بين الأقسام والفروع</a:t>
            </a:r>
          </a:p>
          <a:p>
            <a:pPr marL="984250" algn="r" rtl="1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البحث عن الرعاة لتقديم موارد </a:t>
            </a:r>
            <a:r>
              <a:rPr lang="ar-DZ" sz="2800" dirty="0" smtClean="0"/>
              <a:t>أك</a:t>
            </a:r>
            <a:r>
              <a:rPr lang="ar-SA" sz="2800" dirty="0" smtClean="0"/>
              <a:t>ثر</a:t>
            </a:r>
          </a:p>
          <a:p>
            <a:pPr algn="r" rtl="1" eaLnBrk="1" hangingPunct="1">
              <a:defRPr/>
            </a:pPr>
            <a:endParaRPr lang="ar-SA" sz="2800" dirty="0" smtClean="0"/>
          </a:p>
          <a:p>
            <a:pPr algn="r" rtl="1" eaLnBrk="1" hangingPunct="1">
              <a:defRPr/>
            </a:pPr>
            <a:endParaRPr lang="en-US" sz="28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410700" cy="1143000"/>
          </a:xfr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C00000"/>
                </a:solidFill>
              </a:rPr>
              <a:t>العوامل المؤثرة على توزيع الموارد</a:t>
            </a:r>
            <a:endParaRPr lang="en-US" sz="3600" b="1" dirty="0" smtClean="0">
              <a:solidFill>
                <a:srgbClr val="C00000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7505700" cy="4525963"/>
          </a:xfrm>
        </p:spPr>
        <p:txBody>
          <a:bodyPr/>
          <a:lstStyle/>
          <a:p>
            <a:pPr algn="r" rtl="1">
              <a:buFont typeface="Arial" pitchFamily="34" charset="0"/>
              <a:buChar char="•"/>
            </a:pPr>
            <a:r>
              <a:rPr lang="ar-SA" sz="2800" dirty="0" smtClean="0"/>
              <a:t>العلاقة مع الاستراتيجية</a:t>
            </a:r>
          </a:p>
          <a:p>
            <a:pPr algn="r" rtl="1">
              <a:buFont typeface="Arial" pitchFamily="34" charset="0"/>
              <a:buChar char="•"/>
            </a:pPr>
            <a:r>
              <a:rPr lang="ar-SA" sz="2800" dirty="0" smtClean="0"/>
              <a:t>وفرة الموارد</a:t>
            </a:r>
          </a:p>
          <a:p>
            <a:pPr algn="r" rtl="1">
              <a:buFont typeface="Arial" pitchFamily="34" charset="0"/>
              <a:buChar char="•"/>
            </a:pPr>
            <a:r>
              <a:rPr lang="ar-SA" sz="2800" dirty="0" smtClean="0"/>
              <a:t>التفاوض بين المستويات الادارية</a:t>
            </a:r>
          </a:p>
          <a:p>
            <a:pPr algn="r" rtl="1">
              <a:buFont typeface="Arial" pitchFamily="34" charset="0"/>
              <a:buChar char="•"/>
            </a:pPr>
            <a:r>
              <a:rPr lang="ar-SA" sz="2800" dirty="0" smtClean="0"/>
              <a:t>تأثير روتينات توزيع الموارد</a:t>
            </a:r>
          </a:p>
          <a:p>
            <a:pPr algn="r" rtl="1">
              <a:buFont typeface="Arial" pitchFamily="34" charset="0"/>
              <a:buChar char="•"/>
            </a:pPr>
            <a:r>
              <a:rPr lang="ar-SA" sz="2800" dirty="0" smtClean="0"/>
              <a:t>تأثير شخصيات المديرين</a:t>
            </a:r>
          </a:p>
          <a:p>
            <a:pPr algn="r" rtl="1">
              <a:buFont typeface="Arial" pitchFamily="34" charset="0"/>
              <a:buChar char="•"/>
            </a:pPr>
            <a:r>
              <a:rPr lang="ar-SA" sz="2800" dirty="0" smtClean="0"/>
              <a:t>تحولات البيئة الخارجية</a:t>
            </a:r>
          </a:p>
          <a:p>
            <a:pPr algn="r" rtl="1">
              <a:buFont typeface="Arial" pitchFamily="34" charset="0"/>
              <a:buChar char="•"/>
            </a:pPr>
            <a:r>
              <a:rPr lang="ar-SA" sz="2800" dirty="0" smtClean="0"/>
              <a:t>نتائج المنظمة</a:t>
            </a:r>
          </a:p>
          <a:p>
            <a:pPr algn="r" rtl="1">
              <a:buFont typeface="Arial" pitchFamily="34" charset="0"/>
              <a:buChar char="•"/>
            </a:pPr>
            <a:r>
              <a:rPr lang="ar-SA" sz="2800" dirty="0" smtClean="0"/>
              <a:t>التغيير التنظيمي</a:t>
            </a:r>
            <a:endParaRPr lang="en-US" sz="28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DZ" dirty="0" smtClean="0"/>
              <a:t>هو أحد التغييرات الهامة التي تحدث في المنظمة حينما تتبنى اتجاهات استراتيجية جديدة.</a:t>
            </a:r>
          </a:p>
          <a:p>
            <a:pPr rtl="1"/>
            <a:r>
              <a:rPr lang="ar-DZ" dirty="0" smtClean="0"/>
              <a:t>التغيير الاستراتيجي يتطلب إدارة تسمح بانجاحه</a:t>
            </a:r>
          </a:p>
          <a:p>
            <a:pPr rtl="1"/>
            <a:r>
              <a:rPr lang="ar-DZ" dirty="0" smtClean="0"/>
              <a:t>التغيير الاستراتيجي يتخذ أشكالا عديدة أهمها:</a:t>
            </a:r>
          </a:p>
          <a:p>
            <a:pPr lvl="1" rtl="1">
              <a:buFont typeface="Arial" pitchFamily="34" charset="0"/>
              <a:buChar char="•"/>
            </a:pPr>
            <a:r>
              <a:rPr lang="ar-DZ" dirty="0" smtClean="0"/>
              <a:t>	اعادة الهيكلة</a:t>
            </a:r>
          </a:p>
          <a:p>
            <a:pPr lvl="1" rtl="1">
              <a:buFont typeface="Arial" pitchFamily="34" charset="0"/>
              <a:buChar char="•"/>
            </a:pPr>
            <a:r>
              <a:rPr lang="ar-DZ" dirty="0" smtClean="0"/>
              <a:t>	الاستحواذ او الاندماج</a:t>
            </a:r>
          </a:p>
          <a:p>
            <a:pPr lvl="1" rtl="1">
              <a:buFont typeface="Arial" pitchFamily="34" charset="0"/>
              <a:buChar char="•"/>
            </a:pPr>
            <a:r>
              <a:rPr lang="ar-DZ" dirty="0" smtClean="0"/>
              <a:t>	التغيير الثقافي</a:t>
            </a:r>
          </a:p>
          <a:p>
            <a:pPr lvl="1" rtl="1">
              <a:buFont typeface="Arial" pitchFamily="34" charset="0"/>
              <a:buChar char="•"/>
            </a:pPr>
            <a:r>
              <a:rPr lang="ar-DZ" dirty="0" smtClean="0"/>
              <a:t>	التغيير التكنولوجي</a:t>
            </a:r>
          </a:p>
          <a:p>
            <a:pPr rtl="1"/>
            <a:r>
              <a:rPr lang="ar-DZ" dirty="0" smtClean="0"/>
              <a:t>		 </a:t>
            </a:r>
            <a:endParaRPr lang="ar-DZ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448800" cy="1143000"/>
          </a:xfr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C00000"/>
                </a:solidFill>
              </a:rPr>
              <a:t>ثالثا: التغيير الاستراتيجي</a:t>
            </a:r>
            <a:endParaRPr lang="ar-SA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1"/>
            <a:ext cx="9448799" cy="855663"/>
          </a:xfr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C00000"/>
                </a:solidFill>
              </a:rPr>
              <a:t>ثالثا: التغيير الاستراتيجي</a:t>
            </a:r>
            <a:endParaRPr lang="ar-SA" sz="3600" b="1" dirty="0">
              <a:solidFill>
                <a:srgbClr val="C00000"/>
              </a:solidFill>
            </a:endParaRPr>
          </a:p>
        </p:txBody>
      </p:sp>
      <p:sp>
        <p:nvSpPr>
          <p:cNvPr id="16387" name="عنوان 1"/>
          <p:cNvSpPr txBox="1">
            <a:spLocks/>
          </p:cNvSpPr>
          <p:nvPr/>
        </p:nvSpPr>
        <p:spPr bwMode="auto">
          <a:xfrm>
            <a:off x="228600" y="838200"/>
            <a:ext cx="808990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ar-SA" sz="3200" b="1" dirty="0">
                <a:solidFill>
                  <a:srgbClr val="002060"/>
                </a:solidFill>
              </a:rPr>
              <a:t>عناصر إدارة التغيير الاستراتيجي</a:t>
            </a:r>
          </a:p>
        </p:txBody>
      </p:sp>
      <p:sp>
        <p:nvSpPr>
          <p:cNvPr id="5" name="Oval 4"/>
          <p:cNvSpPr/>
          <p:nvPr/>
        </p:nvSpPr>
        <p:spPr>
          <a:xfrm>
            <a:off x="3124200" y="1295400"/>
            <a:ext cx="3048000" cy="19351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SA" sz="2000" b="1" dirty="0">
                <a:solidFill>
                  <a:srgbClr val="002060"/>
                </a:solidFill>
              </a:rPr>
              <a:t>التشخيص: </a:t>
            </a:r>
          </a:p>
          <a:p>
            <a:pPr marL="166688" fontAlgn="auto">
              <a:spcAft>
                <a:spcPts val="0"/>
              </a:spcAft>
              <a:defRPr/>
            </a:pPr>
            <a:r>
              <a:rPr lang="ar-SA" sz="2000" b="1" dirty="0" smtClean="0">
                <a:solidFill>
                  <a:srgbClr val="C00000"/>
                </a:solidFill>
              </a:rPr>
              <a:t>سياق </a:t>
            </a:r>
            <a:r>
              <a:rPr lang="ar-SA" sz="2000" b="1" dirty="0">
                <a:solidFill>
                  <a:srgbClr val="C00000"/>
                </a:solidFill>
              </a:rPr>
              <a:t>التغيير</a:t>
            </a:r>
          </a:p>
          <a:p>
            <a:pPr marL="166688" fontAlgn="auto">
              <a:spcAft>
                <a:spcPts val="0"/>
              </a:spcAft>
              <a:defRPr/>
            </a:pPr>
            <a:r>
              <a:rPr lang="ar-SA" sz="2000" b="1" dirty="0">
                <a:solidFill>
                  <a:srgbClr val="C00000"/>
                </a:solidFill>
              </a:rPr>
              <a:t>النسيج الثقافي في المنظمة</a:t>
            </a:r>
          </a:p>
          <a:p>
            <a:pPr marL="166688" fontAlgn="auto">
              <a:spcAft>
                <a:spcPts val="0"/>
              </a:spcAft>
              <a:defRPr/>
            </a:pPr>
            <a:r>
              <a:rPr lang="ar-SA" sz="2000" b="1" dirty="0">
                <a:solidFill>
                  <a:srgbClr val="C00000"/>
                </a:solidFill>
              </a:rPr>
              <a:t>تحليل مجال القوى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0" y="2743200"/>
            <a:ext cx="2667000" cy="2362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marL="285750" algn="ctr" fontAlgn="auto">
              <a:spcAft>
                <a:spcPts val="0"/>
              </a:spcAft>
              <a:defRPr/>
            </a:pPr>
            <a:r>
              <a:rPr lang="ar-SA" sz="2000" b="1" dirty="0">
                <a:solidFill>
                  <a:srgbClr val="002060"/>
                </a:solidFill>
              </a:rPr>
              <a:t>الأدوار:</a:t>
            </a:r>
          </a:p>
          <a:p>
            <a:pPr marL="2857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2000" b="1" dirty="0">
                <a:solidFill>
                  <a:srgbClr val="C00000"/>
                </a:solidFill>
              </a:rPr>
              <a:t>قائد التغيير</a:t>
            </a:r>
          </a:p>
          <a:p>
            <a:pPr marL="2857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2000" b="1" dirty="0">
                <a:solidFill>
                  <a:srgbClr val="C00000"/>
                </a:solidFill>
              </a:rPr>
              <a:t>المبادرون </a:t>
            </a:r>
          </a:p>
          <a:p>
            <a:pPr marL="2857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2000" b="1" dirty="0">
                <a:solidFill>
                  <a:srgbClr val="C00000"/>
                </a:solidFill>
              </a:rPr>
              <a:t>المنفذون</a:t>
            </a:r>
          </a:p>
          <a:p>
            <a:pPr marL="2857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sz="2000" b="1" dirty="0">
                <a:solidFill>
                  <a:srgbClr val="C00000"/>
                </a:solidFill>
              </a:rPr>
              <a:t>المتلقون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727825" y="2819400"/>
            <a:ext cx="3178175" cy="24575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ar-SA" sz="2000" b="1" dirty="0">
                <a:solidFill>
                  <a:srgbClr val="002060"/>
                </a:solidFill>
              </a:rPr>
              <a:t>دعائم التغيير</a:t>
            </a:r>
          </a:p>
          <a:p>
            <a: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r>
              <a:rPr lang="ar-SA" sz="2000" b="1" dirty="0">
                <a:solidFill>
                  <a:srgbClr val="C00000"/>
                </a:solidFill>
              </a:rPr>
              <a:t>الاحتجاجات الضمنية </a:t>
            </a:r>
          </a:p>
          <a:p>
            <a: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r>
              <a:rPr lang="ar-SA" sz="2000" b="1" dirty="0" err="1">
                <a:solidFill>
                  <a:srgbClr val="C00000"/>
                </a:solidFill>
              </a:rPr>
              <a:t>الروتينات</a:t>
            </a:r>
            <a:endParaRPr lang="ar-SA" sz="2000" b="1" dirty="0">
              <a:solidFill>
                <a:srgbClr val="C00000"/>
              </a:solidFill>
            </a:endParaRPr>
          </a:p>
          <a:p>
            <a: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r>
              <a:rPr lang="ar-SA" sz="2000" b="1" dirty="0">
                <a:solidFill>
                  <a:srgbClr val="C00000"/>
                </a:solidFill>
              </a:rPr>
              <a:t>الرموز</a:t>
            </a:r>
          </a:p>
          <a:p>
            <a: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r>
              <a:rPr lang="ar-SA" sz="2000" b="1" dirty="0">
                <a:solidFill>
                  <a:srgbClr val="C00000"/>
                </a:solidFill>
              </a:rPr>
              <a:t>النظام السياسي</a:t>
            </a:r>
          </a:p>
          <a:p>
            <a: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r>
              <a:rPr lang="ar-SA" sz="2000" b="1" dirty="0">
                <a:solidFill>
                  <a:srgbClr val="C00000"/>
                </a:solidFill>
              </a:rPr>
              <a:t>تكتيكات أخرى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124200" y="4114800"/>
            <a:ext cx="3155156" cy="2260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0" hangingPunct="0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ar-SA" sz="2000" b="1" dirty="0">
                <a:solidFill>
                  <a:srgbClr val="002060"/>
                </a:solidFill>
              </a:rPr>
              <a:t>إدارة عملية التغيير</a:t>
            </a:r>
          </a:p>
          <a:p>
            <a: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r>
              <a:rPr lang="ar-SA" sz="2000" b="1" dirty="0" err="1">
                <a:solidFill>
                  <a:srgbClr val="C00000"/>
                </a:solidFill>
              </a:rPr>
              <a:t>إستراتيجية</a:t>
            </a:r>
            <a:r>
              <a:rPr lang="ar-SA" sz="2000" b="1" dirty="0">
                <a:solidFill>
                  <a:srgbClr val="C00000"/>
                </a:solidFill>
              </a:rPr>
              <a:t> التعديل</a:t>
            </a:r>
          </a:p>
          <a:p>
            <a: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r>
              <a:rPr lang="ar-SA" sz="2000" b="1" dirty="0">
                <a:solidFill>
                  <a:srgbClr val="C00000"/>
                </a:solidFill>
              </a:rPr>
              <a:t>التغيير الجذري</a:t>
            </a:r>
          </a:p>
          <a:p>
            <a: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r>
              <a:rPr lang="ar-SA" sz="2000" b="1" dirty="0">
                <a:solidFill>
                  <a:srgbClr val="C00000"/>
                </a:solidFill>
              </a:rPr>
              <a:t>التغيير المتدرج</a:t>
            </a:r>
          </a:p>
          <a:p>
            <a:pPr algn="ctr">
              <a:defRPr/>
            </a:pPr>
            <a:endParaRPr lang="en-US" sz="2000" dirty="0">
              <a:solidFill>
                <a:srgbClr val="002060"/>
              </a:solidFill>
            </a:endParaRPr>
          </a:p>
        </p:txBody>
      </p:sp>
      <p:cxnSp>
        <p:nvCxnSpPr>
          <p:cNvPr id="10" name="Straight Arrow Connector 9"/>
          <p:cNvCxnSpPr>
            <a:stCxn id="5" idx="6"/>
            <a:endCxn id="8" idx="1"/>
          </p:cNvCxnSpPr>
          <p:nvPr/>
        </p:nvCxnSpPr>
        <p:spPr>
          <a:xfrm>
            <a:off x="6172200" y="2262982"/>
            <a:ext cx="1021058" cy="916322"/>
          </a:xfrm>
          <a:prstGeom prst="straightConnector1">
            <a:avLst/>
          </a:prstGeom>
          <a:ln w="349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</p:cNvCxnSpPr>
          <p:nvPr/>
        </p:nvCxnSpPr>
        <p:spPr>
          <a:xfrm flipH="1">
            <a:off x="5943600" y="4048192"/>
            <a:ext cx="784225" cy="572470"/>
          </a:xfrm>
          <a:prstGeom prst="straightConnector1">
            <a:avLst/>
          </a:prstGeom>
          <a:ln w="349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5" idx="2"/>
            <a:endCxn id="6" idx="7"/>
          </p:cNvCxnSpPr>
          <p:nvPr/>
        </p:nvCxnSpPr>
        <p:spPr>
          <a:xfrm flipH="1">
            <a:off x="2276427" y="2262982"/>
            <a:ext cx="847773" cy="826154"/>
          </a:xfrm>
          <a:prstGeom prst="straightConnector1">
            <a:avLst/>
          </a:prstGeom>
          <a:ln w="349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5" idx="4"/>
            <a:endCxn id="9" idx="0"/>
          </p:cNvCxnSpPr>
          <p:nvPr/>
        </p:nvCxnSpPr>
        <p:spPr>
          <a:xfrm>
            <a:off x="4648200" y="3230563"/>
            <a:ext cx="53578" cy="884237"/>
          </a:xfrm>
          <a:prstGeom prst="straightConnector1">
            <a:avLst/>
          </a:prstGeom>
          <a:ln w="349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6" idx="6"/>
            <a:endCxn id="9" idx="1"/>
          </p:cNvCxnSpPr>
          <p:nvPr/>
        </p:nvCxnSpPr>
        <p:spPr>
          <a:xfrm>
            <a:off x="2667000" y="3924300"/>
            <a:ext cx="919262" cy="521526"/>
          </a:xfrm>
          <a:prstGeom prst="straightConnector1">
            <a:avLst/>
          </a:prstGeom>
          <a:ln w="349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914400"/>
            <a:ext cx="8255000" cy="784225"/>
          </a:xfrm>
        </p:spPr>
        <p:txBody>
          <a:bodyPr/>
          <a:lstStyle/>
          <a:p>
            <a:pPr algn="r" rtl="1">
              <a:defRPr/>
            </a:pPr>
            <a:r>
              <a:rPr lang="ar-SA" b="1" dirty="0" smtClean="0"/>
              <a:t>القوى الداخلية:</a:t>
            </a:r>
            <a:endParaRPr lang="en-US" b="1" dirty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255000" cy="5068888"/>
          </a:xfrm>
        </p:spPr>
        <p:txBody>
          <a:bodyPr/>
          <a:lstStyle/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تغيير في أهداف المنظمة و رسالتها و أغراضها.</a:t>
            </a:r>
            <a:endParaRPr lang="en-US" sz="2400" dirty="0" smtClean="0">
              <a:cs typeface="Arial" pitchFamily="34" charset="0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إدخال أجهزة و معدات جديدة.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تبني نظم جديدة</a:t>
            </a:r>
            <a:endParaRPr lang="en-US" sz="2400" dirty="0" smtClean="0">
              <a:cs typeface="Arial" pitchFamily="34" charset="0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تغيير في القوى العاملة.</a:t>
            </a:r>
            <a:endParaRPr lang="en-US" sz="2400" dirty="0" smtClean="0">
              <a:cs typeface="Arial" pitchFamily="34" charset="0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إدخال نظم معالجة معلومات متطورة.</a:t>
            </a:r>
            <a:endParaRPr lang="en-US" sz="2400" dirty="0" smtClean="0">
              <a:cs typeface="Arial" pitchFamily="34" charset="0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الدمج مع منظمات اخرى.</a:t>
            </a:r>
            <a:endParaRPr lang="en-US" sz="2400" dirty="0" smtClean="0">
              <a:cs typeface="Arial" pitchFamily="34" charset="0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تدنّي معنويات العاملين. </a:t>
            </a:r>
            <a:endParaRPr lang="en-US" sz="2400" dirty="0" smtClean="0">
              <a:cs typeface="Arial" pitchFamily="34" charset="0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ارتفاع نسبة الدوران الوظيفي</a:t>
            </a:r>
            <a:endParaRPr lang="en-US" sz="2400" dirty="0" smtClean="0">
              <a:cs typeface="Arial" pitchFamily="34" charset="0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حدوث أزمة داخلية طارئة.</a:t>
            </a:r>
            <a:endParaRPr lang="en-US" sz="2400" dirty="0" smtClean="0">
              <a:cs typeface="Arial" pitchFamily="34" charset="0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تدنّي الأرباح.</a:t>
            </a:r>
            <a:endParaRPr lang="en-US" sz="2400" dirty="0" smtClean="0">
              <a:cs typeface="Arial" pitchFamily="34" charset="0"/>
            </a:endParaRPr>
          </a:p>
          <a:p>
            <a:pPr algn="just" rtl="1"/>
            <a:endParaRPr lang="en-US" sz="2400" dirty="0" smtClean="0">
              <a:cs typeface="Arial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"/>
            <a:ext cx="9448799" cy="900114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defRPr>
            </a:lvl9pPr>
          </a:lstStyle>
          <a:p>
            <a:pPr algn="r" rtl="1">
              <a:defRPr/>
            </a:pPr>
            <a:r>
              <a:rPr lang="ar-SA" sz="4000" b="1" dirty="0" smtClean="0">
                <a:solidFill>
                  <a:srgbClr val="C00000"/>
                </a:solidFill>
              </a:rPr>
              <a:t>أسباب التغيير</a:t>
            </a:r>
            <a:endParaRPr lang="en-US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448800" cy="838200"/>
          </a:xfr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C00000"/>
                </a:solidFill>
              </a:rPr>
              <a:t>القِوى الخارجية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115300" cy="4525963"/>
          </a:xfrm>
        </p:spPr>
        <p:txBody>
          <a:bodyPr/>
          <a:lstStyle/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- إصدار قوانين وتشريعات حكومية جديدة.</a:t>
            </a:r>
            <a:endParaRPr lang="en-US" sz="2400" dirty="0" smtClean="0">
              <a:cs typeface="Arial" pitchFamily="34" charset="0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- الاتحادات و النقابات المهنية العمالية.</a:t>
            </a:r>
            <a:endParaRPr lang="en-US" sz="2400" dirty="0" smtClean="0">
              <a:cs typeface="Arial" pitchFamily="34" charset="0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- ازدياد الضغوط التي تمارسها الجماعات المنظمة</a:t>
            </a:r>
            <a:endParaRPr lang="en-US" sz="2400" dirty="0" smtClean="0">
              <a:cs typeface="Arial" pitchFamily="34" charset="0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- تغييرات سريعة في أسْعار المواد.</a:t>
            </a:r>
            <a:endParaRPr lang="en-US" sz="2400" dirty="0" smtClean="0">
              <a:cs typeface="Arial" pitchFamily="34" charset="0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- المنافسة الشديدة.</a:t>
            </a:r>
            <a:endParaRPr lang="en-US" sz="2400" dirty="0" smtClean="0">
              <a:cs typeface="Arial" pitchFamily="34" charset="0"/>
            </a:endParaRPr>
          </a:p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- حدوث أزمة خارجية طارئة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تطورات تكنولوجية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400" dirty="0" smtClean="0"/>
              <a:t>تحولات اجتماعية</a:t>
            </a:r>
            <a:endParaRPr lang="en-US" sz="24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448800" cy="981076"/>
          </a:xfr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C00000"/>
                </a:solidFill>
              </a:rPr>
              <a:t>أنواع التغيير</a:t>
            </a:r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</p:nvPr>
        </p:nvGraphicFramePr>
        <p:xfrm>
          <a:off x="685799" y="1341438"/>
          <a:ext cx="8282915" cy="417353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70729"/>
                <a:gridCol w="3152811"/>
                <a:gridCol w="1379562"/>
                <a:gridCol w="1679813"/>
              </a:tblGrid>
              <a:tr h="1195388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solidFill>
                            <a:srgbClr val="C00000"/>
                          </a:solidFill>
                        </a:rPr>
                        <a:t>حجم التغيير</a:t>
                      </a:r>
                      <a:endParaRPr lang="ar-SA" sz="3200" dirty="0">
                        <a:solidFill>
                          <a:srgbClr val="C00000"/>
                        </a:solidFill>
                      </a:endParaRPr>
                    </a:p>
                  </a:txBody>
                  <a:tcPr marL="99051" marR="99051" marT="45724" marB="45724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endParaRPr lang="ar-SA" sz="3200" dirty="0"/>
                    </a:p>
                  </a:txBody>
                  <a:tcPr marL="99051" marR="99051" marT="45724" marB="45724"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ar-SA" dirty="0"/>
                    </a:p>
                  </a:txBody>
                  <a:tcPr>
                    <a:noFill/>
                  </a:tcPr>
                </a:tc>
              </a:tr>
              <a:tr h="587374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تحول</a:t>
                      </a:r>
                      <a:endParaRPr lang="ar-SA" sz="3200" dirty="0"/>
                    </a:p>
                  </a:txBody>
                  <a:tcPr marL="99051" marR="99051" marT="45724" marB="45724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ضبط</a:t>
                      </a:r>
                      <a:endParaRPr lang="ar-SA" sz="3200" dirty="0"/>
                    </a:p>
                  </a:txBody>
                  <a:tcPr marL="99051" marR="99051" marT="45724" marB="45724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>
                    <a:noFill/>
                  </a:tcPr>
                </a:tc>
              </a:tr>
              <a:tr h="1195388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تطور</a:t>
                      </a:r>
                      <a:endParaRPr lang="ar-SA" sz="3200" dirty="0"/>
                    </a:p>
                  </a:txBody>
                  <a:tcPr marL="99051" marR="99051" marT="45724" marB="45724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تكييف</a:t>
                      </a:r>
                      <a:endParaRPr lang="ar-SA" sz="3200" dirty="0"/>
                    </a:p>
                  </a:txBody>
                  <a:tcPr marL="99051" marR="99051" marT="45724" marB="45724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متدرج</a:t>
                      </a:r>
                      <a:endParaRPr lang="ar-SA" sz="3200" dirty="0"/>
                    </a:p>
                  </a:txBody>
                  <a:tcPr marL="99051" marR="99051" marT="45724" marB="45724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DZ" sz="3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طبيعة</a:t>
                      </a:r>
                      <a:r>
                        <a:rPr lang="ar-SA" sz="3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التغيير</a:t>
                      </a:r>
                      <a:endParaRPr lang="ar-SA" sz="32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51" marR="99051" marT="45724" marB="45724" anchor="ctr">
                    <a:solidFill>
                      <a:schemeClr val="bg1"/>
                    </a:solidFill>
                  </a:tcPr>
                </a:tc>
              </a:tr>
              <a:tr h="1195388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ثورة</a:t>
                      </a:r>
                      <a:endParaRPr lang="ar-SA" sz="3200" dirty="0"/>
                    </a:p>
                  </a:txBody>
                  <a:tcPr marL="99051" marR="99051" marT="45724" marB="45724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إعادة بناء</a:t>
                      </a:r>
                      <a:endParaRPr lang="ar-SA" sz="3200" dirty="0"/>
                    </a:p>
                  </a:txBody>
                  <a:tcPr marL="99051" marR="99051" marT="45724" marB="45724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جذري</a:t>
                      </a:r>
                      <a:endParaRPr lang="ar-SA" sz="3200" dirty="0"/>
                    </a:p>
                  </a:txBody>
                  <a:tcPr marL="99051" marR="99051" marT="45724" marB="45724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448800" cy="914400"/>
          </a:xfr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SA" sz="3600" b="1" dirty="0" smtClean="0">
                <a:solidFill>
                  <a:srgbClr val="C00000"/>
                </a:solidFill>
              </a:rPr>
              <a:t>مراحل </a:t>
            </a:r>
            <a:r>
              <a:rPr lang="ar-DZ" sz="3600" b="1" dirty="0" smtClean="0">
                <a:solidFill>
                  <a:srgbClr val="C00000"/>
                </a:solidFill>
              </a:rPr>
              <a:t>إدارة </a:t>
            </a:r>
            <a:r>
              <a:rPr lang="ar-SA" sz="3600" b="1" dirty="0" smtClean="0">
                <a:solidFill>
                  <a:srgbClr val="C00000"/>
                </a:solidFill>
              </a:rPr>
              <a:t>التغيير</a:t>
            </a:r>
            <a:r>
              <a:rPr lang="ar-DZ" sz="3600" b="1" dirty="0" smtClean="0">
                <a:solidFill>
                  <a:srgbClr val="C00000"/>
                </a:solidFill>
              </a:rPr>
              <a:t> (نموذج كوتر)</a:t>
            </a:r>
            <a:endParaRPr lang="en-US" sz="3600" b="1" dirty="0" smtClean="0">
              <a:solidFill>
                <a:srgbClr val="C0000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115300" cy="4525963"/>
          </a:xfrm>
        </p:spPr>
        <p:txBody>
          <a:bodyPr/>
          <a:lstStyle/>
          <a:p>
            <a:pPr algn="just" rtl="1"/>
            <a:r>
              <a:rPr lang="ar-DZ" sz="2600" dirty="0" smtClean="0">
                <a:cs typeface="Arial" pitchFamily="34" charset="0"/>
              </a:rPr>
              <a:t>حسب كوتر كل تغيير استراتيجي ناجح يمر عبر المراحل الثمانية التالية:</a:t>
            </a:r>
          </a:p>
          <a:p>
            <a:pPr marL="725488" algn="just" rtl="1">
              <a:buFont typeface="Arial" pitchFamily="34" charset="0"/>
              <a:buChar char="•"/>
            </a:pPr>
            <a:r>
              <a:rPr lang="ar-DZ" sz="2600" dirty="0" smtClean="0">
                <a:cs typeface="Arial" pitchFamily="34" charset="0"/>
              </a:rPr>
              <a:t>ارساء </a:t>
            </a:r>
            <a:r>
              <a:rPr lang="ar-DZ" sz="2600" dirty="0" err="1" smtClean="0">
                <a:cs typeface="Arial" pitchFamily="34" charset="0"/>
              </a:rPr>
              <a:t>الاحسا</a:t>
            </a:r>
            <a:r>
              <a:rPr lang="ar-SA" sz="2600" dirty="0">
                <a:cs typeface="Arial" pitchFamily="34" charset="0"/>
              </a:rPr>
              <a:t>س</a:t>
            </a:r>
            <a:r>
              <a:rPr lang="ar-DZ" sz="2600" dirty="0" smtClean="0">
                <a:cs typeface="Arial" pitchFamily="34" charset="0"/>
              </a:rPr>
              <a:t> بالاستعجال</a:t>
            </a:r>
          </a:p>
          <a:p>
            <a:pPr marL="725488" algn="just" rtl="1">
              <a:buFont typeface="Arial" pitchFamily="34" charset="0"/>
              <a:buChar char="•"/>
            </a:pPr>
            <a:r>
              <a:rPr lang="ar-DZ" sz="2600" dirty="0" smtClean="0">
                <a:cs typeface="Arial" pitchFamily="34" charset="0"/>
              </a:rPr>
              <a:t>تشكيل التحالفات القوية</a:t>
            </a:r>
          </a:p>
          <a:p>
            <a:pPr marL="725488" algn="just" rtl="1">
              <a:buFont typeface="Arial" pitchFamily="34" charset="0"/>
              <a:buChar char="•"/>
            </a:pPr>
            <a:r>
              <a:rPr lang="ar-DZ" sz="2600" dirty="0" smtClean="0">
                <a:cs typeface="Arial" pitchFamily="34" charset="0"/>
              </a:rPr>
              <a:t>اعداد الرؤية</a:t>
            </a:r>
          </a:p>
          <a:p>
            <a:pPr marL="725488" algn="just" rtl="1">
              <a:buFont typeface="Arial" pitchFamily="34" charset="0"/>
              <a:buChar char="•"/>
            </a:pPr>
            <a:r>
              <a:rPr lang="ar-DZ" sz="2600" dirty="0" smtClean="0">
                <a:cs typeface="Arial" pitchFamily="34" charset="0"/>
              </a:rPr>
              <a:t>نشر الرؤية في المنظمة</a:t>
            </a:r>
          </a:p>
          <a:p>
            <a:pPr marL="725488" algn="just" rtl="1">
              <a:buFont typeface="Arial" pitchFamily="34" charset="0"/>
              <a:buChar char="•"/>
            </a:pPr>
            <a:r>
              <a:rPr lang="ar-DZ" sz="2600" dirty="0" smtClean="0">
                <a:cs typeface="Arial" pitchFamily="34" charset="0"/>
              </a:rPr>
              <a:t>التأثير على الآخرين للتصرف في اتجاه الرؤية</a:t>
            </a:r>
          </a:p>
          <a:p>
            <a:pPr marL="725488" algn="just" rtl="1">
              <a:buFont typeface="Arial" pitchFamily="34" charset="0"/>
              <a:buChar char="•"/>
            </a:pPr>
            <a:r>
              <a:rPr lang="ar-DZ" sz="2600" dirty="0" smtClean="0">
                <a:cs typeface="Arial" pitchFamily="34" charset="0"/>
              </a:rPr>
              <a:t>انشاء المكاسب القصيرة المدى</a:t>
            </a:r>
          </a:p>
          <a:p>
            <a:pPr marL="725488" algn="just" rtl="1">
              <a:buFont typeface="Arial" pitchFamily="34" charset="0"/>
              <a:buChar char="•"/>
            </a:pPr>
            <a:r>
              <a:rPr lang="ar-DZ" sz="2600" dirty="0" smtClean="0">
                <a:cs typeface="Arial" pitchFamily="34" charset="0"/>
              </a:rPr>
              <a:t>دعم التحسينات وتثمينها لتقديم المزيد من التغيير</a:t>
            </a:r>
          </a:p>
          <a:p>
            <a:pPr marL="725488" algn="just" rtl="1">
              <a:buFont typeface="Arial" pitchFamily="34" charset="0"/>
              <a:buChar char="•"/>
            </a:pPr>
            <a:r>
              <a:rPr lang="ar-DZ" sz="2600" dirty="0" smtClean="0">
                <a:cs typeface="Arial" pitchFamily="34" charset="0"/>
              </a:rPr>
              <a:t>تحويل المقاربة الجديدة الى مقاربة مؤسسية</a:t>
            </a:r>
          </a:p>
          <a:p>
            <a:pPr algn="just" rtl="1">
              <a:buFont typeface="Arial" pitchFamily="34" charset="0"/>
              <a:buChar char="•"/>
            </a:pPr>
            <a:endParaRPr lang="en-US" sz="2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1719" y="274638"/>
            <a:ext cx="4289160" cy="1143000"/>
          </a:xfrm>
        </p:spPr>
        <p:txBody>
          <a:bodyPr/>
          <a:lstStyle/>
          <a:p>
            <a:pPr algn="ctr" rtl="1">
              <a:defRPr/>
            </a:pPr>
            <a:r>
              <a:rPr lang="ar-SA" sz="3600" b="1" dirty="0" smtClean="0">
                <a:solidFill>
                  <a:srgbClr val="002060"/>
                </a:solidFill>
              </a:rPr>
              <a:t>اشكال المقاومة ضد التغيير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800600" y="1371600"/>
            <a:ext cx="4807877" cy="5486400"/>
          </a:xfrm>
          <a:solidFill>
            <a:srgbClr val="ED6613"/>
          </a:solidFill>
        </p:spPr>
        <p:txBody>
          <a:bodyPr/>
          <a:lstStyle/>
          <a:p>
            <a:pPr algn="r" rtl="1">
              <a:lnSpc>
                <a:spcPct val="125000"/>
              </a:lnSpc>
            </a:pPr>
            <a:r>
              <a:rPr lang="ar-SA" sz="2400" dirty="0" smtClean="0"/>
              <a:t>تحويل الموارد الى اهداف أخرى</a:t>
            </a:r>
          </a:p>
          <a:p>
            <a:pPr algn="r" rtl="1">
              <a:lnSpc>
                <a:spcPct val="125000"/>
              </a:lnSpc>
            </a:pPr>
            <a:r>
              <a:rPr lang="ar-SA" sz="2400" dirty="0" smtClean="0"/>
              <a:t>التريث واللعب على الوقت</a:t>
            </a:r>
          </a:p>
          <a:p>
            <a:pPr algn="r" rtl="1">
              <a:lnSpc>
                <a:spcPct val="125000"/>
              </a:lnSpc>
            </a:pPr>
            <a:r>
              <a:rPr lang="ar-SA" sz="2400" dirty="0" smtClean="0"/>
              <a:t>إعطاء هادف هامة وغامضة</a:t>
            </a:r>
          </a:p>
          <a:p>
            <a:pPr algn="r" rtl="1">
              <a:lnSpc>
                <a:spcPct val="125000"/>
              </a:lnSpc>
            </a:pPr>
            <a:r>
              <a:rPr lang="ar-SA" sz="2400" dirty="0" smtClean="0"/>
              <a:t>تشجيع واستغلال ضعف الوعي بالتغيير</a:t>
            </a:r>
          </a:p>
          <a:p>
            <a:pPr algn="r" rtl="1">
              <a:lnSpc>
                <a:spcPct val="125000"/>
              </a:lnSpc>
            </a:pPr>
            <a:r>
              <a:rPr lang="ar-SA" sz="2400" dirty="0" smtClean="0"/>
              <a:t>إدراج عدد كبير من الفواعل لتمييع العملية</a:t>
            </a:r>
          </a:p>
          <a:p>
            <a:pPr algn="r" rtl="1">
              <a:lnSpc>
                <a:spcPct val="125000"/>
              </a:lnSpc>
            </a:pPr>
            <a:r>
              <a:rPr lang="ar-SA" sz="2400" dirty="0" smtClean="0"/>
              <a:t>هدر الطاقات وتوزيعها</a:t>
            </a:r>
          </a:p>
          <a:p>
            <a:pPr algn="r" rtl="1">
              <a:lnSpc>
                <a:spcPct val="125000"/>
              </a:lnSpc>
            </a:pPr>
            <a:r>
              <a:rPr lang="ar-SA" sz="2400" dirty="0" smtClean="0"/>
              <a:t>تقليص </a:t>
            </a:r>
            <a:r>
              <a:rPr lang="ar-SA" sz="2400" smtClean="0"/>
              <a:t>تاثير</a:t>
            </a:r>
            <a:r>
              <a:rPr lang="ar-SA" sz="2400" dirty="0" smtClean="0"/>
              <a:t>  </a:t>
            </a:r>
            <a:r>
              <a:rPr lang="ar-SA" sz="2400" dirty="0" smtClean="0"/>
              <a:t>ومصداقية الاصلاحيين</a:t>
            </a:r>
          </a:p>
          <a:p>
            <a:pPr algn="r" rtl="1">
              <a:lnSpc>
                <a:spcPct val="125000"/>
              </a:lnSpc>
            </a:pPr>
            <a:r>
              <a:rPr lang="ar-SA" sz="2400" dirty="0" smtClean="0"/>
              <a:t>عدم الكشف بالشكل الواضح عن المقاومة</a:t>
            </a:r>
            <a:endParaRPr lang="en-US" sz="2400" dirty="0" smtClean="0">
              <a:cs typeface="Arial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" y="333375"/>
            <a:ext cx="4304639" cy="1143000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defRPr>
            </a:lvl9pPr>
          </a:lstStyle>
          <a:p>
            <a:pPr algn="ctr" rtl="1">
              <a:defRPr/>
            </a:pPr>
            <a:r>
              <a:rPr lang="ar-SA" sz="3600" b="1" dirty="0" smtClean="0">
                <a:solidFill>
                  <a:srgbClr val="002060"/>
                </a:solidFill>
              </a:rPr>
              <a:t>تجاوز المقاومة ضد التغيير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21509" name="Content Placeholder 2"/>
          <p:cNvSpPr txBox="1">
            <a:spLocks/>
          </p:cNvSpPr>
          <p:nvPr/>
        </p:nvSpPr>
        <p:spPr bwMode="auto">
          <a:xfrm>
            <a:off x="0" y="1371600"/>
            <a:ext cx="4724400" cy="54864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228600" eaLnBrk="0" hangingPunct="0">
              <a:lnSpc>
                <a:spcPct val="125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2400" dirty="0">
                <a:latin typeface="Calibri" pitchFamily="34" charset="0"/>
              </a:rPr>
              <a:t>صياغة اهداف وتوجهات واضحة</a:t>
            </a:r>
          </a:p>
          <a:p>
            <a:pPr marL="342900" indent="-228600" eaLnBrk="0" hangingPunct="0">
              <a:lnSpc>
                <a:spcPct val="125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2400" dirty="0">
                <a:latin typeface="Calibri" pitchFamily="34" charset="0"/>
              </a:rPr>
              <a:t>صياغة خطة عملية بسيطة بمراحل واضحة</a:t>
            </a:r>
          </a:p>
          <a:p>
            <a:pPr marL="342900" indent="-228600" eaLnBrk="0" hangingPunct="0">
              <a:lnSpc>
                <a:spcPct val="125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2400" dirty="0">
                <a:latin typeface="Calibri" pitchFamily="34" charset="0"/>
              </a:rPr>
              <a:t>تبني دور المسهل والمفاوض</a:t>
            </a:r>
          </a:p>
          <a:p>
            <a:pPr marL="342900" indent="-228600" eaLnBrk="0" hangingPunct="0">
              <a:lnSpc>
                <a:spcPct val="125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2400" dirty="0">
                <a:latin typeface="Calibri" pitchFamily="34" charset="0"/>
              </a:rPr>
              <a:t>تبنى استراتيجية سبقية للمقاومة</a:t>
            </a:r>
          </a:p>
          <a:p>
            <a:pPr marL="342900" indent="-228600" eaLnBrk="0" hangingPunct="0">
              <a:lnSpc>
                <a:spcPct val="125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2400" dirty="0">
                <a:latin typeface="Calibri" pitchFamily="34" charset="0"/>
              </a:rPr>
              <a:t>استخدام التاثير المباشر والمواجهة وجها لوجه</a:t>
            </a:r>
          </a:p>
          <a:p>
            <a:pPr marL="342900" indent="-228600" eaLnBrk="0" hangingPunct="0">
              <a:lnSpc>
                <a:spcPct val="125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2400" dirty="0">
                <a:latin typeface="Calibri" pitchFamily="34" charset="0"/>
              </a:rPr>
              <a:t>استغلال مراحل الازمات</a:t>
            </a:r>
          </a:p>
          <a:p>
            <a:pPr marL="342900" indent="-228600" eaLnBrk="0" hangingPunct="0">
              <a:lnSpc>
                <a:spcPct val="125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2400" dirty="0">
                <a:latin typeface="Calibri" pitchFamily="34" charset="0"/>
              </a:rPr>
              <a:t>توظيف المساندين من البداية</a:t>
            </a:r>
          </a:p>
          <a:p>
            <a:pPr marL="342900" indent="-228600" eaLnBrk="0" hangingPunct="0">
              <a:lnSpc>
                <a:spcPct val="125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2400" dirty="0">
                <a:latin typeface="Calibri" pitchFamily="34" charset="0"/>
              </a:rPr>
              <a:t>تشكيل فريق للتغيير</a:t>
            </a:r>
          </a:p>
          <a:p>
            <a:pPr marL="342900" indent="-228600" eaLnBrk="0" hangingPunct="0">
              <a:lnSpc>
                <a:spcPct val="125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1782</TotalTime>
  <Words>834</Words>
  <Application>Microsoft Office PowerPoint</Application>
  <PresentationFormat>A4 Paper (210x297 mm)</PresentationFormat>
  <Paragraphs>216</Paragraphs>
  <Slides>23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Office Theme</vt:lpstr>
      <vt:lpstr>عرض تقديمي في PowerPoint</vt:lpstr>
      <vt:lpstr> المحاضرة الثانية عشر</vt:lpstr>
      <vt:lpstr>عناصر المحاضرة</vt:lpstr>
      <vt:lpstr>الأبعاد الأساسية للتنفيذ الاستراتيجي</vt:lpstr>
      <vt:lpstr>التوافق التنظيمي بين الإستراتيجية والهيكلة</vt:lpstr>
      <vt:lpstr>عرض تقديمي في PowerPoint</vt:lpstr>
      <vt:lpstr>نماذج الهياكل التنظيمية</vt:lpstr>
      <vt:lpstr>عرض تقديمي في PowerPoint</vt:lpstr>
      <vt:lpstr>عرض تقديمي في PowerPoint</vt:lpstr>
      <vt:lpstr>العلاقة هيكلة/إستراتيجية</vt:lpstr>
      <vt:lpstr>التشكلات التنظيمية</vt:lpstr>
      <vt:lpstr>معايير التقييم</vt:lpstr>
      <vt:lpstr>التفاعلات الخارجية المؤثرة على الهيكلة</vt:lpstr>
      <vt:lpstr>ثانيا توزيع الموارد</vt:lpstr>
      <vt:lpstr>العوامل المؤثرة على توزيع الموارد</vt:lpstr>
      <vt:lpstr>ثالثا: التغيير الاستراتيجي</vt:lpstr>
      <vt:lpstr>ثالثا: التغيير الاستراتيجي</vt:lpstr>
      <vt:lpstr>القوى الداخلية:</vt:lpstr>
      <vt:lpstr>القِوى الخارجية</vt:lpstr>
      <vt:lpstr>أنواع التغيير</vt:lpstr>
      <vt:lpstr>مراحل إدارة التغيير (نموذج كوتر)</vt:lpstr>
      <vt:lpstr>اشكال المقاومة ضد التغيير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136</cp:revision>
  <dcterms:created xsi:type="dcterms:W3CDTF">2009-10-14T19:14:34Z</dcterms:created>
  <dcterms:modified xsi:type="dcterms:W3CDTF">2012-04-03T09:24:43Z</dcterms:modified>
</cp:coreProperties>
</file>