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7" r:id="rId4"/>
    <p:sldId id="268" r:id="rId5"/>
    <p:sldId id="308" r:id="rId6"/>
    <p:sldId id="309" r:id="rId7"/>
    <p:sldId id="310" r:id="rId8"/>
    <p:sldId id="317" r:id="rId9"/>
    <p:sldId id="313" r:id="rId10"/>
    <p:sldId id="314" r:id="rId11"/>
    <p:sldId id="315" r:id="rId12"/>
    <p:sldId id="316" r:id="rId13"/>
    <p:sldId id="312" r:id="rId14"/>
    <p:sldId id="333" r:id="rId15"/>
    <p:sldId id="318" r:id="rId16"/>
    <p:sldId id="328" r:id="rId17"/>
    <p:sldId id="327" r:id="rId18"/>
    <p:sldId id="319" r:id="rId19"/>
    <p:sldId id="329" r:id="rId20"/>
    <p:sldId id="320" r:id="rId21"/>
    <p:sldId id="325" r:id="rId22"/>
    <p:sldId id="326" r:id="rId23"/>
    <p:sldId id="332"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AD9968"/>
    <a:srgbClr val="3B84AF"/>
    <a:srgbClr val="FF3300"/>
    <a:srgbClr val="0099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29" autoAdjust="0"/>
  </p:normalViewPr>
  <p:slideViewPr>
    <p:cSldViewPr>
      <p:cViewPr>
        <p:scale>
          <a:sx n="70" d="100"/>
          <a:sy n="70" d="100"/>
        </p:scale>
        <p:origin x="-2532" y="-89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4/3/2012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14798999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0274" name="Rectangle 2"/>
          <p:cNvSpPr>
            <a:spLocks noGrp="1" noRot="1" noChangeAspect="1" noChangeArrowheads="1" noTextEdit="1"/>
          </p:cNvSpPr>
          <p:nvPr>
            <p:ph type="sldImg"/>
          </p:nvPr>
        </p:nvSpPr>
        <p:spPr>
          <a:xfrm>
            <a:off x="952500" y="685800"/>
            <a:ext cx="4954588" cy="3429000"/>
          </a:xfrm>
          <a:ln/>
        </p:spPr>
      </p:sp>
      <p:sp>
        <p:nvSpPr>
          <p:cNvPr id="1590275" name="Rectangle 3"/>
          <p:cNvSpPr>
            <a:spLocks noGrp="1" noChangeArrowheads="1"/>
          </p:cNvSpPr>
          <p:nvPr>
            <p:ph type="body" idx="1"/>
          </p:nvPr>
        </p:nvSpPr>
        <p:spPr>
          <a:xfrm>
            <a:off x="685480" y="4342450"/>
            <a:ext cx="5487041" cy="4115824"/>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AD19B1-C948-4178-9E30-4A35205D7A10}" type="slidenum">
              <a:rPr lang="en-US"/>
              <a:pPr/>
              <a:t>8</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183A51-005A-4631-BFED-A6A4E9DFD695}" type="slidenum">
              <a:rPr lang="en-US"/>
              <a:pPr/>
              <a:t>13</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F51C68-32BC-4672-90A0-6BD3ED183E08}" type="slidenum">
              <a:rPr lang="en-US"/>
              <a:pPr/>
              <a:t>15</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3474" name="Rectangle 2"/>
          <p:cNvSpPr>
            <a:spLocks noGrp="1" noRot="1" noChangeAspect="1" noChangeArrowheads="1" noTextEdit="1"/>
          </p:cNvSpPr>
          <p:nvPr>
            <p:ph type="sldImg"/>
          </p:nvPr>
        </p:nvSpPr>
        <p:spPr>
          <a:xfrm>
            <a:off x="971550" y="782638"/>
            <a:ext cx="4953000" cy="3429000"/>
          </a:xfrm>
          <a:ln/>
        </p:spPr>
      </p:sp>
      <p:sp>
        <p:nvSpPr>
          <p:cNvPr id="1513475" name="Rectangle 3"/>
          <p:cNvSpPr>
            <a:spLocks noGrp="1" noChangeArrowheads="1"/>
          </p:cNvSpPr>
          <p:nvPr>
            <p:ph type="body" idx="1"/>
          </p:nvPr>
        </p:nvSpPr>
        <p:spPr>
          <a:xfrm>
            <a:off x="914508" y="4342450"/>
            <a:ext cx="5028986" cy="4115824"/>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179584-10E5-4F68-8EE2-A60D54526B67}" type="slidenum">
              <a:rPr lang="ar-SA"/>
              <a:pPr/>
              <a:t>23</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95300" y="274638"/>
            <a:ext cx="89154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D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6224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endParaRPr lang="ar-SA" sz="1050" b="1" dirty="0">
              <a:solidFill>
                <a:schemeClr val="accent1">
                  <a:lumMod val="50000"/>
                </a:schemeClr>
              </a:solidFill>
              <a:latin typeface="AYM Wadiy S_U normal."/>
              <a:cs typeface="Times New Roman" pitchFamily="18" charset="0"/>
            </a:endParaRPr>
          </a:p>
          <a:p>
            <a:pPr algn="ctr"/>
            <a:r>
              <a:rPr lang="ar-SA" sz="2600" b="1" dirty="0" smtClean="0">
                <a:solidFill>
                  <a:schemeClr val="bg2">
                    <a:lumMod val="25000"/>
                  </a:schemeClr>
                </a:solidFill>
                <a:latin typeface="Calibri" pitchFamily="34" charset="0"/>
                <a:cs typeface="Times New Roman" pitchFamily="18" charset="0"/>
              </a:rPr>
              <a:t>الادارة الاستراتيجية</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SA" sz="2600" b="1" dirty="0" smtClean="0">
                <a:solidFill>
                  <a:schemeClr val="bg2">
                    <a:lumMod val="25000"/>
                  </a:schemeClr>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عبد المليك مزهودة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en-US" sz="4800" b="1" spc="-150" dirty="0" smtClean="0">
                <a:solidFill>
                  <a:srgbClr val="376092"/>
                </a:solidFill>
                <a:latin typeface="ae_AlMateen" pitchFamily="2" charset="-78"/>
                <a:cs typeface="ae_AlMateen" pitchFamily="2" charset="-78"/>
              </a:rPr>
              <a:t> </a:t>
            </a:r>
            <a:r>
              <a:rPr lang="ar-SA" sz="4800" b="1" spc="-150" dirty="0" smtClean="0">
                <a:solidFill>
                  <a:srgbClr val="376092"/>
                </a:solidFill>
                <a:latin typeface="ae_AlMateen" pitchFamily="2" charset="-78"/>
                <a:cs typeface="ae_AlMateen" pitchFamily="2" charset="-78"/>
              </a:rPr>
              <a:t>المحاضرة </a:t>
            </a:r>
            <a:r>
              <a:rPr lang="ar-DZ" sz="4800" b="1" spc="-150" dirty="0" smtClean="0">
                <a:solidFill>
                  <a:srgbClr val="376092"/>
                </a:solidFill>
                <a:latin typeface="ae_AlMateen" pitchFamily="2" charset="-78"/>
                <a:cs typeface="ae_AlMateen" pitchFamily="2" charset="-78"/>
              </a:rPr>
              <a:t>الرابعة عشر</a:t>
            </a: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914400"/>
          </a:xfrm>
        </p:spPr>
        <p:txBody>
          <a:bodyPr/>
          <a:lstStyle/>
          <a:p>
            <a:pPr eaLnBrk="1" hangingPunct="1"/>
            <a:r>
              <a:rPr lang="ar-DZ" b="1" dirty="0" smtClean="0">
                <a:solidFill>
                  <a:schemeClr val="tx1"/>
                </a:solidFill>
                <a:cs typeface="Arial" pitchFamily="34" charset="0"/>
              </a:rPr>
              <a:t>بطاقة الأداء المتوازن</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عناصر</a:t>
            </a:r>
            <a:r>
              <a:rPr lang="ar-SA" dirty="0" smtClean="0">
                <a:solidFill>
                  <a:schemeClr val="tx2">
                    <a:lumMod val="75000"/>
                  </a:schemeClr>
                </a:solidFill>
              </a:rPr>
              <a:t> </a:t>
            </a:r>
            <a:r>
              <a:rPr lang="ar-SA" b="1" dirty="0" smtClean="0"/>
              <a:t>المحاضرة</a:t>
            </a:r>
            <a:endParaRPr lang="en-US" b="1" dirty="0"/>
          </a:p>
        </p:txBody>
      </p:sp>
      <p:sp>
        <p:nvSpPr>
          <p:cNvPr id="7171" name="Text Placeholder 5"/>
          <p:cNvSpPr>
            <a:spLocks noGrp="1"/>
          </p:cNvSpPr>
          <p:nvPr>
            <p:ph idx="1"/>
          </p:nvPr>
        </p:nvSpPr>
        <p:spPr>
          <a:xfrm>
            <a:off x="533400" y="1371600"/>
            <a:ext cx="8915400" cy="4525963"/>
          </a:xfrm>
        </p:spPr>
        <p:txBody>
          <a:bodyPr/>
          <a:lstStyle/>
          <a:p>
            <a:pPr rtl="1" eaLnBrk="1" hangingPunct="1">
              <a:buFont typeface="Arial" pitchFamily="34" charset="0"/>
              <a:buChar char="•"/>
            </a:pPr>
            <a:r>
              <a:rPr lang="ar-SA" sz="2400" b="1" dirty="0" smtClean="0">
                <a:cs typeface="Arial" pitchFamily="34" charset="0"/>
              </a:rPr>
              <a:t>مقدمة</a:t>
            </a:r>
          </a:p>
          <a:p>
            <a:pPr rtl="1" eaLnBrk="1" hangingPunct="1">
              <a:buFont typeface="Arial" pitchFamily="34" charset="0"/>
              <a:buChar char="•"/>
            </a:pPr>
            <a:r>
              <a:rPr lang="ar-SA" sz="2400" b="1" dirty="0" smtClean="0">
                <a:cs typeface="Arial" pitchFamily="34" charset="0"/>
              </a:rPr>
              <a:t>أبعاد قياس الأداء في المنظمة</a:t>
            </a:r>
          </a:p>
          <a:p>
            <a:pPr rtl="1" eaLnBrk="1" hangingPunct="1">
              <a:buFont typeface="Arial" pitchFamily="34" charset="0"/>
              <a:buChar char="•"/>
            </a:pPr>
            <a:r>
              <a:rPr lang="ar-SA" sz="2400" b="1" dirty="0" smtClean="0">
                <a:cs typeface="Arial" pitchFamily="34" charset="0"/>
              </a:rPr>
              <a:t>تعريف بطاقة الأداء المتوازن</a:t>
            </a:r>
          </a:p>
          <a:p>
            <a:pPr rtl="1" eaLnBrk="1" hangingPunct="1">
              <a:buFont typeface="Arial" pitchFamily="34" charset="0"/>
              <a:buChar char="•"/>
            </a:pPr>
            <a:r>
              <a:rPr lang="ar-SA" sz="2400" b="1" dirty="0" smtClean="0">
                <a:cs typeface="Arial" pitchFamily="34" charset="0"/>
              </a:rPr>
              <a:t>الأبعاد الأربعة لبطاقة الأداء المتوازن</a:t>
            </a:r>
          </a:p>
          <a:p>
            <a:pPr rtl="1" eaLnBrk="1" hangingPunct="1">
              <a:buFont typeface="Arial" pitchFamily="34" charset="0"/>
              <a:buChar char="•"/>
            </a:pPr>
            <a:r>
              <a:rPr lang="ar-SA" sz="2400" b="1" dirty="0">
                <a:cs typeface="Arial" pitchFamily="34" charset="0"/>
              </a:rPr>
              <a:t>التوازن في بطاقة الأداء </a:t>
            </a:r>
            <a:r>
              <a:rPr lang="ar-SA" sz="2400" b="1" dirty="0" smtClean="0">
                <a:cs typeface="Arial" pitchFamily="34" charset="0"/>
              </a:rPr>
              <a:t>المتوازن</a:t>
            </a:r>
          </a:p>
          <a:p>
            <a:pPr rtl="1" eaLnBrk="1" hangingPunct="1">
              <a:buFont typeface="Arial" pitchFamily="34" charset="0"/>
              <a:buChar char="•"/>
            </a:pPr>
            <a:r>
              <a:rPr lang="ar-SA" sz="2400" b="1" dirty="0" smtClean="0">
                <a:cs typeface="Arial" pitchFamily="34" charset="0"/>
              </a:rPr>
              <a:t>قياس أبعاد بطاقة الأداء المتوازن</a:t>
            </a:r>
          </a:p>
          <a:p>
            <a:pPr rtl="1" eaLnBrk="1" hangingPunct="1">
              <a:buFont typeface="Arial" pitchFamily="34" charset="0"/>
              <a:buChar char="•"/>
            </a:pPr>
            <a:r>
              <a:rPr lang="ar-SA" sz="2400" b="1" dirty="0" smtClean="0">
                <a:cs typeface="Arial" pitchFamily="34" charset="0"/>
              </a:rPr>
              <a:t>أهداف تطبيق بطاقة الأداء المتوازن</a:t>
            </a:r>
          </a:p>
          <a:p>
            <a:pPr rtl="1" eaLnBrk="1" hangingPunct="1">
              <a:buFont typeface="Arial" pitchFamily="34" charset="0"/>
              <a:buChar char="•"/>
            </a:pPr>
            <a:r>
              <a:rPr lang="ar-SA" sz="2400" b="1" dirty="0" smtClean="0">
                <a:cs typeface="Arial" pitchFamily="34" charset="0"/>
              </a:rPr>
              <a:t>خطوات تطبيق بطاقة الأداء المتوازن </a:t>
            </a:r>
          </a:p>
          <a:p>
            <a:pPr rtl="1" eaLnBrk="1" hangingPunct="1">
              <a:buFont typeface="Arial" pitchFamily="34" charset="0"/>
              <a:buChar char="•"/>
            </a:pPr>
            <a:r>
              <a:rPr lang="ar-SA" sz="2400" b="1" dirty="0" smtClean="0">
                <a:cs typeface="Arial" pitchFamily="34" charset="0"/>
              </a:rPr>
              <a:t>عوائق تطبيق بطاقة الأداء المتوازن</a:t>
            </a:r>
            <a:endParaRPr lang="ar-SA" sz="2400" b="1" dirty="0" smtClean="0">
              <a:cs typeface="Arial" pitchFamily="34" charset="0"/>
            </a:endParaRPr>
          </a:p>
          <a:p>
            <a:pPr rtl="1" eaLnBrk="1" hangingPunct="1">
              <a:buFont typeface="Arial" pitchFamily="34" charset="0"/>
              <a:buChar char="•"/>
            </a:pPr>
            <a:endParaRPr lang="ar-SA" sz="2400" b="1" dirty="0" smtClean="0">
              <a:cs typeface="Arial" pitchFamily="34" charset="0"/>
            </a:endParaRPr>
          </a:p>
          <a:p>
            <a:pPr rtl="1" eaLnBrk="1" hangingPunct="1">
              <a:buFont typeface="Arial" pitchFamily="34" charset="0"/>
              <a:buChar char="•"/>
            </a:pPr>
            <a:endParaRPr lang="ar-SA" sz="2400" b="1" dirty="0" smtClean="0">
              <a:cs typeface="Arial" pitchFamily="34" charset="0"/>
            </a:endParaRPr>
          </a:p>
          <a:p>
            <a:r>
              <a:rPr lang="en-US" sz="2400" b="1" dirty="0" smtClean="0">
                <a:cs typeface="Arial" pitchFamily="34" charset="0"/>
              </a:rPr>
              <a:t> </a:t>
            </a:r>
          </a:p>
          <a:p>
            <a:r>
              <a:rPr lang="en-GB" sz="2400" b="1" dirty="0" smtClean="0">
                <a:cs typeface="Arial" pitchFamily="34" charset="0"/>
              </a:rPr>
              <a:t>  </a:t>
            </a:r>
            <a:r>
              <a:rPr lang="en-US" sz="2400" b="1" dirty="0" smtClean="0">
                <a:cs typeface="Arial" pitchFamily="34" charset="0"/>
              </a:rPr>
              <a:t>     </a:t>
            </a:r>
            <a:r>
              <a:rPr lang="en-GB" sz="2400" b="1" dirty="0" smtClean="0">
                <a:cs typeface="Arial" pitchFamily="34" charset="0"/>
              </a:rPr>
              <a:t>     </a:t>
            </a:r>
            <a:endParaRPr lang="ar-EG"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915400" cy="1143000"/>
          </a:xfrm>
        </p:spPr>
        <p:txBody>
          <a:bodyPr/>
          <a:lstStyle/>
          <a:p>
            <a:pPr rtl="1"/>
            <a:r>
              <a:rPr lang="ar-DZ" dirty="0" smtClean="0"/>
              <a:t>مقدمة</a:t>
            </a:r>
            <a:endParaRPr lang="en-US" dirty="0"/>
          </a:p>
        </p:txBody>
      </p:sp>
      <p:sp>
        <p:nvSpPr>
          <p:cNvPr id="3" name="Content Placeholder 2"/>
          <p:cNvSpPr>
            <a:spLocks noGrp="1"/>
          </p:cNvSpPr>
          <p:nvPr>
            <p:ph idx="1"/>
          </p:nvPr>
        </p:nvSpPr>
        <p:spPr>
          <a:xfrm>
            <a:off x="0" y="990600"/>
            <a:ext cx="9525000" cy="5257800"/>
          </a:xfrm>
        </p:spPr>
        <p:txBody>
          <a:bodyPr/>
          <a:lstStyle/>
          <a:p>
            <a:pPr rtl="1">
              <a:buFont typeface="Arial" pitchFamily="34" charset="0"/>
              <a:buChar char="•"/>
            </a:pPr>
            <a:r>
              <a:rPr lang="ar-DZ" sz="2800" dirty="0" smtClean="0"/>
              <a:t>الرقابة على الأداء هو أحد انشغالات الادارة منذ عهد تايلور</a:t>
            </a:r>
          </a:p>
          <a:p>
            <a:pPr rtl="1">
              <a:buFont typeface="Arial" pitchFamily="34" charset="0"/>
              <a:buChar char="•"/>
            </a:pPr>
            <a:r>
              <a:rPr lang="ar-DZ" sz="2800" dirty="0" smtClean="0"/>
              <a:t>الرقابة على الأداء اعتمدت منذ عهد طويل على المؤشرات المالية التي تقيس الأداء المالي للمنظمات: </a:t>
            </a:r>
            <a:r>
              <a:rPr lang="ar-DZ" sz="2800" dirty="0" smtClean="0">
                <a:solidFill>
                  <a:srgbClr val="000000"/>
                </a:solidFill>
              </a:rPr>
              <a:t>نسبة الربح، العائد على الاستثمار، المبيعات، التدفقات النقدية، مستويات السيولة والاستدانة...</a:t>
            </a:r>
          </a:p>
          <a:p>
            <a:pPr rtl="1">
              <a:buFont typeface="Arial" pitchFamily="34" charset="0"/>
              <a:buChar char="•"/>
            </a:pPr>
            <a:r>
              <a:rPr lang="ar-DZ" sz="2800" dirty="0" smtClean="0"/>
              <a:t>غير أن الرقابة المالية:</a:t>
            </a:r>
          </a:p>
          <a:p>
            <a:pPr marL="1236663" indent="-514350" rtl="1">
              <a:buFont typeface="Courier New" pitchFamily="49" charset="0"/>
              <a:buChar char="o"/>
            </a:pPr>
            <a:r>
              <a:rPr lang="ar-SA" sz="2800" dirty="0" smtClean="0">
                <a:solidFill>
                  <a:srgbClr val="000000"/>
                </a:solidFill>
              </a:rPr>
              <a:t>تركز النتائج وليس على الاجراءا</a:t>
            </a:r>
            <a:r>
              <a:rPr lang="ar-DZ" sz="2800" dirty="0" smtClean="0">
                <a:solidFill>
                  <a:srgbClr val="000000"/>
                </a:solidFill>
              </a:rPr>
              <a:t>ت.</a:t>
            </a:r>
            <a:r>
              <a:rPr lang="en-US" sz="2800" dirty="0" smtClean="0">
                <a:solidFill>
                  <a:srgbClr val="000000"/>
                </a:solidFill>
              </a:rPr>
              <a:t> </a:t>
            </a:r>
            <a:r>
              <a:rPr lang="ar-SA" sz="2800" dirty="0" smtClean="0">
                <a:solidFill>
                  <a:srgbClr val="000000"/>
                </a:solidFill>
              </a:rPr>
              <a:t> </a:t>
            </a:r>
            <a:endParaRPr lang="ar-DZ" sz="2800" dirty="0" smtClean="0">
              <a:solidFill>
                <a:srgbClr val="000000"/>
              </a:solidFill>
            </a:endParaRPr>
          </a:p>
          <a:p>
            <a:pPr marL="1236663" indent="-514350" rtl="1">
              <a:buFont typeface="Courier New" pitchFamily="49" charset="0"/>
              <a:buChar char="o"/>
            </a:pPr>
            <a:r>
              <a:rPr lang="ar-DZ" sz="2800" dirty="0" smtClean="0">
                <a:solidFill>
                  <a:srgbClr val="000000"/>
                </a:solidFill>
              </a:rPr>
              <a:t>تقيس أكثر الأصول الملموسة</a:t>
            </a:r>
          </a:p>
          <a:p>
            <a:pPr marL="1236663" indent="-514350" rtl="1">
              <a:buFont typeface="Courier New" pitchFamily="49" charset="0"/>
              <a:buChar char="o"/>
            </a:pPr>
            <a:r>
              <a:rPr lang="ar-DZ" sz="2800" dirty="0" smtClean="0">
                <a:solidFill>
                  <a:srgbClr val="000000"/>
                </a:solidFill>
              </a:rPr>
              <a:t>تغفل أبعادا كثيرة كالتعلم التنظيمي وولاء الزبائن، الكفاءات المحورية...</a:t>
            </a:r>
          </a:p>
          <a:p>
            <a:pPr marL="355600" rtl="1">
              <a:buFont typeface="Arial" pitchFamily="34" charset="0"/>
              <a:buChar char="•"/>
            </a:pPr>
            <a:r>
              <a:rPr lang="ar-DZ" sz="2800" dirty="0" smtClean="0">
                <a:solidFill>
                  <a:srgbClr val="000000"/>
                </a:solidFill>
              </a:rPr>
              <a:t>لذلك لا يمكن لرقابة الأداء المالي أن تغطي جميع الأبعاد الاستراتيجية في المنظمة</a:t>
            </a:r>
            <a:endParaRPr lang="ar-DZ" sz="2800" dirty="0" smtClean="0"/>
          </a:p>
          <a:p>
            <a:pPr rtl="1"/>
            <a:endParaRPr lang="ar-DZ" sz="2800" dirty="0" smtClean="0"/>
          </a:p>
        </p:txBody>
      </p:sp>
    </p:spTree>
    <p:extLst>
      <p:ext uri="{BB962C8B-B14F-4D97-AF65-F5344CB8AC3E}">
        <p14:creationId xmlns:p14="http://schemas.microsoft.com/office/powerpoint/2010/main" val="3061684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DZ" b="1" dirty="0" smtClean="0"/>
              <a:t>أبعاد قياس الأداء في المنظمة </a:t>
            </a:r>
            <a:endParaRPr lang="ar-DZ" b="1" dirty="0"/>
          </a:p>
        </p:txBody>
      </p:sp>
      <p:sp>
        <p:nvSpPr>
          <p:cNvPr id="3" name="Content Placeholder 2"/>
          <p:cNvSpPr>
            <a:spLocks noGrp="1"/>
          </p:cNvSpPr>
          <p:nvPr>
            <p:ph idx="1"/>
          </p:nvPr>
        </p:nvSpPr>
        <p:spPr>
          <a:xfrm>
            <a:off x="304800" y="1295400"/>
            <a:ext cx="9105900" cy="5562600"/>
          </a:xfrm>
        </p:spPr>
        <p:txBody>
          <a:bodyPr/>
          <a:lstStyle/>
          <a:p>
            <a:pPr rtl="1"/>
            <a:r>
              <a:rPr lang="ar-DZ" sz="2800" dirty="0" smtClean="0">
                <a:solidFill>
                  <a:srgbClr val="000000"/>
                </a:solidFill>
              </a:rPr>
              <a:t>البعد الأساسي لقياس الأداء في المنظمة هو البعد المالي، غير أن هناك ابعاد لا تقل أهمية هي:</a:t>
            </a:r>
          </a:p>
          <a:p>
            <a:pPr rtl="1">
              <a:buFontTx/>
              <a:buChar char="-"/>
            </a:pPr>
            <a:r>
              <a:rPr lang="ar-DZ" sz="2800" dirty="0" smtClean="0">
                <a:solidFill>
                  <a:srgbClr val="000000"/>
                </a:solidFill>
              </a:rPr>
              <a:t>بعد الموارد البشرية</a:t>
            </a:r>
          </a:p>
          <a:p>
            <a:pPr rtl="1">
              <a:buFontTx/>
              <a:buChar char="-"/>
            </a:pPr>
            <a:r>
              <a:rPr lang="ar-DZ" sz="2800" dirty="0" smtClean="0">
                <a:solidFill>
                  <a:srgbClr val="000000"/>
                </a:solidFill>
              </a:rPr>
              <a:t>بعد التعلم التنظيمي </a:t>
            </a:r>
          </a:p>
          <a:p>
            <a:pPr rtl="1">
              <a:buFontTx/>
              <a:buChar char="-"/>
            </a:pPr>
            <a:r>
              <a:rPr lang="ar-DZ" sz="2800" dirty="0" smtClean="0">
                <a:solidFill>
                  <a:srgbClr val="000000"/>
                </a:solidFill>
              </a:rPr>
              <a:t>رضا الزبائن</a:t>
            </a:r>
          </a:p>
          <a:p>
            <a:pPr rtl="1"/>
            <a:r>
              <a:rPr lang="ar-DZ" sz="2800" dirty="0" smtClean="0">
                <a:solidFill>
                  <a:srgbClr val="000000"/>
                </a:solidFill>
              </a:rPr>
              <a:t>ذلك لأن هذه الأبعاد هي التي تساهم بفاعلية في خلق القيمة والميزة التنافسية للمنظمة.</a:t>
            </a:r>
          </a:p>
          <a:p>
            <a:pPr rtl="1"/>
            <a:r>
              <a:rPr lang="ar-DZ" sz="2800" dirty="0" smtClean="0">
                <a:solidFill>
                  <a:srgbClr val="000000"/>
                </a:solidFill>
              </a:rPr>
              <a:t>من هذا المنظور قدم نورتون وكابلن أداة ادارية تغطي جميع هذه الأبعاد في المنظمة بمسمى:</a:t>
            </a:r>
          </a:p>
          <a:p>
            <a:pPr algn="ctr" rtl="1"/>
            <a:r>
              <a:rPr lang="ar-SA" sz="2800" b="1" dirty="0" smtClean="0">
                <a:solidFill>
                  <a:srgbClr val="002060"/>
                </a:solidFill>
              </a:rPr>
              <a:t>بطاقة الأداء المتوازن</a:t>
            </a:r>
            <a:r>
              <a:rPr lang="ar-DZ" sz="2800" b="1" dirty="0" smtClean="0">
                <a:solidFill>
                  <a:srgbClr val="002060"/>
                </a:solidFill>
              </a:rPr>
              <a:t>:</a:t>
            </a:r>
            <a:r>
              <a:rPr lang="ar-SA" sz="2800" b="1" dirty="0" smtClean="0">
                <a:solidFill>
                  <a:srgbClr val="002060"/>
                </a:solidFill>
              </a:rPr>
              <a:t> </a:t>
            </a:r>
            <a:r>
              <a:rPr lang="en-US" sz="2800" dirty="0" smtClean="0">
                <a:solidFill>
                  <a:srgbClr val="002060"/>
                </a:solidFill>
              </a:rPr>
              <a:t>Balanced Scorecard </a:t>
            </a:r>
            <a:endParaRPr lang="ar-DZ" sz="2800" dirty="0" smtClean="0">
              <a:solidFill>
                <a:srgbClr val="002060"/>
              </a:solidFill>
            </a:endParaRPr>
          </a:p>
          <a:p>
            <a:pPr rtl="1"/>
            <a:endParaRPr lang="ar-DZ" sz="2800" dirty="0" smtClean="0">
              <a:solidFill>
                <a:srgbClr val="000000"/>
              </a:solidFill>
            </a:endParaRPr>
          </a:p>
          <a:p>
            <a:pPr rtl="1">
              <a:buFontTx/>
              <a:buChar char="-"/>
            </a:pPr>
            <a:endParaRPr lang="en-US" sz="2800" dirty="0" smtClean="0">
              <a:solidFill>
                <a:srgbClr val="000000"/>
              </a:solidFill>
            </a:endParaRPr>
          </a:p>
          <a:p>
            <a:pPr rtl="1"/>
            <a:endParaRPr lang="ar-DZ"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525000" cy="914400"/>
          </a:xfrm>
        </p:spPr>
        <p:txBody>
          <a:bodyPr/>
          <a:lstStyle/>
          <a:p>
            <a:pPr rtl="1"/>
            <a:r>
              <a:rPr lang="ar-SA" sz="4000" b="1" dirty="0" smtClean="0">
                <a:solidFill>
                  <a:srgbClr val="002060"/>
                </a:solidFill>
              </a:rPr>
              <a:t>تعريف بطاقة </a:t>
            </a:r>
            <a:r>
              <a:rPr lang="ar-SA" sz="4000" b="1" dirty="0" smtClean="0">
                <a:solidFill>
                  <a:srgbClr val="002060"/>
                </a:solidFill>
              </a:rPr>
              <a:t>الأداء المتوازن</a:t>
            </a:r>
            <a:r>
              <a:rPr lang="ar-DZ" sz="4000" b="1" dirty="0" smtClean="0">
                <a:solidFill>
                  <a:srgbClr val="002060"/>
                </a:solidFill>
              </a:rPr>
              <a:t>:</a:t>
            </a:r>
            <a:r>
              <a:rPr lang="ar-SA" sz="4000" b="1" dirty="0" smtClean="0">
                <a:solidFill>
                  <a:srgbClr val="002060"/>
                </a:solidFill>
              </a:rPr>
              <a:t> </a:t>
            </a:r>
            <a:r>
              <a:rPr lang="en-US" sz="4000" dirty="0" smtClean="0">
                <a:solidFill>
                  <a:srgbClr val="002060"/>
                </a:solidFill>
              </a:rPr>
              <a:t>Balanced Scorecard </a:t>
            </a:r>
            <a:endParaRPr lang="ar-DZ" sz="4000" dirty="0">
              <a:solidFill>
                <a:srgbClr val="002060"/>
              </a:solidFill>
            </a:endParaRPr>
          </a:p>
        </p:txBody>
      </p:sp>
      <p:sp>
        <p:nvSpPr>
          <p:cNvPr id="3" name="Content Placeholder 2"/>
          <p:cNvSpPr>
            <a:spLocks noGrp="1"/>
          </p:cNvSpPr>
          <p:nvPr>
            <p:ph idx="1"/>
          </p:nvPr>
        </p:nvSpPr>
        <p:spPr>
          <a:xfrm>
            <a:off x="495300" y="1371600"/>
            <a:ext cx="8915400" cy="4754563"/>
          </a:xfrm>
        </p:spPr>
        <p:txBody>
          <a:bodyPr/>
          <a:lstStyle/>
          <a:p>
            <a:pPr rtl="1"/>
            <a:r>
              <a:rPr lang="ar-SA" dirty="0" smtClean="0">
                <a:solidFill>
                  <a:srgbClr val="3333FF"/>
                </a:solidFill>
              </a:rPr>
              <a:t>هى نظام إداري</a:t>
            </a:r>
            <a:r>
              <a:rPr lang="ar-DZ" dirty="0" smtClean="0">
                <a:solidFill>
                  <a:srgbClr val="3333FF"/>
                </a:solidFill>
              </a:rPr>
              <a:t> (</a:t>
            </a:r>
            <a:r>
              <a:rPr lang="ar-SA" dirty="0" smtClean="0">
                <a:solidFill>
                  <a:srgbClr val="3333FF"/>
                </a:solidFill>
              </a:rPr>
              <a:t> ليس فقط نظام قياس ) الذي يجعل المنشأة قادر</a:t>
            </a:r>
            <a:r>
              <a:rPr lang="ar-DZ" dirty="0" smtClean="0">
                <a:solidFill>
                  <a:srgbClr val="3333FF"/>
                </a:solidFill>
              </a:rPr>
              <a:t>ة</a:t>
            </a:r>
            <a:r>
              <a:rPr lang="ar-SA" dirty="0" smtClean="0">
                <a:solidFill>
                  <a:srgbClr val="3333FF"/>
                </a:solidFill>
              </a:rPr>
              <a:t> على بيان رؤيتها واستراتيجيتها وترجمتها الى افعال، وهي تزود الإدارة بالتغذية العكسية لعملياتها الداخلية و منتجاتها الخارجية من اجل التطوير المستمر لأداء ونتائج استراتيجيتها.</a:t>
            </a:r>
          </a:p>
          <a:p>
            <a:pPr rtl="1"/>
            <a:r>
              <a:rPr lang="ar-SA" dirty="0" smtClean="0"/>
              <a:t>عبارة بطاقة الأداء المتوازن يقصد بها أن التقييم يجب أن يعكس توازن بين عدد من العناصر الهامة المشتركة في الأداء المؤسسي والبطاقة ليست وسيلة لتسجيل النتائج التي تحققت  بل هي مؤشرات لتوقع نتائج معينة في المستقبل.</a:t>
            </a:r>
            <a:br>
              <a:rPr lang="ar-SA" dirty="0" smtClean="0"/>
            </a:br>
            <a:r>
              <a:rPr lang="ar-SA" dirty="0" smtClean="0"/>
              <a:t> </a:t>
            </a:r>
            <a:endParaRPr lang="ar-SA" b="1" u="sng" dirty="0" smtClean="0"/>
          </a:p>
          <a:p>
            <a:pPr rtl="1"/>
            <a:endParaRPr lang="ar-DZ"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838200" y="1143000"/>
            <a:ext cx="8353425" cy="4679950"/>
            <a:chOff x="96" y="576"/>
            <a:chExt cx="5520" cy="3552"/>
          </a:xfrm>
        </p:grpSpPr>
        <p:sp>
          <p:nvSpPr>
            <p:cNvPr id="1589267" name="Text Box 19"/>
            <p:cNvSpPr txBox="1">
              <a:spLocks noChangeArrowheads="1"/>
            </p:cNvSpPr>
            <p:nvPr/>
          </p:nvSpPr>
          <p:spPr bwMode="auto">
            <a:xfrm>
              <a:off x="2463" y="1392"/>
              <a:ext cx="121" cy="185"/>
            </a:xfrm>
            <a:prstGeom prst="rect">
              <a:avLst/>
            </a:prstGeom>
            <a:noFill/>
            <a:ln w="9525">
              <a:noFill/>
              <a:miter lim="800000"/>
              <a:headEnd/>
              <a:tailEnd/>
            </a:ln>
            <a:effectLst/>
          </p:spPr>
          <p:txBody>
            <a:bodyPr wrap="none">
              <a:spAutoFit/>
            </a:bodyPr>
            <a:lstStyle/>
            <a:p>
              <a:pPr algn="l" rtl="0" eaLnBrk="0" hangingPunct="0"/>
              <a:endParaRPr lang="en-US" sz="1000" b="1">
                <a:latin typeface="Times" pitchFamily="18" charset="0"/>
                <a:cs typeface="Arial" pitchFamily="34" charset="0"/>
              </a:endParaRPr>
            </a:p>
          </p:txBody>
        </p:sp>
        <p:sp>
          <p:nvSpPr>
            <p:cNvPr id="1589268" name="AutoShape 20"/>
            <p:cNvSpPr>
              <a:spLocks noChangeArrowheads="1"/>
            </p:cNvSpPr>
            <p:nvPr/>
          </p:nvSpPr>
          <p:spPr bwMode="auto">
            <a:xfrm rot="3082064">
              <a:off x="4235" y="2765"/>
              <a:ext cx="379" cy="1772"/>
            </a:xfrm>
            <a:prstGeom prst="curvedLeftArrow">
              <a:avLst>
                <a:gd name="adj1" fmla="val 93509"/>
                <a:gd name="adj2" fmla="val 187018"/>
                <a:gd name="adj3" fmla="val 33333"/>
              </a:avLst>
            </a:prstGeom>
            <a:solidFill>
              <a:srgbClr val="0000FF"/>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
          <p:nvSpPr>
            <p:cNvPr id="1589269" name="AutoShape 21"/>
            <p:cNvSpPr>
              <a:spLocks noChangeArrowheads="1"/>
            </p:cNvSpPr>
            <p:nvPr/>
          </p:nvSpPr>
          <p:spPr bwMode="auto">
            <a:xfrm rot="35541625">
              <a:off x="3702" y="2305"/>
              <a:ext cx="139" cy="713"/>
            </a:xfrm>
            <a:prstGeom prst="curvedLeftArrow">
              <a:avLst>
                <a:gd name="adj1" fmla="val 102590"/>
                <a:gd name="adj2" fmla="val 205180"/>
                <a:gd name="adj3" fmla="val 33333"/>
              </a:avLst>
            </a:prstGeom>
            <a:solidFill>
              <a:srgbClr val="FFCC00"/>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
          <p:nvSpPr>
            <p:cNvPr id="1589270" name="AutoShape 22"/>
            <p:cNvSpPr>
              <a:spLocks noChangeArrowheads="1"/>
            </p:cNvSpPr>
            <p:nvPr/>
          </p:nvSpPr>
          <p:spPr bwMode="auto">
            <a:xfrm rot="7522289">
              <a:off x="1036" y="2664"/>
              <a:ext cx="379" cy="1772"/>
            </a:xfrm>
            <a:prstGeom prst="curvedLeftArrow">
              <a:avLst>
                <a:gd name="adj1" fmla="val 93509"/>
                <a:gd name="adj2" fmla="val 187018"/>
                <a:gd name="adj3" fmla="val 33333"/>
              </a:avLst>
            </a:prstGeom>
            <a:solidFill>
              <a:srgbClr val="0000FF"/>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
          <p:nvSpPr>
            <p:cNvPr id="1589271" name="AutoShape 23"/>
            <p:cNvSpPr>
              <a:spLocks noChangeArrowheads="1"/>
            </p:cNvSpPr>
            <p:nvPr/>
          </p:nvSpPr>
          <p:spPr bwMode="auto">
            <a:xfrm rot="13990553">
              <a:off x="1080" y="216"/>
              <a:ext cx="379" cy="1772"/>
            </a:xfrm>
            <a:prstGeom prst="curvedLeftArrow">
              <a:avLst>
                <a:gd name="adj1" fmla="val 93509"/>
                <a:gd name="adj2" fmla="val 187018"/>
                <a:gd name="adj3" fmla="val 33333"/>
              </a:avLst>
            </a:prstGeom>
            <a:solidFill>
              <a:srgbClr val="0000FF"/>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
          <p:nvSpPr>
            <p:cNvPr id="1589272" name="AutoShape 24"/>
            <p:cNvSpPr>
              <a:spLocks noChangeArrowheads="1"/>
            </p:cNvSpPr>
            <p:nvPr/>
          </p:nvSpPr>
          <p:spPr bwMode="auto">
            <a:xfrm rot="17959193">
              <a:off x="4540" y="269"/>
              <a:ext cx="379" cy="1772"/>
            </a:xfrm>
            <a:prstGeom prst="curvedLeftArrow">
              <a:avLst>
                <a:gd name="adj1" fmla="val 93509"/>
                <a:gd name="adj2" fmla="val 187018"/>
                <a:gd name="adj3" fmla="val 33333"/>
              </a:avLst>
            </a:prstGeom>
            <a:solidFill>
              <a:srgbClr val="0000FF"/>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
          <p:nvSpPr>
            <p:cNvPr id="1589273" name="AutoShape 25"/>
            <p:cNvSpPr>
              <a:spLocks noChangeArrowheads="1"/>
            </p:cNvSpPr>
            <p:nvPr/>
          </p:nvSpPr>
          <p:spPr bwMode="auto">
            <a:xfrm rot="24539011">
              <a:off x="1879" y="1739"/>
              <a:ext cx="187" cy="659"/>
            </a:xfrm>
            <a:prstGeom prst="curvedLeftArrow">
              <a:avLst>
                <a:gd name="adj1" fmla="val 70481"/>
                <a:gd name="adj2" fmla="val 140963"/>
                <a:gd name="adj3" fmla="val 33333"/>
              </a:avLst>
            </a:prstGeom>
            <a:solidFill>
              <a:srgbClr val="FFCC00"/>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
          <p:nvSpPr>
            <p:cNvPr id="1589274" name="AutoShape 26"/>
            <p:cNvSpPr>
              <a:spLocks noChangeArrowheads="1"/>
            </p:cNvSpPr>
            <p:nvPr/>
          </p:nvSpPr>
          <p:spPr bwMode="auto">
            <a:xfrm rot="28427717">
              <a:off x="3587" y="1660"/>
              <a:ext cx="225" cy="679"/>
            </a:xfrm>
            <a:prstGeom prst="curvedLeftArrow">
              <a:avLst>
                <a:gd name="adj1" fmla="val 60356"/>
                <a:gd name="adj2" fmla="val 120711"/>
                <a:gd name="adj3" fmla="val 33333"/>
              </a:avLst>
            </a:prstGeom>
            <a:solidFill>
              <a:srgbClr val="FFCC00"/>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
          <p:nvSpPr>
            <p:cNvPr id="1589275" name="AutoShape 27"/>
            <p:cNvSpPr>
              <a:spLocks noChangeArrowheads="1"/>
            </p:cNvSpPr>
            <p:nvPr/>
          </p:nvSpPr>
          <p:spPr bwMode="auto">
            <a:xfrm rot="39178649">
              <a:off x="1955" y="2428"/>
              <a:ext cx="225" cy="679"/>
            </a:xfrm>
            <a:prstGeom prst="curvedLeftArrow">
              <a:avLst>
                <a:gd name="adj1" fmla="val 60356"/>
                <a:gd name="adj2" fmla="val 120711"/>
                <a:gd name="adj3" fmla="val 33333"/>
              </a:avLst>
            </a:prstGeom>
            <a:solidFill>
              <a:srgbClr val="FFCC00"/>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
          <p:nvSpPr>
            <p:cNvPr id="1589276" name="Rectangle 28"/>
            <p:cNvSpPr>
              <a:spLocks noChangeArrowheads="1"/>
            </p:cNvSpPr>
            <p:nvPr/>
          </p:nvSpPr>
          <p:spPr bwMode="auto">
            <a:xfrm>
              <a:off x="4128" y="1728"/>
              <a:ext cx="1488" cy="1160"/>
            </a:xfrm>
            <a:prstGeom prst="rect">
              <a:avLst/>
            </a:prstGeom>
            <a:gradFill rotWithShape="0">
              <a:gsLst>
                <a:gs pos="0">
                  <a:srgbClr val="FFFFFF"/>
                </a:gs>
                <a:gs pos="100000">
                  <a:srgbClr val="E3266B">
                    <a:alpha val="59000"/>
                  </a:srgbClr>
                </a:gs>
              </a:gsLst>
              <a:path path="shape">
                <a:fillToRect l="50000" t="50000" r="50000" b="50000"/>
              </a:path>
            </a:gradFill>
            <a:ln w="12700">
              <a:noFill/>
              <a:miter lim="800000"/>
              <a:headEnd/>
              <a:tailEnd/>
            </a:ln>
            <a:effectLst>
              <a:outerShdw dist="71842" dir="2700000" algn="ctr" rotWithShape="0">
                <a:srgbClr val="919191"/>
              </a:outerShdw>
            </a:effectLst>
          </p:spPr>
          <p:txBody>
            <a:bodyPr lIns="90488" tIns="44450" rIns="90488" bIns="44450" anchor="ctr"/>
            <a:lstStyle/>
            <a:p>
              <a:pPr algn="ctr"/>
              <a:endParaRPr lang="en-US" sz="1000" b="1">
                <a:effectLst>
                  <a:outerShdw blurRad="38100" dist="38100" dir="2700000" algn="tl">
                    <a:srgbClr val="FFFFFF"/>
                  </a:outerShdw>
                </a:effectLst>
                <a:latin typeface="Arial" pitchFamily="34" charset="0"/>
                <a:cs typeface="Arial" pitchFamily="34" charset="0"/>
              </a:endParaRPr>
            </a:p>
          </p:txBody>
        </p:sp>
        <p:sp>
          <p:nvSpPr>
            <p:cNvPr id="1589277" name="Rectangle 29"/>
            <p:cNvSpPr>
              <a:spLocks noChangeArrowheads="1"/>
            </p:cNvSpPr>
            <p:nvPr/>
          </p:nvSpPr>
          <p:spPr bwMode="auto">
            <a:xfrm>
              <a:off x="2112" y="576"/>
              <a:ext cx="1488" cy="1160"/>
            </a:xfrm>
            <a:prstGeom prst="rect">
              <a:avLst/>
            </a:prstGeom>
            <a:gradFill rotWithShape="0">
              <a:gsLst>
                <a:gs pos="0">
                  <a:srgbClr val="FFFFFF"/>
                </a:gs>
                <a:gs pos="100000">
                  <a:srgbClr val="E3266B">
                    <a:alpha val="59000"/>
                  </a:srgbClr>
                </a:gs>
              </a:gsLst>
              <a:path path="shape">
                <a:fillToRect l="50000" t="50000" r="50000" b="50000"/>
              </a:path>
            </a:gradFill>
            <a:ln w="12700">
              <a:noFill/>
              <a:miter lim="800000"/>
              <a:headEnd/>
              <a:tailEnd/>
            </a:ln>
            <a:effectLst>
              <a:outerShdw dist="71842" dir="2700000" algn="ctr" rotWithShape="0">
                <a:srgbClr val="919191"/>
              </a:outerShdw>
            </a:effectLst>
          </p:spPr>
          <p:txBody>
            <a:bodyPr lIns="90488" tIns="44450" rIns="90488" bIns="44450" anchor="ctr"/>
            <a:lstStyle/>
            <a:p>
              <a:pPr algn="ctr" eaLnBrk="0" hangingPunct="0"/>
              <a:endParaRPr lang="ar-SA" sz="2400" b="1">
                <a:solidFill>
                  <a:srgbClr val="000000"/>
                </a:solidFill>
                <a:cs typeface="Times New Roman" pitchFamily="18" charset="0"/>
              </a:endParaRPr>
            </a:p>
            <a:p>
              <a:pPr algn="ctr" eaLnBrk="0" hangingPunct="0"/>
              <a:r>
                <a:rPr lang="ar-SA" sz="2400" b="1">
                  <a:solidFill>
                    <a:srgbClr val="000000"/>
                  </a:solidFill>
                  <a:cs typeface="Times New Roman" pitchFamily="18" charset="0"/>
                </a:rPr>
                <a:t>كيف ننظر الى استثمار المال؟</a:t>
              </a:r>
              <a:endParaRPr lang="en-US" sz="2400" b="1">
                <a:solidFill>
                  <a:srgbClr val="000000"/>
                </a:solidFill>
                <a:cs typeface="Times New Roman" pitchFamily="18" charset="0"/>
              </a:endParaRPr>
            </a:p>
            <a:p>
              <a:pPr algn="ctr"/>
              <a:endParaRPr lang="en-GB" sz="2400" b="1">
                <a:latin typeface="Arial" pitchFamily="34" charset="0"/>
                <a:cs typeface="Arial" pitchFamily="34" charset="0"/>
              </a:endParaRPr>
            </a:p>
          </p:txBody>
        </p:sp>
        <p:sp>
          <p:nvSpPr>
            <p:cNvPr id="1589278" name="Rectangle 30"/>
            <p:cNvSpPr>
              <a:spLocks noChangeArrowheads="1"/>
            </p:cNvSpPr>
            <p:nvPr/>
          </p:nvSpPr>
          <p:spPr bwMode="auto">
            <a:xfrm>
              <a:off x="96" y="1776"/>
              <a:ext cx="1488" cy="1160"/>
            </a:xfrm>
            <a:prstGeom prst="rect">
              <a:avLst/>
            </a:prstGeom>
            <a:gradFill rotWithShape="0">
              <a:gsLst>
                <a:gs pos="0">
                  <a:srgbClr val="FFFFFF"/>
                </a:gs>
                <a:gs pos="100000">
                  <a:srgbClr val="E3266B">
                    <a:alpha val="59000"/>
                  </a:srgbClr>
                </a:gs>
              </a:gsLst>
              <a:path path="shape">
                <a:fillToRect l="50000" t="50000" r="50000" b="50000"/>
              </a:path>
            </a:gradFill>
            <a:ln w="12700">
              <a:noFill/>
              <a:miter lim="800000"/>
              <a:headEnd/>
              <a:tailEnd/>
            </a:ln>
            <a:effectLst>
              <a:outerShdw dist="71842" dir="2700000" algn="ctr" rotWithShape="0">
                <a:srgbClr val="919191"/>
              </a:outerShdw>
            </a:effectLst>
          </p:spPr>
          <p:txBody>
            <a:bodyPr lIns="90488" tIns="44450" rIns="90488" bIns="44450" anchor="ctr"/>
            <a:lstStyle/>
            <a:p>
              <a:pPr algn="ctr"/>
              <a:endParaRPr lang="en-US" sz="1000" b="1">
                <a:effectLst>
                  <a:outerShdw blurRad="38100" dist="38100" dir="2700000" algn="tl">
                    <a:srgbClr val="FFFFFF"/>
                  </a:outerShdw>
                </a:effectLst>
                <a:latin typeface="Arial" pitchFamily="34" charset="0"/>
                <a:cs typeface="Arial" pitchFamily="34" charset="0"/>
              </a:endParaRPr>
            </a:p>
          </p:txBody>
        </p:sp>
        <p:sp>
          <p:nvSpPr>
            <p:cNvPr id="1589279" name="Rectangle 31"/>
            <p:cNvSpPr>
              <a:spLocks noChangeArrowheads="1"/>
            </p:cNvSpPr>
            <p:nvPr/>
          </p:nvSpPr>
          <p:spPr bwMode="auto">
            <a:xfrm>
              <a:off x="2112" y="2968"/>
              <a:ext cx="1488" cy="1160"/>
            </a:xfrm>
            <a:prstGeom prst="rect">
              <a:avLst/>
            </a:prstGeom>
            <a:gradFill rotWithShape="0">
              <a:gsLst>
                <a:gs pos="0">
                  <a:srgbClr val="FFFFFF"/>
                </a:gs>
                <a:gs pos="100000">
                  <a:srgbClr val="E3266B">
                    <a:alpha val="59000"/>
                  </a:srgbClr>
                </a:gs>
              </a:gsLst>
              <a:path path="shape">
                <a:fillToRect l="50000" t="50000" r="50000" b="50000"/>
              </a:path>
            </a:gradFill>
            <a:ln w="12700">
              <a:noFill/>
              <a:miter lim="800000"/>
              <a:headEnd/>
              <a:tailEnd/>
            </a:ln>
            <a:effectLst>
              <a:outerShdw dist="71842" dir="2700000" algn="ctr" rotWithShape="0">
                <a:srgbClr val="919191"/>
              </a:outerShdw>
            </a:effectLst>
          </p:spPr>
          <p:txBody>
            <a:bodyPr lIns="90488" tIns="44450" rIns="90488" bIns="44450" anchor="ctr"/>
            <a:lstStyle/>
            <a:p>
              <a:pPr algn="ctr"/>
              <a:r>
                <a:rPr lang="ar-SA" sz="2400" b="1">
                  <a:solidFill>
                    <a:srgbClr val="000000"/>
                  </a:solidFill>
                  <a:cs typeface="Times New Roman" pitchFamily="18" charset="0"/>
                </a:rPr>
                <a:t>ماذا يجب على الأفراد أن يتعلموا ويعملوا معا؟</a:t>
              </a:r>
              <a:endParaRPr lang="en-US" sz="2400" b="1">
                <a:solidFill>
                  <a:srgbClr val="000000"/>
                </a:solidFill>
                <a:cs typeface="Times New Roman" pitchFamily="18" charset="0"/>
              </a:endParaRPr>
            </a:p>
          </p:txBody>
        </p:sp>
        <p:sp>
          <p:nvSpPr>
            <p:cNvPr id="1589280" name="AutoShape 32"/>
            <p:cNvSpPr>
              <a:spLocks noChangeArrowheads="1"/>
            </p:cNvSpPr>
            <p:nvPr/>
          </p:nvSpPr>
          <p:spPr bwMode="auto">
            <a:xfrm>
              <a:off x="2304" y="2016"/>
              <a:ext cx="1104" cy="672"/>
            </a:xfrm>
            <a:prstGeom prst="bevel">
              <a:avLst>
                <a:gd name="adj" fmla="val 12500"/>
              </a:avLst>
            </a:prstGeom>
            <a:solidFill>
              <a:schemeClr val="hlink"/>
            </a:solidFill>
            <a:ln w="12700">
              <a:noFill/>
              <a:miter lim="800000"/>
              <a:headEnd/>
              <a:tailEnd/>
            </a:ln>
            <a:effectLst/>
          </p:spPr>
          <p:txBody>
            <a:bodyPr lIns="92075" rIns="92075" anchor="ctr"/>
            <a:lstStyle/>
            <a:p>
              <a:pPr algn="ctr"/>
              <a:endParaRPr lang="en-GB" sz="1000" b="1">
                <a:solidFill>
                  <a:srgbClr val="800080"/>
                </a:solidFill>
                <a:latin typeface="Arial" pitchFamily="34" charset="0"/>
                <a:cs typeface="Simplified Arabic" pitchFamily="18" charset="-78"/>
              </a:endParaRPr>
            </a:p>
          </p:txBody>
        </p:sp>
        <p:sp>
          <p:nvSpPr>
            <p:cNvPr id="1589281" name="AutoShape 33"/>
            <p:cNvSpPr>
              <a:spLocks noChangeArrowheads="1"/>
            </p:cNvSpPr>
            <p:nvPr/>
          </p:nvSpPr>
          <p:spPr bwMode="auto">
            <a:xfrm>
              <a:off x="3408" y="2304"/>
              <a:ext cx="720" cy="144"/>
            </a:xfrm>
            <a:prstGeom prst="rightArrow">
              <a:avLst>
                <a:gd name="adj1" fmla="val 50000"/>
                <a:gd name="adj2" fmla="val 125000"/>
              </a:avLst>
            </a:prstGeom>
            <a:gradFill rotWithShape="1">
              <a:gsLst>
                <a:gs pos="0">
                  <a:srgbClr val="800080"/>
                </a:gs>
                <a:gs pos="50000">
                  <a:srgbClr val="FF66FF"/>
                </a:gs>
                <a:gs pos="100000">
                  <a:srgbClr val="800080"/>
                </a:gs>
              </a:gsLst>
              <a:lin ang="5400000" scaled="1"/>
            </a:gradFill>
            <a:ln w="9525">
              <a:solidFill>
                <a:schemeClr val="tx1"/>
              </a:solidFill>
              <a:miter lim="800000"/>
              <a:headEnd/>
              <a:tailEnd/>
            </a:ln>
            <a:effectLst/>
          </p:spPr>
          <p:txBody>
            <a:bodyPr wrap="none" anchor="ctr"/>
            <a:lstStyle/>
            <a:p>
              <a:endParaRPr lang="ar-DZ"/>
            </a:p>
          </p:txBody>
        </p:sp>
        <p:sp>
          <p:nvSpPr>
            <p:cNvPr id="1589282" name="AutoShape 34"/>
            <p:cNvSpPr>
              <a:spLocks noChangeArrowheads="1"/>
            </p:cNvSpPr>
            <p:nvPr/>
          </p:nvSpPr>
          <p:spPr bwMode="auto">
            <a:xfrm rot="10800000">
              <a:off x="1632" y="2304"/>
              <a:ext cx="672" cy="144"/>
            </a:xfrm>
            <a:prstGeom prst="rightArrow">
              <a:avLst>
                <a:gd name="adj1" fmla="val 50000"/>
                <a:gd name="adj2" fmla="val 116667"/>
              </a:avLst>
            </a:prstGeom>
            <a:gradFill rotWithShape="1">
              <a:gsLst>
                <a:gs pos="0">
                  <a:srgbClr val="800080"/>
                </a:gs>
                <a:gs pos="50000">
                  <a:srgbClr val="FF66FF"/>
                </a:gs>
                <a:gs pos="100000">
                  <a:srgbClr val="800080"/>
                </a:gs>
              </a:gsLst>
              <a:lin ang="5400000" scaled="1"/>
            </a:gradFill>
            <a:ln w="9525">
              <a:solidFill>
                <a:schemeClr val="tx1"/>
              </a:solidFill>
              <a:miter lim="800000"/>
              <a:headEnd/>
              <a:tailEnd/>
            </a:ln>
            <a:effectLst/>
          </p:spPr>
          <p:txBody>
            <a:bodyPr wrap="none" anchor="ctr"/>
            <a:lstStyle/>
            <a:p>
              <a:endParaRPr lang="ar-DZ"/>
            </a:p>
          </p:txBody>
        </p:sp>
        <p:sp>
          <p:nvSpPr>
            <p:cNvPr id="1589283" name="AutoShape 35"/>
            <p:cNvSpPr>
              <a:spLocks noChangeArrowheads="1"/>
            </p:cNvSpPr>
            <p:nvPr/>
          </p:nvSpPr>
          <p:spPr bwMode="auto">
            <a:xfrm rot="5400000">
              <a:off x="2724" y="2724"/>
              <a:ext cx="288" cy="216"/>
            </a:xfrm>
            <a:prstGeom prst="rightArrow">
              <a:avLst>
                <a:gd name="adj1" fmla="val 50000"/>
                <a:gd name="adj2" fmla="val 33333"/>
              </a:avLst>
            </a:prstGeom>
            <a:gradFill rotWithShape="1">
              <a:gsLst>
                <a:gs pos="0">
                  <a:srgbClr val="800080"/>
                </a:gs>
                <a:gs pos="50000">
                  <a:srgbClr val="FF66FF"/>
                </a:gs>
                <a:gs pos="100000">
                  <a:srgbClr val="800080"/>
                </a:gs>
              </a:gsLst>
              <a:lin ang="5400000" scaled="1"/>
            </a:gradFill>
            <a:ln w="9525">
              <a:solidFill>
                <a:schemeClr val="tx1"/>
              </a:solidFill>
              <a:miter lim="800000"/>
              <a:headEnd/>
              <a:tailEnd/>
            </a:ln>
            <a:effectLst/>
          </p:spPr>
          <p:txBody>
            <a:bodyPr wrap="none" anchor="ctr"/>
            <a:lstStyle/>
            <a:p>
              <a:endParaRPr lang="ar-DZ"/>
            </a:p>
          </p:txBody>
        </p:sp>
        <p:sp>
          <p:nvSpPr>
            <p:cNvPr id="1589284" name="AutoShape 36"/>
            <p:cNvSpPr>
              <a:spLocks noChangeArrowheads="1"/>
            </p:cNvSpPr>
            <p:nvPr/>
          </p:nvSpPr>
          <p:spPr bwMode="auto">
            <a:xfrm rot="16200000">
              <a:off x="2736" y="1764"/>
              <a:ext cx="288" cy="216"/>
            </a:xfrm>
            <a:prstGeom prst="rightArrow">
              <a:avLst>
                <a:gd name="adj1" fmla="val 50000"/>
                <a:gd name="adj2" fmla="val 33333"/>
              </a:avLst>
            </a:prstGeom>
            <a:gradFill rotWithShape="1">
              <a:gsLst>
                <a:gs pos="0">
                  <a:srgbClr val="800080"/>
                </a:gs>
                <a:gs pos="50000">
                  <a:srgbClr val="FF66FF"/>
                </a:gs>
                <a:gs pos="100000">
                  <a:srgbClr val="800080"/>
                </a:gs>
              </a:gsLst>
              <a:lin ang="5400000" scaled="1"/>
            </a:gradFill>
            <a:ln w="9525">
              <a:solidFill>
                <a:schemeClr val="tx1"/>
              </a:solidFill>
              <a:miter lim="800000"/>
              <a:headEnd/>
              <a:tailEnd/>
            </a:ln>
            <a:effectLst/>
          </p:spPr>
          <p:txBody>
            <a:bodyPr wrap="none" anchor="ctr"/>
            <a:lstStyle/>
            <a:p>
              <a:endParaRPr lang="ar-DZ"/>
            </a:p>
          </p:txBody>
        </p:sp>
      </p:grpSp>
      <p:sp>
        <p:nvSpPr>
          <p:cNvPr id="1589287" name="AutoShape 39"/>
          <p:cNvSpPr>
            <a:spLocks noChangeArrowheads="1"/>
          </p:cNvSpPr>
          <p:nvPr/>
        </p:nvSpPr>
        <p:spPr bwMode="auto">
          <a:xfrm>
            <a:off x="4038600" y="0"/>
            <a:ext cx="5400675" cy="647700"/>
          </a:xfrm>
          <a:prstGeom prst="roundRect">
            <a:avLst>
              <a:gd name="adj" fmla="val 16667"/>
            </a:avLst>
          </a:prstGeom>
          <a:noFill/>
          <a:ln w="6350" algn="ctr">
            <a:solidFill>
              <a:srgbClr val="FF9900"/>
            </a:solidFill>
            <a:round/>
            <a:headEnd/>
            <a:tailEnd/>
          </a:ln>
          <a:effectLst>
            <a:outerShdw dist="35921" dir="2700000" algn="ctr" rotWithShape="0">
              <a:srgbClr val="FFFFCC"/>
            </a:outerShdw>
          </a:effectLst>
        </p:spPr>
        <p:txBody>
          <a:bodyPr anchor="ctr"/>
          <a:lstStyle/>
          <a:p>
            <a:pPr marL="1316038" indent="-1316038" algn="ctr">
              <a:buFont typeface="Wingdings" pitchFamily="2" charset="2"/>
              <a:buNone/>
              <a:tabLst>
                <a:tab pos="514350" algn="l"/>
              </a:tabLst>
            </a:pPr>
            <a:endParaRPr lang="ar-SA" sz="4000" b="1" dirty="0">
              <a:solidFill>
                <a:srgbClr val="000066"/>
              </a:solidFill>
              <a:cs typeface="Times New Roman" pitchFamily="18" charset="0"/>
            </a:endParaRPr>
          </a:p>
          <a:p>
            <a:pPr marL="1316038" indent="-1316038" algn="ctr">
              <a:buFont typeface="Wingdings" pitchFamily="2" charset="2"/>
              <a:buNone/>
              <a:tabLst>
                <a:tab pos="514350" algn="l"/>
              </a:tabLst>
            </a:pPr>
            <a:r>
              <a:rPr lang="ar-SA" sz="4000" b="1" dirty="0">
                <a:solidFill>
                  <a:srgbClr val="000066"/>
                </a:solidFill>
                <a:cs typeface="Times New Roman" pitchFamily="18" charset="0"/>
              </a:rPr>
              <a:t>الأبعاد الأربعة</a:t>
            </a:r>
            <a:endParaRPr lang="en-US" sz="4000" b="1" dirty="0">
              <a:solidFill>
                <a:srgbClr val="000066"/>
              </a:solidFill>
              <a:cs typeface="Times New Roman" pitchFamily="18" charset="0"/>
            </a:endParaRPr>
          </a:p>
          <a:p>
            <a:pPr marL="1316038" indent="-1316038" algn="ctr">
              <a:buFont typeface="Wingdings" pitchFamily="2" charset="2"/>
              <a:buNone/>
              <a:tabLst>
                <a:tab pos="514350" algn="l"/>
              </a:tabLst>
            </a:pPr>
            <a:endParaRPr lang="ar-SA" sz="4000" b="1" dirty="0">
              <a:solidFill>
                <a:srgbClr val="000066"/>
              </a:solidFill>
              <a:cs typeface="Times New Roman" pitchFamily="18" charset="0"/>
            </a:endParaRPr>
          </a:p>
        </p:txBody>
      </p:sp>
      <p:sp>
        <p:nvSpPr>
          <p:cNvPr id="1589289" name="Rectangle 41"/>
          <p:cNvSpPr>
            <a:spLocks noChangeArrowheads="1"/>
          </p:cNvSpPr>
          <p:nvPr/>
        </p:nvSpPr>
        <p:spPr bwMode="auto">
          <a:xfrm>
            <a:off x="4038601" y="3267075"/>
            <a:ext cx="1905000" cy="461665"/>
          </a:xfrm>
          <a:prstGeom prst="rect">
            <a:avLst/>
          </a:prstGeom>
          <a:noFill/>
          <a:ln w="9525">
            <a:noFill/>
            <a:miter lim="800000"/>
            <a:headEnd/>
            <a:tailEnd/>
          </a:ln>
          <a:effectLst/>
        </p:spPr>
        <p:txBody>
          <a:bodyPr wrap="square">
            <a:spAutoFit/>
          </a:bodyPr>
          <a:lstStyle/>
          <a:p>
            <a:pPr eaLnBrk="0" hangingPunct="0"/>
            <a:r>
              <a:rPr lang="ar-SA" sz="2400" b="1" dirty="0">
                <a:solidFill>
                  <a:srgbClr val="FFFF00"/>
                </a:solidFill>
                <a:cs typeface="Times New Roman" pitchFamily="18" charset="0"/>
              </a:rPr>
              <a:t>الرسالة والرؤية</a:t>
            </a:r>
            <a:endParaRPr lang="en-US" sz="2400" b="1" dirty="0">
              <a:solidFill>
                <a:srgbClr val="FFFF00"/>
              </a:solidFill>
              <a:cs typeface="Times New Roman" pitchFamily="18" charset="0"/>
            </a:endParaRPr>
          </a:p>
        </p:txBody>
      </p:sp>
      <p:sp>
        <p:nvSpPr>
          <p:cNvPr id="1589290" name="Rectangle 42"/>
          <p:cNvSpPr>
            <a:spLocks noChangeArrowheads="1"/>
          </p:cNvSpPr>
          <p:nvPr/>
        </p:nvSpPr>
        <p:spPr bwMode="auto">
          <a:xfrm>
            <a:off x="1016021" y="3060700"/>
            <a:ext cx="2016125" cy="819150"/>
          </a:xfrm>
          <a:prstGeom prst="rect">
            <a:avLst/>
          </a:prstGeom>
          <a:noFill/>
          <a:ln w="12700">
            <a:noFill/>
            <a:miter lim="800000"/>
            <a:headEnd/>
            <a:tailEnd/>
          </a:ln>
          <a:effectLst/>
        </p:spPr>
        <p:txBody>
          <a:bodyPr lIns="87312" tIns="44450" rIns="87312" bIns="44450">
            <a:spAutoFit/>
          </a:bodyPr>
          <a:lstStyle/>
          <a:p>
            <a:pPr algn="ctr" defTabSz="803275" eaLnBrk="0" hangingPunct="0"/>
            <a:r>
              <a:rPr lang="ar-SA" sz="2400" b="1">
                <a:solidFill>
                  <a:srgbClr val="000000"/>
                </a:solidFill>
                <a:latin typeface="Arial" pitchFamily="34" charset="0"/>
                <a:cs typeface="Simplified Arabic" pitchFamily="18" charset="-78"/>
              </a:rPr>
              <a:t> كيف يجب أن ننظر للعملاء؟</a:t>
            </a:r>
            <a:endParaRPr lang="en-US" sz="2400" b="1">
              <a:solidFill>
                <a:srgbClr val="000000"/>
              </a:solidFill>
              <a:latin typeface="Arial" pitchFamily="34" charset="0"/>
              <a:cs typeface="Simplified Arabic" pitchFamily="18" charset="-78"/>
            </a:endParaRPr>
          </a:p>
        </p:txBody>
      </p:sp>
      <p:sp>
        <p:nvSpPr>
          <p:cNvPr id="1589292" name="Rectangle 44"/>
          <p:cNvSpPr>
            <a:spLocks noChangeArrowheads="1"/>
          </p:cNvSpPr>
          <p:nvPr/>
        </p:nvSpPr>
        <p:spPr bwMode="auto">
          <a:xfrm>
            <a:off x="7064396" y="2835275"/>
            <a:ext cx="1957388" cy="1187450"/>
          </a:xfrm>
          <a:prstGeom prst="rect">
            <a:avLst/>
          </a:prstGeom>
          <a:noFill/>
          <a:ln w="9525">
            <a:noFill/>
            <a:miter lim="800000"/>
            <a:headEnd/>
            <a:tailEnd/>
          </a:ln>
          <a:effectLst/>
        </p:spPr>
        <p:txBody>
          <a:bodyPr>
            <a:spAutoFit/>
          </a:bodyPr>
          <a:lstStyle/>
          <a:p>
            <a:pPr algn="ctr"/>
            <a:r>
              <a:rPr lang="ar-SA" sz="2400" b="1">
                <a:solidFill>
                  <a:srgbClr val="000000"/>
                </a:solidFill>
                <a:cs typeface="Times New Roman" pitchFamily="18" charset="0"/>
              </a:rPr>
              <a:t>ما هي العمليات التي يجب أن نقوم بها؟</a:t>
            </a:r>
            <a:endParaRPr lang="en-US" sz="2400" b="1">
              <a:solidFill>
                <a:srgbClr val="000000"/>
              </a:solidFill>
              <a:cs typeface="Times New Roman" pitchFamily="18" charset="0"/>
            </a:endParaRPr>
          </a:p>
        </p:txBody>
      </p:sp>
      <p:sp>
        <p:nvSpPr>
          <p:cNvPr id="1589293" name="Rectangle 45"/>
          <p:cNvSpPr>
            <a:spLocks noChangeArrowheads="1"/>
          </p:cNvSpPr>
          <p:nvPr/>
        </p:nvSpPr>
        <p:spPr bwMode="auto">
          <a:xfrm rot="16200000">
            <a:off x="-374629" y="3225824"/>
            <a:ext cx="1793875" cy="520655"/>
          </a:xfrm>
          <a:prstGeom prst="rect">
            <a:avLst/>
          </a:prstGeom>
          <a:noFill/>
          <a:ln w="12700" algn="ctr">
            <a:noFill/>
            <a:miter lim="800000"/>
            <a:headEnd/>
            <a:tailEnd/>
          </a:ln>
          <a:effectLst/>
        </p:spPr>
        <p:txBody>
          <a:bodyPr lIns="87312" tIns="44450" rIns="87312" bIns="44450">
            <a:spAutoFit/>
          </a:bodyPr>
          <a:lstStyle/>
          <a:p>
            <a:pPr algn="ctr" defTabSz="803275" eaLnBrk="0" hangingPunct="0"/>
            <a:r>
              <a:rPr lang="ar-SA" sz="2800" b="1" dirty="0">
                <a:solidFill>
                  <a:srgbClr val="009900"/>
                </a:solidFill>
                <a:latin typeface="Arial" pitchFamily="34" charset="0"/>
                <a:cs typeface="+mn-cs"/>
              </a:rPr>
              <a:t>بعد العملاء</a:t>
            </a:r>
            <a:endParaRPr lang="en-US" sz="2800" b="1" dirty="0">
              <a:solidFill>
                <a:srgbClr val="009900"/>
              </a:solidFill>
              <a:latin typeface="Arial" pitchFamily="34" charset="0"/>
              <a:cs typeface="+mn-cs"/>
            </a:endParaRPr>
          </a:p>
        </p:txBody>
      </p:sp>
      <p:sp>
        <p:nvSpPr>
          <p:cNvPr id="1589294" name="Rectangle 46"/>
          <p:cNvSpPr>
            <a:spLocks noChangeArrowheads="1"/>
          </p:cNvSpPr>
          <p:nvPr/>
        </p:nvSpPr>
        <p:spPr bwMode="auto">
          <a:xfrm>
            <a:off x="4256109" y="617538"/>
            <a:ext cx="1803400" cy="520655"/>
          </a:xfrm>
          <a:prstGeom prst="rect">
            <a:avLst/>
          </a:prstGeom>
          <a:noFill/>
          <a:ln w="12700" algn="ctr">
            <a:noFill/>
            <a:miter lim="800000"/>
            <a:headEnd/>
            <a:tailEnd/>
          </a:ln>
          <a:effectLst/>
        </p:spPr>
        <p:txBody>
          <a:bodyPr lIns="87312" tIns="44450" rIns="87312" bIns="44450">
            <a:spAutoFit/>
          </a:bodyPr>
          <a:lstStyle/>
          <a:p>
            <a:pPr algn="ctr" defTabSz="803275" eaLnBrk="0" hangingPunct="0"/>
            <a:r>
              <a:rPr lang="ar-DZ" sz="2800" b="1" dirty="0" smtClean="0">
                <a:solidFill>
                  <a:srgbClr val="009900"/>
                </a:solidFill>
                <a:latin typeface="Arial" pitchFamily="34" charset="0"/>
                <a:cs typeface="+mn-cs"/>
              </a:rPr>
              <a:t>ال</a:t>
            </a:r>
            <a:r>
              <a:rPr lang="ar-SA" sz="2800" b="1" dirty="0" smtClean="0">
                <a:solidFill>
                  <a:srgbClr val="009900"/>
                </a:solidFill>
                <a:latin typeface="Arial" pitchFamily="34" charset="0"/>
                <a:cs typeface="+mn-cs"/>
              </a:rPr>
              <a:t>بعد المالي  </a:t>
            </a:r>
            <a:endParaRPr lang="en-US" sz="2800" b="1" dirty="0">
              <a:solidFill>
                <a:srgbClr val="009900"/>
              </a:solidFill>
              <a:latin typeface="Arial" pitchFamily="34" charset="0"/>
              <a:cs typeface="+mn-cs"/>
            </a:endParaRPr>
          </a:p>
        </p:txBody>
      </p:sp>
      <p:sp>
        <p:nvSpPr>
          <p:cNvPr id="1589295" name="Rectangle 47"/>
          <p:cNvSpPr>
            <a:spLocks noChangeArrowheads="1"/>
          </p:cNvSpPr>
          <p:nvPr/>
        </p:nvSpPr>
        <p:spPr bwMode="auto">
          <a:xfrm>
            <a:off x="3429000" y="5867400"/>
            <a:ext cx="2970212" cy="520655"/>
          </a:xfrm>
          <a:prstGeom prst="rect">
            <a:avLst/>
          </a:prstGeom>
          <a:noFill/>
          <a:ln w="12700">
            <a:noFill/>
            <a:miter lim="800000"/>
            <a:headEnd/>
            <a:tailEnd/>
          </a:ln>
          <a:effectLst/>
        </p:spPr>
        <p:txBody>
          <a:bodyPr lIns="87312" tIns="44450" rIns="87312" bIns="44450">
            <a:spAutoFit/>
          </a:bodyPr>
          <a:lstStyle/>
          <a:p>
            <a:pPr algn="ctr" defTabSz="803275" eaLnBrk="0" hangingPunct="0"/>
            <a:r>
              <a:rPr lang="ar-SA" sz="2800" b="1" dirty="0">
                <a:solidFill>
                  <a:srgbClr val="009900"/>
                </a:solidFill>
                <a:latin typeface="Arial" pitchFamily="34" charset="0"/>
                <a:cs typeface="+mn-cs"/>
              </a:rPr>
              <a:t>بعد </a:t>
            </a:r>
            <a:r>
              <a:rPr lang="ar-DZ" sz="2800" b="1" dirty="0" smtClean="0">
                <a:solidFill>
                  <a:srgbClr val="009900"/>
                </a:solidFill>
                <a:latin typeface="Arial" pitchFamily="34" charset="0"/>
                <a:cs typeface="+mn-cs"/>
              </a:rPr>
              <a:t>الموارد البشرية</a:t>
            </a:r>
            <a:endParaRPr lang="en-US" sz="2800" b="1" dirty="0">
              <a:solidFill>
                <a:srgbClr val="009900"/>
              </a:solidFill>
              <a:latin typeface="Arial" pitchFamily="34" charset="0"/>
              <a:cs typeface="+mn-cs"/>
            </a:endParaRPr>
          </a:p>
        </p:txBody>
      </p:sp>
      <p:sp>
        <p:nvSpPr>
          <p:cNvPr id="1589296" name="Rectangle 48"/>
          <p:cNvSpPr>
            <a:spLocks noChangeArrowheads="1"/>
          </p:cNvSpPr>
          <p:nvPr/>
        </p:nvSpPr>
        <p:spPr bwMode="auto">
          <a:xfrm rot="5400000">
            <a:off x="8573316" y="3121842"/>
            <a:ext cx="2144712" cy="520655"/>
          </a:xfrm>
          <a:prstGeom prst="rect">
            <a:avLst/>
          </a:prstGeom>
          <a:noFill/>
          <a:ln w="12700" algn="ctr">
            <a:noFill/>
            <a:miter lim="800000"/>
            <a:headEnd/>
            <a:tailEnd/>
          </a:ln>
          <a:effectLst/>
        </p:spPr>
        <p:txBody>
          <a:bodyPr lIns="87312" tIns="44450" rIns="87312" bIns="44450">
            <a:spAutoFit/>
          </a:bodyPr>
          <a:lstStyle/>
          <a:p>
            <a:pPr algn="ctr" defTabSz="803275" eaLnBrk="0" hangingPunct="0"/>
            <a:r>
              <a:rPr lang="ar-SA" sz="2800" b="1" dirty="0">
                <a:solidFill>
                  <a:srgbClr val="009900"/>
                </a:solidFill>
                <a:latin typeface="Arial" pitchFamily="34" charset="0"/>
                <a:cs typeface="+mn-cs"/>
              </a:rPr>
              <a:t>بعد العمليات</a:t>
            </a:r>
            <a:endParaRPr lang="en-US" sz="2800" b="1" dirty="0">
              <a:solidFill>
                <a:srgbClr val="009900"/>
              </a:solidFill>
              <a:latin typeface="Arial" pitchFamily="34" charset="0"/>
              <a:cs typeface="+mn-cs"/>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Text Box 4"/>
          <p:cNvSpPr txBox="1">
            <a:spLocks noChangeArrowheads="1"/>
          </p:cNvSpPr>
          <p:nvPr/>
        </p:nvSpPr>
        <p:spPr bwMode="auto">
          <a:xfrm>
            <a:off x="2743200" y="304800"/>
            <a:ext cx="6019800" cy="707886"/>
          </a:xfrm>
          <a:prstGeom prst="rect">
            <a:avLst/>
          </a:prstGeom>
          <a:noFill/>
          <a:ln w="9525">
            <a:noFill/>
            <a:miter lim="800000"/>
            <a:headEnd/>
            <a:tailEnd/>
          </a:ln>
          <a:effectLst/>
        </p:spPr>
        <p:txBody>
          <a:bodyPr wrap="square">
            <a:spAutoFit/>
          </a:bodyPr>
          <a:lstStyle/>
          <a:p>
            <a:pPr algn="ctr">
              <a:spcBef>
                <a:spcPct val="50000"/>
              </a:spcBef>
            </a:pPr>
            <a:r>
              <a:rPr lang="ar-SA" sz="4000" b="1" dirty="0">
                <a:solidFill>
                  <a:srgbClr val="000066"/>
                </a:solidFill>
                <a:cs typeface="Times New Roman" pitchFamily="18" charset="0"/>
              </a:rPr>
              <a:t>التوازن</a:t>
            </a:r>
            <a:r>
              <a:rPr lang="ar-SA" b="1" u="sng" dirty="0">
                <a:solidFill>
                  <a:srgbClr val="CC0000"/>
                </a:solidFill>
                <a:effectLst>
                  <a:outerShdw blurRad="38100" dist="38100" dir="2700000" algn="tl">
                    <a:srgbClr val="C0C0C0"/>
                  </a:outerShdw>
                </a:effectLst>
                <a:latin typeface="Traditional Arabic" pitchFamily="18" charset="-78"/>
                <a:cs typeface="Traditional Arabic" pitchFamily="18" charset="-78"/>
              </a:rPr>
              <a:t> </a:t>
            </a:r>
            <a:r>
              <a:rPr lang="ar-SA" sz="4000" b="1" dirty="0">
                <a:solidFill>
                  <a:srgbClr val="000066"/>
                </a:solidFill>
                <a:cs typeface="Times New Roman" pitchFamily="18" charset="0"/>
              </a:rPr>
              <a:t>في بطاقة الأداء المتوازن:</a:t>
            </a:r>
            <a:endParaRPr lang="en-US" sz="4000" b="1" dirty="0">
              <a:solidFill>
                <a:srgbClr val="000066"/>
              </a:solidFill>
              <a:cs typeface="Times New Roman" pitchFamily="18" charset="0"/>
            </a:endParaRPr>
          </a:p>
        </p:txBody>
      </p:sp>
      <p:pic>
        <p:nvPicPr>
          <p:cNvPr id="106501" name="Picture 5"/>
          <p:cNvPicPr>
            <a:picLocks noChangeAspect="1" noChangeArrowheads="1"/>
          </p:cNvPicPr>
          <p:nvPr/>
        </p:nvPicPr>
        <p:blipFill>
          <a:blip r:embed="rId3" cstate="print"/>
          <a:srcRect/>
          <a:stretch>
            <a:fillRect/>
          </a:stretch>
        </p:blipFill>
        <p:spPr bwMode="auto">
          <a:xfrm>
            <a:off x="457200" y="1447800"/>
            <a:ext cx="2711053" cy="1635124"/>
          </a:xfrm>
          <a:prstGeom prst="rect">
            <a:avLst/>
          </a:prstGeom>
          <a:noFill/>
          <a:ln w="9525">
            <a:noFill/>
            <a:miter lim="800000"/>
            <a:headEnd/>
            <a:tailEnd/>
          </a:ln>
        </p:spPr>
      </p:pic>
      <p:sp>
        <p:nvSpPr>
          <p:cNvPr id="106502" name="Text Box 6"/>
          <p:cNvSpPr txBox="1">
            <a:spLocks noChangeArrowheads="1"/>
          </p:cNvSpPr>
          <p:nvPr/>
        </p:nvSpPr>
        <p:spPr bwMode="auto">
          <a:xfrm>
            <a:off x="609600" y="2971800"/>
            <a:ext cx="8659152" cy="2816156"/>
          </a:xfrm>
          <a:prstGeom prst="rect">
            <a:avLst/>
          </a:prstGeom>
          <a:noFill/>
          <a:ln w="9525">
            <a:noFill/>
            <a:miter lim="800000"/>
            <a:headEnd/>
            <a:tailEnd/>
          </a:ln>
          <a:effectLst/>
        </p:spPr>
        <p:txBody>
          <a:bodyPr wrap="square">
            <a:spAutoFit/>
          </a:bodyPr>
          <a:lstStyle/>
          <a:p>
            <a:pPr algn="ctr">
              <a:lnSpc>
                <a:spcPct val="150000"/>
              </a:lnSpc>
            </a:pPr>
            <a:r>
              <a:rPr lang="ar-SA" sz="2400" b="1" dirty="0">
                <a:latin typeface="Simplified Arabic" pitchFamily="18" charset="-78"/>
                <a:cs typeface="Simplified Arabic" pitchFamily="18" charset="-78"/>
              </a:rPr>
              <a:t>ينعكس التوازن في بطاقة الأداء المتوازن من خلال:</a:t>
            </a:r>
            <a:endParaRPr lang="ar-SA" sz="2400" b="1" dirty="0">
              <a:solidFill>
                <a:srgbClr val="CC0000"/>
              </a:solidFill>
              <a:latin typeface="Simplified Arabic" pitchFamily="18" charset="-78"/>
              <a:cs typeface="Simplified Arabic" pitchFamily="18" charset="-78"/>
            </a:endParaRPr>
          </a:p>
          <a:p>
            <a:pPr>
              <a:lnSpc>
                <a:spcPct val="150000"/>
              </a:lnSpc>
              <a:buFont typeface="Wingdings" pitchFamily="2" charset="2"/>
              <a:buChar char="×"/>
            </a:pPr>
            <a:r>
              <a:rPr lang="ar-SA" sz="2400" b="1" dirty="0">
                <a:solidFill>
                  <a:srgbClr val="CC0000"/>
                </a:solidFill>
                <a:latin typeface="Simplified Arabic" pitchFamily="18" charset="-78"/>
                <a:cs typeface="Simplified Arabic" pitchFamily="18" charset="-78"/>
              </a:rPr>
              <a:t> التوازن بين الأهداف قصيرة الأجل و الأهداف طويلة الأجل.</a:t>
            </a:r>
          </a:p>
          <a:p>
            <a:pPr>
              <a:lnSpc>
                <a:spcPct val="150000"/>
              </a:lnSpc>
              <a:buFont typeface="Wingdings" pitchFamily="2" charset="2"/>
              <a:buChar char="×"/>
            </a:pPr>
            <a:r>
              <a:rPr lang="ar-SA" sz="2400" b="1" dirty="0">
                <a:solidFill>
                  <a:srgbClr val="CC0000"/>
                </a:solidFill>
                <a:latin typeface="Simplified Arabic" pitchFamily="18" charset="-78"/>
                <a:cs typeface="Simplified Arabic" pitchFamily="18" charset="-78"/>
              </a:rPr>
              <a:t> التوازن بين المؤشرات المالية و غير المالية.</a:t>
            </a:r>
          </a:p>
          <a:p>
            <a:pPr>
              <a:lnSpc>
                <a:spcPct val="150000"/>
              </a:lnSpc>
              <a:buFont typeface="Wingdings" pitchFamily="2" charset="2"/>
              <a:buChar char="×"/>
            </a:pPr>
            <a:r>
              <a:rPr lang="ar-SA" sz="2400" b="1" dirty="0">
                <a:solidFill>
                  <a:srgbClr val="CC0000"/>
                </a:solidFill>
                <a:latin typeface="Simplified Arabic" pitchFamily="18" charset="-78"/>
                <a:cs typeface="Simplified Arabic" pitchFamily="18" charset="-78"/>
              </a:rPr>
              <a:t> التوازن بين مؤشرات قياس الأداء السابق و مؤشرات قياس الأداء المستقبلي.</a:t>
            </a:r>
          </a:p>
          <a:p>
            <a:pPr>
              <a:lnSpc>
                <a:spcPct val="150000"/>
              </a:lnSpc>
              <a:buFont typeface="Wingdings" pitchFamily="2" charset="2"/>
              <a:buChar char="×"/>
            </a:pPr>
            <a:r>
              <a:rPr lang="ar-SA" sz="2400" b="1" dirty="0">
                <a:solidFill>
                  <a:srgbClr val="CC0000"/>
                </a:solidFill>
                <a:latin typeface="Simplified Arabic" pitchFamily="18" charset="-78"/>
                <a:cs typeface="Simplified Arabic" pitchFamily="18" charset="-78"/>
              </a:rPr>
              <a:t> التوازن بين الأداء الداخلي و الأداء الخارجي.</a:t>
            </a:r>
            <a:endParaRPr lang="en-US" sz="2400" b="1" dirty="0">
              <a:solidFill>
                <a:srgbClr val="CC0000"/>
              </a:solidFill>
              <a:latin typeface="Simplified Arabic" pitchFamily="18" charset="-78"/>
              <a:cs typeface="Simplified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106500"/>
                                        </p:tgtEl>
                                        <p:attrNameLst>
                                          <p:attrName>style.visibility</p:attrName>
                                        </p:attrNameLst>
                                      </p:cBhvr>
                                      <p:to>
                                        <p:strVal val="visible"/>
                                      </p:to>
                                    </p:set>
                                    <p:anim calcmode="lin" valueType="num">
                                      <p:cBhvr>
                                        <p:cTn id="7" dur="500" fill="hold"/>
                                        <p:tgtEl>
                                          <p:spTgt spid="106500"/>
                                        </p:tgtEl>
                                        <p:attrNameLst>
                                          <p:attrName>ppt_w</p:attrName>
                                        </p:attrNameLst>
                                      </p:cBhvr>
                                      <p:tavLst>
                                        <p:tav tm="0">
                                          <p:val>
                                            <p:fltVal val="0"/>
                                          </p:val>
                                        </p:tav>
                                        <p:tav tm="100000">
                                          <p:val>
                                            <p:strVal val="#ppt_w"/>
                                          </p:val>
                                        </p:tav>
                                      </p:tavLst>
                                    </p:anim>
                                    <p:anim calcmode="lin" valueType="num">
                                      <p:cBhvr>
                                        <p:cTn id="8" dur="500" fill="hold"/>
                                        <p:tgtEl>
                                          <p:spTgt spid="106500"/>
                                        </p:tgtEl>
                                        <p:attrNameLst>
                                          <p:attrName>ppt_h</p:attrName>
                                        </p:attrNameLst>
                                      </p:cBhvr>
                                      <p:tavLst>
                                        <p:tav tm="0">
                                          <p:val>
                                            <p:fltVal val="0"/>
                                          </p:val>
                                        </p:tav>
                                        <p:tav tm="100000">
                                          <p:val>
                                            <p:strVal val="#ppt_h"/>
                                          </p:val>
                                        </p:tav>
                                      </p:tavLst>
                                    </p:anim>
                                    <p:anim calcmode="lin" valueType="num">
                                      <p:cBhvr>
                                        <p:cTn id="9" dur="500" fill="hold"/>
                                        <p:tgtEl>
                                          <p:spTgt spid="106500"/>
                                        </p:tgtEl>
                                        <p:attrNameLst>
                                          <p:attrName>style.rotation</p:attrName>
                                        </p:attrNameLst>
                                      </p:cBhvr>
                                      <p:tavLst>
                                        <p:tav tm="0">
                                          <p:val>
                                            <p:fltVal val="90"/>
                                          </p:val>
                                        </p:tav>
                                        <p:tav tm="100000">
                                          <p:val>
                                            <p:fltVal val="0"/>
                                          </p:val>
                                        </p:tav>
                                      </p:tavLst>
                                    </p:anim>
                                    <p:animEffect transition="in" filter="fade">
                                      <p:cBhvr>
                                        <p:cTn id="10" dur="500"/>
                                        <p:tgtEl>
                                          <p:spTgt spid="106500"/>
                                        </p:tgtEl>
                                      </p:cBhvr>
                                    </p:animEffect>
                                  </p:childTnLst>
                                </p:cTn>
                              </p:par>
                            </p:childTnLst>
                          </p:cTn>
                        </p:par>
                        <p:par>
                          <p:cTn id="11" fill="hold">
                            <p:stCondLst>
                              <p:cond delay="1200"/>
                            </p:stCondLst>
                            <p:childTnLst>
                              <p:par>
                                <p:cTn id="12" presetID="21" presetClass="entr" presetSubtype="4" fill="hold" nodeType="afterEffect">
                                  <p:stCondLst>
                                    <p:cond delay="0"/>
                                  </p:stCondLst>
                                  <p:childTnLst>
                                    <p:set>
                                      <p:cBhvr>
                                        <p:cTn id="13" dur="1" fill="hold">
                                          <p:stCondLst>
                                            <p:cond delay="0"/>
                                          </p:stCondLst>
                                        </p:cTn>
                                        <p:tgtEl>
                                          <p:spTgt spid="106501"/>
                                        </p:tgtEl>
                                        <p:attrNameLst>
                                          <p:attrName>style.visibility</p:attrName>
                                        </p:attrNameLst>
                                      </p:cBhvr>
                                      <p:to>
                                        <p:strVal val="visible"/>
                                      </p:to>
                                    </p:set>
                                    <p:animEffect transition="in" filter="wheel(4)">
                                      <p:cBhvr>
                                        <p:cTn id="14" dur="1000"/>
                                        <p:tgtEl>
                                          <p:spTgt spid="106501"/>
                                        </p:tgtEl>
                                      </p:cBhvr>
                                    </p:animEffect>
                                  </p:childTnLst>
                                </p:cTn>
                              </p:par>
                            </p:childTnLst>
                          </p:cTn>
                        </p:par>
                        <p:par>
                          <p:cTn id="15" fill="hold">
                            <p:stCondLst>
                              <p:cond delay="2200"/>
                            </p:stCondLst>
                            <p:childTnLst>
                              <p:par>
                                <p:cTn id="16" presetID="31" presetClass="entr" presetSubtype="0" fill="hold" grpId="0" nodeType="afterEffect">
                                  <p:stCondLst>
                                    <p:cond delay="0"/>
                                  </p:stCondLst>
                                  <p:iterate type="lt">
                                    <p:tmPct val="5000"/>
                                  </p:iterate>
                                  <p:childTnLst>
                                    <p:set>
                                      <p:cBhvr>
                                        <p:cTn id="17" dur="1" fill="hold">
                                          <p:stCondLst>
                                            <p:cond delay="0"/>
                                          </p:stCondLst>
                                        </p:cTn>
                                        <p:tgtEl>
                                          <p:spTgt spid="106502"/>
                                        </p:tgtEl>
                                        <p:attrNameLst>
                                          <p:attrName>style.visibility</p:attrName>
                                        </p:attrNameLst>
                                      </p:cBhvr>
                                      <p:to>
                                        <p:strVal val="visible"/>
                                      </p:to>
                                    </p:set>
                                    <p:anim calcmode="lin" valueType="num">
                                      <p:cBhvr>
                                        <p:cTn id="18" dur="300" fill="hold"/>
                                        <p:tgtEl>
                                          <p:spTgt spid="106502"/>
                                        </p:tgtEl>
                                        <p:attrNameLst>
                                          <p:attrName>ppt_w</p:attrName>
                                        </p:attrNameLst>
                                      </p:cBhvr>
                                      <p:tavLst>
                                        <p:tav tm="0">
                                          <p:val>
                                            <p:fltVal val="0"/>
                                          </p:val>
                                        </p:tav>
                                        <p:tav tm="100000">
                                          <p:val>
                                            <p:strVal val="#ppt_w"/>
                                          </p:val>
                                        </p:tav>
                                      </p:tavLst>
                                    </p:anim>
                                    <p:anim calcmode="lin" valueType="num">
                                      <p:cBhvr>
                                        <p:cTn id="19" dur="300" fill="hold"/>
                                        <p:tgtEl>
                                          <p:spTgt spid="106502"/>
                                        </p:tgtEl>
                                        <p:attrNameLst>
                                          <p:attrName>ppt_h</p:attrName>
                                        </p:attrNameLst>
                                      </p:cBhvr>
                                      <p:tavLst>
                                        <p:tav tm="0">
                                          <p:val>
                                            <p:fltVal val="0"/>
                                          </p:val>
                                        </p:tav>
                                        <p:tav tm="100000">
                                          <p:val>
                                            <p:strVal val="#ppt_h"/>
                                          </p:val>
                                        </p:tav>
                                      </p:tavLst>
                                    </p:anim>
                                    <p:anim calcmode="lin" valueType="num">
                                      <p:cBhvr>
                                        <p:cTn id="20" dur="300" fill="hold"/>
                                        <p:tgtEl>
                                          <p:spTgt spid="106502"/>
                                        </p:tgtEl>
                                        <p:attrNameLst>
                                          <p:attrName>style.rotation</p:attrName>
                                        </p:attrNameLst>
                                      </p:cBhvr>
                                      <p:tavLst>
                                        <p:tav tm="0">
                                          <p:val>
                                            <p:fltVal val="90"/>
                                          </p:val>
                                        </p:tav>
                                        <p:tav tm="100000">
                                          <p:val>
                                            <p:fltVal val="0"/>
                                          </p:val>
                                        </p:tav>
                                      </p:tavLst>
                                    </p:anim>
                                    <p:animEffect transition="in" filter="fade">
                                      <p:cBhvr>
                                        <p:cTn id="21" dur="300"/>
                                        <p:tgtEl>
                                          <p:spTgt spid="106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0" grpId="0"/>
      <p:bldP spid="10650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495300" y="6245225"/>
            <a:ext cx="2311400" cy="476250"/>
          </a:xfrm>
          <a:prstGeom prst="rect">
            <a:avLst/>
          </a:prstGeom>
        </p:spPr>
        <p:txBody>
          <a:bodyPr/>
          <a:lstStyle/>
          <a:p>
            <a:fld id="{183C3A92-4DB3-4CDF-BCDE-49613436F875}" type="slidenum">
              <a:rPr lang="ar-SA"/>
              <a:pPr/>
              <a:t>9</a:t>
            </a:fld>
            <a:endParaRPr lang="en-US"/>
          </a:p>
        </p:txBody>
      </p:sp>
      <p:sp>
        <p:nvSpPr>
          <p:cNvPr id="48132" name="Rectangle 4"/>
          <p:cNvSpPr>
            <a:spLocks noGrp="1" noChangeArrowheads="1"/>
          </p:cNvSpPr>
          <p:nvPr>
            <p:ph/>
          </p:nvPr>
        </p:nvSpPr>
        <p:spPr>
          <a:ln>
            <a:solidFill>
              <a:srgbClr val="FF0000"/>
            </a:solidFill>
          </a:ln>
        </p:spPr>
        <p:txBody>
          <a:bodyPr/>
          <a:lstStyle/>
          <a:p>
            <a:pPr rtl="1">
              <a:buNone/>
            </a:pPr>
            <a:r>
              <a:rPr lang="ar-DZ" b="1" dirty="0" smtClean="0">
                <a:solidFill>
                  <a:srgbClr val="002060"/>
                </a:solidFill>
              </a:rPr>
              <a:t>1 - </a:t>
            </a:r>
            <a:r>
              <a:rPr lang="ar-SA" b="1" dirty="0" smtClean="0">
                <a:solidFill>
                  <a:srgbClr val="002060"/>
                </a:solidFill>
              </a:rPr>
              <a:t>المنظور </a:t>
            </a:r>
            <a:r>
              <a:rPr lang="ar-SA" b="1" dirty="0">
                <a:solidFill>
                  <a:srgbClr val="002060"/>
                </a:solidFill>
              </a:rPr>
              <a:t>المالي :</a:t>
            </a:r>
          </a:p>
          <a:p>
            <a:pPr rtl="1">
              <a:buNone/>
            </a:pPr>
            <a:r>
              <a:rPr lang="ar-SA" b="1" dirty="0"/>
              <a:t>يحدد الأداء المالي المتوقع من الاستراتيجية، ويتم تنفيذه كغاية نهائية للأهداف والمقاييس الاخرى للأداء المتوازن</a:t>
            </a:r>
            <a:r>
              <a:rPr lang="en-US" b="1" dirty="0"/>
              <a:t>. </a:t>
            </a:r>
            <a:endParaRPr lang="ar-DZ" b="1" dirty="0" smtClean="0"/>
          </a:p>
          <a:p>
            <a:pPr rtl="1">
              <a:buNone/>
            </a:pPr>
            <a:endParaRPr lang="en-US" b="1" dirty="0"/>
          </a:p>
          <a:p>
            <a:pPr rtl="1">
              <a:buNone/>
            </a:pPr>
            <a:r>
              <a:rPr lang="ar-SA" b="1" dirty="0">
                <a:solidFill>
                  <a:srgbClr val="002060"/>
                </a:solidFill>
              </a:rPr>
              <a:t>ويمكن قياس المنظور المالي عن طريق:</a:t>
            </a:r>
          </a:p>
          <a:p>
            <a:pPr marL="1079500" rtl="1"/>
            <a:r>
              <a:rPr lang="ar-DZ" b="1" dirty="0" smtClean="0"/>
              <a:t>حقوق </a:t>
            </a:r>
            <a:r>
              <a:rPr lang="ar-SA" b="1" dirty="0" smtClean="0"/>
              <a:t>المساهمين </a:t>
            </a:r>
            <a:endParaRPr lang="en-US" b="1" dirty="0"/>
          </a:p>
          <a:p>
            <a:pPr marL="1079500" rtl="1"/>
            <a:r>
              <a:rPr lang="ar-SA" b="1" dirty="0"/>
              <a:t>العائد على</a:t>
            </a:r>
            <a:r>
              <a:rPr lang="en-US" b="1" dirty="0"/>
              <a:t> </a:t>
            </a:r>
            <a:r>
              <a:rPr lang="ar-SA" b="1" dirty="0"/>
              <a:t>الاستثمارات </a:t>
            </a:r>
            <a:endParaRPr lang="en-US" b="1" dirty="0"/>
          </a:p>
          <a:p>
            <a:pPr marL="1079500" rtl="1"/>
            <a:r>
              <a:rPr lang="ar-SA" b="1" dirty="0"/>
              <a:t>العائد على الأصول </a:t>
            </a:r>
            <a:endParaRPr lang="en-US" b="1" dirty="0"/>
          </a:p>
          <a:p>
            <a:pPr marL="1079500" rtl="1"/>
            <a:r>
              <a:rPr lang="ar-SA" b="1" dirty="0">
                <a:solidFill>
                  <a:schemeClr val="hlink"/>
                </a:solidFill>
              </a:rPr>
              <a:t>ا</a:t>
            </a:r>
            <a:r>
              <a:rPr lang="ar-SA" b="1" dirty="0"/>
              <a:t>لربحية </a:t>
            </a:r>
            <a:endParaRPr lang="ar-DZ" b="1" dirty="0" smtClean="0"/>
          </a:p>
          <a:p>
            <a:pPr marL="1079500" rtl="1"/>
            <a:r>
              <a:rPr lang="ar-DZ" b="1" dirty="0" smtClean="0"/>
              <a:t>كيف ننظر الى الملاك؟؟؟</a:t>
            </a:r>
            <a:endParaRPr 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495300" y="6245225"/>
            <a:ext cx="2311400" cy="476250"/>
          </a:xfrm>
          <a:prstGeom prst="rect">
            <a:avLst/>
          </a:prstGeom>
        </p:spPr>
        <p:txBody>
          <a:bodyPr/>
          <a:lstStyle/>
          <a:p>
            <a:fld id="{3DA9E016-0EA5-4690-BDFC-CB2972CB943E}" type="slidenum">
              <a:rPr lang="ar-SA"/>
              <a:pPr/>
              <a:t>10</a:t>
            </a:fld>
            <a:endParaRPr lang="en-US"/>
          </a:p>
        </p:txBody>
      </p:sp>
      <p:sp>
        <p:nvSpPr>
          <p:cNvPr id="49157" name="Rectangle 5"/>
          <p:cNvSpPr>
            <a:spLocks noGrp="1" noChangeArrowheads="1"/>
          </p:cNvSpPr>
          <p:nvPr>
            <p:ph/>
          </p:nvPr>
        </p:nvSpPr>
        <p:spPr>
          <a:xfrm>
            <a:off x="495300" y="274638"/>
            <a:ext cx="8903362" cy="6178550"/>
          </a:xfrm>
          <a:ln>
            <a:solidFill>
              <a:srgbClr val="FF0000"/>
            </a:solidFill>
          </a:ln>
        </p:spPr>
        <p:txBody>
          <a:bodyPr/>
          <a:lstStyle/>
          <a:p>
            <a:pPr rtl="1">
              <a:buNone/>
            </a:pPr>
            <a:r>
              <a:rPr lang="ar-DZ" b="1" dirty="0" smtClean="0">
                <a:solidFill>
                  <a:srgbClr val="002060"/>
                </a:solidFill>
              </a:rPr>
              <a:t>2 - </a:t>
            </a:r>
            <a:r>
              <a:rPr lang="ar-SA" b="1" dirty="0" smtClean="0">
                <a:solidFill>
                  <a:srgbClr val="002060"/>
                </a:solidFill>
              </a:rPr>
              <a:t>منظور </a:t>
            </a:r>
            <a:r>
              <a:rPr lang="ar-SA" b="1" dirty="0">
                <a:solidFill>
                  <a:srgbClr val="002060"/>
                </a:solidFill>
              </a:rPr>
              <a:t>العميل:</a:t>
            </a:r>
          </a:p>
          <a:p>
            <a:pPr rtl="1"/>
            <a:r>
              <a:rPr lang="ar-SA" sz="2800" b="1" dirty="0"/>
              <a:t>يحدد أقسام السوق والعملاء التي يجب على المنظمات أن تختارها للمنافسة</a:t>
            </a:r>
            <a:r>
              <a:rPr lang="en-US" sz="2800" b="1" dirty="0"/>
              <a:t> . </a:t>
            </a:r>
            <a:endParaRPr lang="ar-SA" sz="2800" b="1" dirty="0"/>
          </a:p>
          <a:p>
            <a:pPr rtl="1"/>
            <a:r>
              <a:rPr lang="ar-SA" sz="2800" b="1" dirty="0"/>
              <a:t>يمكن المنشآت من موائمة مقاييس مخرجات العملاء الرئيسية لأقسام السوق والعملاء المستهدفين</a:t>
            </a:r>
            <a:r>
              <a:rPr lang="en-US" b="1" dirty="0"/>
              <a:t> .</a:t>
            </a:r>
          </a:p>
          <a:p>
            <a:pPr rtl="1">
              <a:buNone/>
            </a:pPr>
            <a:r>
              <a:rPr lang="ar-SA" b="1" dirty="0">
                <a:solidFill>
                  <a:srgbClr val="002060"/>
                </a:solidFill>
              </a:rPr>
              <a:t>ويمكن قياس منظور العميل عن طريق:</a:t>
            </a:r>
            <a:endParaRPr lang="en-US" b="1" dirty="0">
              <a:solidFill>
                <a:srgbClr val="002060"/>
              </a:solidFill>
            </a:endParaRPr>
          </a:p>
          <a:p>
            <a:pPr marL="1257300" indent="-533400" rtl="1"/>
            <a:r>
              <a:rPr lang="en-US" dirty="0"/>
              <a:t> </a:t>
            </a:r>
            <a:r>
              <a:rPr lang="ar-SA" sz="2800" b="1" dirty="0"/>
              <a:t>رضاء العميل </a:t>
            </a:r>
            <a:endParaRPr lang="en-US" sz="2800" b="1" dirty="0"/>
          </a:p>
          <a:p>
            <a:pPr marL="1257300" indent="-533400" rtl="1"/>
            <a:r>
              <a:rPr lang="en-US" b="1" dirty="0">
                <a:solidFill>
                  <a:schemeClr val="hlink"/>
                </a:solidFill>
              </a:rPr>
              <a:t> </a:t>
            </a:r>
            <a:r>
              <a:rPr lang="ar-SA" sz="2800" b="1" dirty="0"/>
              <a:t>ربحية العميل </a:t>
            </a:r>
            <a:endParaRPr lang="en-US" sz="2800" b="1" dirty="0"/>
          </a:p>
          <a:p>
            <a:pPr marL="1257300" indent="-533400" rtl="1"/>
            <a:r>
              <a:rPr lang="en-US" sz="2800" b="1" dirty="0"/>
              <a:t> </a:t>
            </a:r>
            <a:r>
              <a:rPr lang="ar-SA" sz="2800" b="1" dirty="0"/>
              <a:t>اكتساب عملاء جدد </a:t>
            </a:r>
            <a:endParaRPr lang="en-US" sz="2800" b="1" dirty="0"/>
          </a:p>
          <a:p>
            <a:pPr marL="1257300" indent="-533400" rtl="1"/>
            <a:r>
              <a:rPr lang="en-US" sz="2800" b="1" dirty="0"/>
              <a:t> </a:t>
            </a:r>
            <a:r>
              <a:rPr lang="ar-SA" sz="2800" b="1" dirty="0"/>
              <a:t>الاحتفاظ بالعميل </a:t>
            </a:r>
          </a:p>
          <a:p>
            <a:pPr marL="1257300" indent="-533400" rtl="1"/>
            <a:r>
              <a:rPr lang="ar-SA" sz="2800" b="1" dirty="0"/>
              <a:t>كيف يرانا العميل ؟؟؟؟</a:t>
            </a:r>
            <a:endParaRPr lang="en-US" sz="28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495300" y="6245225"/>
            <a:ext cx="2311400" cy="476250"/>
          </a:xfrm>
          <a:prstGeom prst="rect">
            <a:avLst/>
          </a:prstGeom>
        </p:spPr>
        <p:txBody>
          <a:bodyPr/>
          <a:lstStyle/>
          <a:p>
            <a:fld id="{A2B42F06-F991-47EB-8DA5-AF32A1D411CE}" type="slidenum">
              <a:rPr lang="ar-SA"/>
              <a:pPr/>
              <a:t>11</a:t>
            </a:fld>
            <a:endParaRPr lang="en-US"/>
          </a:p>
        </p:txBody>
      </p:sp>
      <p:sp>
        <p:nvSpPr>
          <p:cNvPr id="50180" name="Rectangle 4"/>
          <p:cNvSpPr>
            <a:spLocks noGrp="1" noChangeArrowheads="1"/>
          </p:cNvSpPr>
          <p:nvPr>
            <p:ph/>
          </p:nvPr>
        </p:nvSpPr>
        <p:spPr>
          <a:ln>
            <a:solidFill>
              <a:srgbClr val="FF0000"/>
            </a:solidFill>
          </a:ln>
        </p:spPr>
        <p:txBody>
          <a:bodyPr/>
          <a:lstStyle/>
          <a:p>
            <a:pPr rtl="1">
              <a:buNone/>
            </a:pPr>
            <a:r>
              <a:rPr lang="ar-DZ" b="1" dirty="0" smtClean="0">
                <a:solidFill>
                  <a:srgbClr val="002060"/>
                </a:solidFill>
              </a:rPr>
              <a:t>3 - </a:t>
            </a:r>
            <a:r>
              <a:rPr lang="ar-SA" b="1" dirty="0" smtClean="0">
                <a:solidFill>
                  <a:srgbClr val="002060"/>
                </a:solidFill>
              </a:rPr>
              <a:t>منظور </a:t>
            </a:r>
            <a:r>
              <a:rPr lang="ar-SA" b="1" dirty="0">
                <a:solidFill>
                  <a:srgbClr val="002060"/>
                </a:solidFill>
              </a:rPr>
              <a:t>العمليات الداخلية:</a:t>
            </a:r>
          </a:p>
          <a:p>
            <a:pPr rtl="1"/>
            <a:r>
              <a:rPr lang="ar-SA" sz="2800" b="1" dirty="0"/>
              <a:t>يحدد إجراءات العمل والأنشطة الرئيسية </a:t>
            </a:r>
          </a:p>
          <a:p>
            <a:pPr rtl="1"/>
            <a:r>
              <a:rPr lang="ar-SA" sz="2800" b="1" dirty="0"/>
              <a:t>يحدد مواقع الإجراءات المطلوب تحسينها لتحقيق الأهداف المالية وأهداف العميل</a:t>
            </a:r>
            <a:endParaRPr lang="en-US" sz="2800" b="1" dirty="0"/>
          </a:p>
          <a:p>
            <a:pPr rtl="1">
              <a:buNone/>
            </a:pPr>
            <a:r>
              <a:rPr lang="ar-SA" b="1" dirty="0">
                <a:solidFill>
                  <a:srgbClr val="002060"/>
                </a:solidFill>
              </a:rPr>
              <a:t>ويمكن قياس منظور العمليات الداخلية عن طريق:</a:t>
            </a:r>
          </a:p>
          <a:p>
            <a:pPr marL="1079500" rtl="1"/>
            <a:r>
              <a:rPr lang="en-US" sz="2800" b="1" dirty="0"/>
              <a:t> </a:t>
            </a:r>
            <a:r>
              <a:rPr lang="ar-SA" sz="2800" b="1" dirty="0"/>
              <a:t>تحديد السوق </a:t>
            </a:r>
            <a:endParaRPr lang="en-US" sz="2800" b="1" dirty="0"/>
          </a:p>
          <a:p>
            <a:pPr marL="1079500" rtl="1"/>
            <a:r>
              <a:rPr lang="en-US" sz="2800" b="1" dirty="0"/>
              <a:t> </a:t>
            </a:r>
            <a:r>
              <a:rPr lang="ar-SA" sz="2800" b="1" dirty="0"/>
              <a:t>تطوير خدمات تقديم المنتج </a:t>
            </a:r>
            <a:endParaRPr lang="en-US" sz="2800" b="1" dirty="0"/>
          </a:p>
          <a:p>
            <a:pPr marL="1079500" rtl="1"/>
            <a:r>
              <a:rPr lang="ar-SA" sz="2800" b="1" dirty="0"/>
              <a:t> تطوير</a:t>
            </a:r>
            <a:r>
              <a:rPr lang="en-US" sz="2800" b="1" dirty="0"/>
              <a:t> </a:t>
            </a:r>
            <a:r>
              <a:rPr lang="ar-SA" sz="2800" b="1" dirty="0"/>
              <a:t>خدمات السوق وبيع المنتجات </a:t>
            </a:r>
            <a:endParaRPr lang="en-US" sz="2800" b="1" dirty="0"/>
          </a:p>
          <a:p>
            <a:pPr marL="1079500" rtl="1"/>
            <a:r>
              <a:rPr lang="en-US" sz="2800" b="1" dirty="0"/>
              <a:t> </a:t>
            </a:r>
            <a:r>
              <a:rPr lang="ar-SA" sz="2800" b="1" dirty="0"/>
              <a:t>تقديم خدمات المنتجات </a:t>
            </a:r>
            <a:endParaRPr lang="en-US" sz="2800" b="1" dirty="0"/>
          </a:p>
          <a:p>
            <a:pPr marL="1079500" rtl="1"/>
            <a:r>
              <a:rPr lang="en-US" sz="2800" b="1" dirty="0"/>
              <a:t> </a:t>
            </a:r>
            <a:r>
              <a:rPr lang="ar-SA" sz="2800" b="1" dirty="0"/>
              <a:t>خدمات العميل </a:t>
            </a:r>
            <a:endParaRPr lang="en-US" sz="2800" b="1" dirty="0"/>
          </a:p>
          <a:p>
            <a:pPr marL="1079500" rtl="1"/>
            <a:r>
              <a:rPr lang="en-US" sz="2800" b="1" dirty="0"/>
              <a:t> </a:t>
            </a:r>
            <a:r>
              <a:rPr lang="ar-SA" sz="2800" b="1" dirty="0"/>
              <a:t>ما الذي يجب أن نتفوق فيه ؟؟؟؟</a:t>
            </a:r>
            <a:endParaRPr lang="en-US" sz="2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495300" y="6245225"/>
            <a:ext cx="2311400" cy="476250"/>
          </a:xfrm>
          <a:prstGeom prst="rect">
            <a:avLst/>
          </a:prstGeom>
        </p:spPr>
        <p:txBody>
          <a:bodyPr/>
          <a:lstStyle/>
          <a:p>
            <a:fld id="{0C1C0CCC-4922-4C3D-A566-F1285D9B5740}" type="slidenum">
              <a:rPr lang="ar-SA"/>
              <a:pPr/>
              <a:t>12</a:t>
            </a:fld>
            <a:endParaRPr lang="en-US"/>
          </a:p>
        </p:txBody>
      </p:sp>
      <p:sp>
        <p:nvSpPr>
          <p:cNvPr id="51204" name="Rectangle 4"/>
          <p:cNvSpPr>
            <a:spLocks noGrp="1" noChangeArrowheads="1"/>
          </p:cNvSpPr>
          <p:nvPr>
            <p:ph/>
          </p:nvPr>
        </p:nvSpPr>
        <p:spPr>
          <a:xfrm>
            <a:off x="533400" y="228600"/>
            <a:ext cx="8825971" cy="6249987"/>
          </a:xfrm>
          <a:ln>
            <a:solidFill>
              <a:srgbClr val="FF0000"/>
            </a:solidFill>
          </a:ln>
        </p:spPr>
        <p:txBody>
          <a:bodyPr/>
          <a:lstStyle/>
          <a:p>
            <a:pPr rtl="1">
              <a:buNone/>
            </a:pPr>
            <a:r>
              <a:rPr lang="ar-DZ" b="1" dirty="0" smtClean="0">
                <a:solidFill>
                  <a:srgbClr val="002060"/>
                </a:solidFill>
              </a:rPr>
              <a:t>4 - </a:t>
            </a:r>
            <a:r>
              <a:rPr lang="ar-SA" b="1" dirty="0" smtClean="0">
                <a:solidFill>
                  <a:srgbClr val="002060"/>
                </a:solidFill>
              </a:rPr>
              <a:t>منظور </a:t>
            </a:r>
            <a:r>
              <a:rPr lang="ar-SA" b="1" dirty="0">
                <a:solidFill>
                  <a:srgbClr val="002060"/>
                </a:solidFill>
              </a:rPr>
              <a:t>التعلم والنمو:</a:t>
            </a:r>
          </a:p>
          <a:p>
            <a:pPr rtl="1"/>
            <a:r>
              <a:rPr lang="ar-SA" sz="2800" b="1" dirty="0"/>
              <a:t>يحدد المهارات والقدرات الأساسية الواجب تنميتها لتحقيق أهداف المنشأة الاستراتيجية . لسد الفجوة بين القدرات والمهارات الحالية وتلك المطلوب تحقيقها</a:t>
            </a:r>
            <a:r>
              <a:rPr lang="en-US" sz="2800" b="1" dirty="0"/>
              <a:t> . </a:t>
            </a:r>
            <a:endParaRPr lang="ar-SA" sz="2800" b="1" dirty="0"/>
          </a:p>
          <a:p>
            <a:pPr rtl="1"/>
            <a:r>
              <a:rPr lang="ar-SA" sz="2800" b="1" dirty="0"/>
              <a:t>يحدد المعلومات والتقنيات الضرورية المطلوبة</a:t>
            </a:r>
            <a:r>
              <a:rPr lang="en-US" sz="2800" b="1" dirty="0"/>
              <a:t> . </a:t>
            </a:r>
            <a:endParaRPr lang="ar-SA" sz="2800" b="1" dirty="0"/>
          </a:p>
          <a:p>
            <a:pPr rtl="1"/>
            <a:r>
              <a:rPr lang="ar-SA" sz="2800" b="1" dirty="0"/>
              <a:t>يحدد المناخ والبيئة والثقافة المطلوب تحقيقها للوصول للنجاح</a:t>
            </a:r>
            <a:r>
              <a:rPr lang="en-US" sz="2800" b="1" dirty="0"/>
              <a:t> </a:t>
            </a:r>
          </a:p>
          <a:p>
            <a:pPr rtl="1">
              <a:buNone/>
            </a:pPr>
            <a:r>
              <a:rPr lang="en-US" sz="2800" dirty="0"/>
              <a:t> </a:t>
            </a:r>
            <a:r>
              <a:rPr lang="ar-SA" b="1" dirty="0">
                <a:solidFill>
                  <a:srgbClr val="002060"/>
                </a:solidFill>
              </a:rPr>
              <a:t>ويمكن قياس منظور التعلم والنمو عن طريق:</a:t>
            </a:r>
          </a:p>
          <a:p>
            <a:pPr marL="1352550" indent="-547688" rtl="1"/>
            <a:r>
              <a:rPr lang="ar-SA" sz="2800" b="1" dirty="0"/>
              <a:t>الابتكار </a:t>
            </a:r>
            <a:endParaRPr lang="en-US" sz="2800" b="1" dirty="0"/>
          </a:p>
          <a:p>
            <a:pPr marL="1352550" indent="-547688" rtl="1"/>
            <a:r>
              <a:rPr lang="en-US" sz="2800" b="1" dirty="0"/>
              <a:t> </a:t>
            </a:r>
            <a:r>
              <a:rPr lang="ar-SA" sz="2800" b="1" dirty="0"/>
              <a:t>تطوير الموظفين </a:t>
            </a:r>
            <a:endParaRPr lang="en-US" sz="2800" b="1" dirty="0"/>
          </a:p>
          <a:p>
            <a:pPr marL="1352550" indent="-547688" rtl="1"/>
            <a:r>
              <a:rPr lang="en-US" sz="2800" b="1" dirty="0"/>
              <a:t> </a:t>
            </a:r>
            <a:r>
              <a:rPr lang="ar-SA" sz="2800" b="1" dirty="0"/>
              <a:t>بناء الطاقة الضرورية </a:t>
            </a:r>
            <a:endParaRPr lang="en-US" sz="2800" b="1" dirty="0"/>
          </a:p>
          <a:p>
            <a:pPr marL="1352550" indent="-547688" rtl="1"/>
            <a:r>
              <a:rPr lang="en-US" sz="2800" b="1" dirty="0"/>
              <a:t> </a:t>
            </a:r>
            <a:r>
              <a:rPr lang="ar-SA" sz="2800" b="1" dirty="0"/>
              <a:t>نقل المعرفة</a:t>
            </a:r>
          </a:p>
          <a:p>
            <a:pPr marL="1352550" indent="-547688" rtl="1"/>
            <a:r>
              <a:rPr lang="ar-SA" sz="2800" b="1" dirty="0"/>
              <a:t>هل نستطيع الاستمرار في التحسين والابتكار</a:t>
            </a:r>
            <a:r>
              <a:rPr lang="en-US" sz="2800" b="1" dirty="0"/>
              <a:t>  </a:t>
            </a:r>
            <a:r>
              <a:rPr lang="ar-SA" sz="2800" b="1" dirty="0"/>
              <a:t>؟؟؟؟</a:t>
            </a:r>
            <a:endParaRPr lang="en-US" sz="28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5" name="Text Box 5"/>
          <p:cNvSpPr txBox="1">
            <a:spLocks noChangeArrowheads="1"/>
          </p:cNvSpPr>
          <p:nvPr/>
        </p:nvSpPr>
        <p:spPr bwMode="auto">
          <a:xfrm>
            <a:off x="2964921" y="534342"/>
            <a:ext cx="4000235" cy="461665"/>
          </a:xfrm>
          <a:prstGeom prst="rect">
            <a:avLst/>
          </a:prstGeom>
          <a:noFill/>
          <a:ln w="9525">
            <a:noFill/>
            <a:miter lim="800000"/>
            <a:headEnd/>
            <a:tailEnd/>
          </a:ln>
          <a:effectLst/>
        </p:spPr>
        <p:txBody>
          <a:bodyPr>
            <a:spAutoFit/>
          </a:bodyPr>
          <a:lstStyle/>
          <a:p>
            <a:pPr algn="ctr"/>
            <a:r>
              <a:rPr lang="ar-SA" sz="2400" b="1">
                <a:latin typeface="Traditional Arabic" pitchFamily="18" charset="-78"/>
                <a:cs typeface="Traditional Arabic" pitchFamily="18" charset="-78"/>
              </a:rPr>
              <a:t>ما الذي يجب جلبه للمساهمين؟</a:t>
            </a:r>
            <a:r>
              <a:rPr lang="en-US" sz="2400">
                <a:latin typeface="Traditional Arabic" pitchFamily="18" charset="-78"/>
                <a:cs typeface="Traditional Arabic" pitchFamily="18" charset="-78"/>
              </a:rPr>
              <a:t> </a:t>
            </a:r>
          </a:p>
        </p:txBody>
      </p:sp>
      <p:sp>
        <p:nvSpPr>
          <p:cNvPr id="102406" name="Text Box 6"/>
          <p:cNvSpPr txBox="1">
            <a:spLocks noChangeArrowheads="1"/>
          </p:cNvSpPr>
          <p:nvPr/>
        </p:nvSpPr>
        <p:spPr bwMode="auto">
          <a:xfrm>
            <a:off x="3783542" y="1195388"/>
            <a:ext cx="2352675" cy="1485900"/>
          </a:xfrm>
          <a:prstGeom prst="rect">
            <a:avLst/>
          </a:prstGeom>
          <a:solidFill>
            <a:srgbClr val="FFFFFF"/>
          </a:solidFill>
          <a:ln w="38100" cmpd="dbl">
            <a:solidFill>
              <a:srgbClr val="000000"/>
            </a:solidFill>
            <a:miter lim="800000"/>
            <a:headEnd/>
            <a:tailEnd/>
          </a:ln>
        </p:spPr>
        <p:txBody>
          <a:bodyPr/>
          <a:lstStyle/>
          <a:p>
            <a:pPr algn="ctr"/>
            <a:r>
              <a:rPr lang="ar-SA" sz="1200" b="1" u="sng" dirty="0">
                <a:solidFill>
                  <a:srgbClr val="FF0000"/>
                </a:solidFill>
                <a:latin typeface="Tahoma" pitchFamily="34" charset="0"/>
                <a:cs typeface="Tahoma" pitchFamily="34" charset="0"/>
              </a:rPr>
              <a:t>محور المالية(قياس الأهداف المالية):</a:t>
            </a:r>
            <a:endParaRPr lang="ar-SA" sz="1200" b="1" u="sng" dirty="0">
              <a:solidFill>
                <a:srgbClr val="FF0000"/>
              </a:solidFill>
              <a:latin typeface="Tahoma" pitchFamily="34" charset="0"/>
            </a:endParaRPr>
          </a:p>
          <a:p>
            <a:pPr>
              <a:buFont typeface="Wingdings" pitchFamily="2" charset="2"/>
              <a:buChar char="§"/>
            </a:pPr>
            <a:r>
              <a:rPr lang="ar-SA" sz="1200" b="1" dirty="0">
                <a:latin typeface="Tahoma" pitchFamily="34" charset="0"/>
                <a:cs typeface="Tahoma" pitchFamily="34" charset="0"/>
              </a:rPr>
              <a:t>العائد على الاستثمار</a:t>
            </a:r>
            <a:endParaRPr lang="en-US" sz="1200" b="1" dirty="0">
              <a:latin typeface="Tahoma" pitchFamily="34" charset="0"/>
            </a:endParaRPr>
          </a:p>
          <a:p>
            <a:pPr>
              <a:buFont typeface="Wingdings" pitchFamily="2" charset="2"/>
              <a:buChar char="§"/>
            </a:pPr>
            <a:r>
              <a:rPr lang="ar-SA" sz="1200" b="1" dirty="0">
                <a:latin typeface="Tahoma" pitchFamily="34" charset="0"/>
                <a:cs typeface="Tahoma" pitchFamily="34" charset="0"/>
              </a:rPr>
              <a:t>حجم </a:t>
            </a:r>
            <a:r>
              <a:rPr lang="ar-DZ" sz="1200" b="1" dirty="0" smtClean="0">
                <a:latin typeface="Tahoma" pitchFamily="34" charset="0"/>
                <a:cs typeface="Tahoma" pitchFamily="34" charset="0"/>
              </a:rPr>
              <a:t>المبيعات</a:t>
            </a:r>
            <a:endParaRPr lang="en-US" sz="1200" b="1" dirty="0">
              <a:latin typeface="Tahoma" pitchFamily="34" charset="0"/>
            </a:endParaRPr>
          </a:p>
          <a:p>
            <a:pPr>
              <a:buFont typeface="Wingdings" pitchFamily="2" charset="2"/>
              <a:buChar char="§"/>
            </a:pPr>
            <a:r>
              <a:rPr lang="ar-SA" sz="1200" b="1" dirty="0">
                <a:latin typeface="Tahoma" pitchFamily="34" charset="0"/>
                <a:cs typeface="Tahoma" pitchFamily="34" charset="0"/>
              </a:rPr>
              <a:t>تكلفة المنتجات</a:t>
            </a:r>
            <a:endParaRPr lang="en-US" sz="1200" b="1" dirty="0">
              <a:latin typeface="Tahoma" pitchFamily="34" charset="0"/>
            </a:endParaRPr>
          </a:p>
          <a:p>
            <a:pPr>
              <a:buFont typeface="Wingdings" pitchFamily="2" charset="2"/>
              <a:buChar char="§"/>
            </a:pPr>
            <a:r>
              <a:rPr lang="ar-SA" sz="1200" b="1" dirty="0">
                <a:latin typeface="Tahoma" pitchFamily="34" charset="0"/>
                <a:cs typeface="Tahoma" pitchFamily="34" charset="0"/>
              </a:rPr>
              <a:t>الربحية</a:t>
            </a:r>
            <a:endParaRPr lang="en-US" sz="1200" b="1" dirty="0">
              <a:latin typeface="Tahoma" pitchFamily="34" charset="0"/>
            </a:endParaRPr>
          </a:p>
          <a:p>
            <a:pPr>
              <a:buFont typeface="Wingdings" pitchFamily="2" charset="2"/>
              <a:buChar char="§"/>
            </a:pPr>
            <a:r>
              <a:rPr lang="ar-SA" sz="1200" b="1" dirty="0">
                <a:latin typeface="Tahoma" pitchFamily="34" charset="0"/>
                <a:cs typeface="Tahoma" pitchFamily="34" charset="0"/>
              </a:rPr>
              <a:t> التدفق النقدي</a:t>
            </a:r>
            <a:endParaRPr lang="en-US" sz="1800" dirty="0"/>
          </a:p>
        </p:txBody>
      </p:sp>
      <p:sp>
        <p:nvSpPr>
          <p:cNvPr id="102407" name="Text Box 7"/>
          <p:cNvSpPr txBox="1">
            <a:spLocks noChangeArrowheads="1"/>
          </p:cNvSpPr>
          <p:nvPr/>
        </p:nvSpPr>
        <p:spPr bwMode="auto">
          <a:xfrm>
            <a:off x="6669352" y="2781301"/>
            <a:ext cx="2600325" cy="1516063"/>
          </a:xfrm>
          <a:prstGeom prst="rect">
            <a:avLst/>
          </a:prstGeom>
          <a:solidFill>
            <a:srgbClr val="FFFFFF"/>
          </a:solidFill>
          <a:ln w="38100" cmpd="dbl">
            <a:solidFill>
              <a:srgbClr val="000000"/>
            </a:solidFill>
            <a:miter lim="800000"/>
            <a:headEnd/>
            <a:tailEnd/>
          </a:ln>
        </p:spPr>
        <p:txBody>
          <a:bodyPr/>
          <a:lstStyle/>
          <a:p>
            <a:pPr algn="ctr"/>
            <a:r>
              <a:rPr lang="ar-SA" sz="1200" b="1" u="sng" dirty="0">
                <a:solidFill>
                  <a:srgbClr val="FF0000"/>
                </a:solidFill>
                <a:latin typeface="Tahoma" pitchFamily="34" charset="0"/>
                <a:cs typeface="Tahoma" pitchFamily="34" charset="0"/>
              </a:rPr>
              <a:t>محور </a:t>
            </a:r>
            <a:r>
              <a:rPr lang="ar-SA" sz="1200" b="1" u="sng" dirty="0" smtClean="0">
                <a:solidFill>
                  <a:srgbClr val="FF0000"/>
                </a:solidFill>
                <a:latin typeface="Tahoma" pitchFamily="34" charset="0"/>
                <a:cs typeface="Tahoma" pitchFamily="34" charset="0"/>
              </a:rPr>
              <a:t>ا</a:t>
            </a:r>
            <a:r>
              <a:rPr lang="ar-DZ" sz="1200" b="1" u="sng" dirty="0" smtClean="0">
                <a:solidFill>
                  <a:srgbClr val="FF0000"/>
                </a:solidFill>
                <a:latin typeface="Tahoma" pitchFamily="34" charset="0"/>
                <a:cs typeface="Tahoma" pitchFamily="34" charset="0"/>
              </a:rPr>
              <a:t>العمليات الداخلية  </a:t>
            </a:r>
            <a:r>
              <a:rPr lang="ar-SA" sz="1200" b="1" u="sng" dirty="0" smtClean="0">
                <a:solidFill>
                  <a:srgbClr val="FF0000"/>
                </a:solidFill>
                <a:latin typeface="Tahoma" pitchFamily="34" charset="0"/>
                <a:cs typeface="Tahoma" pitchFamily="34" charset="0"/>
              </a:rPr>
              <a:t>(قياس </a:t>
            </a:r>
            <a:r>
              <a:rPr lang="ar-SA" sz="1200" b="1" u="sng" dirty="0">
                <a:solidFill>
                  <a:srgbClr val="FF0000"/>
                </a:solidFill>
                <a:latin typeface="Tahoma" pitchFamily="34" charset="0"/>
                <a:cs typeface="Tahoma" pitchFamily="34" charset="0"/>
              </a:rPr>
              <a:t>فعالية الأنظمة الداخلية)</a:t>
            </a:r>
            <a:r>
              <a:rPr lang="en-US" sz="1200" b="1" u="sng" dirty="0">
                <a:solidFill>
                  <a:srgbClr val="FF0000"/>
                </a:solidFill>
                <a:latin typeface="Tahoma" pitchFamily="34" charset="0"/>
              </a:rPr>
              <a:t>:</a:t>
            </a:r>
          </a:p>
          <a:p>
            <a:pPr>
              <a:buFont typeface="Wingdings" pitchFamily="2" charset="2"/>
              <a:buChar char="§"/>
            </a:pPr>
            <a:r>
              <a:rPr lang="ar-SA" sz="1200" b="1" dirty="0">
                <a:latin typeface="Tahoma" pitchFamily="34" charset="0"/>
                <a:cs typeface="Tahoma" pitchFamily="34" charset="0"/>
              </a:rPr>
              <a:t>نظام التجديد و البحث و التطوير</a:t>
            </a:r>
            <a:endParaRPr lang="en-US" sz="1200" b="1" dirty="0">
              <a:latin typeface="Tahoma" pitchFamily="34" charset="0"/>
            </a:endParaRPr>
          </a:p>
          <a:p>
            <a:pPr>
              <a:buFont typeface="Wingdings" pitchFamily="2" charset="2"/>
              <a:buChar char="§"/>
            </a:pPr>
            <a:r>
              <a:rPr lang="ar-SA" sz="1200" b="1" dirty="0">
                <a:latin typeface="Tahoma" pitchFamily="34" charset="0"/>
                <a:cs typeface="Tahoma" pitchFamily="34" charset="0"/>
              </a:rPr>
              <a:t>نظام الإنتاج</a:t>
            </a:r>
            <a:endParaRPr lang="en-US" sz="1200" b="1" dirty="0">
              <a:latin typeface="Tahoma" pitchFamily="34" charset="0"/>
            </a:endParaRPr>
          </a:p>
          <a:p>
            <a:pPr>
              <a:buFont typeface="Wingdings" pitchFamily="2" charset="2"/>
              <a:buChar char="§"/>
            </a:pPr>
            <a:r>
              <a:rPr lang="ar-SA" sz="1200" b="1" dirty="0">
                <a:latin typeface="Tahoma" pitchFamily="34" charset="0"/>
                <a:cs typeface="Tahoma" pitchFamily="34" charset="0"/>
              </a:rPr>
              <a:t>نظام خدمة ما بعد البيع</a:t>
            </a:r>
            <a:endParaRPr lang="en-US" sz="1800" dirty="0"/>
          </a:p>
        </p:txBody>
      </p:sp>
      <p:sp>
        <p:nvSpPr>
          <p:cNvPr id="102408" name="Text Box 8"/>
          <p:cNvSpPr txBox="1">
            <a:spLocks noChangeArrowheads="1"/>
          </p:cNvSpPr>
          <p:nvPr/>
        </p:nvSpPr>
        <p:spPr bwMode="auto">
          <a:xfrm>
            <a:off x="3704431" y="4462463"/>
            <a:ext cx="2476500" cy="1485900"/>
          </a:xfrm>
          <a:prstGeom prst="rect">
            <a:avLst/>
          </a:prstGeom>
          <a:solidFill>
            <a:srgbClr val="FFFFFF"/>
          </a:solidFill>
          <a:ln w="38100" cmpd="dbl">
            <a:solidFill>
              <a:srgbClr val="000000"/>
            </a:solidFill>
            <a:miter lim="800000"/>
            <a:headEnd/>
            <a:tailEnd/>
          </a:ln>
        </p:spPr>
        <p:txBody>
          <a:bodyPr/>
          <a:lstStyle/>
          <a:p>
            <a:pPr algn="ctr"/>
            <a:r>
              <a:rPr lang="ar-SA" sz="1200" b="1" u="sng" dirty="0">
                <a:solidFill>
                  <a:srgbClr val="FF0000"/>
                </a:solidFill>
                <a:latin typeface="Tahoma" pitchFamily="34" charset="0"/>
                <a:cs typeface="Tahoma" pitchFamily="34" charset="0"/>
              </a:rPr>
              <a:t>محور التعلم</a:t>
            </a:r>
            <a:r>
              <a:rPr lang="ar-DZ" sz="1200" b="1" u="sng" dirty="0">
                <a:solidFill>
                  <a:srgbClr val="FF0000"/>
                </a:solidFill>
                <a:latin typeface="Tahoma" pitchFamily="34" charset="0"/>
                <a:cs typeface="Tahoma" pitchFamily="34" charset="0"/>
              </a:rPr>
              <a:t>(مجالات النمو و التعلم للمنظمة):</a:t>
            </a:r>
          </a:p>
          <a:p>
            <a:pPr>
              <a:buFont typeface="Wingdings" pitchFamily="2" charset="2"/>
              <a:buChar char="§"/>
            </a:pPr>
            <a:r>
              <a:rPr lang="ar-SA" sz="1200" b="1" dirty="0">
                <a:latin typeface="Tahoma" pitchFamily="34" charset="0"/>
                <a:cs typeface="Tahoma" pitchFamily="34" charset="0"/>
              </a:rPr>
              <a:t>قدرات الموظف و إعادة توجيهها </a:t>
            </a:r>
            <a:endParaRPr lang="en-US" sz="1200" b="1" dirty="0">
              <a:latin typeface="Tahoma" pitchFamily="34" charset="0"/>
            </a:endParaRPr>
          </a:p>
          <a:p>
            <a:pPr>
              <a:buFont typeface="Wingdings" pitchFamily="2" charset="2"/>
              <a:buChar char="§"/>
            </a:pPr>
            <a:r>
              <a:rPr lang="ar-SA" sz="1200" b="1" dirty="0">
                <a:latin typeface="Tahoma" pitchFamily="34" charset="0"/>
                <a:cs typeface="Tahoma" pitchFamily="34" charset="0"/>
              </a:rPr>
              <a:t>فعالية أنظمة المعلومات</a:t>
            </a:r>
            <a:endParaRPr lang="en-US" sz="1200" b="1" dirty="0">
              <a:latin typeface="Tahoma" pitchFamily="34" charset="0"/>
            </a:endParaRPr>
          </a:p>
          <a:p>
            <a:pPr>
              <a:buFont typeface="Wingdings" pitchFamily="2" charset="2"/>
              <a:buChar char="§"/>
            </a:pPr>
            <a:r>
              <a:rPr lang="ar-SA" sz="1200" b="1" dirty="0">
                <a:latin typeface="Tahoma" pitchFamily="34" charset="0"/>
                <a:cs typeface="Tahoma" pitchFamily="34" charset="0"/>
              </a:rPr>
              <a:t> التحفيز و تحمل الأجراء للمسؤولية.</a:t>
            </a:r>
            <a:endParaRPr lang="en-US" sz="1200" b="1" dirty="0">
              <a:latin typeface="Tahoma" pitchFamily="34" charset="0"/>
            </a:endParaRPr>
          </a:p>
          <a:p>
            <a:endParaRPr lang="en-US" sz="1800" dirty="0"/>
          </a:p>
        </p:txBody>
      </p:sp>
      <p:sp>
        <p:nvSpPr>
          <p:cNvPr id="102409" name="Text Box 9"/>
          <p:cNvSpPr txBox="1">
            <a:spLocks noChangeArrowheads="1"/>
          </p:cNvSpPr>
          <p:nvPr/>
        </p:nvSpPr>
        <p:spPr bwMode="auto">
          <a:xfrm>
            <a:off x="558933" y="2779714"/>
            <a:ext cx="2600325" cy="1512887"/>
          </a:xfrm>
          <a:prstGeom prst="rect">
            <a:avLst/>
          </a:prstGeom>
          <a:solidFill>
            <a:srgbClr val="FFFFFF"/>
          </a:solidFill>
          <a:ln w="38100" cmpd="dbl">
            <a:solidFill>
              <a:srgbClr val="000000"/>
            </a:solidFill>
            <a:miter lim="800000"/>
            <a:headEnd/>
            <a:tailEnd/>
          </a:ln>
        </p:spPr>
        <p:txBody>
          <a:bodyPr/>
          <a:lstStyle/>
          <a:p>
            <a:pPr algn="ctr"/>
            <a:r>
              <a:rPr lang="ar-SA" sz="1200" b="1" u="sng">
                <a:solidFill>
                  <a:srgbClr val="FF0000"/>
                </a:solidFill>
                <a:latin typeface="Tahoma" pitchFamily="34" charset="0"/>
                <a:cs typeface="Tahoma" pitchFamily="34" charset="0"/>
              </a:rPr>
              <a:t>محور الزبائن(وضع العميل بالنسبة للمنظمة</a:t>
            </a:r>
            <a:r>
              <a:rPr lang="ar-SA" sz="1200" b="1" u="sng">
                <a:solidFill>
                  <a:srgbClr val="FF0000"/>
                </a:solidFill>
                <a:latin typeface="Tahoma" pitchFamily="34" charset="0"/>
              </a:rPr>
              <a:t>):</a:t>
            </a:r>
          </a:p>
          <a:p>
            <a:pPr>
              <a:buFont typeface="Wingdings" pitchFamily="2" charset="2"/>
              <a:buChar char="§"/>
            </a:pPr>
            <a:r>
              <a:rPr lang="ar-SA" sz="1200" b="1">
                <a:latin typeface="Tahoma" pitchFamily="34" charset="0"/>
                <a:cs typeface="Tahoma" pitchFamily="34" charset="0"/>
              </a:rPr>
              <a:t>رضا الزبائن</a:t>
            </a:r>
            <a:endParaRPr lang="en-US" sz="1800" b="1">
              <a:latin typeface="Traditional Arabic" pitchFamily="18" charset="-78"/>
              <a:cs typeface="Traditional Arabic" pitchFamily="18" charset="-78"/>
            </a:endParaRPr>
          </a:p>
          <a:p>
            <a:pPr>
              <a:buFont typeface="Wingdings" pitchFamily="2" charset="2"/>
              <a:buChar char="§"/>
            </a:pPr>
            <a:r>
              <a:rPr lang="ar-SA" sz="1200" b="1">
                <a:latin typeface="Tahoma" pitchFamily="34" charset="0"/>
                <a:cs typeface="Tahoma" pitchFamily="34" charset="0"/>
              </a:rPr>
              <a:t> الحصة السوقية</a:t>
            </a:r>
            <a:endParaRPr lang="en-US" sz="1800" b="1">
              <a:latin typeface="Traditional Arabic" pitchFamily="18" charset="-78"/>
              <a:cs typeface="Traditional Arabic" pitchFamily="18" charset="-78"/>
            </a:endParaRPr>
          </a:p>
          <a:p>
            <a:pPr>
              <a:buFont typeface="Wingdings" pitchFamily="2" charset="2"/>
              <a:buChar char="§"/>
            </a:pPr>
            <a:r>
              <a:rPr lang="ar-SA" sz="1200" b="1">
                <a:latin typeface="Tahoma" pitchFamily="34" charset="0"/>
                <a:cs typeface="Tahoma" pitchFamily="34" charset="0"/>
              </a:rPr>
              <a:t> درجة الولاء</a:t>
            </a:r>
            <a:endParaRPr lang="en-US" sz="1800" b="1">
              <a:latin typeface="Traditional Arabic" pitchFamily="18" charset="-78"/>
              <a:cs typeface="Traditional Arabic" pitchFamily="18" charset="-78"/>
            </a:endParaRPr>
          </a:p>
          <a:p>
            <a:pPr>
              <a:buFont typeface="Wingdings" pitchFamily="2" charset="2"/>
              <a:buChar char="§"/>
            </a:pPr>
            <a:r>
              <a:rPr lang="ar-SA" sz="1200" b="1">
                <a:latin typeface="Tahoma" pitchFamily="34" charset="0"/>
                <a:cs typeface="Tahoma" pitchFamily="34" charset="0"/>
              </a:rPr>
              <a:t> القدرة على الاحتفاظ بالزبون العميل</a:t>
            </a:r>
            <a:endParaRPr lang="en-US" sz="1800"/>
          </a:p>
        </p:txBody>
      </p:sp>
      <p:sp>
        <p:nvSpPr>
          <p:cNvPr id="102410" name="Line 10"/>
          <p:cNvSpPr>
            <a:spLocks noChangeShapeType="1"/>
          </p:cNvSpPr>
          <p:nvPr/>
        </p:nvSpPr>
        <p:spPr bwMode="auto">
          <a:xfrm>
            <a:off x="6201569" y="1700213"/>
            <a:ext cx="1362075" cy="1028700"/>
          </a:xfrm>
          <a:prstGeom prst="line">
            <a:avLst/>
          </a:prstGeom>
          <a:noFill/>
          <a:ln w="9525">
            <a:solidFill>
              <a:srgbClr val="000000"/>
            </a:solidFill>
            <a:round/>
            <a:headEnd type="triangle" w="med" len="med"/>
            <a:tailEnd type="triangle" w="med" len="med"/>
          </a:ln>
        </p:spPr>
        <p:txBody>
          <a:bodyPr/>
          <a:lstStyle/>
          <a:p>
            <a:endParaRPr lang="ar-DZ"/>
          </a:p>
        </p:txBody>
      </p:sp>
      <p:sp>
        <p:nvSpPr>
          <p:cNvPr id="102411" name="Line 11"/>
          <p:cNvSpPr>
            <a:spLocks noChangeShapeType="1"/>
          </p:cNvSpPr>
          <p:nvPr/>
        </p:nvSpPr>
        <p:spPr bwMode="auto">
          <a:xfrm flipH="1">
            <a:off x="2221971" y="1700213"/>
            <a:ext cx="1485900" cy="1028700"/>
          </a:xfrm>
          <a:prstGeom prst="line">
            <a:avLst/>
          </a:prstGeom>
          <a:noFill/>
          <a:ln w="9525">
            <a:solidFill>
              <a:srgbClr val="000000"/>
            </a:solidFill>
            <a:round/>
            <a:headEnd type="triangle" w="med" len="med"/>
            <a:tailEnd type="triangle" w="med" len="med"/>
          </a:ln>
        </p:spPr>
        <p:txBody>
          <a:bodyPr/>
          <a:lstStyle/>
          <a:p>
            <a:endParaRPr lang="ar-DZ"/>
          </a:p>
        </p:txBody>
      </p:sp>
      <p:sp>
        <p:nvSpPr>
          <p:cNvPr id="102412" name="Line 12"/>
          <p:cNvSpPr>
            <a:spLocks noChangeShapeType="1"/>
          </p:cNvSpPr>
          <p:nvPr/>
        </p:nvSpPr>
        <p:spPr bwMode="auto">
          <a:xfrm flipH="1">
            <a:off x="6201569" y="4365625"/>
            <a:ext cx="1238250" cy="1257300"/>
          </a:xfrm>
          <a:prstGeom prst="line">
            <a:avLst/>
          </a:prstGeom>
          <a:noFill/>
          <a:ln w="9525">
            <a:solidFill>
              <a:srgbClr val="000000"/>
            </a:solidFill>
            <a:round/>
            <a:headEnd type="triangle" w="med" len="med"/>
            <a:tailEnd type="triangle" w="med" len="med"/>
          </a:ln>
        </p:spPr>
        <p:txBody>
          <a:bodyPr/>
          <a:lstStyle/>
          <a:p>
            <a:endParaRPr lang="ar-DZ"/>
          </a:p>
        </p:txBody>
      </p:sp>
      <p:sp>
        <p:nvSpPr>
          <p:cNvPr id="102413" name="Line 13"/>
          <p:cNvSpPr>
            <a:spLocks noChangeShapeType="1"/>
          </p:cNvSpPr>
          <p:nvPr/>
        </p:nvSpPr>
        <p:spPr bwMode="auto">
          <a:xfrm>
            <a:off x="2067190" y="4365626"/>
            <a:ext cx="1559852" cy="1152525"/>
          </a:xfrm>
          <a:prstGeom prst="line">
            <a:avLst/>
          </a:prstGeom>
          <a:noFill/>
          <a:ln w="9525">
            <a:solidFill>
              <a:srgbClr val="000000"/>
            </a:solidFill>
            <a:round/>
            <a:headEnd type="triangle" w="med" len="med"/>
            <a:tailEnd type="triangle" w="med" len="med"/>
          </a:ln>
        </p:spPr>
        <p:txBody>
          <a:bodyPr/>
          <a:lstStyle/>
          <a:p>
            <a:endParaRPr lang="ar-DZ"/>
          </a:p>
        </p:txBody>
      </p:sp>
      <p:sp>
        <p:nvSpPr>
          <p:cNvPr id="102414" name="AutoShape 14"/>
          <p:cNvSpPr>
            <a:spLocks noChangeArrowheads="1"/>
          </p:cNvSpPr>
          <p:nvPr/>
        </p:nvSpPr>
        <p:spPr bwMode="auto">
          <a:xfrm>
            <a:off x="3657600" y="3005138"/>
            <a:ext cx="2590800" cy="1143000"/>
          </a:xfrm>
          <a:prstGeom prst="diamond">
            <a:avLst/>
          </a:prstGeom>
          <a:solidFill>
            <a:srgbClr val="FFFFFF"/>
          </a:solidFill>
          <a:ln w="76200" cmpd="tri">
            <a:solidFill>
              <a:srgbClr val="000000"/>
            </a:solidFill>
            <a:miter lim="800000"/>
            <a:headEnd/>
            <a:tailEnd/>
          </a:ln>
        </p:spPr>
        <p:txBody>
          <a:bodyPr/>
          <a:lstStyle/>
          <a:p>
            <a:pPr algn="ctr"/>
            <a:r>
              <a:rPr lang="ar-SA" sz="1800" b="1" dirty="0" smtClean="0">
                <a:solidFill>
                  <a:srgbClr val="FF0000"/>
                </a:solidFill>
                <a:latin typeface="Tahoma" pitchFamily="34" charset="0"/>
                <a:cs typeface="Tahoma" pitchFamily="34" charset="0"/>
              </a:rPr>
              <a:t>الرؤيـة</a:t>
            </a:r>
            <a:r>
              <a:rPr lang="ar-DZ" sz="1800" b="1" dirty="0" smtClean="0">
                <a:solidFill>
                  <a:srgbClr val="FF0000"/>
                </a:solidFill>
                <a:latin typeface="Tahoma" pitchFamily="34" charset="0"/>
                <a:cs typeface="Tahoma" pitchFamily="34" charset="0"/>
              </a:rPr>
              <a:t> والرسالة</a:t>
            </a:r>
            <a:endParaRPr lang="en-US" sz="1800" dirty="0"/>
          </a:p>
        </p:txBody>
      </p:sp>
      <p:sp>
        <p:nvSpPr>
          <p:cNvPr id="102415" name="Line 15"/>
          <p:cNvSpPr>
            <a:spLocks noChangeShapeType="1"/>
          </p:cNvSpPr>
          <p:nvPr/>
        </p:nvSpPr>
        <p:spPr bwMode="auto">
          <a:xfrm flipV="1">
            <a:off x="6324599" y="3573462"/>
            <a:ext cx="267363" cy="7937"/>
          </a:xfrm>
          <a:prstGeom prst="line">
            <a:avLst/>
          </a:prstGeom>
          <a:noFill/>
          <a:ln w="9525">
            <a:solidFill>
              <a:schemeClr val="tx1"/>
            </a:solidFill>
            <a:round/>
            <a:headEnd/>
            <a:tailEnd type="triangle" w="med" len="med"/>
          </a:ln>
          <a:effectLst/>
        </p:spPr>
        <p:txBody>
          <a:bodyPr/>
          <a:lstStyle/>
          <a:p>
            <a:endParaRPr lang="ar-DZ"/>
          </a:p>
        </p:txBody>
      </p:sp>
      <p:sp>
        <p:nvSpPr>
          <p:cNvPr id="102416" name="Line 16"/>
          <p:cNvSpPr>
            <a:spLocks noChangeShapeType="1"/>
          </p:cNvSpPr>
          <p:nvPr/>
        </p:nvSpPr>
        <p:spPr bwMode="auto">
          <a:xfrm flipH="1" flipV="1">
            <a:off x="3236648" y="3573462"/>
            <a:ext cx="344752" cy="7937"/>
          </a:xfrm>
          <a:prstGeom prst="line">
            <a:avLst/>
          </a:prstGeom>
          <a:noFill/>
          <a:ln w="9525">
            <a:solidFill>
              <a:schemeClr val="tx1"/>
            </a:solidFill>
            <a:round/>
            <a:headEnd/>
            <a:tailEnd type="triangle" w="med" len="med"/>
          </a:ln>
          <a:effectLst/>
        </p:spPr>
        <p:txBody>
          <a:bodyPr/>
          <a:lstStyle/>
          <a:p>
            <a:endParaRPr lang="ar-DZ"/>
          </a:p>
        </p:txBody>
      </p:sp>
      <p:sp>
        <p:nvSpPr>
          <p:cNvPr id="102417" name="Line 17"/>
          <p:cNvSpPr>
            <a:spLocks noChangeShapeType="1"/>
          </p:cNvSpPr>
          <p:nvPr/>
        </p:nvSpPr>
        <p:spPr bwMode="auto">
          <a:xfrm flipV="1">
            <a:off x="4953000" y="2636839"/>
            <a:ext cx="0" cy="287337"/>
          </a:xfrm>
          <a:prstGeom prst="line">
            <a:avLst/>
          </a:prstGeom>
          <a:noFill/>
          <a:ln w="9525">
            <a:solidFill>
              <a:schemeClr val="tx1"/>
            </a:solidFill>
            <a:round/>
            <a:headEnd/>
            <a:tailEnd type="triangle" w="med" len="med"/>
          </a:ln>
          <a:effectLst/>
        </p:spPr>
        <p:txBody>
          <a:bodyPr/>
          <a:lstStyle/>
          <a:p>
            <a:endParaRPr lang="ar-DZ"/>
          </a:p>
        </p:txBody>
      </p:sp>
      <p:sp>
        <p:nvSpPr>
          <p:cNvPr id="102418" name="Line 18"/>
          <p:cNvSpPr>
            <a:spLocks noChangeShapeType="1"/>
          </p:cNvSpPr>
          <p:nvPr/>
        </p:nvSpPr>
        <p:spPr bwMode="auto">
          <a:xfrm>
            <a:off x="4953000" y="4221163"/>
            <a:ext cx="0" cy="215900"/>
          </a:xfrm>
          <a:prstGeom prst="line">
            <a:avLst/>
          </a:prstGeom>
          <a:noFill/>
          <a:ln w="9525">
            <a:solidFill>
              <a:schemeClr val="tx1"/>
            </a:solidFill>
            <a:round/>
            <a:headEnd/>
            <a:tailEnd type="triangle" w="med" len="med"/>
          </a:ln>
          <a:effectLst/>
        </p:spPr>
        <p:txBody>
          <a:bodyPr/>
          <a:lstStyle/>
          <a:p>
            <a:endParaRPr lang="ar-DZ"/>
          </a:p>
        </p:txBody>
      </p:sp>
      <p:sp>
        <p:nvSpPr>
          <p:cNvPr id="102419" name="Text Box 19"/>
          <p:cNvSpPr txBox="1">
            <a:spLocks noChangeArrowheads="1"/>
          </p:cNvSpPr>
          <p:nvPr/>
        </p:nvSpPr>
        <p:spPr bwMode="auto">
          <a:xfrm>
            <a:off x="7137135" y="1916114"/>
            <a:ext cx="2340637" cy="830997"/>
          </a:xfrm>
          <a:prstGeom prst="rect">
            <a:avLst/>
          </a:prstGeom>
          <a:noFill/>
          <a:ln w="9525">
            <a:noFill/>
            <a:miter lim="800000"/>
            <a:headEnd/>
            <a:tailEnd/>
          </a:ln>
          <a:effectLst/>
        </p:spPr>
        <p:txBody>
          <a:bodyPr>
            <a:spAutoFit/>
          </a:bodyPr>
          <a:lstStyle>
            <a:defPPr>
              <a:defRPr lang="en-US"/>
            </a:defPPr>
            <a:lvl1pPr algn="ctr">
              <a:defRPr sz="2400" b="1">
                <a:latin typeface="Traditional Arabic" pitchFamily="18" charset="-78"/>
                <a:cs typeface="Traditional Arabic" pitchFamily="18" charset="-78"/>
              </a:defRPr>
            </a:lvl1pPr>
          </a:lstStyle>
          <a:p>
            <a:r>
              <a:rPr lang="ar-SA" dirty="0"/>
              <a:t>ما الذي يجب القيام به على مستوى الأنظمة؟</a:t>
            </a:r>
            <a:endParaRPr lang="en-US" dirty="0"/>
          </a:p>
        </p:txBody>
      </p:sp>
      <p:sp>
        <p:nvSpPr>
          <p:cNvPr id="102420" name="Text Box 20"/>
          <p:cNvSpPr txBox="1">
            <a:spLocks noChangeArrowheads="1"/>
          </p:cNvSpPr>
          <p:nvPr/>
        </p:nvSpPr>
        <p:spPr bwMode="auto">
          <a:xfrm>
            <a:off x="350838" y="1916114"/>
            <a:ext cx="2418027" cy="830997"/>
          </a:xfrm>
          <a:prstGeom prst="rect">
            <a:avLst/>
          </a:prstGeom>
          <a:noFill/>
          <a:ln w="9525">
            <a:noFill/>
            <a:miter lim="800000"/>
            <a:headEnd/>
            <a:tailEnd/>
          </a:ln>
          <a:effectLst/>
        </p:spPr>
        <p:txBody>
          <a:bodyPr>
            <a:spAutoFit/>
          </a:bodyPr>
          <a:lstStyle>
            <a:defPPr>
              <a:defRPr lang="en-US"/>
            </a:defPPr>
            <a:lvl1pPr algn="ctr">
              <a:defRPr sz="2400" b="1">
                <a:latin typeface="Traditional Arabic" pitchFamily="18" charset="-78"/>
                <a:cs typeface="Traditional Arabic" pitchFamily="18" charset="-78"/>
              </a:defRPr>
            </a:lvl1pPr>
          </a:lstStyle>
          <a:p>
            <a:r>
              <a:rPr lang="ar-SA" dirty="0"/>
              <a:t>كيف يجب أن نرى من طرف الزبائن؟</a:t>
            </a:r>
            <a:endParaRPr lang="en-US" dirty="0"/>
          </a:p>
        </p:txBody>
      </p:sp>
      <p:sp>
        <p:nvSpPr>
          <p:cNvPr id="102421" name="Text Box 21"/>
          <p:cNvSpPr txBox="1">
            <a:spLocks noChangeArrowheads="1"/>
          </p:cNvSpPr>
          <p:nvPr/>
        </p:nvSpPr>
        <p:spPr bwMode="auto">
          <a:xfrm>
            <a:off x="2914187" y="5862935"/>
            <a:ext cx="4056988" cy="461665"/>
          </a:xfrm>
          <a:prstGeom prst="rect">
            <a:avLst/>
          </a:prstGeom>
          <a:noFill/>
          <a:ln w="9525">
            <a:noFill/>
            <a:miter lim="800000"/>
            <a:headEnd/>
            <a:tailEnd/>
          </a:ln>
          <a:effectLst/>
        </p:spPr>
        <p:txBody>
          <a:bodyPr>
            <a:spAutoFit/>
          </a:bodyPr>
          <a:lstStyle>
            <a:defPPr>
              <a:defRPr lang="en-US"/>
            </a:defPPr>
            <a:lvl1pPr algn="ctr">
              <a:defRPr sz="2400" b="1">
                <a:latin typeface="Traditional Arabic" pitchFamily="18" charset="-78"/>
                <a:cs typeface="Traditional Arabic" pitchFamily="18" charset="-78"/>
              </a:defRPr>
            </a:lvl1pPr>
          </a:lstStyle>
          <a:p>
            <a:r>
              <a:rPr lang="ar-SA" dirty="0"/>
              <a:t>على ماذا يجب أن يتمرن المستخدمون؟</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102405"/>
                                        </p:tgtEl>
                                        <p:attrNameLst>
                                          <p:attrName>style.visibility</p:attrName>
                                        </p:attrNameLst>
                                      </p:cBhvr>
                                      <p:to>
                                        <p:strVal val="visible"/>
                                      </p:to>
                                    </p:set>
                                    <p:anim calcmode="lin" valueType="num">
                                      <p:cBhvr>
                                        <p:cTn id="7" dur="500" fill="hold"/>
                                        <p:tgtEl>
                                          <p:spTgt spid="102405"/>
                                        </p:tgtEl>
                                        <p:attrNameLst>
                                          <p:attrName>ppt_w</p:attrName>
                                        </p:attrNameLst>
                                      </p:cBhvr>
                                      <p:tavLst>
                                        <p:tav tm="0">
                                          <p:val>
                                            <p:fltVal val="0"/>
                                          </p:val>
                                        </p:tav>
                                        <p:tav tm="100000">
                                          <p:val>
                                            <p:strVal val="#ppt_w"/>
                                          </p:val>
                                        </p:tav>
                                      </p:tavLst>
                                    </p:anim>
                                    <p:anim calcmode="lin" valueType="num">
                                      <p:cBhvr>
                                        <p:cTn id="8" dur="500" fill="hold"/>
                                        <p:tgtEl>
                                          <p:spTgt spid="102405"/>
                                        </p:tgtEl>
                                        <p:attrNameLst>
                                          <p:attrName>ppt_h</p:attrName>
                                        </p:attrNameLst>
                                      </p:cBhvr>
                                      <p:tavLst>
                                        <p:tav tm="0">
                                          <p:val>
                                            <p:fltVal val="0"/>
                                          </p:val>
                                        </p:tav>
                                        <p:tav tm="100000">
                                          <p:val>
                                            <p:strVal val="#ppt_h"/>
                                          </p:val>
                                        </p:tav>
                                      </p:tavLst>
                                    </p:anim>
                                    <p:anim calcmode="lin" valueType="num">
                                      <p:cBhvr>
                                        <p:cTn id="9" dur="500" fill="hold"/>
                                        <p:tgtEl>
                                          <p:spTgt spid="102405"/>
                                        </p:tgtEl>
                                        <p:attrNameLst>
                                          <p:attrName>style.rotation</p:attrName>
                                        </p:attrNameLst>
                                      </p:cBhvr>
                                      <p:tavLst>
                                        <p:tav tm="0">
                                          <p:val>
                                            <p:fltVal val="90"/>
                                          </p:val>
                                        </p:tav>
                                        <p:tav tm="100000">
                                          <p:val>
                                            <p:fltVal val="0"/>
                                          </p:val>
                                        </p:tav>
                                      </p:tavLst>
                                    </p:anim>
                                    <p:animEffect transition="in" filter="fade">
                                      <p:cBhvr>
                                        <p:cTn id="10" dur="500"/>
                                        <p:tgtEl>
                                          <p:spTgt spid="102405"/>
                                        </p:tgtEl>
                                      </p:cBhvr>
                                    </p:animEffect>
                                  </p:childTnLst>
                                </p:cTn>
                              </p:par>
                            </p:childTnLst>
                          </p:cTn>
                        </p:par>
                        <p:par>
                          <p:cTn id="11" fill="hold">
                            <p:stCondLst>
                              <p:cond delay="1050"/>
                            </p:stCondLst>
                            <p:childTnLst>
                              <p:par>
                                <p:cTn id="12" presetID="31" presetClass="entr" presetSubtype="0" fill="hold" grpId="0" nodeType="afterEffect">
                                  <p:stCondLst>
                                    <p:cond delay="0"/>
                                  </p:stCondLst>
                                  <p:iterate type="lt">
                                    <p:tmPct val="5000"/>
                                  </p:iterate>
                                  <p:childTnLst>
                                    <p:set>
                                      <p:cBhvr>
                                        <p:cTn id="13" dur="1" fill="hold">
                                          <p:stCondLst>
                                            <p:cond delay="0"/>
                                          </p:stCondLst>
                                        </p:cTn>
                                        <p:tgtEl>
                                          <p:spTgt spid="102406"/>
                                        </p:tgtEl>
                                        <p:attrNameLst>
                                          <p:attrName>style.visibility</p:attrName>
                                        </p:attrNameLst>
                                      </p:cBhvr>
                                      <p:to>
                                        <p:strVal val="visible"/>
                                      </p:to>
                                    </p:set>
                                    <p:anim calcmode="lin" valueType="num">
                                      <p:cBhvr>
                                        <p:cTn id="14" dur="200" fill="hold"/>
                                        <p:tgtEl>
                                          <p:spTgt spid="102406"/>
                                        </p:tgtEl>
                                        <p:attrNameLst>
                                          <p:attrName>ppt_w</p:attrName>
                                        </p:attrNameLst>
                                      </p:cBhvr>
                                      <p:tavLst>
                                        <p:tav tm="0">
                                          <p:val>
                                            <p:fltVal val="0"/>
                                          </p:val>
                                        </p:tav>
                                        <p:tav tm="100000">
                                          <p:val>
                                            <p:strVal val="#ppt_w"/>
                                          </p:val>
                                        </p:tav>
                                      </p:tavLst>
                                    </p:anim>
                                    <p:anim calcmode="lin" valueType="num">
                                      <p:cBhvr>
                                        <p:cTn id="15" dur="200" fill="hold"/>
                                        <p:tgtEl>
                                          <p:spTgt spid="102406"/>
                                        </p:tgtEl>
                                        <p:attrNameLst>
                                          <p:attrName>ppt_h</p:attrName>
                                        </p:attrNameLst>
                                      </p:cBhvr>
                                      <p:tavLst>
                                        <p:tav tm="0">
                                          <p:val>
                                            <p:fltVal val="0"/>
                                          </p:val>
                                        </p:tav>
                                        <p:tav tm="100000">
                                          <p:val>
                                            <p:strVal val="#ppt_h"/>
                                          </p:val>
                                        </p:tav>
                                      </p:tavLst>
                                    </p:anim>
                                    <p:anim calcmode="lin" valueType="num">
                                      <p:cBhvr>
                                        <p:cTn id="16" dur="200" fill="hold"/>
                                        <p:tgtEl>
                                          <p:spTgt spid="102406"/>
                                        </p:tgtEl>
                                        <p:attrNameLst>
                                          <p:attrName>style.rotation</p:attrName>
                                        </p:attrNameLst>
                                      </p:cBhvr>
                                      <p:tavLst>
                                        <p:tav tm="0">
                                          <p:val>
                                            <p:fltVal val="90"/>
                                          </p:val>
                                        </p:tav>
                                        <p:tav tm="100000">
                                          <p:val>
                                            <p:fltVal val="0"/>
                                          </p:val>
                                        </p:tav>
                                      </p:tavLst>
                                    </p:anim>
                                    <p:animEffect transition="in" filter="fade">
                                      <p:cBhvr>
                                        <p:cTn id="17" dur="200"/>
                                        <p:tgtEl>
                                          <p:spTgt spid="102406"/>
                                        </p:tgtEl>
                                      </p:cBhvr>
                                    </p:animEffect>
                                  </p:childTnLst>
                                </p:cTn>
                              </p:par>
                            </p:childTnLst>
                          </p:cTn>
                        </p:par>
                        <p:par>
                          <p:cTn id="18" fill="hold">
                            <p:stCondLst>
                              <p:cond delay="2170"/>
                            </p:stCondLst>
                            <p:childTnLst>
                              <p:par>
                                <p:cTn id="19" presetID="31" presetClass="entr" presetSubtype="0" fill="hold" grpId="0" nodeType="afterEffect">
                                  <p:stCondLst>
                                    <p:cond delay="0"/>
                                  </p:stCondLst>
                                  <p:iterate type="lt">
                                    <p:tmPct val="5000"/>
                                  </p:iterate>
                                  <p:childTnLst>
                                    <p:set>
                                      <p:cBhvr>
                                        <p:cTn id="20" dur="1" fill="hold">
                                          <p:stCondLst>
                                            <p:cond delay="0"/>
                                          </p:stCondLst>
                                        </p:cTn>
                                        <p:tgtEl>
                                          <p:spTgt spid="102410"/>
                                        </p:tgtEl>
                                        <p:attrNameLst>
                                          <p:attrName>style.visibility</p:attrName>
                                        </p:attrNameLst>
                                      </p:cBhvr>
                                      <p:to>
                                        <p:strVal val="visible"/>
                                      </p:to>
                                    </p:set>
                                    <p:anim calcmode="lin" valueType="num">
                                      <p:cBhvr>
                                        <p:cTn id="21" dur="500" fill="hold"/>
                                        <p:tgtEl>
                                          <p:spTgt spid="102410"/>
                                        </p:tgtEl>
                                        <p:attrNameLst>
                                          <p:attrName>ppt_w</p:attrName>
                                        </p:attrNameLst>
                                      </p:cBhvr>
                                      <p:tavLst>
                                        <p:tav tm="0">
                                          <p:val>
                                            <p:fltVal val="0"/>
                                          </p:val>
                                        </p:tav>
                                        <p:tav tm="100000">
                                          <p:val>
                                            <p:strVal val="#ppt_w"/>
                                          </p:val>
                                        </p:tav>
                                      </p:tavLst>
                                    </p:anim>
                                    <p:anim calcmode="lin" valueType="num">
                                      <p:cBhvr>
                                        <p:cTn id="22" dur="500" fill="hold"/>
                                        <p:tgtEl>
                                          <p:spTgt spid="102410"/>
                                        </p:tgtEl>
                                        <p:attrNameLst>
                                          <p:attrName>ppt_h</p:attrName>
                                        </p:attrNameLst>
                                      </p:cBhvr>
                                      <p:tavLst>
                                        <p:tav tm="0">
                                          <p:val>
                                            <p:fltVal val="0"/>
                                          </p:val>
                                        </p:tav>
                                        <p:tav tm="100000">
                                          <p:val>
                                            <p:strVal val="#ppt_h"/>
                                          </p:val>
                                        </p:tav>
                                      </p:tavLst>
                                    </p:anim>
                                    <p:anim calcmode="lin" valueType="num">
                                      <p:cBhvr>
                                        <p:cTn id="23" dur="500" fill="hold"/>
                                        <p:tgtEl>
                                          <p:spTgt spid="102410"/>
                                        </p:tgtEl>
                                        <p:attrNameLst>
                                          <p:attrName>style.rotation</p:attrName>
                                        </p:attrNameLst>
                                      </p:cBhvr>
                                      <p:tavLst>
                                        <p:tav tm="0">
                                          <p:val>
                                            <p:fltVal val="90"/>
                                          </p:val>
                                        </p:tav>
                                        <p:tav tm="100000">
                                          <p:val>
                                            <p:fltVal val="0"/>
                                          </p:val>
                                        </p:tav>
                                      </p:tavLst>
                                    </p:anim>
                                    <p:animEffect transition="in" filter="fade">
                                      <p:cBhvr>
                                        <p:cTn id="24" dur="500"/>
                                        <p:tgtEl>
                                          <p:spTgt spid="102410"/>
                                        </p:tgtEl>
                                      </p:cBhvr>
                                    </p:animEffect>
                                  </p:childTnLst>
                                </p:cTn>
                              </p:par>
                            </p:childTnLst>
                          </p:cTn>
                        </p:par>
                        <p:par>
                          <p:cTn id="25" fill="hold">
                            <p:stCondLst>
                              <p:cond delay="2670"/>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102419"/>
                                        </p:tgtEl>
                                        <p:attrNameLst>
                                          <p:attrName>style.visibility</p:attrName>
                                        </p:attrNameLst>
                                      </p:cBhvr>
                                      <p:to>
                                        <p:strVal val="visible"/>
                                      </p:to>
                                    </p:set>
                                    <p:anim calcmode="lin" valueType="num">
                                      <p:cBhvr>
                                        <p:cTn id="28" dur="200" fill="hold"/>
                                        <p:tgtEl>
                                          <p:spTgt spid="102419"/>
                                        </p:tgtEl>
                                        <p:attrNameLst>
                                          <p:attrName>ppt_w</p:attrName>
                                        </p:attrNameLst>
                                      </p:cBhvr>
                                      <p:tavLst>
                                        <p:tav tm="0">
                                          <p:val>
                                            <p:fltVal val="0"/>
                                          </p:val>
                                        </p:tav>
                                        <p:tav tm="100000">
                                          <p:val>
                                            <p:strVal val="#ppt_w"/>
                                          </p:val>
                                        </p:tav>
                                      </p:tavLst>
                                    </p:anim>
                                    <p:anim calcmode="lin" valueType="num">
                                      <p:cBhvr>
                                        <p:cTn id="29" dur="200" fill="hold"/>
                                        <p:tgtEl>
                                          <p:spTgt spid="102419"/>
                                        </p:tgtEl>
                                        <p:attrNameLst>
                                          <p:attrName>ppt_h</p:attrName>
                                        </p:attrNameLst>
                                      </p:cBhvr>
                                      <p:tavLst>
                                        <p:tav tm="0">
                                          <p:val>
                                            <p:fltVal val="0"/>
                                          </p:val>
                                        </p:tav>
                                        <p:tav tm="100000">
                                          <p:val>
                                            <p:strVal val="#ppt_h"/>
                                          </p:val>
                                        </p:tav>
                                      </p:tavLst>
                                    </p:anim>
                                    <p:anim calcmode="lin" valueType="num">
                                      <p:cBhvr>
                                        <p:cTn id="30" dur="200" fill="hold"/>
                                        <p:tgtEl>
                                          <p:spTgt spid="102419"/>
                                        </p:tgtEl>
                                        <p:attrNameLst>
                                          <p:attrName>style.rotation</p:attrName>
                                        </p:attrNameLst>
                                      </p:cBhvr>
                                      <p:tavLst>
                                        <p:tav tm="0">
                                          <p:val>
                                            <p:fltVal val="90"/>
                                          </p:val>
                                        </p:tav>
                                        <p:tav tm="100000">
                                          <p:val>
                                            <p:fltVal val="0"/>
                                          </p:val>
                                        </p:tav>
                                      </p:tavLst>
                                    </p:anim>
                                    <p:animEffect transition="in" filter="fade">
                                      <p:cBhvr>
                                        <p:cTn id="31" dur="200"/>
                                        <p:tgtEl>
                                          <p:spTgt spid="102419"/>
                                        </p:tgtEl>
                                      </p:cBhvr>
                                    </p:animEffect>
                                  </p:childTnLst>
                                </p:cTn>
                              </p:par>
                            </p:childTnLst>
                          </p:cTn>
                        </p:par>
                        <p:par>
                          <p:cTn id="32" fill="hold">
                            <p:stCondLst>
                              <p:cond delay="3190"/>
                            </p:stCondLst>
                            <p:childTnLst>
                              <p:par>
                                <p:cTn id="33" presetID="31" presetClass="entr" presetSubtype="0" fill="hold" grpId="0" nodeType="afterEffect">
                                  <p:stCondLst>
                                    <p:cond delay="0"/>
                                  </p:stCondLst>
                                  <p:iterate type="lt">
                                    <p:tmPct val="5000"/>
                                  </p:iterate>
                                  <p:childTnLst>
                                    <p:set>
                                      <p:cBhvr>
                                        <p:cTn id="34" dur="1" fill="hold">
                                          <p:stCondLst>
                                            <p:cond delay="0"/>
                                          </p:stCondLst>
                                        </p:cTn>
                                        <p:tgtEl>
                                          <p:spTgt spid="102407"/>
                                        </p:tgtEl>
                                        <p:attrNameLst>
                                          <p:attrName>style.visibility</p:attrName>
                                        </p:attrNameLst>
                                      </p:cBhvr>
                                      <p:to>
                                        <p:strVal val="visible"/>
                                      </p:to>
                                    </p:set>
                                    <p:anim calcmode="lin" valueType="num">
                                      <p:cBhvr>
                                        <p:cTn id="35" dur="200" fill="hold"/>
                                        <p:tgtEl>
                                          <p:spTgt spid="102407"/>
                                        </p:tgtEl>
                                        <p:attrNameLst>
                                          <p:attrName>ppt_w</p:attrName>
                                        </p:attrNameLst>
                                      </p:cBhvr>
                                      <p:tavLst>
                                        <p:tav tm="0">
                                          <p:val>
                                            <p:fltVal val="0"/>
                                          </p:val>
                                        </p:tav>
                                        <p:tav tm="100000">
                                          <p:val>
                                            <p:strVal val="#ppt_w"/>
                                          </p:val>
                                        </p:tav>
                                      </p:tavLst>
                                    </p:anim>
                                    <p:anim calcmode="lin" valueType="num">
                                      <p:cBhvr>
                                        <p:cTn id="36" dur="200" fill="hold"/>
                                        <p:tgtEl>
                                          <p:spTgt spid="102407"/>
                                        </p:tgtEl>
                                        <p:attrNameLst>
                                          <p:attrName>ppt_h</p:attrName>
                                        </p:attrNameLst>
                                      </p:cBhvr>
                                      <p:tavLst>
                                        <p:tav tm="0">
                                          <p:val>
                                            <p:fltVal val="0"/>
                                          </p:val>
                                        </p:tav>
                                        <p:tav tm="100000">
                                          <p:val>
                                            <p:strVal val="#ppt_h"/>
                                          </p:val>
                                        </p:tav>
                                      </p:tavLst>
                                    </p:anim>
                                    <p:anim calcmode="lin" valueType="num">
                                      <p:cBhvr>
                                        <p:cTn id="37" dur="200" fill="hold"/>
                                        <p:tgtEl>
                                          <p:spTgt spid="102407"/>
                                        </p:tgtEl>
                                        <p:attrNameLst>
                                          <p:attrName>style.rotation</p:attrName>
                                        </p:attrNameLst>
                                      </p:cBhvr>
                                      <p:tavLst>
                                        <p:tav tm="0">
                                          <p:val>
                                            <p:fltVal val="90"/>
                                          </p:val>
                                        </p:tav>
                                        <p:tav tm="100000">
                                          <p:val>
                                            <p:fltVal val="0"/>
                                          </p:val>
                                        </p:tav>
                                      </p:tavLst>
                                    </p:anim>
                                    <p:animEffect transition="in" filter="fade">
                                      <p:cBhvr>
                                        <p:cTn id="38" dur="200"/>
                                        <p:tgtEl>
                                          <p:spTgt spid="102407"/>
                                        </p:tgtEl>
                                      </p:cBhvr>
                                    </p:animEffect>
                                  </p:childTnLst>
                                </p:cTn>
                              </p:par>
                            </p:childTnLst>
                          </p:cTn>
                        </p:par>
                        <p:par>
                          <p:cTn id="39" fill="hold">
                            <p:stCondLst>
                              <p:cond delay="4410"/>
                            </p:stCondLst>
                            <p:childTnLst>
                              <p:par>
                                <p:cTn id="40" presetID="31" presetClass="entr" presetSubtype="0" fill="hold" grpId="0" nodeType="afterEffect">
                                  <p:stCondLst>
                                    <p:cond delay="0"/>
                                  </p:stCondLst>
                                  <p:iterate type="lt">
                                    <p:tmPct val="5000"/>
                                  </p:iterate>
                                  <p:childTnLst>
                                    <p:set>
                                      <p:cBhvr>
                                        <p:cTn id="41" dur="1" fill="hold">
                                          <p:stCondLst>
                                            <p:cond delay="0"/>
                                          </p:stCondLst>
                                        </p:cTn>
                                        <p:tgtEl>
                                          <p:spTgt spid="102412"/>
                                        </p:tgtEl>
                                        <p:attrNameLst>
                                          <p:attrName>style.visibility</p:attrName>
                                        </p:attrNameLst>
                                      </p:cBhvr>
                                      <p:to>
                                        <p:strVal val="visible"/>
                                      </p:to>
                                    </p:set>
                                    <p:anim calcmode="lin" valueType="num">
                                      <p:cBhvr>
                                        <p:cTn id="42" dur="500" fill="hold"/>
                                        <p:tgtEl>
                                          <p:spTgt spid="102412"/>
                                        </p:tgtEl>
                                        <p:attrNameLst>
                                          <p:attrName>ppt_w</p:attrName>
                                        </p:attrNameLst>
                                      </p:cBhvr>
                                      <p:tavLst>
                                        <p:tav tm="0">
                                          <p:val>
                                            <p:fltVal val="0"/>
                                          </p:val>
                                        </p:tav>
                                        <p:tav tm="100000">
                                          <p:val>
                                            <p:strVal val="#ppt_w"/>
                                          </p:val>
                                        </p:tav>
                                      </p:tavLst>
                                    </p:anim>
                                    <p:anim calcmode="lin" valueType="num">
                                      <p:cBhvr>
                                        <p:cTn id="43" dur="500" fill="hold"/>
                                        <p:tgtEl>
                                          <p:spTgt spid="102412"/>
                                        </p:tgtEl>
                                        <p:attrNameLst>
                                          <p:attrName>ppt_h</p:attrName>
                                        </p:attrNameLst>
                                      </p:cBhvr>
                                      <p:tavLst>
                                        <p:tav tm="0">
                                          <p:val>
                                            <p:fltVal val="0"/>
                                          </p:val>
                                        </p:tav>
                                        <p:tav tm="100000">
                                          <p:val>
                                            <p:strVal val="#ppt_h"/>
                                          </p:val>
                                        </p:tav>
                                      </p:tavLst>
                                    </p:anim>
                                    <p:anim calcmode="lin" valueType="num">
                                      <p:cBhvr>
                                        <p:cTn id="44" dur="500" fill="hold"/>
                                        <p:tgtEl>
                                          <p:spTgt spid="102412"/>
                                        </p:tgtEl>
                                        <p:attrNameLst>
                                          <p:attrName>style.rotation</p:attrName>
                                        </p:attrNameLst>
                                      </p:cBhvr>
                                      <p:tavLst>
                                        <p:tav tm="0">
                                          <p:val>
                                            <p:fltVal val="90"/>
                                          </p:val>
                                        </p:tav>
                                        <p:tav tm="100000">
                                          <p:val>
                                            <p:fltVal val="0"/>
                                          </p:val>
                                        </p:tav>
                                      </p:tavLst>
                                    </p:anim>
                                    <p:animEffect transition="in" filter="fade">
                                      <p:cBhvr>
                                        <p:cTn id="45" dur="500"/>
                                        <p:tgtEl>
                                          <p:spTgt spid="102412"/>
                                        </p:tgtEl>
                                      </p:cBhvr>
                                    </p:animEffect>
                                  </p:childTnLst>
                                </p:cTn>
                              </p:par>
                            </p:childTnLst>
                          </p:cTn>
                        </p:par>
                        <p:par>
                          <p:cTn id="46" fill="hold">
                            <p:stCondLst>
                              <p:cond delay="4910"/>
                            </p:stCondLst>
                            <p:childTnLst>
                              <p:par>
                                <p:cTn id="47" presetID="31" presetClass="entr" presetSubtype="0" fill="hold" grpId="0" nodeType="afterEffect">
                                  <p:stCondLst>
                                    <p:cond delay="0"/>
                                  </p:stCondLst>
                                  <p:iterate type="lt">
                                    <p:tmPct val="5000"/>
                                  </p:iterate>
                                  <p:childTnLst>
                                    <p:set>
                                      <p:cBhvr>
                                        <p:cTn id="48" dur="1" fill="hold">
                                          <p:stCondLst>
                                            <p:cond delay="0"/>
                                          </p:stCondLst>
                                        </p:cTn>
                                        <p:tgtEl>
                                          <p:spTgt spid="102421"/>
                                        </p:tgtEl>
                                        <p:attrNameLst>
                                          <p:attrName>style.visibility</p:attrName>
                                        </p:attrNameLst>
                                      </p:cBhvr>
                                      <p:to>
                                        <p:strVal val="visible"/>
                                      </p:to>
                                    </p:set>
                                    <p:anim calcmode="lin" valueType="num">
                                      <p:cBhvr>
                                        <p:cTn id="49" dur="200" fill="hold"/>
                                        <p:tgtEl>
                                          <p:spTgt spid="102421"/>
                                        </p:tgtEl>
                                        <p:attrNameLst>
                                          <p:attrName>ppt_w</p:attrName>
                                        </p:attrNameLst>
                                      </p:cBhvr>
                                      <p:tavLst>
                                        <p:tav tm="0">
                                          <p:val>
                                            <p:fltVal val="0"/>
                                          </p:val>
                                        </p:tav>
                                        <p:tav tm="100000">
                                          <p:val>
                                            <p:strVal val="#ppt_w"/>
                                          </p:val>
                                        </p:tav>
                                      </p:tavLst>
                                    </p:anim>
                                    <p:anim calcmode="lin" valueType="num">
                                      <p:cBhvr>
                                        <p:cTn id="50" dur="200" fill="hold"/>
                                        <p:tgtEl>
                                          <p:spTgt spid="102421"/>
                                        </p:tgtEl>
                                        <p:attrNameLst>
                                          <p:attrName>ppt_h</p:attrName>
                                        </p:attrNameLst>
                                      </p:cBhvr>
                                      <p:tavLst>
                                        <p:tav tm="0">
                                          <p:val>
                                            <p:fltVal val="0"/>
                                          </p:val>
                                        </p:tav>
                                        <p:tav tm="100000">
                                          <p:val>
                                            <p:strVal val="#ppt_h"/>
                                          </p:val>
                                        </p:tav>
                                      </p:tavLst>
                                    </p:anim>
                                    <p:anim calcmode="lin" valueType="num">
                                      <p:cBhvr>
                                        <p:cTn id="51" dur="200" fill="hold"/>
                                        <p:tgtEl>
                                          <p:spTgt spid="102421"/>
                                        </p:tgtEl>
                                        <p:attrNameLst>
                                          <p:attrName>style.rotation</p:attrName>
                                        </p:attrNameLst>
                                      </p:cBhvr>
                                      <p:tavLst>
                                        <p:tav tm="0">
                                          <p:val>
                                            <p:fltVal val="90"/>
                                          </p:val>
                                        </p:tav>
                                        <p:tav tm="100000">
                                          <p:val>
                                            <p:fltVal val="0"/>
                                          </p:val>
                                        </p:tav>
                                      </p:tavLst>
                                    </p:anim>
                                    <p:animEffect transition="in" filter="fade">
                                      <p:cBhvr>
                                        <p:cTn id="52" dur="200"/>
                                        <p:tgtEl>
                                          <p:spTgt spid="102421"/>
                                        </p:tgtEl>
                                      </p:cBhvr>
                                    </p:animEffect>
                                  </p:childTnLst>
                                </p:cTn>
                              </p:par>
                            </p:childTnLst>
                          </p:cTn>
                        </p:par>
                        <p:par>
                          <p:cTn id="53" fill="hold">
                            <p:stCondLst>
                              <p:cond delay="5380"/>
                            </p:stCondLst>
                            <p:childTnLst>
                              <p:par>
                                <p:cTn id="54" presetID="31" presetClass="entr" presetSubtype="0" fill="hold" grpId="0" nodeType="afterEffect">
                                  <p:stCondLst>
                                    <p:cond delay="0"/>
                                  </p:stCondLst>
                                  <p:iterate type="lt">
                                    <p:tmPct val="5000"/>
                                  </p:iterate>
                                  <p:childTnLst>
                                    <p:set>
                                      <p:cBhvr>
                                        <p:cTn id="55" dur="1" fill="hold">
                                          <p:stCondLst>
                                            <p:cond delay="0"/>
                                          </p:stCondLst>
                                        </p:cTn>
                                        <p:tgtEl>
                                          <p:spTgt spid="102408"/>
                                        </p:tgtEl>
                                        <p:attrNameLst>
                                          <p:attrName>style.visibility</p:attrName>
                                        </p:attrNameLst>
                                      </p:cBhvr>
                                      <p:to>
                                        <p:strVal val="visible"/>
                                      </p:to>
                                    </p:set>
                                    <p:anim calcmode="lin" valueType="num">
                                      <p:cBhvr>
                                        <p:cTn id="56" dur="200" fill="hold"/>
                                        <p:tgtEl>
                                          <p:spTgt spid="102408"/>
                                        </p:tgtEl>
                                        <p:attrNameLst>
                                          <p:attrName>ppt_w</p:attrName>
                                        </p:attrNameLst>
                                      </p:cBhvr>
                                      <p:tavLst>
                                        <p:tav tm="0">
                                          <p:val>
                                            <p:fltVal val="0"/>
                                          </p:val>
                                        </p:tav>
                                        <p:tav tm="100000">
                                          <p:val>
                                            <p:strVal val="#ppt_w"/>
                                          </p:val>
                                        </p:tav>
                                      </p:tavLst>
                                    </p:anim>
                                    <p:anim calcmode="lin" valueType="num">
                                      <p:cBhvr>
                                        <p:cTn id="57" dur="200" fill="hold"/>
                                        <p:tgtEl>
                                          <p:spTgt spid="102408"/>
                                        </p:tgtEl>
                                        <p:attrNameLst>
                                          <p:attrName>ppt_h</p:attrName>
                                        </p:attrNameLst>
                                      </p:cBhvr>
                                      <p:tavLst>
                                        <p:tav tm="0">
                                          <p:val>
                                            <p:fltVal val="0"/>
                                          </p:val>
                                        </p:tav>
                                        <p:tav tm="100000">
                                          <p:val>
                                            <p:strVal val="#ppt_h"/>
                                          </p:val>
                                        </p:tav>
                                      </p:tavLst>
                                    </p:anim>
                                    <p:anim calcmode="lin" valueType="num">
                                      <p:cBhvr>
                                        <p:cTn id="58" dur="200" fill="hold"/>
                                        <p:tgtEl>
                                          <p:spTgt spid="102408"/>
                                        </p:tgtEl>
                                        <p:attrNameLst>
                                          <p:attrName>style.rotation</p:attrName>
                                        </p:attrNameLst>
                                      </p:cBhvr>
                                      <p:tavLst>
                                        <p:tav tm="0">
                                          <p:val>
                                            <p:fltVal val="90"/>
                                          </p:val>
                                        </p:tav>
                                        <p:tav tm="100000">
                                          <p:val>
                                            <p:fltVal val="0"/>
                                          </p:val>
                                        </p:tav>
                                      </p:tavLst>
                                    </p:anim>
                                    <p:animEffect transition="in" filter="fade">
                                      <p:cBhvr>
                                        <p:cTn id="59" dur="200"/>
                                        <p:tgtEl>
                                          <p:spTgt spid="102408"/>
                                        </p:tgtEl>
                                      </p:cBhvr>
                                    </p:animEffect>
                                  </p:childTnLst>
                                </p:cTn>
                              </p:par>
                            </p:childTnLst>
                          </p:cTn>
                        </p:par>
                        <p:par>
                          <p:cTn id="60" fill="hold">
                            <p:stCondLst>
                              <p:cond delay="6680"/>
                            </p:stCondLst>
                            <p:childTnLst>
                              <p:par>
                                <p:cTn id="61" presetID="31" presetClass="entr" presetSubtype="0" fill="hold" grpId="0" nodeType="afterEffect">
                                  <p:stCondLst>
                                    <p:cond delay="0"/>
                                  </p:stCondLst>
                                  <p:iterate type="lt">
                                    <p:tmPct val="5000"/>
                                  </p:iterate>
                                  <p:childTnLst>
                                    <p:set>
                                      <p:cBhvr>
                                        <p:cTn id="62" dur="1" fill="hold">
                                          <p:stCondLst>
                                            <p:cond delay="0"/>
                                          </p:stCondLst>
                                        </p:cTn>
                                        <p:tgtEl>
                                          <p:spTgt spid="102413"/>
                                        </p:tgtEl>
                                        <p:attrNameLst>
                                          <p:attrName>style.visibility</p:attrName>
                                        </p:attrNameLst>
                                      </p:cBhvr>
                                      <p:to>
                                        <p:strVal val="visible"/>
                                      </p:to>
                                    </p:set>
                                    <p:anim calcmode="lin" valueType="num">
                                      <p:cBhvr>
                                        <p:cTn id="63" dur="500" fill="hold"/>
                                        <p:tgtEl>
                                          <p:spTgt spid="102413"/>
                                        </p:tgtEl>
                                        <p:attrNameLst>
                                          <p:attrName>ppt_w</p:attrName>
                                        </p:attrNameLst>
                                      </p:cBhvr>
                                      <p:tavLst>
                                        <p:tav tm="0">
                                          <p:val>
                                            <p:fltVal val="0"/>
                                          </p:val>
                                        </p:tav>
                                        <p:tav tm="100000">
                                          <p:val>
                                            <p:strVal val="#ppt_w"/>
                                          </p:val>
                                        </p:tav>
                                      </p:tavLst>
                                    </p:anim>
                                    <p:anim calcmode="lin" valueType="num">
                                      <p:cBhvr>
                                        <p:cTn id="64" dur="500" fill="hold"/>
                                        <p:tgtEl>
                                          <p:spTgt spid="102413"/>
                                        </p:tgtEl>
                                        <p:attrNameLst>
                                          <p:attrName>ppt_h</p:attrName>
                                        </p:attrNameLst>
                                      </p:cBhvr>
                                      <p:tavLst>
                                        <p:tav tm="0">
                                          <p:val>
                                            <p:fltVal val="0"/>
                                          </p:val>
                                        </p:tav>
                                        <p:tav tm="100000">
                                          <p:val>
                                            <p:strVal val="#ppt_h"/>
                                          </p:val>
                                        </p:tav>
                                      </p:tavLst>
                                    </p:anim>
                                    <p:anim calcmode="lin" valueType="num">
                                      <p:cBhvr>
                                        <p:cTn id="65" dur="500" fill="hold"/>
                                        <p:tgtEl>
                                          <p:spTgt spid="102413"/>
                                        </p:tgtEl>
                                        <p:attrNameLst>
                                          <p:attrName>style.rotation</p:attrName>
                                        </p:attrNameLst>
                                      </p:cBhvr>
                                      <p:tavLst>
                                        <p:tav tm="0">
                                          <p:val>
                                            <p:fltVal val="90"/>
                                          </p:val>
                                        </p:tav>
                                        <p:tav tm="100000">
                                          <p:val>
                                            <p:fltVal val="0"/>
                                          </p:val>
                                        </p:tav>
                                      </p:tavLst>
                                    </p:anim>
                                    <p:animEffect transition="in" filter="fade">
                                      <p:cBhvr>
                                        <p:cTn id="66" dur="500"/>
                                        <p:tgtEl>
                                          <p:spTgt spid="102413"/>
                                        </p:tgtEl>
                                      </p:cBhvr>
                                    </p:animEffect>
                                  </p:childTnLst>
                                </p:cTn>
                              </p:par>
                            </p:childTnLst>
                          </p:cTn>
                        </p:par>
                        <p:par>
                          <p:cTn id="67" fill="hold">
                            <p:stCondLst>
                              <p:cond delay="7180"/>
                            </p:stCondLst>
                            <p:childTnLst>
                              <p:par>
                                <p:cTn id="68" presetID="31" presetClass="entr" presetSubtype="0" fill="hold" grpId="0" nodeType="afterEffect">
                                  <p:stCondLst>
                                    <p:cond delay="0"/>
                                  </p:stCondLst>
                                  <p:iterate type="lt">
                                    <p:tmPct val="5000"/>
                                  </p:iterate>
                                  <p:childTnLst>
                                    <p:set>
                                      <p:cBhvr>
                                        <p:cTn id="69" dur="1" fill="hold">
                                          <p:stCondLst>
                                            <p:cond delay="0"/>
                                          </p:stCondLst>
                                        </p:cTn>
                                        <p:tgtEl>
                                          <p:spTgt spid="102420"/>
                                        </p:tgtEl>
                                        <p:attrNameLst>
                                          <p:attrName>style.visibility</p:attrName>
                                        </p:attrNameLst>
                                      </p:cBhvr>
                                      <p:to>
                                        <p:strVal val="visible"/>
                                      </p:to>
                                    </p:set>
                                    <p:anim calcmode="lin" valueType="num">
                                      <p:cBhvr>
                                        <p:cTn id="70" dur="200" fill="hold"/>
                                        <p:tgtEl>
                                          <p:spTgt spid="102420"/>
                                        </p:tgtEl>
                                        <p:attrNameLst>
                                          <p:attrName>ppt_w</p:attrName>
                                        </p:attrNameLst>
                                      </p:cBhvr>
                                      <p:tavLst>
                                        <p:tav tm="0">
                                          <p:val>
                                            <p:fltVal val="0"/>
                                          </p:val>
                                        </p:tav>
                                        <p:tav tm="100000">
                                          <p:val>
                                            <p:strVal val="#ppt_w"/>
                                          </p:val>
                                        </p:tav>
                                      </p:tavLst>
                                    </p:anim>
                                    <p:anim calcmode="lin" valueType="num">
                                      <p:cBhvr>
                                        <p:cTn id="71" dur="200" fill="hold"/>
                                        <p:tgtEl>
                                          <p:spTgt spid="102420"/>
                                        </p:tgtEl>
                                        <p:attrNameLst>
                                          <p:attrName>ppt_h</p:attrName>
                                        </p:attrNameLst>
                                      </p:cBhvr>
                                      <p:tavLst>
                                        <p:tav tm="0">
                                          <p:val>
                                            <p:fltVal val="0"/>
                                          </p:val>
                                        </p:tav>
                                        <p:tav tm="100000">
                                          <p:val>
                                            <p:strVal val="#ppt_h"/>
                                          </p:val>
                                        </p:tav>
                                      </p:tavLst>
                                    </p:anim>
                                    <p:anim calcmode="lin" valueType="num">
                                      <p:cBhvr>
                                        <p:cTn id="72" dur="200" fill="hold"/>
                                        <p:tgtEl>
                                          <p:spTgt spid="102420"/>
                                        </p:tgtEl>
                                        <p:attrNameLst>
                                          <p:attrName>style.rotation</p:attrName>
                                        </p:attrNameLst>
                                      </p:cBhvr>
                                      <p:tavLst>
                                        <p:tav tm="0">
                                          <p:val>
                                            <p:fltVal val="90"/>
                                          </p:val>
                                        </p:tav>
                                        <p:tav tm="100000">
                                          <p:val>
                                            <p:fltVal val="0"/>
                                          </p:val>
                                        </p:tav>
                                      </p:tavLst>
                                    </p:anim>
                                    <p:animEffect transition="in" filter="fade">
                                      <p:cBhvr>
                                        <p:cTn id="73" dur="200"/>
                                        <p:tgtEl>
                                          <p:spTgt spid="102420"/>
                                        </p:tgtEl>
                                      </p:cBhvr>
                                    </p:animEffect>
                                  </p:childTnLst>
                                </p:cTn>
                              </p:par>
                            </p:childTnLst>
                          </p:cTn>
                        </p:par>
                        <p:par>
                          <p:cTn id="74" fill="hold">
                            <p:stCondLst>
                              <p:cond delay="7610"/>
                            </p:stCondLst>
                            <p:childTnLst>
                              <p:par>
                                <p:cTn id="75" presetID="31" presetClass="entr" presetSubtype="0" fill="hold" grpId="0" nodeType="afterEffect">
                                  <p:stCondLst>
                                    <p:cond delay="0"/>
                                  </p:stCondLst>
                                  <p:iterate type="lt">
                                    <p:tmPct val="5000"/>
                                  </p:iterate>
                                  <p:childTnLst>
                                    <p:set>
                                      <p:cBhvr>
                                        <p:cTn id="76" dur="1" fill="hold">
                                          <p:stCondLst>
                                            <p:cond delay="0"/>
                                          </p:stCondLst>
                                        </p:cTn>
                                        <p:tgtEl>
                                          <p:spTgt spid="102409"/>
                                        </p:tgtEl>
                                        <p:attrNameLst>
                                          <p:attrName>style.visibility</p:attrName>
                                        </p:attrNameLst>
                                      </p:cBhvr>
                                      <p:to>
                                        <p:strVal val="visible"/>
                                      </p:to>
                                    </p:set>
                                    <p:anim calcmode="lin" valueType="num">
                                      <p:cBhvr>
                                        <p:cTn id="77" dur="200" fill="hold"/>
                                        <p:tgtEl>
                                          <p:spTgt spid="102409"/>
                                        </p:tgtEl>
                                        <p:attrNameLst>
                                          <p:attrName>ppt_w</p:attrName>
                                        </p:attrNameLst>
                                      </p:cBhvr>
                                      <p:tavLst>
                                        <p:tav tm="0">
                                          <p:val>
                                            <p:fltVal val="0"/>
                                          </p:val>
                                        </p:tav>
                                        <p:tav tm="100000">
                                          <p:val>
                                            <p:strVal val="#ppt_w"/>
                                          </p:val>
                                        </p:tav>
                                      </p:tavLst>
                                    </p:anim>
                                    <p:anim calcmode="lin" valueType="num">
                                      <p:cBhvr>
                                        <p:cTn id="78" dur="200" fill="hold"/>
                                        <p:tgtEl>
                                          <p:spTgt spid="102409"/>
                                        </p:tgtEl>
                                        <p:attrNameLst>
                                          <p:attrName>ppt_h</p:attrName>
                                        </p:attrNameLst>
                                      </p:cBhvr>
                                      <p:tavLst>
                                        <p:tav tm="0">
                                          <p:val>
                                            <p:fltVal val="0"/>
                                          </p:val>
                                        </p:tav>
                                        <p:tav tm="100000">
                                          <p:val>
                                            <p:strVal val="#ppt_h"/>
                                          </p:val>
                                        </p:tav>
                                      </p:tavLst>
                                    </p:anim>
                                    <p:anim calcmode="lin" valueType="num">
                                      <p:cBhvr>
                                        <p:cTn id="79" dur="200" fill="hold"/>
                                        <p:tgtEl>
                                          <p:spTgt spid="102409"/>
                                        </p:tgtEl>
                                        <p:attrNameLst>
                                          <p:attrName>style.rotation</p:attrName>
                                        </p:attrNameLst>
                                      </p:cBhvr>
                                      <p:tavLst>
                                        <p:tav tm="0">
                                          <p:val>
                                            <p:fltVal val="90"/>
                                          </p:val>
                                        </p:tav>
                                        <p:tav tm="100000">
                                          <p:val>
                                            <p:fltVal val="0"/>
                                          </p:val>
                                        </p:tav>
                                      </p:tavLst>
                                    </p:anim>
                                    <p:animEffect transition="in" filter="fade">
                                      <p:cBhvr>
                                        <p:cTn id="80" dur="200"/>
                                        <p:tgtEl>
                                          <p:spTgt spid="102409"/>
                                        </p:tgtEl>
                                      </p:cBhvr>
                                    </p:animEffect>
                                  </p:childTnLst>
                                </p:cTn>
                              </p:par>
                            </p:childTnLst>
                          </p:cTn>
                        </p:par>
                        <p:par>
                          <p:cTn id="81" fill="hold">
                            <p:stCondLst>
                              <p:cond delay="8790"/>
                            </p:stCondLst>
                            <p:childTnLst>
                              <p:par>
                                <p:cTn id="82" presetID="31" presetClass="entr" presetSubtype="0" fill="hold" grpId="0" nodeType="afterEffect">
                                  <p:stCondLst>
                                    <p:cond delay="0"/>
                                  </p:stCondLst>
                                  <p:iterate type="lt">
                                    <p:tmPct val="5000"/>
                                  </p:iterate>
                                  <p:childTnLst>
                                    <p:set>
                                      <p:cBhvr>
                                        <p:cTn id="83" dur="1" fill="hold">
                                          <p:stCondLst>
                                            <p:cond delay="0"/>
                                          </p:stCondLst>
                                        </p:cTn>
                                        <p:tgtEl>
                                          <p:spTgt spid="102411"/>
                                        </p:tgtEl>
                                        <p:attrNameLst>
                                          <p:attrName>style.visibility</p:attrName>
                                        </p:attrNameLst>
                                      </p:cBhvr>
                                      <p:to>
                                        <p:strVal val="visible"/>
                                      </p:to>
                                    </p:set>
                                    <p:anim calcmode="lin" valueType="num">
                                      <p:cBhvr>
                                        <p:cTn id="84" dur="500" fill="hold"/>
                                        <p:tgtEl>
                                          <p:spTgt spid="102411"/>
                                        </p:tgtEl>
                                        <p:attrNameLst>
                                          <p:attrName>ppt_w</p:attrName>
                                        </p:attrNameLst>
                                      </p:cBhvr>
                                      <p:tavLst>
                                        <p:tav tm="0">
                                          <p:val>
                                            <p:fltVal val="0"/>
                                          </p:val>
                                        </p:tav>
                                        <p:tav tm="100000">
                                          <p:val>
                                            <p:strVal val="#ppt_w"/>
                                          </p:val>
                                        </p:tav>
                                      </p:tavLst>
                                    </p:anim>
                                    <p:anim calcmode="lin" valueType="num">
                                      <p:cBhvr>
                                        <p:cTn id="85" dur="500" fill="hold"/>
                                        <p:tgtEl>
                                          <p:spTgt spid="102411"/>
                                        </p:tgtEl>
                                        <p:attrNameLst>
                                          <p:attrName>ppt_h</p:attrName>
                                        </p:attrNameLst>
                                      </p:cBhvr>
                                      <p:tavLst>
                                        <p:tav tm="0">
                                          <p:val>
                                            <p:fltVal val="0"/>
                                          </p:val>
                                        </p:tav>
                                        <p:tav tm="100000">
                                          <p:val>
                                            <p:strVal val="#ppt_h"/>
                                          </p:val>
                                        </p:tav>
                                      </p:tavLst>
                                    </p:anim>
                                    <p:anim calcmode="lin" valueType="num">
                                      <p:cBhvr>
                                        <p:cTn id="86" dur="500" fill="hold"/>
                                        <p:tgtEl>
                                          <p:spTgt spid="102411"/>
                                        </p:tgtEl>
                                        <p:attrNameLst>
                                          <p:attrName>style.rotation</p:attrName>
                                        </p:attrNameLst>
                                      </p:cBhvr>
                                      <p:tavLst>
                                        <p:tav tm="0">
                                          <p:val>
                                            <p:fltVal val="90"/>
                                          </p:val>
                                        </p:tav>
                                        <p:tav tm="100000">
                                          <p:val>
                                            <p:fltVal val="0"/>
                                          </p:val>
                                        </p:tav>
                                      </p:tavLst>
                                    </p:anim>
                                    <p:animEffect transition="in" filter="fade">
                                      <p:cBhvr>
                                        <p:cTn id="87" dur="500"/>
                                        <p:tgtEl>
                                          <p:spTgt spid="102411"/>
                                        </p:tgtEl>
                                      </p:cBhvr>
                                    </p:animEffect>
                                  </p:childTnLst>
                                </p:cTn>
                              </p:par>
                            </p:childTnLst>
                          </p:cTn>
                        </p:par>
                        <p:par>
                          <p:cTn id="88" fill="hold">
                            <p:stCondLst>
                              <p:cond delay="9290"/>
                            </p:stCondLst>
                            <p:childTnLst>
                              <p:par>
                                <p:cTn id="89" presetID="31" presetClass="entr" presetSubtype="0" fill="hold" grpId="0" nodeType="afterEffect">
                                  <p:stCondLst>
                                    <p:cond delay="0"/>
                                  </p:stCondLst>
                                  <p:iterate type="lt">
                                    <p:tmPct val="5000"/>
                                  </p:iterate>
                                  <p:childTnLst>
                                    <p:set>
                                      <p:cBhvr>
                                        <p:cTn id="90" dur="1" fill="hold">
                                          <p:stCondLst>
                                            <p:cond delay="0"/>
                                          </p:stCondLst>
                                        </p:cTn>
                                        <p:tgtEl>
                                          <p:spTgt spid="102414"/>
                                        </p:tgtEl>
                                        <p:attrNameLst>
                                          <p:attrName>style.visibility</p:attrName>
                                        </p:attrNameLst>
                                      </p:cBhvr>
                                      <p:to>
                                        <p:strVal val="visible"/>
                                      </p:to>
                                    </p:set>
                                    <p:anim calcmode="lin" valueType="num">
                                      <p:cBhvr>
                                        <p:cTn id="91" dur="200" fill="hold"/>
                                        <p:tgtEl>
                                          <p:spTgt spid="102414"/>
                                        </p:tgtEl>
                                        <p:attrNameLst>
                                          <p:attrName>ppt_w</p:attrName>
                                        </p:attrNameLst>
                                      </p:cBhvr>
                                      <p:tavLst>
                                        <p:tav tm="0">
                                          <p:val>
                                            <p:fltVal val="0"/>
                                          </p:val>
                                        </p:tav>
                                        <p:tav tm="100000">
                                          <p:val>
                                            <p:strVal val="#ppt_w"/>
                                          </p:val>
                                        </p:tav>
                                      </p:tavLst>
                                    </p:anim>
                                    <p:anim calcmode="lin" valueType="num">
                                      <p:cBhvr>
                                        <p:cTn id="92" dur="200" fill="hold"/>
                                        <p:tgtEl>
                                          <p:spTgt spid="102414"/>
                                        </p:tgtEl>
                                        <p:attrNameLst>
                                          <p:attrName>ppt_h</p:attrName>
                                        </p:attrNameLst>
                                      </p:cBhvr>
                                      <p:tavLst>
                                        <p:tav tm="0">
                                          <p:val>
                                            <p:fltVal val="0"/>
                                          </p:val>
                                        </p:tav>
                                        <p:tav tm="100000">
                                          <p:val>
                                            <p:strVal val="#ppt_h"/>
                                          </p:val>
                                        </p:tav>
                                      </p:tavLst>
                                    </p:anim>
                                    <p:anim calcmode="lin" valueType="num">
                                      <p:cBhvr>
                                        <p:cTn id="93" dur="200" fill="hold"/>
                                        <p:tgtEl>
                                          <p:spTgt spid="102414"/>
                                        </p:tgtEl>
                                        <p:attrNameLst>
                                          <p:attrName>style.rotation</p:attrName>
                                        </p:attrNameLst>
                                      </p:cBhvr>
                                      <p:tavLst>
                                        <p:tav tm="0">
                                          <p:val>
                                            <p:fltVal val="90"/>
                                          </p:val>
                                        </p:tav>
                                        <p:tav tm="100000">
                                          <p:val>
                                            <p:fltVal val="0"/>
                                          </p:val>
                                        </p:tav>
                                      </p:tavLst>
                                    </p:anim>
                                    <p:animEffect transition="in" filter="fade">
                                      <p:cBhvr>
                                        <p:cTn id="94" dur="200"/>
                                        <p:tgtEl>
                                          <p:spTgt spid="102414"/>
                                        </p:tgtEl>
                                      </p:cBhvr>
                                    </p:animEffect>
                                  </p:childTnLst>
                                </p:cTn>
                              </p:par>
                            </p:childTnLst>
                          </p:cTn>
                        </p:par>
                        <p:par>
                          <p:cTn id="95" fill="hold">
                            <p:stCondLst>
                              <p:cond delay="9630"/>
                            </p:stCondLst>
                            <p:childTnLst>
                              <p:par>
                                <p:cTn id="96" presetID="31" presetClass="entr" presetSubtype="0" fill="hold" grpId="0" nodeType="afterEffect">
                                  <p:stCondLst>
                                    <p:cond delay="0"/>
                                  </p:stCondLst>
                                  <p:iterate type="lt">
                                    <p:tmPct val="5000"/>
                                  </p:iterate>
                                  <p:childTnLst>
                                    <p:set>
                                      <p:cBhvr>
                                        <p:cTn id="97" dur="1" fill="hold">
                                          <p:stCondLst>
                                            <p:cond delay="0"/>
                                          </p:stCondLst>
                                        </p:cTn>
                                        <p:tgtEl>
                                          <p:spTgt spid="102415"/>
                                        </p:tgtEl>
                                        <p:attrNameLst>
                                          <p:attrName>style.visibility</p:attrName>
                                        </p:attrNameLst>
                                      </p:cBhvr>
                                      <p:to>
                                        <p:strVal val="visible"/>
                                      </p:to>
                                    </p:set>
                                    <p:anim calcmode="lin" valueType="num">
                                      <p:cBhvr>
                                        <p:cTn id="98" dur="500" fill="hold"/>
                                        <p:tgtEl>
                                          <p:spTgt spid="102415"/>
                                        </p:tgtEl>
                                        <p:attrNameLst>
                                          <p:attrName>ppt_w</p:attrName>
                                        </p:attrNameLst>
                                      </p:cBhvr>
                                      <p:tavLst>
                                        <p:tav tm="0">
                                          <p:val>
                                            <p:fltVal val="0"/>
                                          </p:val>
                                        </p:tav>
                                        <p:tav tm="100000">
                                          <p:val>
                                            <p:strVal val="#ppt_w"/>
                                          </p:val>
                                        </p:tav>
                                      </p:tavLst>
                                    </p:anim>
                                    <p:anim calcmode="lin" valueType="num">
                                      <p:cBhvr>
                                        <p:cTn id="99" dur="500" fill="hold"/>
                                        <p:tgtEl>
                                          <p:spTgt spid="102415"/>
                                        </p:tgtEl>
                                        <p:attrNameLst>
                                          <p:attrName>ppt_h</p:attrName>
                                        </p:attrNameLst>
                                      </p:cBhvr>
                                      <p:tavLst>
                                        <p:tav tm="0">
                                          <p:val>
                                            <p:fltVal val="0"/>
                                          </p:val>
                                        </p:tav>
                                        <p:tav tm="100000">
                                          <p:val>
                                            <p:strVal val="#ppt_h"/>
                                          </p:val>
                                        </p:tav>
                                      </p:tavLst>
                                    </p:anim>
                                    <p:anim calcmode="lin" valueType="num">
                                      <p:cBhvr>
                                        <p:cTn id="100" dur="500" fill="hold"/>
                                        <p:tgtEl>
                                          <p:spTgt spid="102415"/>
                                        </p:tgtEl>
                                        <p:attrNameLst>
                                          <p:attrName>style.rotation</p:attrName>
                                        </p:attrNameLst>
                                      </p:cBhvr>
                                      <p:tavLst>
                                        <p:tav tm="0">
                                          <p:val>
                                            <p:fltVal val="90"/>
                                          </p:val>
                                        </p:tav>
                                        <p:tav tm="100000">
                                          <p:val>
                                            <p:fltVal val="0"/>
                                          </p:val>
                                        </p:tav>
                                      </p:tavLst>
                                    </p:anim>
                                    <p:animEffect transition="in" filter="fade">
                                      <p:cBhvr>
                                        <p:cTn id="101" dur="500"/>
                                        <p:tgtEl>
                                          <p:spTgt spid="102415"/>
                                        </p:tgtEl>
                                      </p:cBhvr>
                                    </p:animEffect>
                                  </p:childTnLst>
                                </p:cTn>
                              </p:par>
                              <p:par>
                                <p:cTn id="102" presetID="31" presetClass="entr" presetSubtype="0" fill="hold" grpId="0" nodeType="withEffect">
                                  <p:stCondLst>
                                    <p:cond delay="0"/>
                                  </p:stCondLst>
                                  <p:iterate type="lt">
                                    <p:tmPct val="5000"/>
                                  </p:iterate>
                                  <p:childTnLst>
                                    <p:set>
                                      <p:cBhvr>
                                        <p:cTn id="103" dur="1" fill="hold">
                                          <p:stCondLst>
                                            <p:cond delay="0"/>
                                          </p:stCondLst>
                                        </p:cTn>
                                        <p:tgtEl>
                                          <p:spTgt spid="102417"/>
                                        </p:tgtEl>
                                        <p:attrNameLst>
                                          <p:attrName>style.visibility</p:attrName>
                                        </p:attrNameLst>
                                      </p:cBhvr>
                                      <p:to>
                                        <p:strVal val="visible"/>
                                      </p:to>
                                    </p:set>
                                    <p:anim calcmode="lin" valueType="num">
                                      <p:cBhvr>
                                        <p:cTn id="104" dur="500" fill="hold"/>
                                        <p:tgtEl>
                                          <p:spTgt spid="102417"/>
                                        </p:tgtEl>
                                        <p:attrNameLst>
                                          <p:attrName>ppt_w</p:attrName>
                                        </p:attrNameLst>
                                      </p:cBhvr>
                                      <p:tavLst>
                                        <p:tav tm="0">
                                          <p:val>
                                            <p:fltVal val="0"/>
                                          </p:val>
                                        </p:tav>
                                        <p:tav tm="100000">
                                          <p:val>
                                            <p:strVal val="#ppt_w"/>
                                          </p:val>
                                        </p:tav>
                                      </p:tavLst>
                                    </p:anim>
                                    <p:anim calcmode="lin" valueType="num">
                                      <p:cBhvr>
                                        <p:cTn id="105" dur="500" fill="hold"/>
                                        <p:tgtEl>
                                          <p:spTgt spid="102417"/>
                                        </p:tgtEl>
                                        <p:attrNameLst>
                                          <p:attrName>ppt_h</p:attrName>
                                        </p:attrNameLst>
                                      </p:cBhvr>
                                      <p:tavLst>
                                        <p:tav tm="0">
                                          <p:val>
                                            <p:fltVal val="0"/>
                                          </p:val>
                                        </p:tav>
                                        <p:tav tm="100000">
                                          <p:val>
                                            <p:strVal val="#ppt_h"/>
                                          </p:val>
                                        </p:tav>
                                      </p:tavLst>
                                    </p:anim>
                                    <p:anim calcmode="lin" valueType="num">
                                      <p:cBhvr>
                                        <p:cTn id="106" dur="500" fill="hold"/>
                                        <p:tgtEl>
                                          <p:spTgt spid="102417"/>
                                        </p:tgtEl>
                                        <p:attrNameLst>
                                          <p:attrName>style.rotation</p:attrName>
                                        </p:attrNameLst>
                                      </p:cBhvr>
                                      <p:tavLst>
                                        <p:tav tm="0">
                                          <p:val>
                                            <p:fltVal val="90"/>
                                          </p:val>
                                        </p:tav>
                                        <p:tav tm="100000">
                                          <p:val>
                                            <p:fltVal val="0"/>
                                          </p:val>
                                        </p:tav>
                                      </p:tavLst>
                                    </p:anim>
                                    <p:animEffect transition="in" filter="fade">
                                      <p:cBhvr>
                                        <p:cTn id="107" dur="500"/>
                                        <p:tgtEl>
                                          <p:spTgt spid="102417"/>
                                        </p:tgtEl>
                                      </p:cBhvr>
                                    </p:animEffect>
                                  </p:childTnLst>
                                </p:cTn>
                              </p:par>
                              <p:par>
                                <p:cTn id="108" presetID="31" presetClass="entr" presetSubtype="0" fill="hold" grpId="0" nodeType="withEffect">
                                  <p:stCondLst>
                                    <p:cond delay="0"/>
                                  </p:stCondLst>
                                  <p:iterate type="lt">
                                    <p:tmPct val="5000"/>
                                  </p:iterate>
                                  <p:childTnLst>
                                    <p:set>
                                      <p:cBhvr>
                                        <p:cTn id="109" dur="1" fill="hold">
                                          <p:stCondLst>
                                            <p:cond delay="0"/>
                                          </p:stCondLst>
                                        </p:cTn>
                                        <p:tgtEl>
                                          <p:spTgt spid="102416"/>
                                        </p:tgtEl>
                                        <p:attrNameLst>
                                          <p:attrName>style.visibility</p:attrName>
                                        </p:attrNameLst>
                                      </p:cBhvr>
                                      <p:to>
                                        <p:strVal val="visible"/>
                                      </p:to>
                                    </p:set>
                                    <p:anim calcmode="lin" valueType="num">
                                      <p:cBhvr>
                                        <p:cTn id="110" dur="500" fill="hold"/>
                                        <p:tgtEl>
                                          <p:spTgt spid="102416"/>
                                        </p:tgtEl>
                                        <p:attrNameLst>
                                          <p:attrName>ppt_w</p:attrName>
                                        </p:attrNameLst>
                                      </p:cBhvr>
                                      <p:tavLst>
                                        <p:tav tm="0">
                                          <p:val>
                                            <p:fltVal val="0"/>
                                          </p:val>
                                        </p:tav>
                                        <p:tav tm="100000">
                                          <p:val>
                                            <p:strVal val="#ppt_w"/>
                                          </p:val>
                                        </p:tav>
                                      </p:tavLst>
                                    </p:anim>
                                    <p:anim calcmode="lin" valueType="num">
                                      <p:cBhvr>
                                        <p:cTn id="111" dur="500" fill="hold"/>
                                        <p:tgtEl>
                                          <p:spTgt spid="102416"/>
                                        </p:tgtEl>
                                        <p:attrNameLst>
                                          <p:attrName>ppt_h</p:attrName>
                                        </p:attrNameLst>
                                      </p:cBhvr>
                                      <p:tavLst>
                                        <p:tav tm="0">
                                          <p:val>
                                            <p:fltVal val="0"/>
                                          </p:val>
                                        </p:tav>
                                        <p:tav tm="100000">
                                          <p:val>
                                            <p:strVal val="#ppt_h"/>
                                          </p:val>
                                        </p:tav>
                                      </p:tavLst>
                                    </p:anim>
                                    <p:anim calcmode="lin" valueType="num">
                                      <p:cBhvr>
                                        <p:cTn id="112" dur="500" fill="hold"/>
                                        <p:tgtEl>
                                          <p:spTgt spid="102416"/>
                                        </p:tgtEl>
                                        <p:attrNameLst>
                                          <p:attrName>style.rotation</p:attrName>
                                        </p:attrNameLst>
                                      </p:cBhvr>
                                      <p:tavLst>
                                        <p:tav tm="0">
                                          <p:val>
                                            <p:fltVal val="90"/>
                                          </p:val>
                                        </p:tav>
                                        <p:tav tm="100000">
                                          <p:val>
                                            <p:fltVal val="0"/>
                                          </p:val>
                                        </p:tav>
                                      </p:tavLst>
                                    </p:anim>
                                    <p:animEffect transition="in" filter="fade">
                                      <p:cBhvr>
                                        <p:cTn id="113" dur="500"/>
                                        <p:tgtEl>
                                          <p:spTgt spid="102416"/>
                                        </p:tgtEl>
                                      </p:cBhvr>
                                    </p:animEffect>
                                  </p:childTnLst>
                                </p:cTn>
                              </p:par>
                              <p:par>
                                <p:cTn id="114" presetID="31" presetClass="entr" presetSubtype="0" fill="hold" grpId="0" nodeType="withEffect">
                                  <p:stCondLst>
                                    <p:cond delay="0"/>
                                  </p:stCondLst>
                                  <p:iterate type="lt">
                                    <p:tmPct val="5000"/>
                                  </p:iterate>
                                  <p:childTnLst>
                                    <p:set>
                                      <p:cBhvr>
                                        <p:cTn id="115" dur="1" fill="hold">
                                          <p:stCondLst>
                                            <p:cond delay="0"/>
                                          </p:stCondLst>
                                        </p:cTn>
                                        <p:tgtEl>
                                          <p:spTgt spid="102418"/>
                                        </p:tgtEl>
                                        <p:attrNameLst>
                                          <p:attrName>style.visibility</p:attrName>
                                        </p:attrNameLst>
                                      </p:cBhvr>
                                      <p:to>
                                        <p:strVal val="visible"/>
                                      </p:to>
                                    </p:set>
                                    <p:anim calcmode="lin" valueType="num">
                                      <p:cBhvr>
                                        <p:cTn id="116" dur="500" fill="hold"/>
                                        <p:tgtEl>
                                          <p:spTgt spid="102418"/>
                                        </p:tgtEl>
                                        <p:attrNameLst>
                                          <p:attrName>ppt_w</p:attrName>
                                        </p:attrNameLst>
                                      </p:cBhvr>
                                      <p:tavLst>
                                        <p:tav tm="0">
                                          <p:val>
                                            <p:fltVal val="0"/>
                                          </p:val>
                                        </p:tav>
                                        <p:tav tm="100000">
                                          <p:val>
                                            <p:strVal val="#ppt_w"/>
                                          </p:val>
                                        </p:tav>
                                      </p:tavLst>
                                    </p:anim>
                                    <p:anim calcmode="lin" valueType="num">
                                      <p:cBhvr>
                                        <p:cTn id="117" dur="500" fill="hold"/>
                                        <p:tgtEl>
                                          <p:spTgt spid="102418"/>
                                        </p:tgtEl>
                                        <p:attrNameLst>
                                          <p:attrName>ppt_h</p:attrName>
                                        </p:attrNameLst>
                                      </p:cBhvr>
                                      <p:tavLst>
                                        <p:tav tm="0">
                                          <p:val>
                                            <p:fltVal val="0"/>
                                          </p:val>
                                        </p:tav>
                                        <p:tav tm="100000">
                                          <p:val>
                                            <p:strVal val="#ppt_h"/>
                                          </p:val>
                                        </p:tav>
                                      </p:tavLst>
                                    </p:anim>
                                    <p:anim calcmode="lin" valueType="num">
                                      <p:cBhvr>
                                        <p:cTn id="118" dur="500" fill="hold"/>
                                        <p:tgtEl>
                                          <p:spTgt spid="102418"/>
                                        </p:tgtEl>
                                        <p:attrNameLst>
                                          <p:attrName>style.rotation</p:attrName>
                                        </p:attrNameLst>
                                      </p:cBhvr>
                                      <p:tavLst>
                                        <p:tav tm="0">
                                          <p:val>
                                            <p:fltVal val="90"/>
                                          </p:val>
                                        </p:tav>
                                        <p:tav tm="100000">
                                          <p:val>
                                            <p:fltVal val="0"/>
                                          </p:val>
                                        </p:tav>
                                      </p:tavLst>
                                    </p:anim>
                                    <p:animEffect transition="in" filter="fade">
                                      <p:cBhvr>
                                        <p:cTn id="119" dur="500"/>
                                        <p:tgtEl>
                                          <p:spTgt spid="102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5" grpId="0"/>
      <p:bldP spid="102406" grpId="0" animBg="1"/>
      <p:bldP spid="102407" grpId="0" animBg="1"/>
      <p:bldP spid="102408" grpId="0" animBg="1"/>
      <p:bldP spid="102409" grpId="0" animBg="1"/>
      <p:bldP spid="102410" grpId="0" animBg="1"/>
      <p:bldP spid="102411" grpId="0" animBg="1"/>
      <p:bldP spid="102412" grpId="0" animBg="1"/>
      <p:bldP spid="102413" grpId="0" animBg="1"/>
      <p:bldP spid="102414" grpId="0" animBg="1"/>
      <p:bldP spid="102415" grpId="0" animBg="1"/>
      <p:bldP spid="102416" grpId="0" animBg="1"/>
      <p:bldP spid="102417" grpId="0" animBg="1"/>
      <p:bldP spid="102418" grpId="0" animBg="1"/>
      <p:bldP spid="102419" grpId="0"/>
      <p:bldP spid="102420" grpId="0"/>
      <p:bldP spid="1024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495300" y="6245225"/>
            <a:ext cx="2311400" cy="476250"/>
          </a:xfrm>
          <a:prstGeom prst="rect">
            <a:avLst/>
          </a:prstGeom>
        </p:spPr>
        <p:txBody>
          <a:bodyPr/>
          <a:lstStyle/>
          <a:p>
            <a:fld id="{C1440184-28B9-4630-9655-12E0F1DDC987}" type="slidenum">
              <a:rPr lang="ar-SA"/>
              <a:pPr/>
              <a:t>14</a:t>
            </a:fld>
            <a:endParaRPr lang="en-US"/>
          </a:p>
        </p:txBody>
      </p:sp>
      <p:sp>
        <p:nvSpPr>
          <p:cNvPr id="71684" name="Rectangle 4"/>
          <p:cNvSpPr>
            <a:spLocks noGrp="1" noChangeArrowheads="1"/>
          </p:cNvSpPr>
          <p:nvPr>
            <p:ph/>
          </p:nvPr>
        </p:nvSpPr>
        <p:spPr/>
        <p:txBody>
          <a:bodyPr/>
          <a:lstStyle/>
          <a:p>
            <a:pPr rtl="1"/>
            <a:r>
              <a:rPr lang="ar-SA" b="1" dirty="0">
                <a:solidFill>
                  <a:srgbClr val="002060"/>
                </a:solidFill>
              </a:rPr>
              <a:t>احتياجات بطاقة الأداء المتوازن     </a:t>
            </a:r>
            <a:r>
              <a:rPr lang="en-US" b="1" dirty="0">
                <a:solidFill>
                  <a:srgbClr val="002060"/>
                </a:solidFill>
              </a:rPr>
              <a:t>BSC Needs</a:t>
            </a:r>
            <a:r>
              <a:rPr lang="en-US" dirty="0">
                <a:solidFill>
                  <a:srgbClr val="002060"/>
                </a:solidFill>
              </a:rPr>
              <a:t> </a:t>
            </a:r>
            <a:endParaRPr lang="ar-SA" dirty="0">
              <a:solidFill>
                <a:srgbClr val="002060"/>
              </a:solidFill>
            </a:endParaRPr>
          </a:p>
          <a:p>
            <a:pPr rtl="1"/>
            <a:endParaRPr lang="ar-SA" dirty="0"/>
          </a:p>
          <a:p>
            <a:pPr rtl="1"/>
            <a:r>
              <a:rPr lang="en-US" dirty="0"/>
              <a:t> </a:t>
            </a:r>
            <a:r>
              <a:rPr lang="ar-SA" b="1" dirty="0">
                <a:solidFill>
                  <a:srgbClr val="000000"/>
                </a:solidFill>
              </a:rPr>
              <a:t>1- </a:t>
            </a:r>
            <a:r>
              <a:rPr lang="ar-SA" dirty="0">
                <a:solidFill>
                  <a:srgbClr val="000000"/>
                </a:solidFill>
              </a:rPr>
              <a:t> </a:t>
            </a:r>
            <a:r>
              <a:rPr lang="ar-SA" b="1" dirty="0">
                <a:solidFill>
                  <a:srgbClr val="000000"/>
                </a:solidFill>
              </a:rPr>
              <a:t>دعــم والتزام الإدارة العليا التنفيذية</a:t>
            </a:r>
            <a:r>
              <a:rPr lang="en-US" b="1" dirty="0">
                <a:solidFill>
                  <a:srgbClr val="000000"/>
                </a:solidFill>
              </a:rPr>
              <a:t> . </a:t>
            </a:r>
          </a:p>
          <a:p>
            <a:pPr rtl="1"/>
            <a:r>
              <a:rPr lang="ar-SA" b="1" dirty="0">
                <a:solidFill>
                  <a:srgbClr val="000000"/>
                </a:solidFill>
              </a:rPr>
              <a:t> 2-</a:t>
            </a:r>
            <a:r>
              <a:rPr lang="en-US" b="1" dirty="0">
                <a:solidFill>
                  <a:srgbClr val="000000"/>
                </a:solidFill>
              </a:rPr>
              <a:t>  </a:t>
            </a:r>
            <a:r>
              <a:rPr lang="ar-SA" b="1" dirty="0">
                <a:solidFill>
                  <a:srgbClr val="000000"/>
                </a:solidFill>
              </a:rPr>
              <a:t>وضع استراتيجيات قابلة للتنفيذ</a:t>
            </a:r>
            <a:r>
              <a:rPr lang="en-US" b="1" dirty="0">
                <a:solidFill>
                  <a:srgbClr val="000000"/>
                </a:solidFill>
              </a:rPr>
              <a:t> . </a:t>
            </a:r>
          </a:p>
          <a:p>
            <a:pPr rtl="1"/>
            <a:r>
              <a:rPr lang="en-US" b="1" dirty="0">
                <a:solidFill>
                  <a:srgbClr val="000000"/>
                </a:solidFill>
              </a:rPr>
              <a:t> </a:t>
            </a:r>
            <a:r>
              <a:rPr lang="ar-SA" b="1" dirty="0">
                <a:solidFill>
                  <a:srgbClr val="000000"/>
                </a:solidFill>
              </a:rPr>
              <a:t>3-</a:t>
            </a:r>
            <a:r>
              <a:rPr lang="en-US" b="1" dirty="0">
                <a:solidFill>
                  <a:srgbClr val="000000"/>
                </a:solidFill>
              </a:rPr>
              <a:t>  </a:t>
            </a:r>
            <a:r>
              <a:rPr lang="ar-SA" b="1" dirty="0">
                <a:solidFill>
                  <a:srgbClr val="000000"/>
                </a:solidFill>
              </a:rPr>
              <a:t>وضع أهداف متصلة بعلاقة السبب والأثر</a:t>
            </a:r>
            <a:r>
              <a:rPr lang="en-US" b="1" dirty="0">
                <a:solidFill>
                  <a:srgbClr val="000000"/>
                </a:solidFill>
              </a:rPr>
              <a:t> . </a:t>
            </a:r>
          </a:p>
          <a:p>
            <a:pPr rtl="1"/>
            <a:r>
              <a:rPr lang="en-US" b="1" dirty="0">
                <a:solidFill>
                  <a:srgbClr val="000000"/>
                </a:solidFill>
              </a:rPr>
              <a:t> </a:t>
            </a:r>
            <a:r>
              <a:rPr lang="ar-SA" b="1" dirty="0">
                <a:solidFill>
                  <a:srgbClr val="000000"/>
                </a:solidFill>
              </a:rPr>
              <a:t>4-</a:t>
            </a:r>
            <a:r>
              <a:rPr lang="en-US" b="1" dirty="0">
                <a:solidFill>
                  <a:srgbClr val="000000"/>
                </a:solidFill>
              </a:rPr>
              <a:t>  </a:t>
            </a:r>
            <a:r>
              <a:rPr lang="ar-SA" b="1" dirty="0">
                <a:solidFill>
                  <a:srgbClr val="000000"/>
                </a:solidFill>
              </a:rPr>
              <a:t>وضع مقاييس متوازنة</a:t>
            </a:r>
            <a:r>
              <a:rPr lang="en-US" b="1" dirty="0">
                <a:solidFill>
                  <a:srgbClr val="000000"/>
                </a:solidFill>
              </a:rPr>
              <a:t> . </a:t>
            </a:r>
          </a:p>
          <a:p>
            <a:pPr rtl="1"/>
            <a:r>
              <a:rPr lang="ar-SA" b="1" dirty="0">
                <a:solidFill>
                  <a:srgbClr val="000000"/>
                </a:solidFill>
              </a:rPr>
              <a:t> 5-</a:t>
            </a:r>
            <a:r>
              <a:rPr lang="en-US" b="1" dirty="0">
                <a:solidFill>
                  <a:srgbClr val="000000"/>
                </a:solidFill>
              </a:rPr>
              <a:t>  </a:t>
            </a:r>
            <a:r>
              <a:rPr lang="ar-SA" b="1" dirty="0">
                <a:solidFill>
                  <a:srgbClr val="000000"/>
                </a:solidFill>
              </a:rPr>
              <a:t>مشاركة الموظفين</a:t>
            </a:r>
            <a:r>
              <a:rPr lang="ar-SA" dirty="0">
                <a:solidFill>
                  <a:srgbClr val="000000"/>
                </a:solidFill>
              </a:rPr>
              <a:t> </a:t>
            </a:r>
            <a:endParaRPr lang="en-US" dirty="0">
              <a:solidFill>
                <a:srgbClr val="000000"/>
              </a:solidFill>
            </a:endParaRPr>
          </a:p>
          <a:p>
            <a:pPr rtl="1"/>
            <a:endParaRPr lang="en-US" dirty="0"/>
          </a:p>
        </p:txBody>
      </p:sp>
    </p:spTree>
    <p:extLst>
      <p:ext uri="{BB962C8B-B14F-4D97-AF65-F5344CB8AC3E}">
        <p14:creationId xmlns:p14="http://schemas.microsoft.com/office/powerpoint/2010/main" val="4116612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4"/>
          <p:cNvSpPr txBox="1">
            <a:spLocks noChangeArrowheads="1"/>
          </p:cNvSpPr>
          <p:nvPr/>
        </p:nvSpPr>
        <p:spPr bwMode="auto">
          <a:xfrm>
            <a:off x="3733800" y="457200"/>
            <a:ext cx="4191000" cy="769441"/>
          </a:xfrm>
          <a:prstGeom prst="rect">
            <a:avLst/>
          </a:prstGeom>
          <a:noFill/>
          <a:ln w="9525">
            <a:noFill/>
            <a:miter lim="800000"/>
            <a:headEnd/>
            <a:tailEnd/>
          </a:ln>
          <a:effectLst/>
        </p:spPr>
        <p:txBody>
          <a:bodyPr wrap="square">
            <a:spAutoFit/>
          </a:bodyPr>
          <a:lstStyle/>
          <a:p>
            <a:pPr algn="ctr">
              <a:spcBef>
                <a:spcPct val="50000"/>
              </a:spcBef>
            </a:pPr>
            <a:r>
              <a:rPr lang="ar-DZ" sz="4400" b="1" dirty="0" smtClean="0">
                <a:solidFill>
                  <a:srgbClr val="0000FF"/>
                </a:solidFill>
                <a:latin typeface="Traditional Arabic" pitchFamily="18" charset="-78"/>
                <a:cs typeface="Traditional Arabic" pitchFamily="18" charset="-78"/>
              </a:rPr>
              <a:t>قياس </a:t>
            </a:r>
            <a:r>
              <a:rPr lang="ar-SA" sz="4400" b="1" dirty="0" smtClean="0">
                <a:solidFill>
                  <a:srgbClr val="0000FF"/>
                </a:solidFill>
                <a:latin typeface="Traditional Arabic" pitchFamily="18" charset="-78"/>
                <a:cs typeface="Traditional Arabic" pitchFamily="18" charset="-78"/>
              </a:rPr>
              <a:t>أبعاد</a:t>
            </a:r>
            <a:r>
              <a:rPr lang="ar-DZ" sz="4400" b="1" dirty="0" smtClean="0">
                <a:solidFill>
                  <a:srgbClr val="0000FF"/>
                </a:solidFill>
                <a:latin typeface="Traditional Arabic" pitchFamily="18" charset="-78"/>
                <a:cs typeface="Traditional Arabic" pitchFamily="18" charset="-78"/>
              </a:rPr>
              <a:t> </a:t>
            </a:r>
            <a:r>
              <a:rPr lang="ar-DZ" sz="4400" b="1" dirty="0" smtClean="0">
                <a:solidFill>
                  <a:srgbClr val="0000FF"/>
                </a:solidFill>
                <a:latin typeface="Traditional Arabic" pitchFamily="18" charset="-78"/>
                <a:cs typeface="Traditional Arabic" pitchFamily="18" charset="-78"/>
              </a:rPr>
              <a:t>البطاقة </a:t>
            </a:r>
            <a:endParaRPr lang="en-US" sz="4400" b="1" dirty="0">
              <a:solidFill>
                <a:srgbClr val="0000FF"/>
              </a:solidFill>
              <a:latin typeface="Traditional Arabic" pitchFamily="18" charset="-78"/>
              <a:cs typeface="Traditional Arabic" pitchFamily="18" charset="-78"/>
            </a:endParaRPr>
          </a:p>
        </p:txBody>
      </p:sp>
      <p:sp>
        <p:nvSpPr>
          <p:cNvPr id="104453" name="Text Box 5"/>
          <p:cNvSpPr txBox="1">
            <a:spLocks noChangeArrowheads="1"/>
          </p:cNvSpPr>
          <p:nvPr/>
        </p:nvSpPr>
        <p:spPr bwMode="auto">
          <a:xfrm>
            <a:off x="741231" y="1412876"/>
            <a:ext cx="8580040" cy="461665"/>
          </a:xfrm>
          <a:prstGeom prst="rect">
            <a:avLst/>
          </a:prstGeom>
          <a:noFill/>
          <a:ln w="9525">
            <a:noFill/>
            <a:miter lim="800000"/>
            <a:headEnd/>
            <a:tailEnd/>
          </a:ln>
          <a:effectLst/>
        </p:spPr>
        <p:txBody>
          <a:bodyPr>
            <a:spAutoFit/>
          </a:bodyPr>
          <a:lstStyle/>
          <a:p>
            <a:pPr>
              <a:spcBef>
                <a:spcPct val="50000"/>
              </a:spcBef>
            </a:pPr>
            <a:r>
              <a:rPr lang="ar-DZ" sz="2400" b="1" dirty="0" smtClean="0">
                <a:latin typeface="Traditional Arabic" pitchFamily="18" charset="-78"/>
                <a:cs typeface="Traditional Arabic" pitchFamily="18" charset="-78"/>
              </a:rPr>
              <a:t>كل بعد من الأبعاد الأربعة تعد له البطاقة التالية:</a:t>
            </a:r>
            <a:endParaRPr lang="en-US" sz="2400" b="1" dirty="0">
              <a:latin typeface="Traditional Arabic" pitchFamily="18" charset="-78"/>
              <a:cs typeface="Traditional Arabic" pitchFamily="18" charset="-78"/>
            </a:endParaRPr>
          </a:p>
        </p:txBody>
      </p:sp>
      <p:pic>
        <p:nvPicPr>
          <p:cNvPr id="104454" name="Picture 6" descr="4475"/>
          <p:cNvPicPr>
            <a:picLocks noChangeAspect="1" noChangeArrowheads="1"/>
          </p:cNvPicPr>
          <p:nvPr/>
        </p:nvPicPr>
        <p:blipFill>
          <a:blip r:embed="rId3" cstate="print"/>
          <a:srcRect/>
          <a:stretch>
            <a:fillRect/>
          </a:stretch>
        </p:blipFill>
        <p:spPr bwMode="auto">
          <a:xfrm>
            <a:off x="990600" y="1828800"/>
            <a:ext cx="5489575" cy="2667000"/>
          </a:xfrm>
          <a:prstGeom prst="rect">
            <a:avLst/>
          </a:prstGeom>
          <a:noFill/>
          <a:ln w="9525">
            <a:noFill/>
            <a:miter lim="800000"/>
            <a:headEnd/>
            <a:tailEnd/>
          </a:ln>
        </p:spPr>
      </p:pic>
      <p:sp>
        <p:nvSpPr>
          <p:cNvPr id="104455" name="Text Box 7"/>
          <p:cNvSpPr txBox="1">
            <a:spLocks noChangeArrowheads="1"/>
          </p:cNvSpPr>
          <p:nvPr/>
        </p:nvSpPr>
        <p:spPr bwMode="auto">
          <a:xfrm>
            <a:off x="685800" y="4495800"/>
            <a:ext cx="8077200" cy="1569660"/>
          </a:xfrm>
          <a:prstGeom prst="rect">
            <a:avLst/>
          </a:prstGeom>
          <a:noFill/>
          <a:ln w="9525">
            <a:noFill/>
            <a:miter lim="800000"/>
            <a:headEnd/>
            <a:tailEnd/>
          </a:ln>
          <a:effectLst/>
        </p:spPr>
        <p:txBody>
          <a:bodyPr wrap="square">
            <a:spAutoFit/>
          </a:bodyPr>
          <a:lstStyle/>
          <a:p>
            <a:pPr>
              <a:spcBef>
                <a:spcPct val="50000"/>
              </a:spcBef>
            </a:pPr>
            <a:r>
              <a:rPr lang="ar-SA" sz="2400" b="1" dirty="0">
                <a:solidFill>
                  <a:srgbClr val="CC0000"/>
                </a:solidFill>
                <a:latin typeface="Traditional Arabic" pitchFamily="18" charset="-78"/>
                <a:cs typeface="Traditional Arabic" pitchFamily="18" charset="-78"/>
              </a:rPr>
              <a:t>الأهداف</a:t>
            </a:r>
            <a:r>
              <a:rPr lang="en-US" sz="2400" b="1" dirty="0">
                <a:solidFill>
                  <a:srgbClr val="CC0000"/>
                </a:solidFill>
                <a:latin typeface="Traditional Arabic" pitchFamily="18" charset="-78"/>
                <a:cs typeface="Traditional Arabic" pitchFamily="18" charset="-78"/>
              </a:rPr>
              <a:t> Objectives</a:t>
            </a:r>
            <a:r>
              <a:rPr lang="en-US" sz="2400" b="1" dirty="0">
                <a:latin typeface="Traditional Arabic" pitchFamily="18" charset="-78"/>
                <a:cs typeface="Traditional Arabic" pitchFamily="18" charset="-78"/>
              </a:rPr>
              <a:t>: </a:t>
            </a:r>
            <a:r>
              <a:rPr lang="ar-SA" sz="2400" b="1" dirty="0">
                <a:latin typeface="Traditional Arabic" pitchFamily="18" charset="-78"/>
                <a:cs typeface="Traditional Arabic" pitchFamily="18" charset="-78"/>
              </a:rPr>
              <a:t>تسجل فيه الأهداف الخاصة بالبطاقة</a:t>
            </a:r>
            <a:r>
              <a:rPr lang="en-US" sz="2400" dirty="0">
                <a:latin typeface="Traditional Arabic" pitchFamily="18" charset="-78"/>
                <a:cs typeface="Traditional Arabic" pitchFamily="18" charset="-78"/>
              </a:rPr>
              <a:t/>
            </a:r>
            <a:br>
              <a:rPr lang="en-US" sz="2400" dirty="0">
                <a:latin typeface="Traditional Arabic" pitchFamily="18" charset="-78"/>
                <a:cs typeface="Traditional Arabic" pitchFamily="18" charset="-78"/>
              </a:rPr>
            </a:br>
            <a:r>
              <a:rPr lang="ar-SA" sz="2400" b="1" dirty="0">
                <a:solidFill>
                  <a:srgbClr val="CC0000"/>
                </a:solidFill>
                <a:latin typeface="Traditional Arabic" pitchFamily="18" charset="-78"/>
                <a:cs typeface="Traditional Arabic" pitchFamily="18" charset="-78"/>
              </a:rPr>
              <a:t>المؤشرات</a:t>
            </a:r>
            <a:r>
              <a:rPr lang="en-US" sz="2400" b="1" dirty="0">
                <a:solidFill>
                  <a:srgbClr val="CC0000"/>
                </a:solidFill>
                <a:latin typeface="Traditional Arabic" pitchFamily="18" charset="-78"/>
                <a:cs typeface="Traditional Arabic" pitchFamily="18" charset="-78"/>
              </a:rPr>
              <a:t> Measures</a:t>
            </a:r>
            <a:r>
              <a:rPr lang="en-US" sz="2400" b="1" dirty="0">
                <a:latin typeface="Traditional Arabic" pitchFamily="18" charset="-78"/>
                <a:cs typeface="Traditional Arabic" pitchFamily="18" charset="-78"/>
              </a:rPr>
              <a:t>: </a:t>
            </a:r>
            <a:r>
              <a:rPr lang="ar-SA" sz="2400" b="1" dirty="0">
                <a:latin typeface="Traditional Arabic" pitchFamily="18" charset="-78"/>
                <a:cs typeface="Traditional Arabic" pitchFamily="18" charset="-78"/>
              </a:rPr>
              <a:t>تسجل فيه المؤشرات التي ستستخدم لقياس كل هدف</a:t>
            </a:r>
            <a:r>
              <a:rPr lang="en-US" sz="2400" dirty="0">
                <a:latin typeface="Traditional Arabic" pitchFamily="18" charset="-78"/>
                <a:cs typeface="Traditional Arabic" pitchFamily="18" charset="-78"/>
              </a:rPr>
              <a:t/>
            </a:r>
            <a:br>
              <a:rPr lang="en-US" sz="2400" dirty="0">
                <a:latin typeface="Traditional Arabic" pitchFamily="18" charset="-78"/>
                <a:cs typeface="Traditional Arabic" pitchFamily="18" charset="-78"/>
              </a:rPr>
            </a:br>
            <a:r>
              <a:rPr lang="ar-SA" sz="2400" b="1" dirty="0">
                <a:solidFill>
                  <a:srgbClr val="CC0000"/>
                </a:solidFill>
                <a:latin typeface="Traditional Arabic" pitchFamily="18" charset="-78"/>
                <a:cs typeface="Traditional Arabic" pitchFamily="18" charset="-78"/>
              </a:rPr>
              <a:t>المستهدف</a:t>
            </a:r>
            <a:r>
              <a:rPr lang="en-US" sz="2400" b="1" dirty="0">
                <a:solidFill>
                  <a:srgbClr val="CC0000"/>
                </a:solidFill>
                <a:latin typeface="Traditional Arabic" pitchFamily="18" charset="-78"/>
                <a:cs typeface="Traditional Arabic" pitchFamily="18" charset="-78"/>
              </a:rPr>
              <a:t> Target</a:t>
            </a:r>
            <a:r>
              <a:rPr lang="en-US" sz="2400" b="1" dirty="0">
                <a:latin typeface="Traditional Arabic" pitchFamily="18" charset="-78"/>
                <a:cs typeface="Traditional Arabic" pitchFamily="18" charset="-78"/>
              </a:rPr>
              <a:t>: </a:t>
            </a:r>
            <a:r>
              <a:rPr lang="ar-SA" sz="2400" b="1" dirty="0">
                <a:latin typeface="Traditional Arabic" pitchFamily="18" charset="-78"/>
                <a:cs typeface="Traditional Arabic" pitchFamily="18" charset="-78"/>
              </a:rPr>
              <a:t>تسجل فيه القيمة المستهدفة للمؤشر في نهاية الفترة (سنة مثلا)</a:t>
            </a:r>
            <a:r>
              <a:rPr lang="en-US" sz="2400" dirty="0">
                <a:latin typeface="Traditional Arabic" pitchFamily="18" charset="-78"/>
                <a:cs typeface="Traditional Arabic" pitchFamily="18" charset="-78"/>
              </a:rPr>
              <a:t/>
            </a:r>
            <a:br>
              <a:rPr lang="en-US" sz="2400" dirty="0">
                <a:latin typeface="Traditional Arabic" pitchFamily="18" charset="-78"/>
                <a:cs typeface="Traditional Arabic" pitchFamily="18" charset="-78"/>
              </a:rPr>
            </a:br>
            <a:r>
              <a:rPr lang="ar-SA" sz="2400" b="1" dirty="0">
                <a:solidFill>
                  <a:srgbClr val="CC0000"/>
                </a:solidFill>
                <a:latin typeface="Traditional Arabic" pitchFamily="18" charset="-78"/>
                <a:cs typeface="Traditional Arabic" pitchFamily="18" charset="-78"/>
              </a:rPr>
              <a:t>المبادرات</a:t>
            </a:r>
            <a:r>
              <a:rPr lang="en-US" sz="2400" b="1" dirty="0">
                <a:solidFill>
                  <a:srgbClr val="CC0000"/>
                </a:solidFill>
                <a:latin typeface="Traditional Arabic" pitchFamily="18" charset="-78"/>
                <a:cs typeface="Traditional Arabic" pitchFamily="18" charset="-78"/>
              </a:rPr>
              <a:t> Initiatives</a:t>
            </a:r>
            <a:r>
              <a:rPr lang="en-US" sz="2400" b="1" dirty="0">
                <a:latin typeface="Traditional Arabic" pitchFamily="18" charset="-78"/>
                <a:cs typeface="Traditional Arabic" pitchFamily="18" charset="-78"/>
              </a:rPr>
              <a:t>: </a:t>
            </a:r>
            <a:r>
              <a:rPr lang="ar-SA" sz="2400" b="1" dirty="0">
                <a:latin typeface="Traditional Arabic" pitchFamily="18" charset="-78"/>
                <a:cs typeface="Traditional Arabic" pitchFamily="18" charset="-78"/>
              </a:rPr>
              <a:t>تسجل فيه المبادرات أو </a:t>
            </a:r>
            <a:r>
              <a:rPr lang="ar-DZ" sz="2400" b="1" dirty="0" smtClean="0">
                <a:latin typeface="Traditional Arabic" pitchFamily="18" charset="-78"/>
                <a:cs typeface="Traditional Arabic" pitchFamily="18" charset="-78"/>
              </a:rPr>
              <a:t>المشاريع </a:t>
            </a:r>
            <a:r>
              <a:rPr lang="ar-SA" sz="2400" b="1" dirty="0" smtClean="0">
                <a:latin typeface="Traditional Arabic" pitchFamily="18" charset="-78"/>
                <a:cs typeface="Traditional Arabic" pitchFamily="18" charset="-78"/>
              </a:rPr>
              <a:t>التي </a:t>
            </a:r>
            <a:r>
              <a:rPr lang="ar-SA" sz="2400" b="1" dirty="0">
                <a:latin typeface="Traditional Arabic" pitchFamily="18" charset="-78"/>
                <a:cs typeface="Traditional Arabic" pitchFamily="18" charset="-78"/>
              </a:rPr>
              <a:t>سنقوم بها لتحقيق الهدف</a:t>
            </a:r>
            <a:endParaRPr lang="en-US" sz="2400" dirty="0">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104452"/>
                                        </p:tgtEl>
                                        <p:attrNameLst>
                                          <p:attrName>style.visibility</p:attrName>
                                        </p:attrNameLst>
                                      </p:cBhvr>
                                      <p:to>
                                        <p:strVal val="visible"/>
                                      </p:to>
                                    </p:set>
                                    <p:anim calcmode="lin" valueType="num">
                                      <p:cBhvr>
                                        <p:cTn id="7" dur="500" fill="hold"/>
                                        <p:tgtEl>
                                          <p:spTgt spid="104452"/>
                                        </p:tgtEl>
                                        <p:attrNameLst>
                                          <p:attrName>ppt_w</p:attrName>
                                        </p:attrNameLst>
                                      </p:cBhvr>
                                      <p:tavLst>
                                        <p:tav tm="0">
                                          <p:val>
                                            <p:fltVal val="0"/>
                                          </p:val>
                                        </p:tav>
                                        <p:tav tm="100000">
                                          <p:val>
                                            <p:strVal val="#ppt_w"/>
                                          </p:val>
                                        </p:tav>
                                      </p:tavLst>
                                    </p:anim>
                                    <p:anim calcmode="lin" valueType="num">
                                      <p:cBhvr>
                                        <p:cTn id="8" dur="500" fill="hold"/>
                                        <p:tgtEl>
                                          <p:spTgt spid="104452"/>
                                        </p:tgtEl>
                                        <p:attrNameLst>
                                          <p:attrName>ppt_h</p:attrName>
                                        </p:attrNameLst>
                                      </p:cBhvr>
                                      <p:tavLst>
                                        <p:tav tm="0">
                                          <p:val>
                                            <p:fltVal val="0"/>
                                          </p:val>
                                        </p:tav>
                                        <p:tav tm="100000">
                                          <p:val>
                                            <p:strVal val="#ppt_h"/>
                                          </p:val>
                                        </p:tav>
                                      </p:tavLst>
                                    </p:anim>
                                    <p:anim calcmode="lin" valueType="num">
                                      <p:cBhvr>
                                        <p:cTn id="9" dur="500" fill="hold"/>
                                        <p:tgtEl>
                                          <p:spTgt spid="104452"/>
                                        </p:tgtEl>
                                        <p:attrNameLst>
                                          <p:attrName>style.rotation</p:attrName>
                                        </p:attrNameLst>
                                      </p:cBhvr>
                                      <p:tavLst>
                                        <p:tav tm="0">
                                          <p:val>
                                            <p:fltVal val="90"/>
                                          </p:val>
                                        </p:tav>
                                        <p:tav tm="100000">
                                          <p:val>
                                            <p:fltVal val="0"/>
                                          </p:val>
                                        </p:tav>
                                      </p:tavLst>
                                    </p:anim>
                                    <p:animEffect transition="in" filter="fade">
                                      <p:cBhvr>
                                        <p:cTn id="10" dur="500"/>
                                        <p:tgtEl>
                                          <p:spTgt spid="104452"/>
                                        </p:tgtEl>
                                      </p:cBhvr>
                                    </p:animEffect>
                                  </p:childTnLst>
                                </p:cTn>
                              </p:par>
                            </p:childTnLst>
                          </p:cTn>
                        </p:par>
                        <p:par>
                          <p:cTn id="11" fill="hold">
                            <p:stCondLst>
                              <p:cond delay="875"/>
                            </p:stCondLst>
                            <p:childTnLst>
                              <p:par>
                                <p:cTn id="12" presetID="5" presetClass="entr" presetSubtype="10" fill="hold" grpId="0" nodeType="afterEffect">
                                  <p:stCondLst>
                                    <p:cond delay="0"/>
                                  </p:stCondLst>
                                  <p:childTnLst>
                                    <p:set>
                                      <p:cBhvr>
                                        <p:cTn id="13" dur="1" fill="hold">
                                          <p:stCondLst>
                                            <p:cond delay="0"/>
                                          </p:stCondLst>
                                        </p:cTn>
                                        <p:tgtEl>
                                          <p:spTgt spid="104453"/>
                                        </p:tgtEl>
                                        <p:attrNameLst>
                                          <p:attrName>style.visibility</p:attrName>
                                        </p:attrNameLst>
                                      </p:cBhvr>
                                      <p:to>
                                        <p:strVal val="visible"/>
                                      </p:to>
                                    </p:set>
                                    <p:animEffect transition="in" filter="checkerboard(across)">
                                      <p:cBhvr>
                                        <p:cTn id="14" dur="500"/>
                                        <p:tgtEl>
                                          <p:spTgt spid="104453"/>
                                        </p:tgtEl>
                                      </p:cBhvr>
                                    </p:animEffect>
                                  </p:childTnLst>
                                </p:cTn>
                              </p:par>
                            </p:childTnLst>
                          </p:cTn>
                        </p:par>
                        <p:par>
                          <p:cTn id="15" fill="hold">
                            <p:stCondLst>
                              <p:cond delay="1375"/>
                            </p:stCondLst>
                            <p:childTnLst>
                              <p:par>
                                <p:cTn id="16" presetID="21" presetClass="entr" presetSubtype="4" fill="hold" nodeType="afterEffect">
                                  <p:stCondLst>
                                    <p:cond delay="0"/>
                                  </p:stCondLst>
                                  <p:childTnLst>
                                    <p:set>
                                      <p:cBhvr>
                                        <p:cTn id="17" dur="1" fill="hold">
                                          <p:stCondLst>
                                            <p:cond delay="0"/>
                                          </p:stCondLst>
                                        </p:cTn>
                                        <p:tgtEl>
                                          <p:spTgt spid="104454"/>
                                        </p:tgtEl>
                                        <p:attrNameLst>
                                          <p:attrName>style.visibility</p:attrName>
                                        </p:attrNameLst>
                                      </p:cBhvr>
                                      <p:to>
                                        <p:strVal val="visible"/>
                                      </p:to>
                                    </p:set>
                                    <p:animEffect transition="in" filter="wheel(4)">
                                      <p:cBhvr>
                                        <p:cTn id="18" dur="1000"/>
                                        <p:tgtEl>
                                          <p:spTgt spid="104454"/>
                                        </p:tgtEl>
                                      </p:cBhvr>
                                    </p:animEffect>
                                  </p:childTnLst>
                                </p:cTn>
                              </p:par>
                            </p:childTnLst>
                          </p:cTn>
                        </p:par>
                        <p:par>
                          <p:cTn id="19" fill="hold">
                            <p:stCondLst>
                              <p:cond delay="2375"/>
                            </p:stCondLst>
                            <p:childTnLst>
                              <p:par>
                                <p:cTn id="20" presetID="5" presetClass="entr" presetSubtype="10" fill="hold" grpId="0" nodeType="afterEffect">
                                  <p:stCondLst>
                                    <p:cond delay="0"/>
                                  </p:stCondLst>
                                  <p:childTnLst>
                                    <p:set>
                                      <p:cBhvr>
                                        <p:cTn id="21" dur="1" fill="hold">
                                          <p:stCondLst>
                                            <p:cond delay="0"/>
                                          </p:stCondLst>
                                        </p:cTn>
                                        <p:tgtEl>
                                          <p:spTgt spid="104455"/>
                                        </p:tgtEl>
                                        <p:attrNameLst>
                                          <p:attrName>style.visibility</p:attrName>
                                        </p:attrNameLst>
                                      </p:cBhvr>
                                      <p:to>
                                        <p:strVal val="visible"/>
                                      </p:to>
                                    </p:set>
                                    <p:animEffect transition="in" filter="checkerboard(across)">
                                      <p:cBhvr>
                                        <p:cTn id="22" dur="500"/>
                                        <p:tgtEl>
                                          <p:spTgt spid="104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2" grpId="0"/>
      <p:bldP spid="104453" grpId="0"/>
      <p:bldP spid="10445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3"/>
          <p:cNvSpPr txBox="1">
            <a:spLocks noChangeArrowheads="1"/>
          </p:cNvSpPr>
          <p:nvPr/>
        </p:nvSpPr>
        <p:spPr>
          <a:xfrm>
            <a:off x="7264400" y="5529263"/>
            <a:ext cx="2311400" cy="365125"/>
          </a:xfrm>
          <a:prstGeom prst="rect">
            <a:avLst/>
          </a:prstGeom>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04F193B-6BFF-4E48-AFAE-058A9341862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chemeClr val="bg1"/>
              </a:solidFill>
              <a:effectLst/>
              <a:uLnTx/>
              <a:uFillTx/>
              <a:latin typeface="Calibri" pitchFamily="34" charset="0"/>
              <a:ea typeface="+mn-ea"/>
              <a:cs typeface="Arial" charset="0"/>
            </a:endParaRPr>
          </a:p>
        </p:txBody>
      </p:sp>
      <p:sp>
        <p:nvSpPr>
          <p:cNvPr id="18" name="AutoShape 57"/>
          <p:cNvSpPr>
            <a:spLocks noChangeArrowheads="1"/>
          </p:cNvSpPr>
          <p:nvPr/>
        </p:nvSpPr>
        <p:spPr bwMode="auto">
          <a:xfrm>
            <a:off x="330200" y="3276600"/>
            <a:ext cx="2641600" cy="685800"/>
          </a:xfrm>
          <a:prstGeom prst="wedgeRectCallout">
            <a:avLst>
              <a:gd name="adj1" fmla="val 87759"/>
              <a:gd name="adj2" fmla="val -140972"/>
            </a:avLst>
          </a:prstGeom>
          <a:solidFill>
            <a:srgbClr val="CCECFF">
              <a:alpha val="50195"/>
            </a:srgbClr>
          </a:solidFill>
          <a:ln w="28575">
            <a:solidFill>
              <a:schemeClr val="tx1"/>
            </a:solidFill>
            <a:miter lim="800000"/>
            <a:headEnd/>
            <a:tailEnd/>
          </a:ln>
        </p:spPr>
        <p:txBody>
          <a:bodyPr/>
          <a:lstStyle/>
          <a:p>
            <a:pPr algn="just"/>
            <a:r>
              <a:rPr lang="ar-SA" sz="1400" b="1" u="sng"/>
              <a:t>المبادرات (</a:t>
            </a:r>
            <a:r>
              <a:rPr lang="en-US" sz="1400" b="1" u="sng"/>
              <a:t>Initiatives</a:t>
            </a:r>
            <a:r>
              <a:rPr lang="ar-SA" sz="1400" b="1" u="sng"/>
              <a:t>):</a:t>
            </a:r>
            <a:endParaRPr lang="en-US" sz="1400" b="1" u="sng"/>
          </a:p>
          <a:p>
            <a:pPr algn="just"/>
            <a:r>
              <a:rPr lang="ar-SA" sz="1400"/>
              <a:t>وهي المشاريع التشغيلية اللازم تنفيذها لتحقيق الهدف.</a:t>
            </a:r>
          </a:p>
        </p:txBody>
      </p:sp>
      <p:sp>
        <p:nvSpPr>
          <p:cNvPr id="20" name="AutoShape 59"/>
          <p:cNvSpPr>
            <a:spLocks noChangeArrowheads="1"/>
          </p:cNvSpPr>
          <p:nvPr/>
        </p:nvSpPr>
        <p:spPr bwMode="auto">
          <a:xfrm>
            <a:off x="7181850" y="4114800"/>
            <a:ext cx="2641600" cy="1371600"/>
          </a:xfrm>
          <a:prstGeom prst="wedgeRectCallout">
            <a:avLst>
              <a:gd name="adj1" fmla="val 16991"/>
              <a:gd name="adj2" fmla="val -112847"/>
            </a:avLst>
          </a:prstGeom>
          <a:solidFill>
            <a:srgbClr val="CCECFF">
              <a:alpha val="50195"/>
            </a:srgbClr>
          </a:solidFill>
          <a:ln w="28575">
            <a:solidFill>
              <a:schemeClr val="tx1"/>
            </a:solidFill>
            <a:miter lim="800000"/>
            <a:headEnd/>
            <a:tailEnd/>
          </a:ln>
        </p:spPr>
        <p:txBody>
          <a:bodyPr/>
          <a:lstStyle/>
          <a:p>
            <a:pPr algn="just">
              <a:lnSpc>
                <a:spcPct val="90000"/>
              </a:lnSpc>
            </a:pPr>
            <a:r>
              <a:rPr lang="ar-SA" sz="1400" b="1" u="sng"/>
              <a:t>الأهدف (</a:t>
            </a:r>
            <a:r>
              <a:rPr lang="en-US" sz="1400" b="1" u="sng"/>
              <a:t>Objectives</a:t>
            </a:r>
            <a:r>
              <a:rPr lang="ar-SA" sz="1400" b="1" u="sng"/>
              <a:t>):</a:t>
            </a:r>
          </a:p>
          <a:p>
            <a:pPr algn="just">
              <a:lnSpc>
                <a:spcPct val="90000"/>
              </a:lnSpc>
            </a:pPr>
            <a:r>
              <a:rPr lang="ar-SA" sz="1400"/>
              <a:t>والأهدف بشكل عام موزعة بالتساوي</a:t>
            </a:r>
            <a:r>
              <a:rPr lang="ar-SA" sz="1400">
                <a:cs typeface="Times New Roman" pitchFamily="18" charset="0"/>
              </a:rPr>
              <a:t> على أبعاد بطاقة الأداء المتوازن</a:t>
            </a:r>
            <a:r>
              <a:rPr lang="ar-SA" sz="1400"/>
              <a:t> وتحمل تقريبا نفس الأهمية الإستراتيجية ويجب أن تكون محددة وقابلة للقياس وقابلة للتحقيق ومعقولة ومحددة بوقت زمني لإتمامها.</a:t>
            </a:r>
            <a:endParaRPr lang="en-US" sz="1400"/>
          </a:p>
        </p:txBody>
      </p:sp>
      <p:sp>
        <p:nvSpPr>
          <p:cNvPr id="21" name="AutoShape 60"/>
          <p:cNvSpPr>
            <a:spLocks noChangeArrowheads="1"/>
          </p:cNvSpPr>
          <p:nvPr/>
        </p:nvSpPr>
        <p:spPr bwMode="auto">
          <a:xfrm>
            <a:off x="3384550" y="4876800"/>
            <a:ext cx="3714750" cy="990600"/>
          </a:xfrm>
          <a:prstGeom prst="wedgeRectCallout">
            <a:avLst>
              <a:gd name="adj1" fmla="val 47037"/>
              <a:gd name="adj2" fmla="val -214903"/>
            </a:avLst>
          </a:prstGeom>
          <a:solidFill>
            <a:srgbClr val="CCECFF">
              <a:alpha val="50195"/>
            </a:srgbClr>
          </a:solidFill>
          <a:ln w="28575">
            <a:solidFill>
              <a:schemeClr val="tx1"/>
            </a:solidFill>
            <a:miter lim="800000"/>
            <a:headEnd/>
            <a:tailEnd/>
          </a:ln>
        </p:spPr>
        <p:txBody>
          <a:bodyPr/>
          <a:lstStyle/>
          <a:p>
            <a:pPr algn="just">
              <a:lnSpc>
                <a:spcPct val="130000"/>
              </a:lnSpc>
            </a:pPr>
            <a:r>
              <a:rPr lang="ar-SA" sz="1400" b="1" u="sng"/>
              <a:t>المؤشرات (</a:t>
            </a:r>
            <a:r>
              <a:rPr lang="en-US" sz="1400" b="1" u="sng"/>
              <a:t>Key performance Indicators</a:t>
            </a:r>
            <a:r>
              <a:rPr lang="ar-SA" sz="1400" b="1" u="sng"/>
              <a:t>):</a:t>
            </a:r>
          </a:p>
          <a:p>
            <a:pPr algn="just">
              <a:lnSpc>
                <a:spcPct val="130000"/>
              </a:lnSpc>
            </a:pPr>
            <a:r>
              <a:rPr lang="ar-SA" sz="1400"/>
              <a:t>وهي بمثابة المجس الذي يحدد حالة الهدف المراد تحقيقة عن طريق مقارنته بقيمة محددة سلفا.</a:t>
            </a:r>
            <a:endParaRPr lang="en-US" sz="1400"/>
          </a:p>
        </p:txBody>
      </p:sp>
      <p:sp>
        <p:nvSpPr>
          <p:cNvPr id="23" name="AutoShape 61"/>
          <p:cNvSpPr>
            <a:spLocks noChangeArrowheads="1"/>
          </p:cNvSpPr>
          <p:nvPr/>
        </p:nvSpPr>
        <p:spPr bwMode="auto">
          <a:xfrm>
            <a:off x="4787900" y="1143000"/>
            <a:ext cx="5035550" cy="685800"/>
          </a:xfrm>
          <a:prstGeom prst="wedgeRectCallout">
            <a:avLst>
              <a:gd name="adj1" fmla="val -7583"/>
              <a:gd name="adj2" fmla="val 80787"/>
            </a:avLst>
          </a:prstGeom>
          <a:solidFill>
            <a:srgbClr val="CCECFF">
              <a:alpha val="50195"/>
            </a:srgbClr>
          </a:solidFill>
          <a:ln w="28575">
            <a:solidFill>
              <a:schemeClr val="tx1"/>
            </a:solidFill>
            <a:miter lim="800000"/>
            <a:headEnd/>
            <a:tailEnd/>
          </a:ln>
        </p:spPr>
        <p:txBody>
          <a:bodyPr/>
          <a:lstStyle/>
          <a:p>
            <a:pPr algn="just"/>
            <a:r>
              <a:rPr lang="ar-SA" sz="1400" b="1" u="sng" dirty="0"/>
              <a:t>البعد (</a:t>
            </a:r>
            <a:r>
              <a:rPr lang="en-US" sz="1400" b="1" u="sng" dirty="0"/>
              <a:t>Dimension or Perspective</a:t>
            </a:r>
            <a:r>
              <a:rPr lang="ar-SA" sz="1400" b="1" u="sng" dirty="0"/>
              <a:t>):</a:t>
            </a:r>
          </a:p>
          <a:p>
            <a:pPr algn="just"/>
            <a:r>
              <a:rPr lang="ar-SA" sz="1400" dirty="0"/>
              <a:t>وهو أحد الركائز و المحاور التي يقوم عليه المبدأ حيث يحوي هذا المحور مجموعة من الأهداف التي تصب في في إتجاه معين.</a:t>
            </a:r>
            <a:endParaRPr lang="en-US" sz="1400" dirty="0"/>
          </a:p>
        </p:txBody>
      </p:sp>
      <p:grpSp>
        <p:nvGrpSpPr>
          <p:cNvPr id="27" name="Group 73"/>
          <p:cNvGrpSpPr>
            <a:grpSpLocks/>
          </p:cNvGrpSpPr>
          <p:nvPr/>
        </p:nvGrpSpPr>
        <p:grpSpPr bwMode="auto">
          <a:xfrm>
            <a:off x="3797300" y="2057401"/>
            <a:ext cx="5613400" cy="2255838"/>
            <a:chOff x="2112" y="1817"/>
            <a:chExt cx="3264" cy="1421"/>
          </a:xfrm>
        </p:grpSpPr>
        <p:sp>
          <p:nvSpPr>
            <p:cNvPr id="28" name="Rectangle 29"/>
            <p:cNvSpPr>
              <a:spLocks noChangeArrowheads="1"/>
            </p:cNvSpPr>
            <p:nvPr/>
          </p:nvSpPr>
          <p:spPr bwMode="auto">
            <a:xfrm>
              <a:off x="4416" y="2817"/>
              <a:ext cx="960" cy="232"/>
            </a:xfrm>
            <a:prstGeom prst="rect">
              <a:avLst/>
            </a:prstGeom>
            <a:noFill/>
            <a:ln w="9525">
              <a:noFill/>
              <a:miter lim="800000"/>
              <a:headEnd/>
              <a:tailEnd/>
            </a:ln>
            <a:effectLst/>
          </p:spPr>
          <p:txBody>
            <a:bodyPr/>
            <a:lstStyle/>
            <a:p>
              <a:pPr algn="r">
                <a:spcBef>
                  <a:spcPct val="20000"/>
                </a:spcBef>
                <a:buClr>
                  <a:schemeClr val="hlink"/>
                </a:buClr>
                <a:buFont typeface="Wingdings" pitchFamily="2" charset="2"/>
                <a:buNone/>
                <a:defRPr/>
              </a:pPr>
              <a:r>
                <a:rPr lang="ar-SA" sz="1200">
                  <a:effectLst>
                    <a:outerShdw blurRad="38100" dist="38100" dir="2700000" algn="tl">
                      <a:srgbClr val="000000"/>
                    </a:outerShdw>
                  </a:effectLst>
                </a:rPr>
                <a:t>...</a:t>
              </a:r>
              <a:endParaRPr lang="en-US" sz="1200">
                <a:effectLst>
                  <a:outerShdw blurRad="38100" dist="38100" dir="2700000" algn="tl">
                    <a:srgbClr val="000000"/>
                  </a:outerShdw>
                </a:effectLst>
              </a:endParaRPr>
            </a:p>
          </p:txBody>
        </p:sp>
        <p:sp>
          <p:nvSpPr>
            <p:cNvPr id="29" name="Rectangle 30"/>
            <p:cNvSpPr>
              <a:spLocks noChangeArrowheads="1"/>
            </p:cNvSpPr>
            <p:nvPr/>
          </p:nvSpPr>
          <p:spPr bwMode="auto">
            <a:xfrm>
              <a:off x="3600" y="2817"/>
              <a:ext cx="816" cy="232"/>
            </a:xfrm>
            <a:prstGeom prst="rect">
              <a:avLst/>
            </a:prstGeom>
            <a:noFill/>
            <a:ln w="9525">
              <a:noFill/>
              <a:miter lim="800000"/>
              <a:headEnd/>
              <a:tailEnd/>
            </a:ln>
            <a:effectLst/>
          </p:spPr>
          <p:txBody>
            <a:bodyPr/>
            <a:lstStyle/>
            <a:p>
              <a:pPr algn="r">
                <a:spcBef>
                  <a:spcPct val="20000"/>
                </a:spcBef>
                <a:buClr>
                  <a:schemeClr val="hlink"/>
                </a:buClr>
                <a:buFont typeface="Wingdings" pitchFamily="2" charset="2"/>
                <a:buNone/>
                <a:defRPr/>
              </a:pPr>
              <a:endParaRPr lang="en-US" sz="1200">
                <a:effectLst>
                  <a:outerShdw blurRad="38100" dist="38100" dir="2700000" algn="tl">
                    <a:srgbClr val="000000"/>
                  </a:outerShdw>
                </a:effectLst>
              </a:endParaRPr>
            </a:p>
          </p:txBody>
        </p:sp>
        <p:sp>
          <p:nvSpPr>
            <p:cNvPr id="30" name="Rectangle 31"/>
            <p:cNvSpPr>
              <a:spLocks noChangeArrowheads="1"/>
            </p:cNvSpPr>
            <p:nvPr/>
          </p:nvSpPr>
          <p:spPr bwMode="auto">
            <a:xfrm>
              <a:off x="3168" y="2817"/>
              <a:ext cx="432" cy="232"/>
            </a:xfrm>
            <a:prstGeom prst="rect">
              <a:avLst/>
            </a:prstGeom>
            <a:solidFill>
              <a:srgbClr val="66FF33"/>
            </a:solidFill>
            <a:ln w="9525">
              <a:noFill/>
              <a:miter lim="800000"/>
              <a:headEnd/>
              <a:tailEnd/>
            </a:ln>
            <a:effectLst/>
          </p:spPr>
          <p:txBody>
            <a:bodyPr/>
            <a:lstStyle/>
            <a:p>
              <a:pPr algn="r">
                <a:spcBef>
                  <a:spcPct val="20000"/>
                </a:spcBef>
                <a:buClr>
                  <a:schemeClr val="hlink"/>
                </a:buClr>
                <a:buFont typeface="Wingdings" pitchFamily="2" charset="2"/>
                <a:buNone/>
                <a:defRPr/>
              </a:pPr>
              <a:endParaRPr lang="en-US" sz="1200">
                <a:effectLst>
                  <a:outerShdw blurRad="38100" dist="38100" dir="2700000" algn="tl">
                    <a:srgbClr val="000000"/>
                  </a:outerShdw>
                </a:effectLst>
              </a:endParaRPr>
            </a:p>
          </p:txBody>
        </p:sp>
        <p:sp>
          <p:nvSpPr>
            <p:cNvPr id="31" name="Rectangle 32"/>
            <p:cNvSpPr>
              <a:spLocks noChangeArrowheads="1"/>
            </p:cNvSpPr>
            <p:nvPr/>
          </p:nvSpPr>
          <p:spPr bwMode="auto">
            <a:xfrm>
              <a:off x="2112" y="2817"/>
              <a:ext cx="1056" cy="232"/>
            </a:xfrm>
            <a:prstGeom prst="rect">
              <a:avLst/>
            </a:prstGeom>
            <a:noFill/>
            <a:ln w="9525">
              <a:noFill/>
              <a:miter lim="800000"/>
              <a:headEnd/>
              <a:tailEnd/>
            </a:ln>
            <a:effectLst/>
          </p:spPr>
          <p:txBody>
            <a:bodyPr/>
            <a:lstStyle/>
            <a:p>
              <a:pPr marL="533400" indent="-533400" algn="r">
                <a:spcBef>
                  <a:spcPct val="20000"/>
                </a:spcBef>
                <a:buClr>
                  <a:schemeClr val="hlink"/>
                </a:buClr>
                <a:buFont typeface="Wingdings" pitchFamily="2" charset="2"/>
                <a:buNone/>
                <a:defRPr/>
              </a:pPr>
              <a:endParaRPr lang="en-US" sz="1200">
                <a:effectLst>
                  <a:outerShdw blurRad="38100" dist="38100" dir="2700000" algn="tl">
                    <a:srgbClr val="000000"/>
                  </a:outerShdw>
                </a:effectLst>
              </a:endParaRPr>
            </a:p>
          </p:txBody>
        </p:sp>
        <p:sp>
          <p:nvSpPr>
            <p:cNvPr id="32" name="Rectangle 33"/>
            <p:cNvSpPr>
              <a:spLocks noChangeArrowheads="1"/>
            </p:cNvSpPr>
            <p:nvPr/>
          </p:nvSpPr>
          <p:spPr bwMode="auto">
            <a:xfrm>
              <a:off x="4416" y="2585"/>
              <a:ext cx="960" cy="232"/>
            </a:xfrm>
            <a:prstGeom prst="rect">
              <a:avLst/>
            </a:prstGeom>
            <a:noFill/>
            <a:ln w="9525">
              <a:noFill/>
              <a:miter lim="800000"/>
              <a:headEnd/>
              <a:tailEnd/>
            </a:ln>
            <a:effectLst/>
          </p:spPr>
          <p:txBody>
            <a:bodyPr/>
            <a:lstStyle/>
            <a:p>
              <a:pPr algn="r">
                <a:spcBef>
                  <a:spcPct val="20000"/>
                </a:spcBef>
                <a:buClr>
                  <a:schemeClr val="hlink"/>
                </a:buClr>
                <a:buFont typeface="Wingdings" pitchFamily="2" charset="2"/>
                <a:buNone/>
                <a:defRPr/>
              </a:pPr>
              <a:r>
                <a:rPr lang="ar-SA" sz="1200">
                  <a:effectLst>
                    <a:outerShdw blurRad="38100" dist="38100" dir="2700000" algn="tl">
                      <a:srgbClr val="000000"/>
                    </a:outerShdw>
                  </a:effectLst>
                </a:rPr>
                <a:t>...</a:t>
              </a:r>
              <a:endParaRPr lang="en-US" sz="1200">
                <a:effectLst>
                  <a:outerShdw blurRad="38100" dist="38100" dir="2700000" algn="tl">
                    <a:srgbClr val="000000"/>
                  </a:outerShdw>
                </a:effectLst>
              </a:endParaRPr>
            </a:p>
          </p:txBody>
        </p:sp>
        <p:sp>
          <p:nvSpPr>
            <p:cNvPr id="33" name="Rectangle 34"/>
            <p:cNvSpPr>
              <a:spLocks noChangeArrowheads="1"/>
            </p:cNvSpPr>
            <p:nvPr/>
          </p:nvSpPr>
          <p:spPr bwMode="auto">
            <a:xfrm>
              <a:off x="3600" y="2585"/>
              <a:ext cx="816" cy="232"/>
            </a:xfrm>
            <a:prstGeom prst="rect">
              <a:avLst/>
            </a:prstGeom>
            <a:noFill/>
            <a:ln w="9525">
              <a:noFill/>
              <a:miter lim="800000"/>
              <a:headEnd/>
              <a:tailEnd/>
            </a:ln>
            <a:effectLst/>
          </p:spPr>
          <p:txBody>
            <a:bodyPr/>
            <a:lstStyle/>
            <a:p>
              <a:pPr algn="r">
                <a:spcBef>
                  <a:spcPct val="20000"/>
                </a:spcBef>
                <a:buClr>
                  <a:schemeClr val="hlink"/>
                </a:buClr>
                <a:buFont typeface="Wingdings" pitchFamily="2" charset="2"/>
                <a:buNone/>
                <a:defRPr/>
              </a:pPr>
              <a:endParaRPr lang="en-US" sz="1200">
                <a:effectLst>
                  <a:outerShdw blurRad="38100" dist="38100" dir="2700000" algn="tl">
                    <a:srgbClr val="000000"/>
                  </a:outerShdw>
                </a:effectLst>
              </a:endParaRPr>
            </a:p>
          </p:txBody>
        </p:sp>
        <p:sp>
          <p:nvSpPr>
            <p:cNvPr id="34" name="Rectangle 35"/>
            <p:cNvSpPr>
              <a:spLocks noChangeArrowheads="1"/>
            </p:cNvSpPr>
            <p:nvPr/>
          </p:nvSpPr>
          <p:spPr bwMode="auto">
            <a:xfrm>
              <a:off x="3168" y="2585"/>
              <a:ext cx="432" cy="232"/>
            </a:xfrm>
            <a:prstGeom prst="rect">
              <a:avLst/>
            </a:prstGeom>
            <a:solidFill>
              <a:srgbClr val="FF0000"/>
            </a:solidFill>
            <a:ln w="9525">
              <a:noFill/>
              <a:miter lim="800000"/>
              <a:headEnd/>
              <a:tailEnd/>
            </a:ln>
            <a:effectLst/>
          </p:spPr>
          <p:txBody>
            <a:bodyPr/>
            <a:lstStyle/>
            <a:p>
              <a:pPr algn="r">
                <a:spcBef>
                  <a:spcPct val="20000"/>
                </a:spcBef>
                <a:buClr>
                  <a:schemeClr val="hlink"/>
                </a:buClr>
                <a:buFont typeface="Wingdings" pitchFamily="2" charset="2"/>
                <a:buNone/>
                <a:defRPr/>
              </a:pPr>
              <a:endParaRPr lang="en-US" sz="1200">
                <a:effectLst>
                  <a:outerShdw blurRad="38100" dist="38100" dir="2700000" algn="tl">
                    <a:srgbClr val="000000"/>
                  </a:outerShdw>
                </a:effectLst>
              </a:endParaRPr>
            </a:p>
          </p:txBody>
        </p:sp>
        <p:sp>
          <p:nvSpPr>
            <p:cNvPr id="35" name="Rectangle 36"/>
            <p:cNvSpPr>
              <a:spLocks noChangeArrowheads="1"/>
            </p:cNvSpPr>
            <p:nvPr/>
          </p:nvSpPr>
          <p:spPr bwMode="auto">
            <a:xfrm>
              <a:off x="2112" y="2585"/>
              <a:ext cx="1056" cy="232"/>
            </a:xfrm>
            <a:prstGeom prst="rect">
              <a:avLst/>
            </a:prstGeom>
            <a:noFill/>
            <a:ln w="9525">
              <a:noFill/>
              <a:miter lim="800000"/>
              <a:headEnd/>
              <a:tailEnd/>
            </a:ln>
            <a:effectLst/>
          </p:spPr>
          <p:txBody>
            <a:bodyPr/>
            <a:lstStyle/>
            <a:p>
              <a:pPr marL="533400" indent="-533400" algn="r">
                <a:spcBef>
                  <a:spcPct val="20000"/>
                </a:spcBef>
                <a:buClr>
                  <a:schemeClr val="hlink"/>
                </a:buClr>
                <a:buFont typeface="Wingdings" pitchFamily="2" charset="2"/>
                <a:buNone/>
                <a:defRPr/>
              </a:pPr>
              <a:endParaRPr lang="en-US" sz="1200">
                <a:effectLst>
                  <a:outerShdw blurRad="38100" dist="38100" dir="2700000" algn="tl">
                    <a:srgbClr val="000000"/>
                  </a:outerShdw>
                </a:effectLst>
              </a:endParaRPr>
            </a:p>
          </p:txBody>
        </p:sp>
        <p:sp>
          <p:nvSpPr>
            <p:cNvPr id="36" name="Rectangle 37"/>
            <p:cNvSpPr>
              <a:spLocks noChangeArrowheads="1"/>
            </p:cNvSpPr>
            <p:nvPr/>
          </p:nvSpPr>
          <p:spPr bwMode="auto">
            <a:xfrm>
              <a:off x="4416" y="2268"/>
              <a:ext cx="960" cy="317"/>
            </a:xfrm>
            <a:prstGeom prst="rect">
              <a:avLst/>
            </a:prstGeom>
            <a:noFill/>
            <a:ln w="9525">
              <a:noFill/>
              <a:miter lim="800000"/>
              <a:headEnd/>
              <a:tailEnd/>
            </a:ln>
            <a:effectLst/>
          </p:spPr>
          <p:txBody>
            <a:bodyPr/>
            <a:lstStyle/>
            <a:p>
              <a:pPr algn="r">
                <a:spcBef>
                  <a:spcPct val="20000"/>
                </a:spcBef>
                <a:buClr>
                  <a:schemeClr val="hlink"/>
                </a:buClr>
                <a:buFont typeface="Wingdings" pitchFamily="2" charset="2"/>
                <a:buNone/>
              </a:pPr>
              <a:r>
                <a:rPr lang="ar-SA" sz="1200">
                  <a:effectLst>
                    <a:outerShdw blurRad="38100" dist="38100" dir="2700000" algn="tl">
                      <a:srgbClr val="FFFFFF"/>
                    </a:outerShdw>
                  </a:effectLst>
                </a:rPr>
                <a:t>زيادة نسبة رضا العاملين في الجامعة بنسبة 10%</a:t>
              </a:r>
              <a:endParaRPr lang="en-US" sz="1200">
                <a:effectLst>
                  <a:outerShdw blurRad="38100" dist="38100" dir="2700000" algn="tl">
                    <a:srgbClr val="FFFFFF"/>
                  </a:outerShdw>
                </a:effectLst>
              </a:endParaRPr>
            </a:p>
          </p:txBody>
        </p:sp>
        <p:sp>
          <p:nvSpPr>
            <p:cNvPr id="37" name="Rectangle 38"/>
            <p:cNvSpPr>
              <a:spLocks noChangeArrowheads="1"/>
            </p:cNvSpPr>
            <p:nvPr/>
          </p:nvSpPr>
          <p:spPr bwMode="auto">
            <a:xfrm>
              <a:off x="3600" y="2268"/>
              <a:ext cx="816" cy="317"/>
            </a:xfrm>
            <a:prstGeom prst="rect">
              <a:avLst/>
            </a:prstGeom>
            <a:noFill/>
            <a:ln w="9525">
              <a:noFill/>
              <a:miter lim="800000"/>
              <a:headEnd/>
              <a:tailEnd/>
            </a:ln>
            <a:effectLst/>
          </p:spPr>
          <p:txBody>
            <a:bodyPr/>
            <a:lstStyle/>
            <a:p>
              <a:pPr>
                <a:spcBef>
                  <a:spcPct val="20000"/>
                </a:spcBef>
                <a:buClr>
                  <a:schemeClr val="hlink"/>
                </a:buClr>
                <a:buFont typeface="Wingdings" pitchFamily="2" charset="2"/>
                <a:buNone/>
              </a:pPr>
              <a:r>
                <a:rPr lang="ar-SA" sz="1200">
                  <a:effectLst>
                    <a:outerShdw blurRad="38100" dist="38100" dir="2700000" algn="tl">
                      <a:srgbClr val="FFFFFF"/>
                    </a:outerShdw>
                  </a:effectLst>
                </a:rPr>
                <a:t>مؤشر رضا العاملين (مسح ميداني)</a:t>
              </a:r>
              <a:endParaRPr lang="en-US" sz="1200">
                <a:effectLst>
                  <a:outerShdw blurRad="38100" dist="38100" dir="2700000" algn="tl">
                    <a:srgbClr val="FFFFFF"/>
                  </a:outerShdw>
                </a:effectLst>
              </a:endParaRPr>
            </a:p>
          </p:txBody>
        </p:sp>
        <p:sp>
          <p:nvSpPr>
            <p:cNvPr id="38" name="Rectangle 39"/>
            <p:cNvSpPr>
              <a:spLocks noChangeArrowheads="1"/>
            </p:cNvSpPr>
            <p:nvPr/>
          </p:nvSpPr>
          <p:spPr bwMode="auto">
            <a:xfrm>
              <a:off x="3168" y="2268"/>
              <a:ext cx="432" cy="317"/>
            </a:xfrm>
            <a:prstGeom prst="rect">
              <a:avLst/>
            </a:prstGeom>
            <a:solidFill>
              <a:srgbClr val="FFFF00"/>
            </a:solidFill>
            <a:ln w="9525">
              <a:noFill/>
              <a:miter lim="800000"/>
              <a:headEnd/>
              <a:tailEnd/>
            </a:ln>
            <a:effectLst/>
          </p:spPr>
          <p:txBody>
            <a:bodyPr/>
            <a:lstStyle/>
            <a:p>
              <a:pPr algn="r">
                <a:spcBef>
                  <a:spcPct val="20000"/>
                </a:spcBef>
                <a:buClr>
                  <a:schemeClr val="hlink"/>
                </a:buClr>
                <a:buFont typeface="Wingdings" pitchFamily="2" charset="2"/>
                <a:buNone/>
                <a:defRPr/>
              </a:pPr>
              <a:r>
                <a:rPr lang="ar-SA" sz="1200">
                  <a:effectLst>
                    <a:outerShdw blurRad="38100" dist="38100" dir="2700000" algn="tl">
                      <a:srgbClr val="000000"/>
                    </a:outerShdw>
                  </a:effectLst>
                </a:rPr>
                <a:t>80%</a:t>
              </a:r>
              <a:endParaRPr lang="en-US" sz="1200">
                <a:effectLst>
                  <a:outerShdw blurRad="38100" dist="38100" dir="2700000" algn="tl">
                    <a:srgbClr val="000000"/>
                  </a:outerShdw>
                </a:effectLst>
              </a:endParaRPr>
            </a:p>
          </p:txBody>
        </p:sp>
        <p:sp>
          <p:nvSpPr>
            <p:cNvPr id="39" name="Rectangle 40"/>
            <p:cNvSpPr>
              <a:spLocks noChangeArrowheads="1"/>
            </p:cNvSpPr>
            <p:nvPr/>
          </p:nvSpPr>
          <p:spPr bwMode="auto">
            <a:xfrm>
              <a:off x="2112" y="2268"/>
              <a:ext cx="1056" cy="317"/>
            </a:xfrm>
            <a:prstGeom prst="rect">
              <a:avLst/>
            </a:prstGeom>
            <a:noFill/>
            <a:ln w="9525">
              <a:noFill/>
              <a:miter lim="800000"/>
              <a:headEnd/>
              <a:tailEnd/>
            </a:ln>
            <a:effectLst/>
          </p:spPr>
          <p:txBody>
            <a:bodyPr/>
            <a:lstStyle/>
            <a:p>
              <a:pPr marL="112713" indent="-112713" algn="r">
                <a:spcBef>
                  <a:spcPct val="20000"/>
                </a:spcBef>
                <a:buClr>
                  <a:schemeClr val="hlink"/>
                </a:buClr>
                <a:buFontTx/>
                <a:buAutoNum type="arabicPeriod"/>
              </a:pPr>
              <a:r>
                <a:rPr lang="ar-SA" sz="1200">
                  <a:effectLst>
                    <a:outerShdw blurRad="38100" dist="38100" dir="2700000" algn="tl">
                      <a:srgbClr val="FFFFFF"/>
                    </a:outerShdw>
                  </a:effectLst>
                </a:rPr>
                <a:t>توسيع مكاتب العاملين</a:t>
              </a:r>
            </a:p>
            <a:p>
              <a:pPr marL="112713" indent="-112713" algn="r">
                <a:spcBef>
                  <a:spcPct val="20000"/>
                </a:spcBef>
                <a:buClr>
                  <a:schemeClr val="hlink"/>
                </a:buClr>
                <a:buFontTx/>
                <a:buAutoNum type="arabicPeriod"/>
              </a:pPr>
              <a:r>
                <a:rPr lang="ar-SA" sz="1200">
                  <a:effectLst>
                    <a:outerShdw blurRad="38100" dist="38100" dir="2700000" algn="tl">
                      <a:srgbClr val="FFFFFF"/>
                    </a:outerShdw>
                  </a:effectLst>
                </a:rPr>
                <a:t> الإسكان العائلي</a:t>
              </a:r>
              <a:endParaRPr lang="en-US" sz="1200">
                <a:effectLst>
                  <a:outerShdw blurRad="38100" dist="38100" dir="2700000" algn="tl">
                    <a:srgbClr val="FFFFFF"/>
                  </a:outerShdw>
                </a:effectLst>
              </a:endParaRPr>
            </a:p>
          </p:txBody>
        </p:sp>
        <p:sp>
          <p:nvSpPr>
            <p:cNvPr id="40" name="Rectangle 41"/>
            <p:cNvSpPr>
              <a:spLocks noChangeArrowheads="1"/>
            </p:cNvSpPr>
            <p:nvPr/>
          </p:nvSpPr>
          <p:spPr bwMode="auto">
            <a:xfrm>
              <a:off x="4416" y="2057"/>
              <a:ext cx="960" cy="211"/>
            </a:xfrm>
            <a:prstGeom prst="rect">
              <a:avLst/>
            </a:prstGeom>
            <a:solidFill>
              <a:srgbClr val="EAEAEA"/>
            </a:solidFill>
            <a:ln w="9525">
              <a:noFill/>
              <a:miter lim="800000"/>
              <a:headEnd/>
              <a:tailEnd/>
            </a:ln>
            <a:effectLst/>
          </p:spPr>
          <p:txBody>
            <a:bodyPr/>
            <a:lstStyle/>
            <a:p>
              <a:pPr>
                <a:spcBef>
                  <a:spcPct val="20000"/>
                </a:spcBef>
                <a:buClr>
                  <a:schemeClr val="hlink"/>
                </a:buClr>
                <a:buFont typeface="Wingdings" pitchFamily="2" charset="2"/>
                <a:buNone/>
                <a:defRPr/>
              </a:pPr>
              <a:r>
                <a:rPr lang="ar-SA" sz="1600" b="1">
                  <a:solidFill>
                    <a:schemeClr val="accent2"/>
                  </a:solidFill>
                  <a:effectLst>
                    <a:outerShdw blurRad="38100" dist="38100" dir="2700000" algn="tl">
                      <a:srgbClr val="000000"/>
                    </a:outerShdw>
                  </a:effectLst>
                </a:rPr>
                <a:t>الهدف</a:t>
              </a:r>
              <a:endParaRPr lang="en-US" sz="1600" b="1">
                <a:solidFill>
                  <a:schemeClr val="accent2"/>
                </a:solidFill>
                <a:effectLst>
                  <a:outerShdw blurRad="38100" dist="38100" dir="2700000" algn="tl">
                    <a:srgbClr val="000000"/>
                  </a:outerShdw>
                </a:effectLst>
              </a:endParaRPr>
            </a:p>
          </p:txBody>
        </p:sp>
        <p:sp>
          <p:nvSpPr>
            <p:cNvPr id="41" name="Rectangle 42"/>
            <p:cNvSpPr>
              <a:spLocks noChangeArrowheads="1"/>
            </p:cNvSpPr>
            <p:nvPr/>
          </p:nvSpPr>
          <p:spPr bwMode="auto">
            <a:xfrm>
              <a:off x="3600" y="2057"/>
              <a:ext cx="816" cy="211"/>
            </a:xfrm>
            <a:prstGeom prst="rect">
              <a:avLst/>
            </a:prstGeom>
            <a:solidFill>
              <a:srgbClr val="EAEAEA"/>
            </a:solidFill>
            <a:ln w="9525">
              <a:noFill/>
              <a:miter lim="800000"/>
              <a:headEnd/>
              <a:tailEnd/>
            </a:ln>
            <a:effectLst/>
          </p:spPr>
          <p:txBody>
            <a:bodyPr/>
            <a:lstStyle/>
            <a:p>
              <a:pPr>
                <a:spcBef>
                  <a:spcPct val="20000"/>
                </a:spcBef>
                <a:buClr>
                  <a:schemeClr val="hlink"/>
                </a:buClr>
                <a:buFont typeface="Wingdings" pitchFamily="2" charset="2"/>
                <a:buNone/>
                <a:defRPr/>
              </a:pPr>
              <a:r>
                <a:rPr lang="ar-SA" sz="1600" b="1">
                  <a:solidFill>
                    <a:schemeClr val="accent2"/>
                  </a:solidFill>
                  <a:effectLst>
                    <a:outerShdw blurRad="38100" dist="38100" dir="2700000" algn="tl">
                      <a:srgbClr val="000000"/>
                    </a:outerShdw>
                  </a:effectLst>
                </a:rPr>
                <a:t>المؤشر</a:t>
              </a:r>
              <a:endParaRPr lang="en-US" sz="1600" b="1">
                <a:solidFill>
                  <a:schemeClr val="accent2"/>
                </a:solidFill>
                <a:effectLst>
                  <a:outerShdw blurRad="38100" dist="38100" dir="2700000" algn="tl">
                    <a:srgbClr val="000000"/>
                  </a:outerShdw>
                </a:effectLst>
              </a:endParaRPr>
            </a:p>
          </p:txBody>
        </p:sp>
        <p:sp>
          <p:nvSpPr>
            <p:cNvPr id="42" name="Rectangle 43"/>
            <p:cNvSpPr>
              <a:spLocks noChangeArrowheads="1"/>
            </p:cNvSpPr>
            <p:nvPr/>
          </p:nvSpPr>
          <p:spPr bwMode="auto">
            <a:xfrm>
              <a:off x="3168" y="2057"/>
              <a:ext cx="432" cy="211"/>
            </a:xfrm>
            <a:prstGeom prst="rect">
              <a:avLst/>
            </a:prstGeom>
            <a:solidFill>
              <a:srgbClr val="EAEAEA"/>
            </a:solidFill>
            <a:ln w="9525">
              <a:noFill/>
              <a:miter lim="800000"/>
              <a:headEnd/>
              <a:tailEnd/>
            </a:ln>
            <a:effectLst/>
          </p:spPr>
          <p:txBody>
            <a:bodyPr/>
            <a:lstStyle/>
            <a:p>
              <a:pPr>
                <a:spcBef>
                  <a:spcPct val="20000"/>
                </a:spcBef>
                <a:buClr>
                  <a:schemeClr val="hlink"/>
                </a:buClr>
                <a:buFont typeface="Wingdings" pitchFamily="2" charset="2"/>
                <a:buNone/>
                <a:defRPr/>
              </a:pPr>
              <a:r>
                <a:rPr lang="ar-SA" sz="1600" b="1">
                  <a:solidFill>
                    <a:schemeClr val="accent2"/>
                  </a:solidFill>
                  <a:effectLst>
                    <a:outerShdw blurRad="38100" dist="38100" dir="2700000" algn="tl">
                      <a:srgbClr val="000000"/>
                    </a:outerShdw>
                  </a:effectLst>
                </a:rPr>
                <a:t>النتيجة</a:t>
              </a:r>
              <a:endParaRPr lang="en-US" sz="1600" b="1">
                <a:solidFill>
                  <a:schemeClr val="accent2"/>
                </a:solidFill>
                <a:effectLst>
                  <a:outerShdw blurRad="38100" dist="38100" dir="2700000" algn="tl">
                    <a:srgbClr val="000000"/>
                  </a:outerShdw>
                </a:effectLst>
              </a:endParaRPr>
            </a:p>
          </p:txBody>
        </p:sp>
        <p:sp>
          <p:nvSpPr>
            <p:cNvPr id="43" name="Rectangle 44"/>
            <p:cNvSpPr>
              <a:spLocks noChangeArrowheads="1"/>
            </p:cNvSpPr>
            <p:nvPr/>
          </p:nvSpPr>
          <p:spPr bwMode="auto">
            <a:xfrm>
              <a:off x="2112" y="2057"/>
              <a:ext cx="1056" cy="211"/>
            </a:xfrm>
            <a:prstGeom prst="rect">
              <a:avLst/>
            </a:prstGeom>
            <a:solidFill>
              <a:srgbClr val="EAEAEA"/>
            </a:solidFill>
            <a:ln w="9525">
              <a:noFill/>
              <a:miter lim="800000"/>
              <a:headEnd/>
              <a:tailEnd/>
            </a:ln>
            <a:effectLst/>
          </p:spPr>
          <p:txBody>
            <a:bodyPr/>
            <a:lstStyle/>
            <a:p>
              <a:pPr>
                <a:spcBef>
                  <a:spcPct val="20000"/>
                </a:spcBef>
                <a:buClr>
                  <a:schemeClr val="hlink"/>
                </a:buClr>
                <a:buFont typeface="Wingdings" pitchFamily="2" charset="2"/>
                <a:buNone/>
                <a:defRPr/>
              </a:pPr>
              <a:r>
                <a:rPr lang="ar-SA" sz="1600" b="1">
                  <a:solidFill>
                    <a:schemeClr val="accent2"/>
                  </a:solidFill>
                  <a:effectLst>
                    <a:outerShdw blurRad="38100" dist="38100" dir="2700000" algn="tl">
                      <a:srgbClr val="000000"/>
                    </a:outerShdw>
                  </a:effectLst>
                </a:rPr>
                <a:t>المبادرات</a:t>
              </a:r>
              <a:endParaRPr lang="en-US" sz="1600" b="1">
                <a:solidFill>
                  <a:schemeClr val="accent2"/>
                </a:solidFill>
                <a:effectLst>
                  <a:outerShdw blurRad="38100" dist="38100" dir="2700000" algn="tl">
                    <a:srgbClr val="000000"/>
                  </a:outerShdw>
                </a:effectLst>
              </a:endParaRPr>
            </a:p>
          </p:txBody>
        </p:sp>
        <p:sp>
          <p:nvSpPr>
            <p:cNvPr id="44" name="Rectangle 45"/>
            <p:cNvSpPr>
              <a:spLocks noChangeArrowheads="1"/>
            </p:cNvSpPr>
            <p:nvPr/>
          </p:nvSpPr>
          <p:spPr bwMode="auto">
            <a:xfrm>
              <a:off x="2112" y="1817"/>
              <a:ext cx="3264" cy="240"/>
            </a:xfrm>
            <a:prstGeom prst="rect">
              <a:avLst/>
            </a:prstGeom>
            <a:solidFill>
              <a:srgbClr val="EAEAEA"/>
            </a:solidFill>
            <a:ln w="9525">
              <a:noFill/>
              <a:miter lim="800000"/>
              <a:headEnd/>
              <a:tailEnd/>
            </a:ln>
            <a:effectLst/>
          </p:spPr>
          <p:txBody>
            <a:bodyPr/>
            <a:lstStyle/>
            <a:p>
              <a:pPr>
                <a:spcBef>
                  <a:spcPct val="20000"/>
                </a:spcBef>
                <a:buClr>
                  <a:schemeClr val="hlink"/>
                </a:buClr>
                <a:buFont typeface="Wingdings" pitchFamily="2" charset="2"/>
                <a:buNone/>
                <a:defRPr/>
              </a:pPr>
              <a:r>
                <a:rPr lang="ar-SA" sz="1600" b="1">
                  <a:solidFill>
                    <a:schemeClr val="accent2"/>
                  </a:solidFill>
                  <a:effectLst>
                    <a:outerShdw blurRad="38100" dist="38100" dir="2700000" algn="tl">
                      <a:srgbClr val="000000"/>
                    </a:outerShdw>
                  </a:effectLst>
                </a:rPr>
                <a:t>بعد العملاء</a:t>
              </a:r>
              <a:endParaRPr lang="en-US" sz="1600" b="1">
                <a:solidFill>
                  <a:schemeClr val="accent2"/>
                </a:solidFill>
                <a:effectLst>
                  <a:outerShdw blurRad="38100" dist="38100" dir="2700000" algn="tl">
                    <a:srgbClr val="000000"/>
                  </a:outerShdw>
                </a:effectLst>
              </a:endParaRPr>
            </a:p>
          </p:txBody>
        </p:sp>
        <p:sp>
          <p:nvSpPr>
            <p:cNvPr id="45" name="Line 46"/>
            <p:cNvSpPr>
              <a:spLocks noChangeShapeType="1"/>
            </p:cNvSpPr>
            <p:nvPr/>
          </p:nvSpPr>
          <p:spPr bwMode="auto">
            <a:xfrm>
              <a:off x="2112" y="1817"/>
              <a:ext cx="3264" cy="0"/>
            </a:xfrm>
            <a:prstGeom prst="line">
              <a:avLst/>
            </a:prstGeom>
            <a:noFill/>
            <a:ln w="28575" cap="sq">
              <a:solidFill>
                <a:schemeClr val="tx1"/>
              </a:solidFill>
              <a:round/>
              <a:headEnd/>
              <a:tailEnd/>
            </a:ln>
          </p:spPr>
          <p:txBody>
            <a:bodyPr/>
            <a:lstStyle/>
            <a:p>
              <a:endParaRPr lang="ar-DZ"/>
            </a:p>
          </p:txBody>
        </p:sp>
        <p:sp>
          <p:nvSpPr>
            <p:cNvPr id="46" name="Line 47"/>
            <p:cNvSpPr>
              <a:spLocks noChangeShapeType="1"/>
            </p:cNvSpPr>
            <p:nvPr/>
          </p:nvSpPr>
          <p:spPr bwMode="auto">
            <a:xfrm>
              <a:off x="2112" y="2057"/>
              <a:ext cx="3264" cy="0"/>
            </a:xfrm>
            <a:prstGeom prst="line">
              <a:avLst/>
            </a:prstGeom>
            <a:noFill/>
            <a:ln w="12700">
              <a:solidFill>
                <a:schemeClr val="tx1"/>
              </a:solidFill>
              <a:round/>
              <a:headEnd/>
              <a:tailEnd/>
            </a:ln>
          </p:spPr>
          <p:txBody>
            <a:bodyPr/>
            <a:lstStyle/>
            <a:p>
              <a:endParaRPr lang="ar-DZ"/>
            </a:p>
          </p:txBody>
        </p:sp>
        <p:sp>
          <p:nvSpPr>
            <p:cNvPr id="47" name="Line 48"/>
            <p:cNvSpPr>
              <a:spLocks noChangeShapeType="1"/>
            </p:cNvSpPr>
            <p:nvPr/>
          </p:nvSpPr>
          <p:spPr bwMode="auto">
            <a:xfrm>
              <a:off x="2112" y="2268"/>
              <a:ext cx="3264" cy="0"/>
            </a:xfrm>
            <a:prstGeom prst="line">
              <a:avLst/>
            </a:prstGeom>
            <a:noFill/>
            <a:ln w="12700">
              <a:solidFill>
                <a:schemeClr val="tx1"/>
              </a:solidFill>
              <a:round/>
              <a:headEnd/>
              <a:tailEnd/>
            </a:ln>
          </p:spPr>
          <p:txBody>
            <a:bodyPr/>
            <a:lstStyle/>
            <a:p>
              <a:endParaRPr lang="ar-DZ"/>
            </a:p>
          </p:txBody>
        </p:sp>
        <p:sp>
          <p:nvSpPr>
            <p:cNvPr id="48" name="Line 49"/>
            <p:cNvSpPr>
              <a:spLocks noChangeShapeType="1"/>
            </p:cNvSpPr>
            <p:nvPr/>
          </p:nvSpPr>
          <p:spPr bwMode="auto">
            <a:xfrm>
              <a:off x="2112" y="3049"/>
              <a:ext cx="3264" cy="0"/>
            </a:xfrm>
            <a:prstGeom prst="line">
              <a:avLst/>
            </a:prstGeom>
            <a:noFill/>
            <a:ln w="28575" cap="sq">
              <a:solidFill>
                <a:schemeClr val="tx1"/>
              </a:solidFill>
              <a:round/>
              <a:headEnd/>
              <a:tailEnd/>
            </a:ln>
          </p:spPr>
          <p:txBody>
            <a:bodyPr/>
            <a:lstStyle/>
            <a:p>
              <a:endParaRPr lang="ar-DZ"/>
            </a:p>
          </p:txBody>
        </p:sp>
        <p:sp>
          <p:nvSpPr>
            <p:cNvPr id="49" name="Line 50"/>
            <p:cNvSpPr>
              <a:spLocks noChangeShapeType="1"/>
            </p:cNvSpPr>
            <p:nvPr/>
          </p:nvSpPr>
          <p:spPr bwMode="auto">
            <a:xfrm>
              <a:off x="2112" y="1817"/>
              <a:ext cx="0" cy="1232"/>
            </a:xfrm>
            <a:prstGeom prst="line">
              <a:avLst/>
            </a:prstGeom>
            <a:noFill/>
            <a:ln w="28575" cap="sq">
              <a:solidFill>
                <a:schemeClr val="tx1"/>
              </a:solidFill>
              <a:round/>
              <a:headEnd/>
              <a:tailEnd/>
            </a:ln>
          </p:spPr>
          <p:txBody>
            <a:bodyPr/>
            <a:lstStyle/>
            <a:p>
              <a:endParaRPr lang="ar-DZ"/>
            </a:p>
          </p:txBody>
        </p:sp>
        <p:sp>
          <p:nvSpPr>
            <p:cNvPr id="50" name="Line 51"/>
            <p:cNvSpPr>
              <a:spLocks noChangeShapeType="1"/>
            </p:cNvSpPr>
            <p:nvPr/>
          </p:nvSpPr>
          <p:spPr bwMode="auto">
            <a:xfrm>
              <a:off x="5376" y="1817"/>
              <a:ext cx="0" cy="1232"/>
            </a:xfrm>
            <a:prstGeom prst="line">
              <a:avLst/>
            </a:prstGeom>
            <a:noFill/>
            <a:ln w="28575" cap="sq">
              <a:solidFill>
                <a:schemeClr val="tx1"/>
              </a:solidFill>
              <a:round/>
              <a:headEnd/>
              <a:tailEnd/>
            </a:ln>
          </p:spPr>
          <p:txBody>
            <a:bodyPr/>
            <a:lstStyle/>
            <a:p>
              <a:endParaRPr lang="ar-DZ"/>
            </a:p>
          </p:txBody>
        </p:sp>
        <p:sp>
          <p:nvSpPr>
            <p:cNvPr id="51" name="Line 52"/>
            <p:cNvSpPr>
              <a:spLocks noChangeShapeType="1"/>
            </p:cNvSpPr>
            <p:nvPr/>
          </p:nvSpPr>
          <p:spPr bwMode="auto">
            <a:xfrm>
              <a:off x="3168" y="2057"/>
              <a:ext cx="0" cy="992"/>
            </a:xfrm>
            <a:prstGeom prst="line">
              <a:avLst/>
            </a:prstGeom>
            <a:noFill/>
            <a:ln w="12700">
              <a:solidFill>
                <a:schemeClr val="tx1"/>
              </a:solidFill>
              <a:round/>
              <a:headEnd/>
              <a:tailEnd/>
            </a:ln>
          </p:spPr>
          <p:txBody>
            <a:bodyPr/>
            <a:lstStyle/>
            <a:p>
              <a:endParaRPr lang="ar-DZ"/>
            </a:p>
          </p:txBody>
        </p:sp>
        <p:sp>
          <p:nvSpPr>
            <p:cNvPr id="52" name="Line 53"/>
            <p:cNvSpPr>
              <a:spLocks noChangeShapeType="1"/>
            </p:cNvSpPr>
            <p:nvPr/>
          </p:nvSpPr>
          <p:spPr bwMode="auto">
            <a:xfrm>
              <a:off x="3600" y="2057"/>
              <a:ext cx="0" cy="992"/>
            </a:xfrm>
            <a:prstGeom prst="line">
              <a:avLst/>
            </a:prstGeom>
            <a:noFill/>
            <a:ln w="12700">
              <a:solidFill>
                <a:schemeClr val="tx1"/>
              </a:solidFill>
              <a:round/>
              <a:headEnd/>
              <a:tailEnd/>
            </a:ln>
          </p:spPr>
          <p:txBody>
            <a:bodyPr/>
            <a:lstStyle/>
            <a:p>
              <a:endParaRPr lang="ar-DZ"/>
            </a:p>
          </p:txBody>
        </p:sp>
        <p:sp>
          <p:nvSpPr>
            <p:cNvPr id="53" name="Line 54"/>
            <p:cNvSpPr>
              <a:spLocks noChangeShapeType="1"/>
            </p:cNvSpPr>
            <p:nvPr/>
          </p:nvSpPr>
          <p:spPr bwMode="auto">
            <a:xfrm>
              <a:off x="4416" y="2057"/>
              <a:ext cx="0" cy="992"/>
            </a:xfrm>
            <a:prstGeom prst="line">
              <a:avLst/>
            </a:prstGeom>
            <a:noFill/>
            <a:ln w="12700">
              <a:solidFill>
                <a:schemeClr val="tx1"/>
              </a:solidFill>
              <a:round/>
              <a:headEnd/>
              <a:tailEnd/>
            </a:ln>
          </p:spPr>
          <p:txBody>
            <a:bodyPr/>
            <a:lstStyle/>
            <a:p>
              <a:endParaRPr lang="ar-DZ"/>
            </a:p>
          </p:txBody>
        </p:sp>
        <p:sp>
          <p:nvSpPr>
            <p:cNvPr id="54" name="Line 55"/>
            <p:cNvSpPr>
              <a:spLocks noChangeShapeType="1"/>
            </p:cNvSpPr>
            <p:nvPr/>
          </p:nvSpPr>
          <p:spPr bwMode="auto">
            <a:xfrm>
              <a:off x="2112" y="2585"/>
              <a:ext cx="3264" cy="0"/>
            </a:xfrm>
            <a:prstGeom prst="line">
              <a:avLst/>
            </a:prstGeom>
            <a:noFill/>
            <a:ln w="12700">
              <a:solidFill>
                <a:schemeClr val="tx1"/>
              </a:solidFill>
              <a:round/>
              <a:headEnd/>
              <a:tailEnd/>
            </a:ln>
          </p:spPr>
          <p:txBody>
            <a:bodyPr/>
            <a:lstStyle/>
            <a:p>
              <a:endParaRPr lang="ar-DZ"/>
            </a:p>
          </p:txBody>
        </p:sp>
        <p:sp>
          <p:nvSpPr>
            <p:cNvPr id="55" name="Line 56"/>
            <p:cNvSpPr>
              <a:spLocks noChangeShapeType="1"/>
            </p:cNvSpPr>
            <p:nvPr/>
          </p:nvSpPr>
          <p:spPr bwMode="auto">
            <a:xfrm>
              <a:off x="2112" y="2817"/>
              <a:ext cx="3264" cy="0"/>
            </a:xfrm>
            <a:prstGeom prst="line">
              <a:avLst/>
            </a:prstGeom>
            <a:noFill/>
            <a:ln w="12700">
              <a:solidFill>
                <a:schemeClr val="tx1"/>
              </a:solidFill>
              <a:round/>
              <a:headEnd/>
              <a:tailEnd/>
            </a:ln>
          </p:spPr>
          <p:txBody>
            <a:bodyPr/>
            <a:lstStyle/>
            <a:p>
              <a:endParaRPr lang="ar-DZ"/>
            </a:p>
          </p:txBody>
        </p:sp>
        <p:sp>
          <p:nvSpPr>
            <p:cNvPr id="56" name="Text Box 66"/>
            <p:cNvSpPr txBox="1">
              <a:spLocks noChangeArrowheads="1"/>
            </p:cNvSpPr>
            <p:nvPr/>
          </p:nvSpPr>
          <p:spPr bwMode="auto">
            <a:xfrm>
              <a:off x="2790" y="3064"/>
              <a:ext cx="938" cy="174"/>
            </a:xfrm>
            <a:prstGeom prst="rect">
              <a:avLst/>
            </a:prstGeom>
            <a:noFill/>
            <a:ln w="9525">
              <a:noFill/>
              <a:miter lim="800000"/>
              <a:headEnd/>
              <a:tailEnd/>
            </a:ln>
          </p:spPr>
          <p:txBody>
            <a:bodyPr wrap="none">
              <a:spAutoFit/>
            </a:bodyPr>
            <a:lstStyle/>
            <a:p>
              <a:pPr algn="l" rtl="0"/>
              <a:r>
                <a:rPr lang="ar-SA" sz="1200" b="1">
                  <a:solidFill>
                    <a:srgbClr val="0066FF"/>
                  </a:solidFill>
                </a:rPr>
                <a:t>نموذج لبعد من أبعاد البطاقة </a:t>
              </a:r>
              <a:endParaRPr lang="en-GB" sz="1200" b="1">
                <a:solidFill>
                  <a:srgbClr val="0066FF"/>
                </a:solidFill>
              </a:endParaRPr>
            </a:p>
          </p:txBody>
        </p:sp>
      </p:grpSp>
      <p:sp>
        <p:nvSpPr>
          <p:cNvPr id="19" name="AutoShape 58"/>
          <p:cNvSpPr>
            <a:spLocks noChangeArrowheads="1"/>
          </p:cNvSpPr>
          <p:nvPr/>
        </p:nvSpPr>
        <p:spPr bwMode="auto">
          <a:xfrm>
            <a:off x="330200" y="4419600"/>
            <a:ext cx="2641600" cy="1219200"/>
          </a:xfrm>
          <a:prstGeom prst="wedgeRectCallout">
            <a:avLst>
              <a:gd name="adj1" fmla="val 161199"/>
              <a:gd name="adj2" fmla="val -158593"/>
            </a:avLst>
          </a:prstGeom>
          <a:solidFill>
            <a:srgbClr val="CCECFF">
              <a:alpha val="50195"/>
            </a:srgbClr>
          </a:solidFill>
          <a:ln w="28575">
            <a:solidFill>
              <a:schemeClr val="tx1"/>
            </a:solidFill>
            <a:miter lim="800000"/>
            <a:headEnd/>
            <a:tailEnd/>
          </a:ln>
        </p:spPr>
        <p:txBody>
          <a:bodyPr/>
          <a:lstStyle/>
          <a:p>
            <a:pPr algn="just"/>
            <a:r>
              <a:rPr lang="ar-SA" sz="1400" b="1" u="sng"/>
              <a:t>النتيجة (ٍ</a:t>
            </a:r>
            <a:r>
              <a:rPr lang="en-US" sz="1400" b="1" u="sng"/>
              <a:t>Score</a:t>
            </a:r>
            <a:r>
              <a:rPr lang="ar-SA" sz="1400" b="1" u="sng"/>
              <a:t>):</a:t>
            </a:r>
            <a:endParaRPr lang="en-US" sz="1400" b="1" u="sng"/>
          </a:p>
          <a:p>
            <a:pPr algn="just"/>
            <a:r>
              <a:rPr lang="ar-SA" sz="1400"/>
              <a:t>مقدار الإنحراف</a:t>
            </a:r>
            <a:r>
              <a:rPr lang="ar-SA" sz="1400">
                <a:cs typeface="Times New Roman" pitchFamily="18" charset="0"/>
              </a:rPr>
              <a:t> </a:t>
            </a:r>
            <a:r>
              <a:rPr lang="ar-SA" sz="1000">
                <a:cs typeface="Times New Roman" pitchFamily="18" charset="0"/>
              </a:rPr>
              <a:t>(سلبا أو إيجابا)</a:t>
            </a:r>
            <a:r>
              <a:rPr lang="ar-SA" sz="1400"/>
              <a:t> عن الهدف المقرر تحقيقة مع الاستعانة ببعض الألوان القياسية والتي تسهل عملية إستقراء الحالة بشكل سريع.</a:t>
            </a:r>
            <a:endParaRPr lang="en-US"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dissolve">
                                      <p:cBhvr>
                                        <p:cTn id="17"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ssolve">
                                      <p:cBhvr>
                                        <p:cTn id="22"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autoUpdateAnimBg="0"/>
      <p:bldP spid="20" grpId="0" animBg="1" autoUpdateAnimBg="0"/>
      <p:bldP spid="21" grpId="0" animBg="1" autoUpdateAnimBg="0"/>
      <p:bldP spid="19"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2286000"/>
          <a:ext cx="4038600" cy="1734179"/>
        </p:xfrm>
        <a:graphic>
          <a:graphicData uri="http://schemas.openxmlformats.org/drawingml/2006/table">
            <a:tbl>
              <a:tblPr rtl="1" firstRow="1" bandRow="1">
                <a:tableStyleId>{17292A2E-F333-43FB-9621-5CBBE7FDCDCB}</a:tableStyleId>
              </a:tblPr>
              <a:tblGrid>
                <a:gridCol w="1168020"/>
                <a:gridCol w="1029270"/>
                <a:gridCol w="831660"/>
                <a:gridCol w="1009650"/>
              </a:tblGrid>
              <a:tr h="286378">
                <a:tc gridSpan="4">
                  <a:txBody>
                    <a:bodyPr/>
                    <a:lstStyle/>
                    <a:p>
                      <a:pPr algn="ctr" rtl="1"/>
                      <a:r>
                        <a:rPr lang="ar-DZ" dirty="0" smtClean="0"/>
                        <a:t>بعد الزبائن</a:t>
                      </a:r>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6378">
                <a:tc>
                  <a:txBody>
                    <a:bodyPr/>
                    <a:lstStyle/>
                    <a:p>
                      <a:pPr algn="ctr" rtl="1"/>
                      <a:r>
                        <a:rPr lang="ar-DZ" b="1" dirty="0" smtClean="0"/>
                        <a:t>الأهداف</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المؤشرات</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المستهدف</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المبادرات</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r>
              <a:tr h="387141">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141">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141">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2971800" y="533400"/>
          <a:ext cx="4114800" cy="1734179"/>
        </p:xfrm>
        <a:graphic>
          <a:graphicData uri="http://schemas.openxmlformats.org/drawingml/2006/table">
            <a:tbl>
              <a:tblPr rtl="1" firstRow="1" bandRow="1">
                <a:tableStyleId>{17292A2E-F333-43FB-9621-5CBBE7FDCDCB}</a:tableStyleId>
              </a:tblPr>
              <a:tblGrid>
                <a:gridCol w="1370462"/>
                <a:gridCol w="920088"/>
                <a:gridCol w="936063"/>
                <a:gridCol w="888187"/>
              </a:tblGrid>
              <a:tr h="286378">
                <a:tc gridSpan="4">
                  <a:txBody>
                    <a:bodyPr/>
                    <a:lstStyle/>
                    <a:p>
                      <a:pPr algn="ctr" rtl="1"/>
                      <a:r>
                        <a:rPr lang="ar-DZ" dirty="0" smtClean="0"/>
                        <a:t>البعد المالي</a:t>
                      </a:r>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6378">
                <a:tc>
                  <a:txBody>
                    <a:bodyPr/>
                    <a:lstStyle/>
                    <a:p>
                      <a:pPr algn="ctr" rtl="1"/>
                      <a:r>
                        <a:rPr lang="ar-DZ" b="1" dirty="0" smtClean="0"/>
                        <a:t>الأهداف</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المؤشرات</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المستهدف</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المبادرات</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r>
              <a:tr h="387141">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141">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141">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5562600" y="2362200"/>
          <a:ext cx="4114800" cy="1734179"/>
        </p:xfrm>
        <a:graphic>
          <a:graphicData uri="http://schemas.openxmlformats.org/drawingml/2006/table">
            <a:tbl>
              <a:tblPr rtl="1" firstRow="1" bandRow="1">
                <a:tableStyleId>{17292A2E-F333-43FB-9621-5CBBE7FDCDCB}</a:tableStyleId>
              </a:tblPr>
              <a:tblGrid>
                <a:gridCol w="1500116"/>
                <a:gridCol w="920086"/>
                <a:gridCol w="821142"/>
                <a:gridCol w="873456"/>
              </a:tblGrid>
              <a:tr h="286378">
                <a:tc gridSpan="4">
                  <a:txBody>
                    <a:bodyPr/>
                    <a:lstStyle/>
                    <a:p>
                      <a:pPr algn="ctr" rtl="1"/>
                      <a:r>
                        <a:rPr lang="ar-DZ" dirty="0" smtClean="0"/>
                        <a:t>بعد</a:t>
                      </a:r>
                      <a:r>
                        <a:rPr lang="ar-DZ" baseline="0" dirty="0" smtClean="0"/>
                        <a:t> العمليات الداخلية</a:t>
                      </a:r>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6378">
                <a:tc>
                  <a:txBody>
                    <a:bodyPr/>
                    <a:lstStyle/>
                    <a:p>
                      <a:pPr algn="ctr" rtl="1"/>
                      <a:r>
                        <a:rPr lang="ar-DZ" b="1" dirty="0" smtClean="0"/>
                        <a:t>الأهداف</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المؤشرات</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المستهدف</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المبادرات</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r>
              <a:tr h="387141">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141">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141">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3048000" y="4114800"/>
          <a:ext cx="3683000" cy="1734179"/>
        </p:xfrm>
        <a:graphic>
          <a:graphicData uri="http://schemas.openxmlformats.org/drawingml/2006/table">
            <a:tbl>
              <a:tblPr rtl="1" firstRow="1" bandRow="1">
                <a:tableStyleId>{17292A2E-F333-43FB-9621-5CBBE7FDCDCB}</a:tableStyleId>
              </a:tblPr>
              <a:tblGrid>
                <a:gridCol w="920750"/>
                <a:gridCol w="920750"/>
                <a:gridCol w="920750"/>
                <a:gridCol w="920750"/>
              </a:tblGrid>
              <a:tr h="286378">
                <a:tc gridSpan="4">
                  <a:txBody>
                    <a:bodyPr/>
                    <a:lstStyle/>
                    <a:p>
                      <a:pPr algn="ctr" rtl="1"/>
                      <a:r>
                        <a:rPr lang="ar-DZ" dirty="0" smtClean="0"/>
                        <a:t>بعد التعلم والنمو للافراد</a:t>
                      </a:r>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6378">
                <a:tc>
                  <a:txBody>
                    <a:bodyPr/>
                    <a:lstStyle/>
                    <a:p>
                      <a:pPr algn="ctr" rtl="1"/>
                      <a:r>
                        <a:rPr lang="ar-DZ" b="1" dirty="0" smtClean="0"/>
                        <a:t>الأهداف</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المؤشرات</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المستهدف</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1"/>
                      <a:r>
                        <a:rPr lang="ar-DZ" b="1" dirty="0" smtClean="0"/>
                        <a:t>المبادرات</a:t>
                      </a:r>
                      <a:endParaRPr lang="ar-DZ" b="1"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r>
              <a:tr h="387141">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141">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141">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DZ"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1" name="AutoShape 24"/>
          <p:cNvSpPr>
            <a:spLocks noChangeArrowheads="1"/>
          </p:cNvSpPr>
          <p:nvPr/>
        </p:nvSpPr>
        <p:spPr bwMode="auto">
          <a:xfrm rot="18850566">
            <a:off x="7991463" y="206874"/>
            <a:ext cx="597947" cy="2563554"/>
          </a:xfrm>
          <a:prstGeom prst="curvedLeftArrow">
            <a:avLst>
              <a:gd name="adj1" fmla="val 93509"/>
              <a:gd name="adj2" fmla="val 187018"/>
              <a:gd name="adj3" fmla="val 33333"/>
            </a:avLst>
          </a:prstGeom>
          <a:solidFill>
            <a:srgbClr val="0000FF"/>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
        <p:nvSpPr>
          <p:cNvPr id="12" name="AutoShape 24"/>
          <p:cNvSpPr>
            <a:spLocks noChangeArrowheads="1"/>
          </p:cNvSpPr>
          <p:nvPr/>
        </p:nvSpPr>
        <p:spPr bwMode="auto">
          <a:xfrm rot="3914384">
            <a:off x="7543384" y="3260348"/>
            <a:ext cx="597947" cy="2563554"/>
          </a:xfrm>
          <a:prstGeom prst="curvedLeftArrow">
            <a:avLst>
              <a:gd name="adj1" fmla="val 93509"/>
              <a:gd name="adj2" fmla="val 187018"/>
              <a:gd name="adj3" fmla="val 33333"/>
            </a:avLst>
          </a:prstGeom>
          <a:solidFill>
            <a:srgbClr val="0000FF"/>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
        <p:nvSpPr>
          <p:cNvPr id="13" name="AutoShape 24"/>
          <p:cNvSpPr>
            <a:spLocks noChangeArrowheads="1"/>
          </p:cNvSpPr>
          <p:nvPr/>
        </p:nvSpPr>
        <p:spPr bwMode="auto">
          <a:xfrm rot="7111883">
            <a:off x="1427141" y="3098317"/>
            <a:ext cx="597947" cy="2563554"/>
          </a:xfrm>
          <a:prstGeom prst="curvedLeftArrow">
            <a:avLst>
              <a:gd name="adj1" fmla="val 93509"/>
              <a:gd name="adj2" fmla="val 187018"/>
              <a:gd name="adj3" fmla="val 33333"/>
            </a:avLst>
          </a:prstGeom>
          <a:solidFill>
            <a:srgbClr val="0000FF"/>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
        <p:nvSpPr>
          <p:cNvPr id="14" name="AutoShape 24"/>
          <p:cNvSpPr>
            <a:spLocks noChangeArrowheads="1"/>
          </p:cNvSpPr>
          <p:nvPr/>
        </p:nvSpPr>
        <p:spPr bwMode="auto">
          <a:xfrm rot="13971864">
            <a:off x="1589161" y="35181"/>
            <a:ext cx="597947" cy="2563554"/>
          </a:xfrm>
          <a:prstGeom prst="curvedLeftArrow">
            <a:avLst>
              <a:gd name="adj1" fmla="val 93509"/>
              <a:gd name="adj2" fmla="val 187018"/>
              <a:gd name="adj3" fmla="val 33333"/>
            </a:avLst>
          </a:prstGeom>
          <a:solidFill>
            <a:srgbClr val="0000FF"/>
          </a:solidFill>
          <a:ln w="9525">
            <a:solidFill>
              <a:schemeClr val="bg2"/>
            </a:solidFill>
            <a:miter lim="800000"/>
            <a:headEnd type="none" w="sm" len="sm"/>
            <a:tailEnd type="none" w="sm" len="sm"/>
          </a:ln>
          <a:effectLst>
            <a:outerShdw dist="17961" dir="2700000" algn="ctr" rotWithShape="0">
              <a:schemeClr val="bg2"/>
            </a:outerShdw>
          </a:effectLst>
        </p:spPr>
        <p:txBody>
          <a:bodyPr wrap="none" anchor="ctr"/>
          <a:lstStyle/>
          <a:p>
            <a:endParaRPr lang="ar-DZ"/>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4"/>
          <p:cNvSpPr>
            <a:spLocks noGrp="1"/>
          </p:cNvSpPr>
          <p:nvPr>
            <p:ph type="sldNum" sz="quarter" idx="4294967295"/>
          </p:nvPr>
        </p:nvSpPr>
        <p:spPr>
          <a:xfrm>
            <a:off x="495300" y="6245225"/>
            <a:ext cx="2311400" cy="476250"/>
          </a:xfrm>
          <a:prstGeom prst="rect">
            <a:avLst/>
          </a:prstGeom>
        </p:spPr>
        <p:txBody>
          <a:bodyPr/>
          <a:lstStyle/>
          <a:p>
            <a:fld id="{CB90D8F8-FAB0-4070-A07D-B29813F395D6}" type="slidenum">
              <a:rPr lang="ar-SA"/>
              <a:pPr/>
              <a:t>18</a:t>
            </a:fld>
            <a:endParaRPr lang="en-US"/>
          </a:p>
        </p:txBody>
      </p:sp>
      <p:grpSp>
        <p:nvGrpSpPr>
          <p:cNvPr id="2" name="Group 9"/>
          <p:cNvGrpSpPr>
            <a:grpSpLocks/>
          </p:cNvGrpSpPr>
          <p:nvPr/>
        </p:nvGrpSpPr>
        <p:grpSpPr bwMode="auto">
          <a:xfrm>
            <a:off x="2605257" y="549278"/>
            <a:ext cx="5623947" cy="942976"/>
            <a:chOff x="1202" y="935"/>
            <a:chExt cx="3184" cy="594"/>
          </a:xfrm>
        </p:grpSpPr>
        <p:sp>
          <p:nvSpPr>
            <p:cNvPr id="40970" name="Text Box 10"/>
            <p:cNvSpPr txBox="1">
              <a:spLocks noChangeArrowheads="1"/>
            </p:cNvSpPr>
            <p:nvPr/>
          </p:nvSpPr>
          <p:spPr bwMode="auto">
            <a:xfrm>
              <a:off x="2493" y="1277"/>
              <a:ext cx="631" cy="252"/>
            </a:xfrm>
            <a:prstGeom prst="rect">
              <a:avLst/>
            </a:prstGeom>
            <a:noFill/>
            <a:ln w="9525">
              <a:noFill/>
              <a:miter lim="800000"/>
              <a:headEnd/>
              <a:tailEnd/>
            </a:ln>
          </p:spPr>
          <p:txBody>
            <a:bodyPr wrap="none">
              <a:spAutoFit/>
            </a:bodyPr>
            <a:lstStyle/>
            <a:p>
              <a:r>
                <a:rPr lang="ar-DZ" sz="2000" b="1" dirty="0" smtClean="0">
                  <a:latin typeface="Times New Roman" pitchFamily="18" charset="0"/>
                </a:rPr>
                <a:t>البعد المالي</a:t>
              </a:r>
              <a:endParaRPr lang="en-US" sz="4800" b="1" dirty="0"/>
            </a:p>
          </p:txBody>
        </p:sp>
        <p:sp>
          <p:nvSpPr>
            <p:cNvPr id="40971" name="Oval 11"/>
            <p:cNvSpPr>
              <a:spLocks noChangeArrowheads="1"/>
            </p:cNvSpPr>
            <p:nvPr/>
          </p:nvSpPr>
          <p:spPr bwMode="auto">
            <a:xfrm>
              <a:off x="1202" y="981"/>
              <a:ext cx="1224" cy="500"/>
            </a:xfrm>
            <a:prstGeom prst="ellipse">
              <a:avLst/>
            </a:prstGeom>
            <a:solidFill>
              <a:srgbClr val="BBE0E3"/>
            </a:solidFill>
            <a:ln w="28575">
              <a:solidFill>
                <a:srgbClr val="000000"/>
              </a:solidFill>
              <a:round/>
              <a:headEnd/>
              <a:tailEnd/>
            </a:ln>
          </p:spPr>
          <p:txBody>
            <a:bodyPr wrap="none" anchor="ctr"/>
            <a:lstStyle/>
            <a:p>
              <a:r>
                <a:rPr lang="en-US" sz="1600" b="1"/>
                <a:t> </a:t>
              </a:r>
              <a:r>
                <a:rPr lang="ar-SA" sz="1600" b="1"/>
                <a:t>اتساع مزيج العائد</a:t>
              </a:r>
              <a:endParaRPr lang="en-US"/>
            </a:p>
          </p:txBody>
        </p:sp>
        <p:sp>
          <p:nvSpPr>
            <p:cNvPr id="40972" name="Oval 12"/>
            <p:cNvSpPr>
              <a:spLocks noChangeArrowheads="1"/>
            </p:cNvSpPr>
            <p:nvPr/>
          </p:nvSpPr>
          <p:spPr bwMode="auto">
            <a:xfrm>
              <a:off x="3628" y="935"/>
              <a:ext cx="758" cy="500"/>
            </a:xfrm>
            <a:prstGeom prst="ellipse">
              <a:avLst/>
            </a:prstGeom>
            <a:solidFill>
              <a:srgbClr val="BBE0E3"/>
            </a:solidFill>
            <a:ln w="28575">
              <a:solidFill>
                <a:srgbClr val="000000"/>
              </a:solidFill>
              <a:round/>
              <a:headEnd/>
              <a:tailEnd/>
            </a:ln>
          </p:spPr>
          <p:txBody>
            <a:bodyPr wrap="none" anchor="ctr"/>
            <a:lstStyle/>
            <a:p>
              <a:pPr algn="ctr"/>
              <a:r>
                <a:rPr lang="ar-SA" sz="1200" b="1"/>
                <a:t>تحسين فعالية</a:t>
              </a:r>
              <a:r>
                <a:rPr lang="en-US" sz="1200" b="1"/>
                <a:t> </a:t>
              </a:r>
              <a:endParaRPr lang="en-US" sz="1200">
                <a:latin typeface="Times New Roman" pitchFamily="18" charset="0"/>
              </a:endParaRPr>
            </a:p>
            <a:p>
              <a:pPr algn="ctr"/>
              <a:r>
                <a:rPr lang="ar-SA" sz="1200" b="1"/>
                <a:t>التشغيل</a:t>
              </a:r>
              <a:endParaRPr lang="en-US"/>
            </a:p>
          </p:txBody>
        </p:sp>
      </p:grpSp>
      <p:grpSp>
        <p:nvGrpSpPr>
          <p:cNvPr id="3" name="Group 13"/>
          <p:cNvGrpSpPr>
            <a:grpSpLocks/>
          </p:cNvGrpSpPr>
          <p:nvPr/>
        </p:nvGrpSpPr>
        <p:grpSpPr bwMode="auto">
          <a:xfrm>
            <a:off x="2108464" y="1628776"/>
            <a:ext cx="6512852" cy="1008063"/>
            <a:chOff x="765" y="1616"/>
            <a:chExt cx="3787" cy="862"/>
          </a:xfrm>
        </p:grpSpPr>
        <p:sp>
          <p:nvSpPr>
            <p:cNvPr id="40974" name="Text Box 14"/>
            <p:cNvSpPr txBox="1">
              <a:spLocks noChangeArrowheads="1"/>
            </p:cNvSpPr>
            <p:nvPr/>
          </p:nvSpPr>
          <p:spPr bwMode="auto">
            <a:xfrm>
              <a:off x="2423" y="1923"/>
              <a:ext cx="436" cy="342"/>
            </a:xfrm>
            <a:prstGeom prst="rect">
              <a:avLst/>
            </a:prstGeom>
            <a:noFill/>
            <a:ln w="9525">
              <a:noFill/>
              <a:miter lim="800000"/>
              <a:headEnd/>
              <a:tailEnd/>
            </a:ln>
          </p:spPr>
          <p:txBody>
            <a:bodyPr wrap="none">
              <a:spAutoFit/>
            </a:bodyPr>
            <a:lstStyle/>
            <a:p>
              <a:r>
                <a:rPr lang="ar-DZ" sz="2000" b="1" dirty="0">
                  <a:latin typeface="Times New Roman" pitchFamily="18" charset="0"/>
                </a:rPr>
                <a:t>الزبائن</a:t>
              </a:r>
              <a:endParaRPr lang="en-US" sz="2000" b="1" dirty="0">
                <a:latin typeface="Times New Roman" pitchFamily="18" charset="0"/>
              </a:endParaRPr>
            </a:p>
          </p:txBody>
        </p:sp>
        <p:sp>
          <p:nvSpPr>
            <p:cNvPr id="40975" name="Oval 15"/>
            <p:cNvSpPr>
              <a:spLocks noChangeArrowheads="1"/>
            </p:cNvSpPr>
            <p:nvPr/>
          </p:nvSpPr>
          <p:spPr bwMode="auto">
            <a:xfrm>
              <a:off x="3254" y="1616"/>
              <a:ext cx="1298" cy="862"/>
            </a:xfrm>
            <a:prstGeom prst="ellipse">
              <a:avLst/>
            </a:prstGeom>
            <a:gradFill rotWithShape="1">
              <a:gsLst>
                <a:gs pos="0">
                  <a:srgbClr val="FFFFFF">
                    <a:alpha val="25000"/>
                  </a:srgbClr>
                </a:gs>
                <a:gs pos="100000">
                  <a:srgbClr val="99CC00"/>
                </a:gs>
              </a:gsLst>
              <a:path path="shape">
                <a:fillToRect l="50000" t="50000" r="50000" b="50000"/>
              </a:path>
            </a:gradFill>
            <a:ln w="28575">
              <a:solidFill>
                <a:srgbClr val="000000"/>
              </a:solidFill>
              <a:round/>
              <a:headEnd/>
              <a:tailEnd/>
            </a:ln>
          </p:spPr>
          <p:txBody>
            <a:bodyPr wrap="none" anchor="ctr"/>
            <a:lstStyle/>
            <a:p>
              <a:r>
                <a:rPr lang="ar-SA" b="1"/>
                <a:t>زيادة</a:t>
              </a:r>
              <a:r>
                <a:rPr lang="en-US" b="1"/>
                <a:t> </a:t>
              </a:r>
              <a:r>
                <a:rPr lang="ar-SA" b="1"/>
                <a:t>رضا العميل</a:t>
              </a:r>
              <a:endParaRPr lang="en-US"/>
            </a:p>
          </p:txBody>
        </p:sp>
        <p:sp>
          <p:nvSpPr>
            <p:cNvPr id="40976" name="Oval 16"/>
            <p:cNvSpPr>
              <a:spLocks noChangeArrowheads="1"/>
            </p:cNvSpPr>
            <p:nvPr/>
          </p:nvSpPr>
          <p:spPr bwMode="auto">
            <a:xfrm>
              <a:off x="765" y="1616"/>
              <a:ext cx="1267" cy="862"/>
            </a:xfrm>
            <a:prstGeom prst="ellipse">
              <a:avLst/>
            </a:prstGeom>
            <a:gradFill rotWithShape="1">
              <a:gsLst>
                <a:gs pos="0">
                  <a:srgbClr val="FFFFFF">
                    <a:alpha val="25000"/>
                  </a:srgbClr>
                </a:gs>
                <a:gs pos="100000">
                  <a:srgbClr val="99CC00"/>
                </a:gs>
              </a:gsLst>
              <a:path path="shape">
                <a:fillToRect l="50000" t="50000" r="50000" b="50000"/>
              </a:path>
            </a:gradFill>
            <a:ln w="28575">
              <a:solidFill>
                <a:srgbClr val="000000"/>
              </a:solidFill>
              <a:round/>
              <a:headEnd/>
              <a:tailEnd/>
            </a:ln>
          </p:spPr>
          <p:txBody>
            <a:bodyPr wrap="none" anchor="ctr"/>
            <a:lstStyle/>
            <a:p>
              <a:pPr algn="ctr"/>
              <a:r>
                <a:rPr lang="ar-SA" b="1"/>
                <a:t>زيادة</a:t>
              </a:r>
              <a:r>
                <a:rPr lang="en-US" b="1"/>
                <a:t> </a:t>
              </a:r>
              <a:r>
                <a:rPr lang="ar-SA" b="1"/>
                <a:t>ثقة العميل</a:t>
              </a:r>
              <a:r>
                <a:rPr lang="en-US" b="1"/>
                <a:t> </a:t>
              </a:r>
              <a:endParaRPr lang="en-US" sz="1200">
                <a:latin typeface="Times New Roman" pitchFamily="18" charset="0"/>
              </a:endParaRPr>
            </a:p>
            <a:p>
              <a:pPr algn="ctr"/>
              <a:r>
                <a:rPr lang="ar-SA" b="1"/>
                <a:t>بمنتجنا</a:t>
              </a:r>
              <a:endParaRPr lang="en-US"/>
            </a:p>
          </p:txBody>
        </p:sp>
      </p:grpSp>
      <p:grpSp>
        <p:nvGrpSpPr>
          <p:cNvPr id="4" name="Group 19"/>
          <p:cNvGrpSpPr>
            <a:grpSpLocks/>
          </p:cNvGrpSpPr>
          <p:nvPr/>
        </p:nvGrpSpPr>
        <p:grpSpPr bwMode="auto">
          <a:xfrm>
            <a:off x="456486" y="2914495"/>
            <a:ext cx="9297114" cy="871784"/>
            <a:chOff x="-3" y="2578"/>
            <a:chExt cx="5182" cy="506"/>
          </a:xfrm>
        </p:grpSpPr>
        <p:sp>
          <p:nvSpPr>
            <p:cNvPr id="40981" name="Oval 21"/>
            <p:cNvSpPr>
              <a:spLocks noChangeArrowheads="1"/>
            </p:cNvSpPr>
            <p:nvPr/>
          </p:nvSpPr>
          <p:spPr bwMode="auto">
            <a:xfrm>
              <a:off x="4691" y="2626"/>
              <a:ext cx="488" cy="432"/>
            </a:xfrm>
            <a:prstGeom prst="ellipse">
              <a:avLst/>
            </a:prstGeom>
            <a:solidFill>
              <a:srgbClr val="FF9933"/>
            </a:solidFill>
            <a:ln w="28575">
              <a:solidFill>
                <a:srgbClr val="000000"/>
              </a:solidFill>
              <a:round/>
              <a:headEnd/>
              <a:tailEnd/>
            </a:ln>
          </p:spPr>
          <p:txBody>
            <a:bodyPr wrap="none" anchor="ctr"/>
            <a:lstStyle/>
            <a:p>
              <a:pPr algn="ctr"/>
              <a:r>
                <a:rPr lang="ar-SA" sz="1100" b="1"/>
                <a:t>الاستجابة</a:t>
              </a:r>
              <a:r>
                <a:rPr lang="en-US" sz="1100" b="1"/>
                <a:t> </a:t>
              </a:r>
              <a:endParaRPr lang="en-US">
                <a:latin typeface="Times New Roman" pitchFamily="18" charset="0"/>
              </a:endParaRPr>
            </a:p>
            <a:p>
              <a:pPr algn="ctr"/>
              <a:r>
                <a:rPr lang="ar-SA" sz="1100" b="1"/>
                <a:t>السريعة</a:t>
              </a:r>
              <a:endParaRPr lang="en-US" sz="2800"/>
            </a:p>
          </p:txBody>
        </p:sp>
        <p:sp>
          <p:nvSpPr>
            <p:cNvPr id="40982" name="Oval 22"/>
            <p:cNvSpPr>
              <a:spLocks noChangeArrowheads="1"/>
            </p:cNvSpPr>
            <p:nvPr/>
          </p:nvSpPr>
          <p:spPr bwMode="auto">
            <a:xfrm>
              <a:off x="3903" y="2626"/>
              <a:ext cx="601" cy="432"/>
            </a:xfrm>
            <a:prstGeom prst="ellipse">
              <a:avLst/>
            </a:prstGeom>
            <a:solidFill>
              <a:srgbClr val="FF9933"/>
            </a:solidFill>
            <a:ln w="28575">
              <a:solidFill>
                <a:srgbClr val="000000"/>
              </a:solidFill>
              <a:round/>
              <a:headEnd/>
              <a:tailEnd/>
            </a:ln>
          </p:spPr>
          <p:txBody>
            <a:bodyPr wrap="none" anchor="ctr"/>
            <a:lstStyle/>
            <a:p>
              <a:r>
                <a:rPr lang="ar-SA" sz="1100" b="1"/>
                <a:t>تقليل</a:t>
              </a:r>
              <a:r>
                <a:rPr lang="en-US" sz="1100" b="1"/>
                <a:t> </a:t>
              </a:r>
              <a:r>
                <a:rPr lang="ar-SA" sz="1100" b="1"/>
                <a:t>المشاكل</a:t>
              </a:r>
              <a:endParaRPr lang="en-US" sz="2800"/>
            </a:p>
          </p:txBody>
        </p:sp>
        <p:sp>
          <p:nvSpPr>
            <p:cNvPr id="40983" name="Oval 23"/>
            <p:cNvSpPr>
              <a:spLocks noChangeArrowheads="1"/>
            </p:cNvSpPr>
            <p:nvPr/>
          </p:nvSpPr>
          <p:spPr bwMode="auto">
            <a:xfrm>
              <a:off x="3130" y="2626"/>
              <a:ext cx="618" cy="432"/>
            </a:xfrm>
            <a:prstGeom prst="ellipse">
              <a:avLst/>
            </a:prstGeom>
            <a:solidFill>
              <a:srgbClr val="FF9933"/>
            </a:solidFill>
            <a:ln w="28575">
              <a:solidFill>
                <a:srgbClr val="000000"/>
              </a:solidFill>
              <a:round/>
              <a:headEnd/>
              <a:tailEnd/>
            </a:ln>
          </p:spPr>
          <p:txBody>
            <a:bodyPr wrap="none" anchor="ctr"/>
            <a:lstStyle/>
            <a:p>
              <a:pPr algn="ctr"/>
              <a:r>
                <a:rPr lang="ar-SA" sz="1100" b="1"/>
                <a:t>التحول</a:t>
              </a:r>
              <a:r>
                <a:rPr lang="en-US" sz="1100" b="1"/>
                <a:t> </a:t>
              </a:r>
              <a:r>
                <a:rPr lang="ar-SA" sz="1100" b="1"/>
                <a:t>إلى</a:t>
              </a:r>
              <a:r>
                <a:rPr lang="en-US" sz="1100" b="1"/>
                <a:t> </a:t>
              </a:r>
              <a:endParaRPr lang="en-US">
                <a:latin typeface="Times New Roman" pitchFamily="18" charset="0"/>
              </a:endParaRPr>
            </a:p>
            <a:p>
              <a:pPr algn="ctr"/>
              <a:r>
                <a:rPr lang="en-US" sz="1100" b="1"/>
                <a:t> </a:t>
              </a:r>
              <a:r>
                <a:rPr lang="ar-SA" sz="1100" b="1"/>
                <a:t>قنوات ملائمة</a:t>
              </a:r>
              <a:endParaRPr lang="en-US" sz="2800"/>
            </a:p>
          </p:txBody>
        </p:sp>
        <p:sp>
          <p:nvSpPr>
            <p:cNvPr id="40984" name="Oval 24"/>
            <p:cNvSpPr>
              <a:spLocks noChangeArrowheads="1"/>
            </p:cNvSpPr>
            <p:nvPr/>
          </p:nvSpPr>
          <p:spPr bwMode="auto">
            <a:xfrm>
              <a:off x="1625" y="2649"/>
              <a:ext cx="669" cy="432"/>
            </a:xfrm>
            <a:prstGeom prst="ellipse">
              <a:avLst/>
            </a:prstGeom>
            <a:solidFill>
              <a:srgbClr val="FF9933"/>
            </a:solidFill>
            <a:ln w="28575">
              <a:solidFill>
                <a:srgbClr val="000000"/>
              </a:solidFill>
              <a:round/>
              <a:headEnd/>
              <a:tailEnd/>
            </a:ln>
          </p:spPr>
          <p:txBody>
            <a:bodyPr wrap="none" anchor="ctr"/>
            <a:lstStyle/>
            <a:p>
              <a:r>
                <a:rPr lang="ar-SA" sz="1100" b="1"/>
                <a:t>مبيعات</a:t>
              </a:r>
              <a:r>
                <a:rPr lang="en-US" sz="1100" b="1"/>
                <a:t> </a:t>
              </a:r>
              <a:r>
                <a:rPr lang="ar-SA" sz="1100" b="1"/>
                <a:t>مشتركة</a:t>
              </a:r>
              <a:endParaRPr lang="en-US" sz="2800"/>
            </a:p>
          </p:txBody>
        </p:sp>
        <p:sp>
          <p:nvSpPr>
            <p:cNvPr id="40985" name="Oval 25"/>
            <p:cNvSpPr>
              <a:spLocks noChangeArrowheads="1"/>
            </p:cNvSpPr>
            <p:nvPr/>
          </p:nvSpPr>
          <p:spPr bwMode="auto">
            <a:xfrm>
              <a:off x="916" y="2652"/>
              <a:ext cx="505" cy="432"/>
            </a:xfrm>
            <a:prstGeom prst="ellipse">
              <a:avLst/>
            </a:prstGeom>
            <a:solidFill>
              <a:srgbClr val="FF9933"/>
            </a:solidFill>
            <a:ln w="28575">
              <a:solidFill>
                <a:srgbClr val="000000"/>
              </a:solidFill>
              <a:round/>
              <a:headEnd/>
              <a:tailEnd/>
            </a:ln>
          </p:spPr>
          <p:txBody>
            <a:bodyPr wrap="none" anchor="ctr"/>
            <a:lstStyle/>
            <a:p>
              <a:pPr algn="ctr"/>
              <a:r>
                <a:rPr lang="ar-SA" sz="1100" b="1"/>
                <a:t>تطوير</a:t>
              </a:r>
              <a:r>
                <a:rPr lang="en-US" sz="1100" b="1"/>
                <a:t> </a:t>
              </a:r>
              <a:endParaRPr lang="en-US">
                <a:latin typeface="Times New Roman" pitchFamily="18" charset="0"/>
              </a:endParaRPr>
            </a:p>
            <a:p>
              <a:pPr algn="ctr"/>
              <a:r>
                <a:rPr lang="ar-SA" sz="1100" b="1"/>
                <a:t>منهج</a:t>
              </a:r>
              <a:r>
                <a:rPr lang="en-US" sz="1100" b="1"/>
                <a:t> </a:t>
              </a:r>
              <a:r>
                <a:rPr lang="ar-SA" sz="1100" b="1"/>
                <a:t>جديد</a:t>
              </a:r>
              <a:endParaRPr lang="en-US" sz="2800"/>
            </a:p>
          </p:txBody>
        </p:sp>
        <p:sp>
          <p:nvSpPr>
            <p:cNvPr id="40986" name="Oval 26"/>
            <p:cNvSpPr>
              <a:spLocks noChangeArrowheads="1"/>
            </p:cNvSpPr>
            <p:nvPr/>
          </p:nvSpPr>
          <p:spPr bwMode="auto">
            <a:xfrm>
              <a:off x="-3" y="2578"/>
              <a:ext cx="739" cy="432"/>
            </a:xfrm>
            <a:prstGeom prst="ellipse">
              <a:avLst/>
            </a:prstGeom>
            <a:solidFill>
              <a:srgbClr val="FF9933"/>
            </a:solidFill>
            <a:ln w="28575">
              <a:solidFill>
                <a:srgbClr val="000000"/>
              </a:solidFill>
              <a:round/>
              <a:headEnd/>
              <a:tailEnd/>
            </a:ln>
          </p:spPr>
          <p:txBody>
            <a:bodyPr wrap="none" anchor="ctr"/>
            <a:lstStyle/>
            <a:p>
              <a:r>
                <a:rPr lang="ar-SA" sz="1100" b="1" dirty="0"/>
                <a:t>فهم</a:t>
              </a:r>
              <a:r>
                <a:rPr lang="en-US" sz="1100" b="1" dirty="0"/>
                <a:t> </a:t>
              </a:r>
              <a:r>
                <a:rPr lang="ar-SA" sz="1100" b="1" dirty="0"/>
                <a:t>أقسام العملاء</a:t>
              </a:r>
              <a:endParaRPr lang="en-US" sz="2800" dirty="0"/>
            </a:p>
          </p:txBody>
        </p:sp>
        <p:sp>
          <p:nvSpPr>
            <p:cNvPr id="40987" name="Text Box 27"/>
            <p:cNvSpPr txBox="1">
              <a:spLocks noChangeArrowheads="1"/>
            </p:cNvSpPr>
            <p:nvPr/>
          </p:nvSpPr>
          <p:spPr bwMode="auto">
            <a:xfrm>
              <a:off x="2416" y="2578"/>
              <a:ext cx="598" cy="411"/>
            </a:xfrm>
            <a:prstGeom prst="rect">
              <a:avLst/>
            </a:prstGeom>
            <a:noFill/>
            <a:ln w="9525">
              <a:noFill/>
              <a:miter lim="800000"/>
              <a:headEnd/>
              <a:tailEnd/>
            </a:ln>
          </p:spPr>
          <p:txBody>
            <a:bodyPr wrap="square">
              <a:spAutoFit/>
            </a:bodyPr>
            <a:lstStyle/>
            <a:p>
              <a:r>
                <a:rPr lang="ar-SA" sz="2000" b="1" dirty="0">
                  <a:latin typeface="Times New Roman" pitchFamily="18" charset="0"/>
                </a:rPr>
                <a:t>العمليات</a:t>
              </a:r>
              <a:r>
                <a:rPr lang="en-US" sz="1600" b="1" dirty="0"/>
                <a:t> </a:t>
              </a:r>
              <a:endParaRPr lang="en-US" sz="2400" b="1" dirty="0">
                <a:latin typeface="Times New Roman" pitchFamily="18" charset="0"/>
              </a:endParaRPr>
            </a:p>
            <a:p>
              <a:r>
                <a:rPr lang="en-US" sz="1600" b="1" dirty="0"/>
                <a:t> </a:t>
              </a:r>
              <a:r>
                <a:rPr lang="ar-SA" sz="2000" b="1" dirty="0">
                  <a:latin typeface="Times New Roman" pitchFamily="18" charset="0"/>
                </a:rPr>
                <a:t>الداخلية</a:t>
              </a:r>
              <a:endParaRPr lang="en-US" sz="2000" b="1" dirty="0">
                <a:latin typeface="Times New Roman" pitchFamily="18" charset="0"/>
              </a:endParaRPr>
            </a:p>
          </p:txBody>
        </p:sp>
      </p:grpSp>
      <p:sp>
        <p:nvSpPr>
          <p:cNvPr id="40988" name="Oval 28"/>
          <p:cNvSpPr>
            <a:spLocks noChangeArrowheads="1"/>
          </p:cNvSpPr>
          <p:nvPr/>
        </p:nvSpPr>
        <p:spPr bwMode="auto">
          <a:xfrm>
            <a:off x="4328716" y="4076700"/>
            <a:ext cx="1994958" cy="793750"/>
          </a:xfrm>
          <a:prstGeom prst="ellipse">
            <a:avLst/>
          </a:prstGeom>
          <a:gradFill rotWithShape="1">
            <a:gsLst>
              <a:gs pos="0">
                <a:srgbClr val="FFFFFF"/>
              </a:gs>
              <a:gs pos="100000">
                <a:srgbClr val="FFFF00"/>
              </a:gs>
            </a:gsLst>
            <a:path path="shape">
              <a:fillToRect l="50000" t="50000" r="50000" b="50000"/>
            </a:path>
          </a:gradFill>
          <a:ln w="28575">
            <a:solidFill>
              <a:srgbClr val="000000"/>
            </a:solidFill>
            <a:round/>
            <a:headEnd/>
            <a:tailEnd/>
          </a:ln>
        </p:spPr>
        <p:txBody>
          <a:bodyPr wrap="none" anchor="ctr"/>
          <a:lstStyle/>
          <a:p>
            <a:pPr algn="ctr"/>
            <a:r>
              <a:rPr lang="ar-SA" sz="1200" b="1"/>
              <a:t>زيادة انتاجية</a:t>
            </a:r>
            <a:r>
              <a:rPr lang="en-US" sz="1200" b="1"/>
              <a:t> </a:t>
            </a:r>
            <a:r>
              <a:rPr lang="ar-SA" sz="1200" b="1"/>
              <a:t>الموظفين</a:t>
            </a:r>
            <a:endParaRPr lang="en-US"/>
          </a:p>
        </p:txBody>
      </p:sp>
      <p:grpSp>
        <p:nvGrpSpPr>
          <p:cNvPr id="5" name="Group 29"/>
          <p:cNvGrpSpPr>
            <a:grpSpLocks/>
          </p:cNvGrpSpPr>
          <p:nvPr/>
        </p:nvGrpSpPr>
        <p:grpSpPr bwMode="auto">
          <a:xfrm>
            <a:off x="2078127" y="5157797"/>
            <a:ext cx="6343695" cy="1144589"/>
            <a:chOff x="924" y="3656"/>
            <a:chExt cx="3667" cy="721"/>
          </a:xfrm>
        </p:grpSpPr>
        <p:sp>
          <p:nvSpPr>
            <p:cNvPr id="40991" name="Text Box 31"/>
            <p:cNvSpPr txBox="1">
              <a:spLocks noChangeArrowheads="1"/>
            </p:cNvSpPr>
            <p:nvPr/>
          </p:nvSpPr>
          <p:spPr bwMode="auto">
            <a:xfrm>
              <a:off x="2459" y="4125"/>
              <a:ext cx="549" cy="252"/>
            </a:xfrm>
            <a:prstGeom prst="rect">
              <a:avLst/>
            </a:prstGeom>
            <a:noFill/>
            <a:ln w="9525">
              <a:noFill/>
              <a:miter lim="800000"/>
              <a:headEnd/>
              <a:tailEnd/>
            </a:ln>
          </p:spPr>
          <p:txBody>
            <a:bodyPr wrap="none">
              <a:spAutoFit/>
            </a:bodyPr>
            <a:lstStyle/>
            <a:p>
              <a:r>
                <a:rPr lang="ar-SA" sz="2000" b="1" dirty="0">
                  <a:latin typeface="Times New Roman" pitchFamily="18" charset="0"/>
                </a:rPr>
                <a:t>الموظفين</a:t>
              </a:r>
              <a:endParaRPr lang="en-US" sz="2000" b="1" dirty="0">
                <a:latin typeface="Times New Roman" pitchFamily="18" charset="0"/>
              </a:endParaRPr>
            </a:p>
          </p:txBody>
        </p:sp>
        <p:sp>
          <p:nvSpPr>
            <p:cNvPr id="40992" name="Oval 32"/>
            <p:cNvSpPr>
              <a:spLocks noChangeArrowheads="1"/>
            </p:cNvSpPr>
            <p:nvPr/>
          </p:nvSpPr>
          <p:spPr bwMode="auto">
            <a:xfrm>
              <a:off x="3700" y="3656"/>
              <a:ext cx="891" cy="500"/>
            </a:xfrm>
            <a:prstGeom prst="ellipse">
              <a:avLst/>
            </a:prstGeom>
            <a:gradFill rotWithShape="1">
              <a:gsLst>
                <a:gs pos="0">
                  <a:srgbClr val="FFFFFF"/>
                </a:gs>
                <a:gs pos="100000">
                  <a:srgbClr val="00FF99"/>
                </a:gs>
              </a:gsLst>
              <a:path path="shape">
                <a:fillToRect l="50000" t="50000" r="50000" b="50000"/>
              </a:path>
            </a:gradFill>
            <a:ln w="28575">
              <a:solidFill>
                <a:srgbClr val="000000"/>
              </a:solidFill>
              <a:round/>
              <a:headEnd/>
              <a:tailEnd/>
            </a:ln>
          </p:spPr>
          <p:txBody>
            <a:bodyPr wrap="none" anchor="ctr"/>
            <a:lstStyle/>
            <a:p>
              <a:pPr algn="ctr"/>
              <a:r>
                <a:rPr lang="ar-SA" sz="1300" b="1"/>
                <a:t>توازن</a:t>
              </a:r>
              <a:r>
                <a:rPr lang="en-US" sz="1300" b="1"/>
                <a:t> </a:t>
              </a:r>
              <a:r>
                <a:rPr lang="ar-SA" sz="1300" b="1"/>
                <a:t>الأهداف</a:t>
              </a:r>
              <a:r>
                <a:rPr lang="en-US" sz="1300" b="1"/>
                <a:t> </a:t>
              </a:r>
              <a:endParaRPr lang="en-US" sz="1200">
                <a:latin typeface="Times New Roman" pitchFamily="18" charset="0"/>
              </a:endParaRPr>
            </a:p>
            <a:p>
              <a:pPr algn="ctr"/>
              <a:r>
                <a:rPr lang="ar-SA" sz="1300" b="1"/>
                <a:t>الشخصية</a:t>
              </a:r>
              <a:endParaRPr lang="en-US"/>
            </a:p>
          </p:txBody>
        </p:sp>
        <p:sp>
          <p:nvSpPr>
            <p:cNvPr id="40993" name="Oval 33"/>
            <p:cNvSpPr>
              <a:spLocks noChangeArrowheads="1"/>
            </p:cNvSpPr>
            <p:nvPr/>
          </p:nvSpPr>
          <p:spPr bwMode="auto">
            <a:xfrm>
              <a:off x="2298" y="3656"/>
              <a:ext cx="1021" cy="500"/>
            </a:xfrm>
            <a:prstGeom prst="ellipse">
              <a:avLst/>
            </a:prstGeom>
            <a:gradFill rotWithShape="1">
              <a:gsLst>
                <a:gs pos="0">
                  <a:srgbClr val="FFFFFF"/>
                </a:gs>
                <a:gs pos="100000">
                  <a:srgbClr val="00FF99"/>
                </a:gs>
              </a:gsLst>
              <a:path path="shape">
                <a:fillToRect l="50000" t="50000" r="50000" b="50000"/>
              </a:path>
            </a:gradFill>
            <a:ln w="28575">
              <a:solidFill>
                <a:srgbClr val="000000"/>
              </a:solidFill>
              <a:round/>
              <a:headEnd/>
              <a:tailEnd/>
            </a:ln>
          </p:spPr>
          <p:txBody>
            <a:bodyPr wrap="none" anchor="ctr"/>
            <a:lstStyle/>
            <a:p>
              <a:pPr algn="ctr"/>
              <a:r>
                <a:rPr lang="ar-SA" sz="1000" b="1"/>
                <a:t>امكانية</a:t>
              </a:r>
              <a:r>
                <a:rPr lang="en-US" sz="1000" b="1"/>
                <a:t> </a:t>
              </a:r>
              <a:r>
                <a:rPr lang="ar-SA" sz="1000" b="1"/>
                <a:t>الحصول على</a:t>
              </a:r>
              <a:r>
                <a:rPr lang="en-US" sz="1000" b="1"/>
                <a:t> </a:t>
              </a:r>
              <a:endParaRPr lang="en-US" sz="1200">
                <a:latin typeface="Times New Roman" pitchFamily="18" charset="0"/>
              </a:endParaRPr>
            </a:p>
            <a:p>
              <a:pPr algn="ctr"/>
              <a:r>
                <a:rPr lang="ar-SA" sz="1000" b="1"/>
                <a:t>المعلومات</a:t>
              </a:r>
              <a:r>
                <a:rPr lang="en-US" sz="1000" b="1"/>
                <a:t> </a:t>
              </a:r>
              <a:r>
                <a:rPr lang="ar-SA" sz="1000" b="1"/>
                <a:t>الاستراتيجية</a:t>
              </a:r>
              <a:endParaRPr lang="en-US"/>
            </a:p>
          </p:txBody>
        </p:sp>
        <p:sp>
          <p:nvSpPr>
            <p:cNvPr id="40994" name="Oval 34"/>
            <p:cNvSpPr>
              <a:spLocks noChangeArrowheads="1"/>
            </p:cNvSpPr>
            <p:nvPr/>
          </p:nvSpPr>
          <p:spPr bwMode="auto">
            <a:xfrm>
              <a:off x="924" y="3656"/>
              <a:ext cx="952" cy="500"/>
            </a:xfrm>
            <a:prstGeom prst="ellipse">
              <a:avLst/>
            </a:prstGeom>
            <a:gradFill rotWithShape="1">
              <a:gsLst>
                <a:gs pos="0">
                  <a:srgbClr val="FFFFFF"/>
                </a:gs>
                <a:gs pos="100000">
                  <a:srgbClr val="00FF99"/>
                </a:gs>
              </a:gsLst>
              <a:path path="shape">
                <a:fillToRect l="50000" t="50000" r="50000" b="50000"/>
              </a:path>
            </a:gradFill>
            <a:ln w="28575">
              <a:solidFill>
                <a:srgbClr val="000000"/>
              </a:solidFill>
              <a:round/>
              <a:headEnd/>
              <a:tailEnd/>
            </a:ln>
          </p:spPr>
          <p:txBody>
            <a:bodyPr wrap="none" anchor="ctr"/>
            <a:lstStyle/>
            <a:p>
              <a:pPr algn="ctr"/>
              <a:r>
                <a:rPr lang="ar-SA" sz="1300" b="1"/>
                <a:t>تطوير</a:t>
              </a:r>
              <a:r>
                <a:rPr lang="en-US" sz="1300" b="1"/>
                <a:t> </a:t>
              </a:r>
              <a:r>
                <a:rPr lang="ar-SA" sz="1300" b="1"/>
                <a:t>المهارات</a:t>
              </a:r>
              <a:r>
                <a:rPr lang="en-US" sz="1300" b="1"/>
                <a:t> </a:t>
              </a:r>
              <a:endParaRPr lang="en-US" sz="1200">
                <a:latin typeface="Times New Roman" pitchFamily="18" charset="0"/>
              </a:endParaRPr>
            </a:p>
            <a:p>
              <a:pPr algn="ctr"/>
              <a:r>
                <a:rPr lang="ar-SA" sz="1300" b="1"/>
                <a:t>الاستراتيجية</a:t>
              </a:r>
              <a:endParaRPr lang="en-US"/>
            </a:p>
          </p:txBody>
        </p:sp>
      </p:grpSp>
      <p:sp>
        <p:nvSpPr>
          <p:cNvPr id="40995" name="Oval 35"/>
          <p:cNvSpPr>
            <a:spLocks noChangeArrowheads="1"/>
          </p:cNvSpPr>
          <p:nvPr/>
        </p:nvSpPr>
        <p:spPr bwMode="auto">
          <a:xfrm>
            <a:off x="4796500" y="188914"/>
            <a:ext cx="1716352" cy="720725"/>
          </a:xfrm>
          <a:prstGeom prst="ellipse">
            <a:avLst/>
          </a:prstGeom>
          <a:solidFill>
            <a:schemeClr val="accent1"/>
          </a:solidFill>
          <a:ln w="9525">
            <a:solidFill>
              <a:schemeClr val="tx1"/>
            </a:solidFill>
            <a:round/>
            <a:headEnd/>
            <a:tailEnd/>
          </a:ln>
          <a:effectLst/>
        </p:spPr>
        <p:txBody>
          <a:bodyPr wrap="none" anchor="ctr"/>
          <a:lstStyle/>
          <a:p>
            <a:pPr algn="ctr"/>
            <a:r>
              <a:rPr lang="ar-SA" b="1"/>
              <a:t>تحسين الاداء</a:t>
            </a:r>
            <a:endParaRPr lang="en-US" b="1"/>
          </a:p>
        </p:txBody>
      </p:sp>
      <p:sp>
        <p:nvSpPr>
          <p:cNvPr id="40999" name="Line 39"/>
          <p:cNvSpPr>
            <a:spLocks noChangeShapeType="1"/>
          </p:cNvSpPr>
          <p:nvPr/>
        </p:nvSpPr>
        <p:spPr bwMode="auto">
          <a:xfrm flipH="1" flipV="1">
            <a:off x="6512852" y="549276"/>
            <a:ext cx="467783" cy="142875"/>
          </a:xfrm>
          <a:prstGeom prst="line">
            <a:avLst/>
          </a:prstGeom>
          <a:noFill/>
          <a:ln w="9525">
            <a:solidFill>
              <a:schemeClr val="tx1"/>
            </a:solidFill>
            <a:round/>
            <a:headEnd/>
            <a:tailEnd type="triangle" w="med" len="med"/>
          </a:ln>
          <a:effectLst/>
        </p:spPr>
        <p:txBody>
          <a:bodyPr/>
          <a:lstStyle/>
          <a:p>
            <a:endParaRPr lang="ar-DZ"/>
          </a:p>
        </p:txBody>
      </p:sp>
      <p:sp>
        <p:nvSpPr>
          <p:cNvPr id="41000" name="Line 40"/>
          <p:cNvSpPr>
            <a:spLocks noChangeShapeType="1"/>
          </p:cNvSpPr>
          <p:nvPr/>
        </p:nvSpPr>
        <p:spPr bwMode="auto">
          <a:xfrm flipV="1">
            <a:off x="3938323" y="549275"/>
            <a:ext cx="858177" cy="71438"/>
          </a:xfrm>
          <a:prstGeom prst="line">
            <a:avLst/>
          </a:prstGeom>
          <a:noFill/>
          <a:ln w="9525">
            <a:solidFill>
              <a:schemeClr val="tx1"/>
            </a:solidFill>
            <a:round/>
            <a:headEnd/>
            <a:tailEnd type="triangle" w="med" len="med"/>
          </a:ln>
          <a:effectLst/>
        </p:spPr>
        <p:txBody>
          <a:bodyPr/>
          <a:lstStyle/>
          <a:p>
            <a:endParaRPr lang="ar-DZ"/>
          </a:p>
        </p:txBody>
      </p:sp>
      <p:sp>
        <p:nvSpPr>
          <p:cNvPr id="41001" name="Line 41"/>
          <p:cNvSpPr>
            <a:spLocks noChangeShapeType="1"/>
          </p:cNvSpPr>
          <p:nvPr/>
        </p:nvSpPr>
        <p:spPr bwMode="auto">
          <a:xfrm flipV="1">
            <a:off x="3470540" y="1484313"/>
            <a:ext cx="0" cy="144462"/>
          </a:xfrm>
          <a:prstGeom prst="line">
            <a:avLst/>
          </a:prstGeom>
          <a:noFill/>
          <a:ln w="9525">
            <a:solidFill>
              <a:schemeClr val="tx1"/>
            </a:solidFill>
            <a:round/>
            <a:headEnd/>
            <a:tailEnd type="triangle" w="med" len="med"/>
          </a:ln>
          <a:effectLst/>
        </p:spPr>
        <p:txBody>
          <a:bodyPr/>
          <a:lstStyle/>
          <a:p>
            <a:endParaRPr lang="ar-DZ"/>
          </a:p>
        </p:txBody>
      </p:sp>
      <p:sp>
        <p:nvSpPr>
          <p:cNvPr id="41002" name="Line 42"/>
          <p:cNvSpPr>
            <a:spLocks noChangeShapeType="1"/>
          </p:cNvSpPr>
          <p:nvPr/>
        </p:nvSpPr>
        <p:spPr bwMode="auto">
          <a:xfrm flipV="1">
            <a:off x="7527529" y="1412875"/>
            <a:ext cx="0" cy="215900"/>
          </a:xfrm>
          <a:prstGeom prst="line">
            <a:avLst/>
          </a:prstGeom>
          <a:noFill/>
          <a:ln w="9525">
            <a:solidFill>
              <a:schemeClr val="tx1"/>
            </a:solidFill>
            <a:round/>
            <a:headEnd/>
            <a:tailEnd type="triangle" w="med" len="med"/>
          </a:ln>
          <a:effectLst/>
        </p:spPr>
        <p:txBody>
          <a:bodyPr/>
          <a:lstStyle/>
          <a:p>
            <a:endParaRPr lang="ar-DZ"/>
          </a:p>
        </p:txBody>
      </p:sp>
      <p:sp>
        <p:nvSpPr>
          <p:cNvPr id="41003" name="Line 43"/>
          <p:cNvSpPr>
            <a:spLocks noChangeShapeType="1"/>
          </p:cNvSpPr>
          <p:nvPr/>
        </p:nvSpPr>
        <p:spPr bwMode="auto">
          <a:xfrm flipH="1" flipV="1">
            <a:off x="8151813" y="2565400"/>
            <a:ext cx="624285" cy="431800"/>
          </a:xfrm>
          <a:prstGeom prst="line">
            <a:avLst/>
          </a:prstGeom>
          <a:noFill/>
          <a:ln w="9525">
            <a:solidFill>
              <a:schemeClr val="tx1"/>
            </a:solidFill>
            <a:round/>
            <a:headEnd/>
            <a:tailEnd type="triangle" w="med" len="med"/>
          </a:ln>
          <a:effectLst/>
        </p:spPr>
        <p:txBody>
          <a:bodyPr/>
          <a:lstStyle/>
          <a:p>
            <a:endParaRPr lang="ar-DZ"/>
          </a:p>
        </p:txBody>
      </p:sp>
      <p:sp>
        <p:nvSpPr>
          <p:cNvPr id="41004" name="Line 44"/>
          <p:cNvSpPr>
            <a:spLocks noChangeShapeType="1"/>
          </p:cNvSpPr>
          <p:nvPr/>
        </p:nvSpPr>
        <p:spPr bwMode="auto">
          <a:xfrm flipV="1">
            <a:off x="7604919" y="2636838"/>
            <a:ext cx="0" cy="360362"/>
          </a:xfrm>
          <a:prstGeom prst="line">
            <a:avLst/>
          </a:prstGeom>
          <a:noFill/>
          <a:ln w="9525">
            <a:solidFill>
              <a:schemeClr val="tx1"/>
            </a:solidFill>
            <a:round/>
            <a:headEnd/>
            <a:tailEnd type="triangle" w="med" len="med"/>
          </a:ln>
          <a:effectLst/>
        </p:spPr>
        <p:txBody>
          <a:bodyPr/>
          <a:lstStyle/>
          <a:p>
            <a:endParaRPr lang="ar-DZ"/>
          </a:p>
        </p:txBody>
      </p:sp>
      <p:sp>
        <p:nvSpPr>
          <p:cNvPr id="41005" name="Line 45"/>
          <p:cNvSpPr>
            <a:spLocks noChangeShapeType="1"/>
          </p:cNvSpPr>
          <p:nvPr/>
        </p:nvSpPr>
        <p:spPr bwMode="auto">
          <a:xfrm flipV="1">
            <a:off x="6435461" y="2636838"/>
            <a:ext cx="467783" cy="360362"/>
          </a:xfrm>
          <a:prstGeom prst="line">
            <a:avLst/>
          </a:prstGeom>
          <a:noFill/>
          <a:ln w="9525">
            <a:solidFill>
              <a:schemeClr val="tx1"/>
            </a:solidFill>
            <a:round/>
            <a:headEnd/>
            <a:tailEnd type="triangle" w="med" len="med"/>
          </a:ln>
          <a:effectLst/>
        </p:spPr>
        <p:txBody>
          <a:bodyPr/>
          <a:lstStyle/>
          <a:p>
            <a:endParaRPr lang="ar-DZ"/>
          </a:p>
        </p:txBody>
      </p:sp>
      <p:sp>
        <p:nvSpPr>
          <p:cNvPr id="41006" name="Line 46"/>
          <p:cNvSpPr>
            <a:spLocks noChangeShapeType="1"/>
          </p:cNvSpPr>
          <p:nvPr/>
        </p:nvSpPr>
        <p:spPr bwMode="auto">
          <a:xfrm flipH="1" flipV="1">
            <a:off x="3783541" y="2565399"/>
            <a:ext cx="154781" cy="476589"/>
          </a:xfrm>
          <a:prstGeom prst="line">
            <a:avLst/>
          </a:prstGeom>
          <a:noFill/>
          <a:ln w="9525">
            <a:solidFill>
              <a:schemeClr val="tx1"/>
            </a:solidFill>
            <a:round/>
            <a:headEnd/>
            <a:tailEnd type="triangle" w="med" len="med"/>
          </a:ln>
          <a:effectLst/>
        </p:spPr>
        <p:txBody>
          <a:bodyPr/>
          <a:lstStyle/>
          <a:p>
            <a:endParaRPr lang="ar-DZ"/>
          </a:p>
        </p:txBody>
      </p:sp>
      <p:sp>
        <p:nvSpPr>
          <p:cNvPr id="41007" name="Line 47"/>
          <p:cNvSpPr>
            <a:spLocks noChangeShapeType="1"/>
          </p:cNvSpPr>
          <p:nvPr/>
        </p:nvSpPr>
        <p:spPr bwMode="auto">
          <a:xfrm flipV="1">
            <a:off x="2753783" y="2590800"/>
            <a:ext cx="446617" cy="457200"/>
          </a:xfrm>
          <a:prstGeom prst="line">
            <a:avLst/>
          </a:prstGeom>
          <a:noFill/>
          <a:ln w="9525">
            <a:solidFill>
              <a:schemeClr val="tx1"/>
            </a:solidFill>
            <a:round/>
            <a:headEnd/>
            <a:tailEnd type="triangle" w="med" len="med"/>
          </a:ln>
          <a:effectLst/>
        </p:spPr>
        <p:txBody>
          <a:bodyPr/>
          <a:lstStyle/>
          <a:p>
            <a:endParaRPr lang="ar-DZ"/>
          </a:p>
        </p:txBody>
      </p:sp>
      <p:sp>
        <p:nvSpPr>
          <p:cNvPr id="41009" name="Line 49"/>
          <p:cNvSpPr>
            <a:spLocks noChangeShapeType="1"/>
          </p:cNvSpPr>
          <p:nvPr/>
        </p:nvSpPr>
        <p:spPr bwMode="auto">
          <a:xfrm flipV="1">
            <a:off x="1295400" y="2514600"/>
            <a:ext cx="1458383" cy="399895"/>
          </a:xfrm>
          <a:prstGeom prst="line">
            <a:avLst/>
          </a:prstGeom>
          <a:noFill/>
          <a:ln w="9525">
            <a:solidFill>
              <a:schemeClr val="tx1"/>
            </a:solidFill>
            <a:round/>
            <a:headEnd/>
            <a:tailEnd type="triangle" w="med" len="med"/>
          </a:ln>
          <a:effectLst/>
        </p:spPr>
        <p:txBody>
          <a:bodyPr/>
          <a:lstStyle/>
          <a:p>
            <a:endParaRPr lang="ar-DZ"/>
          </a:p>
        </p:txBody>
      </p:sp>
      <p:sp>
        <p:nvSpPr>
          <p:cNvPr id="41010" name="Line 50"/>
          <p:cNvSpPr>
            <a:spLocks noChangeShapeType="1"/>
          </p:cNvSpPr>
          <p:nvPr/>
        </p:nvSpPr>
        <p:spPr bwMode="auto">
          <a:xfrm flipV="1">
            <a:off x="6356351" y="3716339"/>
            <a:ext cx="2419747" cy="720725"/>
          </a:xfrm>
          <a:prstGeom prst="line">
            <a:avLst/>
          </a:prstGeom>
          <a:noFill/>
          <a:ln w="9525">
            <a:solidFill>
              <a:schemeClr val="tx1"/>
            </a:solidFill>
            <a:round/>
            <a:headEnd/>
            <a:tailEnd type="triangle" w="med" len="med"/>
          </a:ln>
          <a:effectLst/>
        </p:spPr>
        <p:txBody>
          <a:bodyPr/>
          <a:lstStyle/>
          <a:p>
            <a:endParaRPr lang="ar-DZ"/>
          </a:p>
        </p:txBody>
      </p:sp>
      <p:sp>
        <p:nvSpPr>
          <p:cNvPr id="41011" name="Line 51"/>
          <p:cNvSpPr>
            <a:spLocks noChangeShapeType="1"/>
          </p:cNvSpPr>
          <p:nvPr/>
        </p:nvSpPr>
        <p:spPr bwMode="auto">
          <a:xfrm flipH="1" flipV="1">
            <a:off x="1295400" y="3658784"/>
            <a:ext cx="3033316" cy="849715"/>
          </a:xfrm>
          <a:prstGeom prst="line">
            <a:avLst/>
          </a:prstGeom>
          <a:noFill/>
          <a:ln w="9525">
            <a:solidFill>
              <a:schemeClr val="tx1"/>
            </a:solidFill>
            <a:round/>
            <a:headEnd/>
            <a:tailEnd type="triangle" w="med" len="med"/>
          </a:ln>
          <a:effectLst/>
        </p:spPr>
        <p:txBody>
          <a:bodyPr/>
          <a:lstStyle/>
          <a:p>
            <a:endParaRPr lang="ar-DZ"/>
          </a:p>
        </p:txBody>
      </p:sp>
      <p:sp>
        <p:nvSpPr>
          <p:cNvPr id="41012" name="Line 52"/>
          <p:cNvSpPr>
            <a:spLocks noChangeShapeType="1"/>
          </p:cNvSpPr>
          <p:nvPr/>
        </p:nvSpPr>
        <p:spPr bwMode="auto">
          <a:xfrm flipV="1">
            <a:off x="6122458" y="3644901"/>
            <a:ext cx="1171179" cy="576263"/>
          </a:xfrm>
          <a:prstGeom prst="line">
            <a:avLst/>
          </a:prstGeom>
          <a:noFill/>
          <a:ln w="9525">
            <a:solidFill>
              <a:schemeClr val="tx1"/>
            </a:solidFill>
            <a:round/>
            <a:headEnd/>
            <a:tailEnd type="triangle" w="med" len="med"/>
          </a:ln>
          <a:effectLst/>
        </p:spPr>
        <p:txBody>
          <a:bodyPr/>
          <a:lstStyle/>
          <a:p>
            <a:endParaRPr lang="ar-DZ"/>
          </a:p>
        </p:txBody>
      </p:sp>
      <p:sp>
        <p:nvSpPr>
          <p:cNvPr id="41014" name="Line 54"/>
          <p:cNvSpPr>
            <a:spLocks noChangeShapeType="1"/>
          </p:cNvSpPr>
          <p:nvPr/>
        </p:nvSpPr>
        <p:spPr bwMode="auto">
          <a:xfrm flipH="1" flipV="1">
            <a:off x="2901579" y="3716338"/>
            <a:ext cx="1894921" cy="433387"/>
          </a:xfrm>
          <a:prstGeom prst="line">
            <a:avLst/>
          </a:prstGeom>
          <a:noFill/>
          <a:ln w="9525">
            <a:solidFill>
              <a:schemeClr val="tx1"/>
            </a:solidFill>
            <a:round/>
            <a:headEnd/>
            <a:tailEnd type="triangle" w="med" len="med"/>
          </a:ln>
          <a:effectLst/>
        </p:spPr>
        <p:txBody>
          <a:bodyPr/>
          <a:lstStyle/>
          <a:p>
            <a:endParaRPr lang="ar-DZ"/>
          </a:p>
        </p:txBody>
      </p:sp>
      <p:sp>
        <p:nvSpPr>
          <p:cNvPr id="41015" name="Line 55"/>
          <p:cNvSpPr>
            <a:spLocks noChangeShapeType="1"/>
          </p:cNvSpPr>
          <p:nvPr/>
        </p:nvSpPr>
        <p:spPr bwMode="auto">
          <a:xfrm>
            <a:off x="5030391" y="4076700"/>
            <a:ext cx="0" cy="0"/>
          </a:xfrm>
          <a:prstGeom prst="line">
            <a:avLst/>
          </a:prstGeom>
          <a:noFill/>
          <a:ln w="9525">
            <a:solidFill>
              <a:schemeClr val="tx1"/>
            </a:solidFill>
            <a:round/>
            <a:headEnd/>
            <a:tailEnd type="triangle" w="med" len="med"/>
          </a:ln>
          <a:effectLst/>
        </p:spPr>
        <p:txBody>
          <a:bodyPr/>
          <a:lstStyle/>
          <a:p>
            <a:endParaRPr lang="ar-DZ"/>
          </a:p>
        </p:txBody>
      </p:sp>
      <p:sp>
        <p:nvSpPr>
          <p:cNvPr id="41016" name="Line 56"/>
          <p:cNvSpPr>
            <a:spLocks noChangeShapeType="1"/>
          </p:cNvSpPr>
          <p:nvPr/>
        </p:nvSpPr>
        <p:spPr bwMode="auto">
          <a:xfrm flipH="1" flipV="1">
            <a:off x="4367411" y="3658784"/>
            <a:ext cx="585589" cy="417915"/>
          </a:xfrm>
          <a:prstGeom prst="line">
            <a:avLst/>
          </a:prstGeom>
          <a:noFill/>
          <a:ln w="9525">
            <a:solidFill>
              <a:schemeClr val="tx1"/>
            </a:solidFill>
            <a:round/>
            <a:headEnd/>
            <a:tailEnd type="triangle" w="med" len="med"/>
          </a:ln>
          <a:effectLst/>
        </p:spPr>
        <p:txBody>
          <a:bodyPr/>
          <a:lstStyle/>
          <a:p>
            <a:endParaRPr lang="ar-DZ"/>
          </a:p>
        </p:txBody>
      </p:sp>
      <p:sp>
        <p:nvSpPr>
          <p:cNvPr id="41017" name="Line 57"/>
          <p:cNvSpPr>
            <a:spLocks noChangeShapeType="1"/>
          </p:cNvSpPr>
          <p:nvPr/>
        </p:nvSpPr>
        <p:spPr bwMode="auto">
          <a:xfrm flipV="1">
            <a:off x="5733785" y="3716338"/>
            <a:ext cx="311283" cy="360362"/>
          </a:xfrm>
          <a:prstGeom prst="line">
            <a:avLst/>
          </a:prstGeom>
          <a:noFill/>
          <a:ln w="9525">
            <a:solidFill>
              <a:schemeClr val="tx1"/>
            </a:solidFill>
            <a:round/>
            <a:headEnd/>
            <a:tailEnd type="triangle" w="med" len="med"/>
          </a:ln>
          <a:effectLst/>
        </p:spPr>
        <p:txBody>
          <a:bodyPr/>
          <a:lstStyle/>
          <a:p>
            <a:endParaRPr lang="ar-DZ"/>
          </a:p>
        </p:txBody>
      </p:sp>
      <p:sp>
        <p:nvSpPr>
          <p:cNvPr id="41018" name="Line 58"/>
          <p:cNvSpPr>
            <a:spLocks noChangeShapeType="1"/>
          </p:cNvSpPr>
          <p:nvPr/>
        </p:nvSpPr>
        <p:spPr bwMode="auto">
          <a:xfrm flipV="1">
            <a:off x="3080148" y="4724400"/>
            <a:ext cx="1405069" cy="433388"/>
          </a:xfrm>
          <a:prstGeom prst="line">
            <a:avLst/>
          </a:prstGeom>
          <a:noFill/>
          <a:ln w="9525">
            <a:solidFill>
              <a:schemeClr val="tx1"/>
            </a:solidFill>
            <a:round/>
            <a:headEnd/>
            <a:tailEnd type="triangle" w="med" len="med"/>
          </a:ln>
          <a:effectLst/>
        </p:spPr>
        <p:txBody>
          <a:bodyPr/>
          <a:lstStyle/>
          <a:p>
            <a:endParaRPr lang="ar-DZ"/>
          </a:p>
        </p:txBody>
      </p:sp>
      <p:sp>
        <p:nvSpPr>
          <p:cNvPr id="41019" name="Line 59"/>
          <p:cNvSpPr>
            <a:spLocks noChangeShapeType="1"/>
          </p:cNvSpPr>
          <p:nvPr/>
        </p:nvSpPr>
        <p:spPr bwMode="auto">
          <a:xfrm flipH="1" flipV="1">
            <a:off x="6201569" y="4724400"/>
            <a:ext cx="1169458" cy="433388"/>
          </a:xfrm>
          <a:prstGeom prst="line">
            <a:avLst/>
          </a:prstGeom>
          <a:noFill/>
          <a:ln w="9525">
            <a:solidFill>
              <a:schemeClr val="tx1"/>
            </a:solidFill>
            <a:round/>
            <a:headEnd/>
            <a:tailEnd type="triangle" w="med" len="med"/>
          </a:ln>
          <a:effectLst/>
        </p:spPr>
        <p:txBody>
          <a:bodyPr/>
          <a:lstStyle/>
          <a:p>
            <a:endParaRPr lang="ar-DZ"/>
          </a:p>
        </p:txBody>
      </p:sp>
      <p:sp>
        <p:nvSpPr>
          <p:cNvPr id="41020" name="Line 60"/>
          <p:cNvSpPr>
            <a:spLocks noChangeShapeType="1"/>
          </p:cNvSpPr>
          <p:nvPr/>
        </p:nvSpPr>
        <p:spPr bwMode="auto">
          <a:xfrm flipV="1">
            <a:off x="5343393" y="4868864"/>
            <a:ext cx="0" cy="288925"/>
          </a:xfrm>
          <a:prstGeom prst="line">
            <a:avLst/>
          </a:prstGeom>
          <a:noFill/>
          <a:ln w="9525">
            <a:solidFill>
              <a:schemeClr val="tx1"/>
            </a:solidFill>
            <a:round/>
            <a:headEnd/>
            <a:tailEnd type="triangle" w="med" len="med"/>
          </a:ln>
          <a:effectLst/>
        </p:spPr>
        <p:txBody>
          <a:bodyPr/>
          <a:lstStyle/>
          <a:p>
            <a:endParaRPr lang="ar-DZ"/>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53206" y="1562100"/>
            <a:ext cx="4292600" cy="4038600"/>
          </a:xfrm>
          <a:prstGeom prst="rect">
            <a:avLst/>
          </a:prstGeom>
          <a:solidFill>
            <a:srgbClr val="EAEAEA"/>
          </a:solidFill>
          <a:ln w="9525">
            <a:solidFill>
              <a:schemeClr val="folHlink"/>
            </a:solidFill>
            <a:miter lim="800000"/>
            <a:headEnd/>
            <a:tailEnd/>
          </a:ln>
          <a:effectLst>
            <a:outerShdw dist="107763" dir="18900000" algn="ctr" rotWithShape="0">
              <a:schemeClr val="bg2"/>
            </a:outerShdw>
          </a:effectLst>
        </p:spPr>
        <p:txBody>
          <a:bodyPr wrap="none" anchor="ctr"/>
          <a:lstStyle/>
          <a:p>
            <a:endParaRPr lang="ar-DZ" sz="2000" b="1"/>
          </a:p>
        </p:txBody>
      </p:sp>
      <p:sp>
        <p:nvSpPr>
          <p:cNvPr id="4" name="Rectangle 3"/>
          <p:cNvSpPr>
            <a:spLocks noChangeArrowheads="1"/>
          </p:cNvSpPr>
          <p:nvPr/>
        </p:nvSpPr>
        <p:spPr bwMode="auto">
          <a:xfrm>
            <a:off x="0" y="228600"/>
            <a:ext cx="9534525" cy="523220"/>
          </a:xfrm>
          <a:prstGeom prst="rect">
            <a:avLst/>
          </a:prstGeom>
          <a:solidFill>
            <a:srgbClr val="FFFFE1"/>
          </a:solidFill>
          <a:ln w="9525" cap="flat" cmpd="sng">
            <a:solidFill>
              <a:schemeClr val="folHlink"/>
            </a:solidFill>
            <a:prstDash val="solid"/>
            <a:miter lim="800000"/>
            <a:headEnd/>
            <a:tailEnd/>
          </a:ln>
          <a:effectLst>
            <a:outerShdw dist="107763" dir="2700000" algn="ctr" rotWithShape="0">
              <a:schemeClr val="bg2"/>
            </a:outerShdw>
          </a:effectLst>
        </p:spPr>
        <p:txBody>
          <a:bodyPr wrap="square">
            <a:spAutoFit/>
          </a:bodyPr>
          <a:lstStyle/>
          <a:p>
            <a:pPr algn="just">
              <a:lnSpc>
                <a:spcPct val="140000"/>
              </a:lnSpc>
            </a:pPr>
            <a:r>
              <a:rPr lang="ar-SA" sz="2000" b="1"/>
              <a:t>المثال التالي يوضح إستراتيجية إحدى الشركات المتميزة ربحيا في قطاع يعتبر هامش الربح فيه قليل جدا:</a:t>
            </a:r>
            <a:endParaRPr lang="en-US" sz="2000" b="1"/>
          </a:p>
        </p:txBody>
      </p:sp>
      <p:sp>
        <p:nvSpPr>
          <p:cNvPr id="5" name="Line 4"/>
          <p:cNvSpPr>
            <a:spLocks noChangeShapeType="1"/>
          </p:cNvSpPr>
          <p:nvPr/>
        </p:nvSpPr>
        <p:spPr bwMode="auto">
          <a:xfrm flipV="1">
            <a:off x="500856" y="2870201"/>
            <a:ext cx="3948642" cy="9525"/>
          </a:xfrm>
          <a:prstGeom prst="line">
            <a:avLst/>
          </a:prstGeom>
          <a:noFill/>
          <a:ln w="31750">
            <a:solidFill>
              <a:schemeClr val="tx1"/>
            </a:solidFill>
            <a:prstDash val="dash"/>
            <a:round/>
            <a:headEnd/>
            <a:tailEnd/>
          </a:ln>
          <a:effectLst/>
        </p:spPr>
        <p:txBody>
          <a:bodyPr wrap="none" anchor="ctr"/>
          <a:lstStyle/>
          <a:p>
            <a:endParaRPr lang="ar-DZ" sz="2000" b="1"/>
          </a:p>
        </p:txBody>
      </p:sp>
      <p:sp>
        <p:nvSpPr>
          <p:cNvPr id="6" name="Line 5"/>
          <p:cNvSpPr>
            <a:spLocks noChangeShapeType="1"/>
          </p:cNvSpPr>
          <p:nvPr/>
        </p:nvSpPr>
        <p:spPr bwMode="auto">
          <a:xfrm flipV="1">
            <a:off x="507735" y="3956051"/>
            <a:ext cx="3948642" cy="9525"/>
          </a:xfrm>
          <a:prstGeom prst="line">
            <a:avLst/>
          </a:prstGeom>
          <a:noFill/>
          <a:ln w="31750">
            <a:solidFill>
              <a:schemeClr val="tx1"/>
            </a:solidFill>
            <a:prstDash val="dash"/>
            <a:round/>
            <a:headEnd/>
            <a:tailEnd/>
          </a:ln>
          <a:effectLst/>
        </p:spPr>
        <p:txBody>
          <a:bodyPr wrap="none" anchor="ctr"/>
          <a:lstStyle/>
          <a:p>
            <a:endParaRPr lang="ar-DZ" sz="2000" b="1"/>
          </a:p>
        </p:txBody>
      </p:sp>
      <p:sp>
        <p:nvSpPr>
          <p:cNvPr id="7" name="Line 6"/>
          <p:cNvSpPr>
            <a:spLocks noChangeShapeType="1"/>
          </p:cNvSpPr>
          <p:nvPr/>
        </p:nvSpPr>
        <p:spPr bwMode="auto">
          <a:xfrm flipV="1">
            <a:off x="514614" y="4600576"/>
            <a:ext cx="3948642" cy="9525"/>
          </a:xfrm>
          <a:prstGeom prst="line">
            <a:avLst/>
          </a:prstGeom>
          <a:noFill/>
          <a:ln w="31750">
            <a:solidFill>
              <a:schemeClr val="tx1"/>
            </a:solidFill>
            <a:prstDash val="dash"/>
            <a:round/>
            <a:headEnd/>
            <a:tailEnd/>
          </a:ln>
          <a:effectLst/>
        </p:spPr>
        <p:txBody>
          <a:bodyPr wrap="none" anchor="ctr"/>
          <a:lstStyle/>
          <a:p>
            <a:endParaRPr lang="ar-DZ" sz="2000" b="1"/>
          </a:p>
        </p:txBody>
      </p:sp>
      <p:sp>
        <p:nvSpPr>
          <p:cNvPr id="8" name="Rectangle 7"/>
          <p:cNvSpPr>
            <a:spLocks noChangeArrowheads="1"/>
          </p:cNvSpPr>
          <p:nvPr/>
        </p:nvSpPr>
        <p:spPr bwMode="auto">
          <a:xfrm>
            <a:off x="238091" y="2002424"/>
            <a:ext cx="599844" cy="338554"/>
          </a:xfrm>
          <a:prstGeom prst="rect">
            <a:avLst/>
          </a:prstGeom>
          <a:noFill/>
          <a:ln w="28575">
            <a:noFill/>
            <a:miter lim="800000"/>
            <a:headEnd/>
            <a:tailEnd/>
          </a:ln>
          <a:effectLst/>
        </p:spPr>
        <p:txBody>
          <a:bodyPr wrap="none" anchor="ctr">
            <a:spAutoFit/>
          </a:bodyPr>
          <a:lstStyle/>
          <a:p>
            <a:pPr rtl="0" eaLnBrk="0" hangingPunct="0"/>
            <a:r>
              <a:rPr lang="ar-SA" sz="1600" b="1">
                <a:cs typeface="Times New Roman" pitchFamily="18" charset="0"/>
              </a:rPr>
              <a:t>المالية</a:t>
            </a:r>
            <a:endParaRPr lang="en-US" sz="1600" b="1">
              <a:cs typeface="Times New Roman" pitchFamily="18" charset="0"/>
            </a:endParaRPr>
          </a:p>
        </p:txBody>
      </p:sp>
      <p:sp>
        <p:nvSpPr>
          <p:cNvPr id="9" name="Rectangle 8"/>
          <p:cNvSpPr>
            <a:spLocks noChangeArrowheads="1"/>
          </p:cNvSpPr>
          <p:nvPr/>
        </p:nvSpPr>
        <p:spPr bwMode="auto">
          <a:xfrm>
            <a:off x="239525" y="2840624"/>
            <a:ext cx="643125" cy="338554"/>
          </a:xfrm>
          <a:prstGeom prst="rect">
            <a:avLst/>
          </a:prstGeom>
          <a:noFill/>
          <a:ln w="28575">
            <a:noFill/>
            <a:miter lim="800000"/>
            <a:headEnd/>
            <a:tailEnd/>
          </a:ln>
          <a:effectLst/>
        </p:spPr>
        <p:txBody>
          <a:bodyPr wrap="none" anchor="ctr">
            <a:spAutoFit/>
          </a:bodyPr>
          <a:lstStyle/>
          <a:p>
            <a:pPr rtl="0" eaLnBrk="0" hangingPunct="0"/>
            <a:r>
              <a:rPr lang="ar-SA" sz="1600" b="1">
                <a:cs typeface="Times New Roman" pitchFamily="18" charset="0"/>
              </a:rPr>
              <a:t>العملاء</a:t>
            </a:r>
            <a:endParaRPr lang="en-US" sz="1600" b="1">
              <a:cs typeface="Times New Roman" pitchFamily="18" charset="0"/>
            </a:endParaRPr>
          </a:p>
        </p:txBody>
      </p:sp>
      <p:sp>
        <p:nvSpPr>
          <p:cNvPr id="10" name="Rectangle 9"/>
          <p:cNvSpPr>
            <a:spLocks noChangeArrowheads="1"/>
          </p:cNvSpPr>
          <p:nvPr/>
        </p:nvSpPr>
        <p:spPr bwMode="auto">
          <a:xfrm>
            <a:off x="212255" y="4593224"/>
            <a:ext cx="1000595" cy="338554"/>
          </a:xfrm>
          <a:prstGeom prst="rect">
            <a:avLst/>
          </a:prstGeom>
          <a:noFill/>
          <a:ln w="28575">
            <a:noFill/>
            <a:miter lim="800000"/>
            <a:headEnd/>
            <a:tailEnd/>
          </a:ln>
          <a:effectLst/>
        </p:spPr>
        <p:txBody>
          <a:bodyPr wrap="none" anchor="ctr">
            <a:spAutoFit/>
          </a:bodyPr>
          <a:lstStyle/>
          <a:p>
            <a:pPr rtl="0" eaLnBrk="0" hangingPunct="0"/>
            <a:r>
              <a:rPr lang="ar-SA" sz="1600" b="1">
                <a:cs typeface="Times New Roman" pitchFamily="18" charset="0"/>
              </a:rPr>
              <a:t>التعلم والنمو</a:t>
            </a:r>
            <a:endParaRPr lang="en-US" sz="1600" b="1">
              <a:cs typeface="Times New Roman" pitchFamily="18" charset="0"/>
            </a:endParaRPr>
          </a:p>
        </p:txBody>
      </p:sp>
      <p:sp>
        <p:nvSpPr>
          <p:cNvPr id="11" name="Rectangle 10"/>
          <p:cNvSpPr>
            <a:spLocks noChangeArrowheads="1"/>
          </p:cNvSpPr>
          <p:nvPr/>
        </p:nvSpPr>
        <p:spPr bwMode="auto">
          <a:xfrm>
            <a:off x="192905" y="3907424"/>
            <a:ext cx="1277914" cy="338554"/>
          </a:xfrm>
          <a:prstGeom prst="rect">
            <a:avLst/>
          </a:prstGeom>
          <a:noFill/>
          <a:ln w="28575">
            <a:noFill/>
            <a:miter lim="800000"/>
            <a:headEnd/>
            <a:tailEnd/>
          </a:ln>
          <a:effectLst/>
        </p:spPr>
        <p:txBody>
          <a:bodyPr wrap="none" anchor="ctr">
            <a:spAutoFit/>
          </a:bodyPr>
          <a:lstStyle/>
          <a:p>
            <a:pPr rtl="0" eaLnBrk="0" hangingPunct="0"/>
            <a:r>
              <a:rPr lang="ar-SA" sz="1600" b="1">
                <a:cs typeface="Times New Roman" pitchFamily="18" charset="0"/>
              </a:rPr>
              <a:t>العمليات الداخلية</a:t>
            </a:r>
            <a:endParaRPr lang="en-US" sz="1600" b="1">
              <a:cs typeface="Times New Roman" pitchFamily="18" charset="0"/>
            </a:endParaRPr>
          </a:p>
        </p:txBody>
      </p:sp>
      <p:cxnSp>
        <p:nvCxnSpPr>
          <p:cNvPr id="12" name="AutoShape 11"/>
          <p:cNvCxnSpPr>
            <a:cxnSpLocks noChangeShapeType="1"/>
            <a:stCxn id="14" idx="0"/>
            <a:endCxn id="16" idx="2"/>
          </p:cNvCxnSpPr>
          <p:nvPr/>
        </p:nvCxnSpPr>
        <p:spPr bwMode="auto">
          <a:xfrm rot="16200000">
            <a:off x="1857706" y="1679113"/>
            <a:ext cx="287338" cy="1043913"/>
          </a:xfrm>
          <a:prstGeom prst="curvedConnector3">
            <a:avLst>
              <a:gd name="adj1" fmla="val 49722"/>
            </a:avLst>
          </a:prstGeom>
          <a:noFill/>
          <a:ln w="9525">
            <a:solidFill>
              <a:srgbClr val="777777"/>
            </a:solidFill>
            <a:round/>
            <a:headEnd/>
            <a:tailEnd type="triangle" w="med" len="med"/>
          </a:ln>
          <a:effectLst/>
        </p:spPr>
      </p:cxnSp>
      <p:cxnSp>
        <p:nvCxnSpPr>
          <p:cNvPr id="13" name="AutoShape 12"/>
          <p:cNvCxnSpPr>
            <a:cxnSpLocks noChangeShapeType="1"/>
            <a:stCxn id="15" idx="0"/>
            <a:endCxn id="16" idx="2"/>
          </p:cNvCxnSpPr>
          <p:nvPr/>
        </p:nvCxnSpPr>
        <p:spPr bwMode="auto">
          <a:xfrm rot="5400000" flipH="1">
            <a:off x="2868943" y="1711788"/>
            <a:ext cx="287338" cy="978562"/>
          </a:xfrm>
          <a:prstGeom prst="curvedConnector3">
            <a:avLst>
              <a:gd name="adj1" fmla="val 49722"/>
            </a:avLst>
          </a:prstGeom>
          <a:noFill/>
          <a:ln w="9525">
            <a:solidFill>
              <a:srgbClr val="777777"/>
            </a:solidFill>
            <a:round/>
            <a:headEnd/>
            <a:tailEnd type="triangle" w="med" len="med"/>
          </a:ln>
          <a:effectLst/>
        </p:spPr>
      </p:cxnSp>
      <p:sp>
        <p:nvSpPr>
          <p:cNvPr id="14" name="Rectangle 13"/>
          <p:cNvSpPr>
            <a:spLocks noChangeArrowheads="1"/>
          </p:cNvSpPr>
          <p:nvPr/>
        </p:nvSpPr>
        <p:spPr bwMode="auto">
          <a:xfrm>
            <a:off x="831057" y="2344738"/>
            <a:ext cx="1296723" cy="347662"/>
          </a:xfrm>
          <a:prstGeom prst="rect">
            <a:avLst/>
          </a:prstGeom>
          <a:solidFill>
            <a:schemeClr val="bg1"/>
          </a:solidFill>
          <a:ln w="12700">
            <a:noFill/>
            <a:miter lim="800000"/>
            <a:headEnd/>
            <a:tailEnd/>
          </a:ln>
          <a:effectLst>
            <a:prstShdw prst="shdw18" dist="17961" dir="13500000">
              <a:schemeClr val="bg1">
                <a:gamma/>
                <a:shade val="60000"/>
                <a:invGamma/>
              </a:schemeClr>
            </a:prstShdw>
          </a:effectLst>
        </p:spPr>
        <p:txBody>
          <a:bodyPr anchor="ctr"/>
          <a:lstStyle/>
          <a:p>
            <a:pPr rtl="0" eaLnBrk="0" hangingPunct="0"/>
            <a:r>
              <a:rPr lang="ar-SA" sz="1400" b="1"/>
              <a:t>زيادة الربح</a:t>
            </a:r>
            <a:endParaRPr lang="en-US" sz="1400" b="1"/>
          </a:p>
        </p:txBody>
      </p:sp>
      <p:sp>
        <p:nvSpPr>
          <p:cNvPr id="15" name="Rectangle 14"/>
          <p:cNvSpPr>
            <a:spLocks noChangeArrowheads="1"/>
          </p:cNvSpPr>
          <p:nvPr/>
        </p:nvSpPr>
        <p:spPr bwMode="auto">
          <a:xfrm>
            <a:off x="2894807" y="2344738"/>
            <a:ext cx="1214173" cy="347662"/>
          </a:xfrm>
          <a:prstGeom prst="rect">
            <a:avLst/>
          </a:prstGeom>
          <a:solidFill>
            <a:schemeClr val="bg1"/>
          </a:solidFill>
          <a:ln w="12700">
            <a:noFill/>
            <a:miter lim="800000"/>
            <a:headEnd/>
            <a:tailEnd/>
          </a:ln>
          <a:effectLst>
            <a:prstShdw prst="shdw18" dist="17961" dir="13500000">
              <a:schemeClr val="bg1">
                <a:gamma/>
                <a:shade val="60000"/>
                <a:invGamma/>
              </a:schemeClr>
            </a:prstShdw>
          </a:effectLst>
        </p:spPr>
        <p:txBody>
          <a:bodyPr anchor="ctr"/>
          <a:lstStyle/>
          <a:p>
            <a:pPr rtl="0" eaLnBrk="0" hangingPunct="0"/>
            <a:r>
              <a:rPr lang="ar-SA" sz="1400" b="1"/>
              <a:t>تقليل عدد الطائرات</a:t>
            </a:r>
            <a:endParaRPr lang="en-US" sz="1400" b="1"/>
          </a:p>
        </p:txBody>
      </p:sp>
      <p:sp>
        <p:nvSpPr>
          <p:cNvPr id="16" name="Rectangle 15"/>
          <p:cNvSpPr>
            <a:spLocks noChangeArrowheads="1"/>
          </p:cNvSpPr>
          <p:nvPr/>
        </p:nvSpPr>
        <p:spPr bwMode="auto">
          <a:xfrm>
            <a:off x="1821656" y="1811338"/>
            <a:ext cx="1403350" cy="246062"/>
          </a:xfrm>
          <a:prstGeom prst="rect">
            <a:avLst/>
          </a:prstGeom>
          <a:solidFill>
            <a:schemeClr val="bg1"/>
          </a:solidFill>
          <a:ln w="12700">
            <a:noFill/>
            <a:miter lim="800000"/>
            <a:headEnd/>
            <a:tailEnd/>
          </a:ln>
          <a:effectLst>
            <a:prstShdw prst="shdw18" dist="17961" dir="13500000">
              <a:schemeClr val="bg1">
                <a:gamma/>
                <a:shade val="60000"/>
                <a:invGamma/>
              </a:schemeClr>
            </a:prstShdw>
          </a:effectLst>
        </p:spPr>
        <p:txBody>
          <a:bodyPr wrap="none" anchor="ctr"/>
          <a:lstStyle/>
          <a:p>
            <a:pPr rtl="0" eaLnBrk="0" hangingPunct="0"/>
            <a:r>
              <a:rPr lang="ar-SA" sz="1400" b="1"/>
              <a:t>تعظيم الأرباح</a:t>
            </a:r>
            <a:endParaRPr lang="en-US" sz="1400" b="1"/>
          </a:p>
        </p:txBody>
      </p:sp>
      <p:sp>
        <p:nvSpPr>
          <p:cNvPr id="17" name="Rectangle 16"/>
          <p:cNvSpPr>
            <a:spLocks noChangeArrowheads="1"/>
          </p:cNvSpPr>
          <p:nvPr/>
        </p:nvSpPr>
        <p:spPr bwMode="auto">
          <a:xfrm>
            <a:off x="1465660" y="2928938"/>
            <a:ext cx="1296723" cy="347662"/>
          </a:xfrm>
          <a:prstGeom prst="rect">
            <a:avLst/>
          </a:prstGeom>
          <a:solidFill>
            <a:schemeClr val="bg1"/>
          </a:solidFill>
          <a:ln w="12700">
            <a:noFill/>
            <a:miter lim="800000"/>
            <a:headEnd/>
            <a:tailEnd/>
          </a:ln>
          <a:effectLst>
            <a:prstShdw prst="shdw18" dist="17961" dir="13500000">
              <a:schemeClr val="bg1">
                <a:gamma/>
                <a:shade val="60000"/>
                <a:invGamma/>
              </a:schemeClr>
            </a:prstShdw>
          </a:effectLst>
        </p:spPr>
        <p:txBody>
          <a:bodyPr anchor="ctr"/>
          <a:lstStyle/>
          <a:p>
            <a:pPr rtl="0" eaLnBrk="0" hangingPunct="0"/>
            <a:r>
              <a:rPr lang="ar-SA" sz="1400" b="1"/>
              <a:t>جذب عملاء جدد</a:t>
            </a:r>
            <a:endParaRPr lang="en-US" sz="1400" b="1"/>
          </a:p>
        </p:txBody>
      </p:sp>
      <p:sp>
        <p:nvSpPr>
          <p:cNvPr id="18" name="Rectangle 17"/>
          <p:cNvSpPr>
            <a:spLocks noChangeArrowheads="1"/>
          </p:cNvSpPr>
          <p:nvPr/>
        </p:nvSpPr>
        <p:spPr bwMode="auto">
          <a:xfrm>
            <a:off x="628121" y="3411538"/>
            <a:ext cx="1296723" cy="347662"/>
          </a:xfrm>
          <a:prstGeom prst="rect">
            <a:avLst/>
          </a:prstGeom>
          <a:solidFill>
            <a:schemeClr val="bg1"/>
          </a:solidFill>
          <a:ln w="12700">
            <a:noFill/>
            <a:miter lim="800000"/>
            <a:headEnd/>
            <a:tailEnd/>
          </a:ln>
          <a:effectLst>
            <a:prstShdw prst="shdw18" dist="17961" dir="13500000">
              <a:schemeClr val="bg1">
                <a:gamma/>
                <a:shade val="60000"/>
                <a:invGamma/>
              </a:schemeClr>
            </a:prstShdw>
          </a:effectLst>
        </p:spPr>
        <p:txBody>
          <a:bodyPr anchor="ctr"/>
          <a:lstStyle/>
          <a:p>
            <a:pPr rtl="0" eaLnBrk="0" hangingPunct="0"/>
            <a:r>
              <a:rPr lang="ar-SA" sz="1400" b="1"/>
              <a:t>خدمة في الوقت</a:t>
            </a:r>
            <a:endParaRPr lang="en-US" sz="1400" b="1"/>
          </a:p>
        </p:txBody>
      </p:sp>
      <p:sp>
        <p:nvSpPr>
          <p:cNvPr id="19" name="Rectangle 18"/>
          <p:cNvSpPr>
            <a:spLocks noChangeArrowheads="1"/>
          </p:cNvSpPr>
          <p:nvPr/>
        </p:nvSpPr>
        <p:spPr bwMode="auto">
          <a:xfrm>
            <a:off x="2399507" y="3487738"/>
            <a:ext cx="1250289" cy="347662"/>
          </a:xfrm>
          <a:prstGeom prst="rect">
            <a:avLst/>
          </a:prstGeom>
          <a:solidFill>
            <a:schemeClr val="bg1"/>
          </a:solidFill>
          <a:ln w="12700">
            <a:noFill/>
            <a:miter lim="800000"/>
            <a:headEnd/>
            <a:tailEnd/>
          </a:ln>
          <a:effectLst>
            <a:prstShdw prst="shdw18" dist="17961" dir="13500000">
              <a:schemeClr val="bg1">
                <a:gamma/>
                <a:shade val="60000"/>
                <a:invGamma/>
              </a:schemeClr>
            </a:prstShdw>
          </a:effectLst>
        </p:spPr>
        <p:txBody>
          <a:bodyPr anchor="ctr"/>
          <a:lstStyle/>
          <a:p>
            <a:pPr rtl="0" eaLnBrk="0" hangingPunct="0"/>
            <a:r>
              <a:rPr lang="ar-SA" sz="1400" b="1"/>
              <a:t>أقل الأسعار</a:t>
            </a:r>
            <a:endParaRPr lang="en-US" sz="1400" b="1"/>
          </a:p>
        </p:txBody>
      </p:sp>
      <p:sp>
        <p:nvSpPr>
          <p:cNvPr id="20" name="Rectangle 19"/>
          <p:cNvSpPr>
            <a:spLocks noChangeArrowheads="1"/>
          </p:cNvSpPr>
          <p:nvPr/>
        </p:nvSpPr>
        <p:spPr bwMode="auto">
          <a:xfrm>
            <a:off x="1599804" y="4130676"/>
            <a:ext cx="2285603" cy="347663"/>
          </a:xfrm>
          <a:prstGeom prst="rect">
            <a:avLst/>
          </a:prstGeom>
          <a:solidFill>
            <a:schemeClr val="bg1"/>
          </a:solidFill>
          <a:ln w="12700">
            <a:noFill/>
            <a:miter lim="800000"/>
            <a:headEnd/>
            <a:tailEnd/>
          </a:ln>
          <a:effectLst>
            <a:prstShdw prst="shdw18" dist="17961" dir="13500000">
              <a:schemeClr val="bg1">
                <a:gamma/>
                <a:shade val="60000"/>
                <a:invGamma/>
              </a:schemeClr>
            </a:prstShdw>
          </a:effectLst>
        </p:spPr>
        <p:txBody>
          <a:bodyPr anchor="ctr"/>
          <a:lstStyle/>
          <a:p>
            <a:pPr rtl="0" eaLnBrk="0" hangingPunct="0"/>
            <a:r>
              <a:rPr lang="ar-SA" sz="1400" b="1"/>
              <a:t>عمليات تشغيلية سريعة على الأرض</a:t>
            </a:r>
            <a:endParaRPr lang="en-US" sz="1400" b="1"/>
          </a:p>
        </p:txBody>
      </p:sp>
      <p:sp>
        <p:nvSpPr>
          <p:cNvPr id="21" name="Rectangle 20"/>
          <p:cNvSpPr>
            <a:spLocks noChangeArrowheads="1"/>
          </p:cNvSpPr>
          <p:nvPr/>
        </p:nvSpPr>
        <p:spPr bwMode="auto">
          <a:xfrm>
            <a:off x="1161257" y="4838701"/>
            <a:ext cx="1344877" cy="347663"/>
          </a:xfrm>
          <a:prstGeom prst="rect">
            <a:avLst/>
          </a:prstGeom>
          <a:solidFill>
            <a:schemeClr val="bg1"/>
          </a:solidFill>
          <a:ln w="12700">
            <a:noFill/>
            <a:miter lim="800000"/>
            <a:headEnd/>
            <a:tailEnd/>
          </a:ln>
          <a:effectLst>
            <a:prstShdw prst="shdw18" dist="17961" dir="13500000">
              <a:schemeClr val="bg1">
                <a:gamma/>
                <a:shade val="60000"/>
                <a:invGamma/>
              </a:schemeClr>
            </a:prstShdw>
          </a:effectLst>
        </p:spPr>
        <p:txBody>
          <a:bodyPr anchor="ctr"/>
          <a:lstStyle/>
          <a:p>
            <a:pPr rtl="0" eaLnBrk="0" hangingPunct="0"/>
            <a:r>
              <a:rPr lang="ar-SA" sz="1400" b="1"/>
              <a:t>تناغم فريق العمل الأرضي</a:t>
            </a:r>
            <a:endParaRPr lang="en-US" sz="1400" b="1"/>
          </a:p>
        </p:txBody>
      </p:sp>
      <p:cxnSp>
        <p:nvCxnSpPr>
          <p:cNvPr id="22" name="AutoShape 21"/>
          <p:cNvCxnSpPr>
            <a:cxnSpLocks noChangeShapeType="1"/>
            <a:stCxn id="18" idx="3"/>
            <a:endCxn id="17" idx="2"/>
          </p:cNvCxnSpPr>
          <p:nvPr/>
        </p:nvCxnSpPr>
        <p:spPr bwMode="auto">
          <a:xfrm flipV="1">
            <a:off x="1924844" y="3276601"/>
            <a:ext cx="189177" cy="309563"/>
          </a:xfrm>
          <a:prstGeom prst="curvedConnector2">
            <a:avLst/>
          </a:prstGeom>
          <a:noFill/>
          <a:ln w="9525">
            <a:solidFill>
              <a:srgbClr val="777777"/>
            </a:solidFill>
            <a:round/>
            <a:headEnd/>
            <a:tailEnd type="triangle" w="med" len="med"/>
          </a:ln>
          <a:effectLst/>
        </p:spPr>
      </p:cxnSp>
      <p:cxnSp>
        <p:nvCxnSpPr>
          <p:cNvPr id="23" name="AutoShape 22"/>
          <p:cNvCxnSpPr>
            <a:cxnSpLocks noChangeShapeType="1"/>
            <a:stCxn id="17" idx="1"/>
            <a:endCxn id="14" idx="2"/>
          </p:cNvCxnSpPr>
          <p:nvPr/>
        </p:nvCxnSpPr>
        <p:spPr bwMode="auto">
          <a:xfrm rot="10800000" flipH="1">
            <a:off x="1465660" y="2692401"/>
            <a:ext cx="13758" cy="411163"/>
          </a:xfrm>
          <a:prstGeom prst="curvedConnector4">
            <a:avLst>
              <a:gd name="adj1" fmla="val -1800000"/>
              <a:gd name="adj2" fmla="val 71042"/>
            </a:avLst>
          </a:prstGeom>
          <a:noFill/>
          <a:ln w="9525">
            <a:solidFill>
              <a:srgbClr val="777777"/>
            </a:solidFill>
            <a:round/>
            <a:headEnd/>
            <a:tailEnd type="triangle" w="med" len="med"/>
          </a:ln>
          <a:effectLst/>
        </p:spPr>
      </p:cxnSp>
      <p:cxnSp>
        <p:nvCxnSpPr>
          <p:cNvPr id="24" name="AutoShape 23"/>
          <p:cNvCxnSpPr>
            <a:cxnSpLocks noChangeShapeType="1"/>
            <a:stCxn id="21" idx="0"/>
            <a:endCxn id="20" idx="2"/>
          </p:cNvCxnSpPr>
          <p:nvPr/>
        </p:nvCxnSpPr>
        <p:spPr bwMode="auto">
          <a:xfrm rot="16200000">
            <a:off x="2108399" y="4203635"/>
            <a:ext cx="360362" cy="909769"/>
          </a:xfrm>
          <a:prstGeom prst="curvedConnector3">
            <a:avLst>
              <a:gd name="adj1" fmla="val 49778"/>
            </a:avLst>
          </a:prstGeom>
          <a:noFill/>
          <a:ln w="9525">
            <a:solidFill>
              <a:srgbClr val="777777"/>
            </a:solidFill>
            <a:round/>
            <a:headEnd/>
            <a:tailEnd type="triangle" w="med" len="med"/>
          </a:ln>
          <a:effectLst/>
        </p:spPr>
      </p:cxnSp>
      <p:cxnSp>
        <p:nvCxnSpPr>
          <p:cNvPr id="25" name="AutoShape 24"/>
          <p:cNvCxnSpPr>
            <a:cxnSpLocks noChangeShapeType="1"/>
            <a:stCxn id="20" idx="0"/>
            <a:endCxn id="18" idx="2"/>
          </p:cNvCxnSpPr>
          <p:nvPr/>
        </p:nvCxnSpPr>
        <p:spPr bwMode="auto">
          <a:xfrm rot="5400000" flipH="1">
            <a:off x="1824237" y="3211447"/>
            <a:ext cx="371475" cy="1466982"/>
          </a:xfrm>
          <a:prstGeom prst="curvedConnector3">
            <a:avLst>
              <a:gd name="adj1" fmla="val 50000"/>
            </a:avLst>
          </a:prstGeom>
          <a:noFill/>
          <a:ln w="9525">
            <a:solidFill>
              <a:srgbClr val="777777"/>
            </a:solidFill>
            <a:round/>
            <a:headEnd/>
            <a:tailEnd type="triangle" w="med" len="med"/>
          </a:ln>
          <a:effectLst/>
        </p:spPr>
      </p:cxnSp>
      <p:cxnSp>
        <p:nvCxnSpPr>
          <p:cNvPr id="26" name="AutoShape 25"/>
          <p:cNvCxnSpPr>
            <a:cxnSpLocks noChangeShapeType="1"/>
            <a:stCxn id="20" idx="0"/>
            <a:endCxn id="19" idx="2"/>
          </p:cNvCxnSpPr>
          <p:nvPr/>
        </p:nvCxnSpPr>
        <p:spPr bwMode="auto">
          <a:xfrm rot="16200000">
            <a:off x="2736850" y="3842015"/>
            <a:ext cx="295275" cy="282046"/>
          </a:xfrm>
          <a:prstGeom prst="curvedConnector3">
            <a:avLst>
              <a:gd name="adj1" fmla="val 50000"/>
            </a:avLst>
          </a:prstGeom>
          <a:noFill/>
          <a:ln w="9525">
            <a:solidFill>
              <a:srgbClr val="777777"/>
            </a:solidFill>
            <a:round/>
            <a:headEnd/>
            <a:tailEnd type="triangle" w="med" len="med"/>
          </a:ln>
          <a:effectLst/>
        </p:spPr>
      </p:cxnSp>
      <p:cxnSp>
        <p:nvCxnSpPr>
          <p:cNvPr id="27" name="AutoShape 26"/>
          <p:cNvCxnSpPr>
            <a:cxnSpLocks noChangeShapeType="1"/>
            <a:stCxn id="19" idx="0"/>
            <a:endCxn id="17" idx="3"/>
          </p:cNvCxnSpPr>
          <p:nvPr/>
        </p:nvCxnSpPr>
        <p:spPr bwMode="auto">
          <a:xfrm rot="5400000" flipH="1">
            <a:off x="2701859" y="3164087"/>
            <a:ext cx="384175" cy="263128"/>
          </a:xfrm>
          <a:prstGeom prst="curvedConnector2">
            <a:avLst/>
          </a:prstGeom>
          <a:noFill/>
          <a:ln w="9525">
            <a:solidFill>
              <a:srgbClr val="777777"/>
            </a:solidFill>
            <a:round/>
            <a:headEnd/>
            <a:tailEnd type="triangle" w="med" len="med"/>
          </a:ln>
          <a:effectLst/>
        </p:spPr>
      </p:cxnSp>
      <p:cxnSp>
        <p:nvCxnSpPr>
          <p:cNvPr id="28" name="AutoShape 27"/>
          <p:cNvCxnSpPr>
            <a:cxnSpLocks noChangeShapeType="1"/>
            <a:stCxn id="20" idx="3"/>
            <a:endCxn id="15" idx="2"/>
          </p:cNvCxnSpPr>
          <p:nvPr/>
        </p:nvCxnSpPr>
        <p:spPr bwMode="auto">
          <a:xfrm flipH="1" flipV="1">
            <a:off x="3501893" y="2692400"/>
            <a:ext cx="383513" cy="1612900"/>
          </a:xfrm>
          <a:prstGeom prst="curvedConnector4">
            <a:avLst>
              <a:gd name="adj1" fmla="val -64574"/>
              <a:gd name="adj2" fmla="val 55412"/>
            </a:avLst>
          </a:prstGeom>
          <a:noFill/>
          <a:ln w="9525">
            <a:solidFill>
              <a:srgbClr val="777777"/>
            </a:solidFill>
            <a:round/>
            <a:headEnd/>
            <a:tailEnd type="triangle" w="med" len="med"/>
          </a:ln>
          <a:effectLst/>
        </p:spPr>
      </p:cxnSp>
      <p:graphicFrame>
        <p:nvGraphicFramePr>
          <p:cNvPr id="29" name="Group 28"/>
          <p:cNvGraphicFramePr>
            <a:graphicFrameLocks noGrp="1"/>
          </p:cNvGraphicFramePr>
          <p:nvPr/>
        </p:nvGraphicFramePr>
        <p:xfrm>
          <a:off x="4648200" y="3733800"/>
          <a:ext cx="4959879" cy="2095500"/>
        </p:xfrm>
        <a:graphic>
          <a:graphicData uri="http://schemas.openxmlformats.org/drawingml/2006/table">
            <a:tbl>
              <a:tblPr/>
              <a:tblGrid>
                <a:gridCol w="1238250"/>
                <a:gridCol w="1023144"/>
                <a:gridCol w="1542785"/>
                <a:gridCol w="1155700"/>
              </a:tblGrid>
              <a:tr h="412500">
                <a:tc>
                  <a:txBody>
                    <a:bodyPr/>
                    <a:lstStyle/>
                    <a:p>
                      <a:pPr marL="0" marR="0" lvl="0" indent="0" algn="ctr" defTabSz="914400" rtl="1" eaLnBrk="0" fontAlgn="base" latinLnBrk="0" hangingPunct="0">
                        <a:lnSpc>
                          <a:spcPct val="100000"/>
                        </a:lnSpc>
                        <a:spcBef>
                          <a:spcPct val="20000"/>
                        </a:spcBef>
                        <a:spcAft>
                          <a:spcPct val="0"/>
                        </a:spcAft>
                        <a:buClrTx/>
                        <a:buSzTx/>
                        <a:buFont typeface="Arial" pitchFamily="34" charset="0"/>
                        <a:buNone/>
                        <a:tabLst/>
                      </a:pPr>
                      <a:r>
                        <a:rPr kumimoji="0" lang="ar-SA" sz="1600" b="1" i="0" u="none" strike="noStrike" cap="none" normalizeH="0" baseline="0" dirty="0" smtClean="0">
                          <a:ln>
                            <a:noFill/>
                          </a:ln>
                          <a:solidFill>
                            <a:srgbClr val="000000"/>
                          </a:solidFill>
                          <a:effectLst>
                            <a:outerShdw blurRad="38100" dist="38100" dir="2700000" algn="tl">
                              <a:srgbClr val="FFFFFF"/>
                            </a:outerShdw>
                          </a:effectLst>
                          <a:latin typeface="Calibri" pitchFamily="34" charset="0"/>
                        </a:rPr>
                        <a:t>المبادرة</a:t>
                      </a:r>
                      <a:endParaRPr kumimoji="0" lang="en-US" sz="1600" b="1" i="0" u="none" strike="noStrike" cap="none" normalizeH="0" baseline="0" dirty="0" smtClean="0">
                        <a:ln>
                          <a:noFill/>
                        </a:ln>
                        <a:solidFill>
                          <a:srgbClr val="000000"/>
                        </a:solidFill>
                        <a:effectLst>
                          <a:outerShdw blurRad="38100" dist="38100" dir="2700000" algn="tl">
                            <a:srgbClr val="FFFFFF"/>
                          </a:outerShdw>
                        </a:effectLst>
                        <a:latin typeface="Calibri" pitchFamily="34"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1" eaLnBrk="0" fontAlgn="base" latinLnBrk="0" hangingPunct="0">
                        <a:lnSpc>
                          <a:spcPct val="100000"/>
                        </a:lnSpc>
                        <a:spcBef>
                          <a:spcPct val="20000"/>
                        </a:spcBef>
                        <a:spcAft>
                          <a:spcPct val="0"/>
                        </a:spcAft>
                        <a:buClrTx/>
                        <a:buSzTx/>
                        <a:buFont typeface="Arial" pitchFamily="34" charset="0"/>
                        <a:buNone/>
                        <a:tabLst/>
                      </a:pPr>
                      <a:r>
                        <a:rPr kumimoji="0" lang="ar-SA" sz="1600" b="1" i="0" u="none" strike="noStrike" cap="none" normalizeH="0" baseline="0" smtClean="0">
                          <a:ln>
                            <a:noFill/>
                          </a:ln>
                          <a:solidFill>
                            <a:srgbClr val="000000"/>
                          </a:solidFill>
                          <a:effectLst>
                            <a:outerShdw blurRad="38100" dist="38100" dir="2700000" algn="tl">
                              <a:srgbClr val="FFFFFF"/>
                            </a:outerShdw>
                          </a:effectLst>
                          <a:latin typeface="Calibri" pitchFamily="34" charset="0"/>
                        </a:rPr>
                        <a:t>المستهدف</a:t>
                      </a:r>
                      <a:endParaRPr kumimoji="0" lang="en-US" sz="1600" b="1" i="0" u="none" strike="noStrike" cap="none" normalizeH="0" baseline="0" smtClean="0">
                        <a:ln>
                          <a:noFill/>
                        </a:ln>
                        <a:solidFill>
                          <a:srgbClr val="000000"/>
                        </a:solidFill>
                        <a:effectLst>
                          <a:outerShdw blurRad="38100" dist="38100" dir="2700000" algn="tl">
                            <a:srgbClr val="FFFFFF"/>
                          </a:outerShdw>
                        </a:effectLst>
                        <a:latin typeface="Calibri" pitchFamily="34"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1" eaLnBrk="0" fontAlgn="base" latinLnBrk="0" hangingPunct="0">
                        <a:lnSpc>
                          <a:spcPct val="100000"/>
                        </a:lnSpc>
                        <a:spcBef>
                          <a:spcPct val="20000"/>
                        </a:spcBef>
                        <a:spcAft>
                          <a:spcPct val="0"/>
                        </a:spcAft>
                        <a:buClrTx/>
                        <a:buSzTx/>
                        <a:buFont typeface="Arial" pitchFamily="34" charset="0"/>
                        <a:buNone/>
                        <a:tabLst/>
                      </a:pPr>
                      <a:r>
                        <a:rPr kumimoji="0" lang="ar-SA" sz="1600" b="1" i="0" u="none" strike="noStrike" cap="none" normalizeH="0" baseline="0" dirty="0" smtClean="0">
                          <a:ln>
                            <a:noFill/>
                          </a:ln>
                          <a:solidFill>
                            <a:srgbClr val="000000"/>
                          </a:solidFill>
                          <a:effectLst>
                            <a:outerShdw blurRad="38100" dist="38100" dir="2700000" algn="tl">
                              <a:srgbClr val="FFFFFF"/>
                            </a:outerShdw>
                          </a:effectLst>
                          <a:latin typeface="Calibri" pitchFamily="34" charset="0"/>
                        </a:rPr>
                        <a:t>المؤشر</a:t>
                      </a:r>
                      <a:endParaRPr kumimoji="0" lang="en-US" sz="1600" b="1" i="0" u="none" strike="noStrike" cap="none" normalizeH="0" baseline="0" dirty="0" smtClean="0">
                        <a:ln>
                          <a:noFill/>
                        </a:ln>
                        <a:solidFill>
                          <a:srgbClr val="000000"/>
                        </a:solidFill>
                        <a:effectLst>
                          <a:outerShdw blurRad="38100" dist="38100" dir="2700000" algn="tl">
                            <a:srgbClr val="FFFFFF"/>
                          </a:outerShdw>
                        </a:effectLst>
                        <a:latin typeface="Calibri" pitchFamily="34"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1" eaLnBrk="0" fontAlgn="base" latinLnBrk="0" hangingPunct="0">
                        <a:lnSpc>
                          <a:spcPct val="100000"/>
                        </a:lnSpc>
                        <a:spcBef>
                          <a:spcPct val="20000"/>
                        </a:spcBef>
                        <a:spcAft>
                          <a:spcPct val="0"/>
                        </a:spcAft>
                        <a:buClrTx/>
                        <a:buSzTx/>
                        <a:buFont typeface="Arial" pitchFamily="34" charset="0"/>
                        <a:buNone/>
                        <a:tabLst/>
                      </a:pPr>
                      <a:r>
                        <a:rPr kumimoji="0" lang="ar-SA" sz="1600" b="1" i="0" u="none" strike="noStrike" cap="none" normalizeH="0" baseline="0" dirty="0" smtClean="0">
                          <a:ln>
                            <a:noFill/>
                          </a:ln>
                          <a:solidFill>
                            <a:srgbClr val="000000"/>
                          </a:solidFill>
                          <a:effectLst>
                            <a:outerShdw blurRad="38100" dist="38100" dir="2700000" algn="tl">
                              <a:srgbClr val="FFFFFF"/>
                            </a:outerShdw>
                          </a:effectLst>
                          <a:latin typeface="Calibri" pitchFamily="34" charset="0"/>
                        </a:rPr>
                        <a:t>الهدف</a:t>
                      </a:r>
                      <a:endParaRPr kumimoji="0" lang="en-US" sz="1600" b="1" i="0" u="none" strike="noStrike" cap="none" normalizeH="0" baseline="0" dirty="0" smtClean="0">
                        <a:ln>
                          <a:noFill/>
                        </a:ln>
                        <a:solidFill>
                          <a:srgbClr val="000000"/>
                        </a:solidFill>
                        <a:effectLst>
                          <a:outerShdw blurRad="38100" dist="38100" dir="2700000" algn="tl">
                            <a:srgbClr val="FFFFFF"/>
                          </a:outerShdw>
                        </a:effectLst>
                        <a:latin typeface="Calibri" pitchFamily="34"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1683000">
                <a:tc>
                  <a:txBody>
                    <a:bodyPr/>
                    <a:lstStyle/>
                    <a:p>
                      <a:pPr marL="0" marR="0" lvl="0" indent="0" algn="r" defTabSz="914400" rtl="1" eaLnBrk="0" fontAlgn="base" latinLnBrk="0" hangingPunct="0">
                        <a:lnSpc>
                          <a:spcPct val="100000"/>
                        </a:lnSpc>
                        <a:spcBef>
                          <a:spcPct val="20000"/>
                        </a:spcBef>
                        <a:spcAft>
                          <a:spcPct val="0"/>
                        </a:spcAft>
                        <a:buClrTx/>
                        <a:buSzTx/>
                        <a:buFont typeface="Arial" pitchFamily="34" charset="0"/>
                        <a:buNone/>
                        <a:tabLst/>
                      </a:pPr>
                      <a:r>
                        <a:rPr kumimoji="0" lang="ar-SA" sz="2000" b="0" i="0" u="none" strike="noStrike" cap="none" normalizeH="0" baseline="0" dirty="0" smtClean="0">
                          <a:ln>
                            <a:noFill/>
                          </a:ln>
                          <a:solidFill>
                            <a:srgbClr val="000000"/>
                          </a:solidFill>
                          <a:effectLst/>
                          <a:latin typeface="Calibri" pitchFamily="34" charset="0"/>
                        </a:rPr>
                        <a:t>زيادة فعالية دورة العمل الأرضية</a:t>
                      </a:r>
                      <a:endParaRPr kumimoji="0" lang="en-US" sz="2000" b="0" i="0" u="none" strike="noStrike" cap="none" normalizeH="0" baseline="0" dirty="0" smtClean="0">
                        <a:ln>
                          <a:noFill/>
                        </a:ln>
                        <a:solidFill>
                          <a:srgbClr val="000000"/>
                        </a:solidFill>
                        <a:effectLst/>
                        <a:latin typeface="Calibri" pitchFamily="34"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0" fontAlgn="base" latinLnBrk="0" hangingPunct="0">
                        <a:lnSpc>
                          <a:spcPct val="100000"/>
                        </a:lnSpc>
                        <a:spcBef>
                          <a:spcPct val="20000"/>
                        </a:spcBef>
                        <a:spcAft>
                          <a:spcPct val="0"/>
                        </a:spcAft>
                        <a:buClrTx/>
                        <a:buSzTx/>
                        <a:buFont typeface="Arial" pitchFamily="34" charset="0"/>
                        <a:buNone/>
                        <a:tabLst/>
                      </a:pPr>
                      <a:r>
                        <a:rPr kumimoji="0" lang="ar-SA" sz="2000" b="0" i="0" u="none" strike="noStrike" cap="none" normalizeH="0" baseline="0" smtClean="0">
                          <a:ln>
                            <a:noFill/>
                          </a:ln>
                          <a:solidFill>
                            <a:srgbClr val="000000"/>
                          </a:solidFill>
                          <a:effectLst/>
                          <a:latin typeface="Calibri" pitchFamily="34" charset="0"/>
                        </a:rPr>
                        <a:t>30 دقيقة</a:t>
                      </a:r>
                    </a:p>
                    <a:p>
                      <a:pPr marL="0" marR="0" lvl="0" indent="0" algn="r" defTabSz="914400" rtl="1" eaLnBrk="0" fontAlgn="base" latinLnBrk="0" hangingPunct="0">
                        <a:lnSpc>
                          <a:spcPct val="100000"/>
                        </a:lnSpc>
                        <a:spcBef>
                          <a:spcPct val="20000"/>
                        </a:spcBef>
                        <a:spcAft>
                          <a:spcPct val="0"/>
                        </a:spcAft>
                        <a:buClrTx/>
                        <a:buSzTx/>
                        <a:buFont typeface="Arial" pitchFamily="34" charset="0"/>
                        <a:buNone/>
                        <a:tabLst/>
                      </a:pPr>
                      <a:r>
                        <a:rPr kumimoji="0" lang="ar-SA" sz="2000" b="0" i="0" u="none" strike="noStrike" cap="none" normalizeH="0" baseline="0" smtClean="0">
                          <a:ln>
                            <a:noFill/>
                          </a:ln>
                          <a:solidFill>
                            <a:srgbClr val="000000"/>
                          </a:solidFill>
                          <a:effectLst/>
                          <a:latin typeface="Calibri" pitchFamily="34" charset="0"/>
                        </a:rPr>
                        <a:t>90 %</a:t>
                      </a:r>
                      <a:endParaRPr kumimoji="0" lang="en-US" sz="2000" b="0" i="0" u="none" strike="noStrike" cap="none" normalizeH="0" baseline="0" smtClean="0">
                        <a:ln>
                          <a:noFill/>
                        </a:ln>
                        <a:solidFill>
                          <a:srgbClr val="000000"/>
                        </a:solidFill>
                        <a:effectLst/>
                        <a:latin typeface="Calibri" pitchFamily="34"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119063" algn="r" defTabSz="914400" rtl="1" eaLnBrk="0" fontAlgn="base" latinLnBrk="0" hangingPunct="0">
                        <a:lnSpc>
                          <a:spcPct val="100000"/>
                        </a:lnSpc>
                        <a:spcBef>
                          <a:spcPct val="20000"/>
                        </a:spcBef>
                        <a:spcAft>
                          <a:spcPct val="0"/>
                        </a:spcAft>
                        <a:buClrTx/>
                        <a:buSzTx/>
                        <a:buFont typeface="Arial" pitchFamily="34" charset="0"/>
                        <a:buChar char="•"/>
                        <a:tabLst/>
                      </a:pPr>
                      <a:r>
                        <a:rPr kumimoji="0" lang="ar-SA" sz="2000" b="0" i="0" u="none" strike="noStrike" cap="none" normalizeH="0" baseline="0" smtClean="0">
                          <a:ln>
                            <a:noFill/>
                          </a:ln>
                          <a:solidFill>
                            <a:srgbClr val="000000"/>
                          </a:solidFill>
                          <a:effectLst/>
                          <a:latin typeface="Calibri" pitchFamily="34" charset="0"/>
                        </a:rPr>
                        <a:t>وقت الطائرة على الأرض</a:t>
                      </a:r>
                    </a:p>
                    <a:p>
                      <a:pPr marL="119063" marR="0" lvl="0" indent="-119063" algn="r" defTabSz="914400" rtl="1" eaLnBrk="0" fontAlgn="base" latinLnBrk="0" hangingPunct="0">
                        <a:lnSpc>
                          <a:spcPct val="100000"/>
                        </a:lnSpc>
                        <a:spcBef>
                          <a:spcPct val="20000"/>
                        </a:spcBef>
                        <a:spcAft>
                          <a:spcPct val="0"/>
                        </a:spcAft>
                        <a:buClrTx/>
                        <a:buSzTx/>
                        <a:buFont typeface="Arial" pitchFamily="34" charset="0"/>
                        <a:buChar char="•"/>
                        <a:tabLst/>
                      </a:pPr>
                      <a:r>
                        <a:rPr kumimoji="0" lang="ar-SA" sz="2000" b="0" i="0" u="none" strike="noStrike" cap="none" normalizeH="0" baseline="0" smtClean="0">
                          <a:ln>
                            <a:noFill/>
                          </a:ln>
                          <a:solidFill>
                            <a:srgbClr val="000000"/>
                          </a:solidFill>
                          <a:effectLst/>
                          <a:latin typeface="Calibri" pitchFamily="34" charset="0"/>
                        </a:rPr>
                        <a:t>نسبة الإقلاع في الوقت المحدد</a:t>
                      </a:r>
                      <a:endParaRPr kumimoji="0" lang="en-US" sz="2000" b="0" i="0" u="none" strike="noStrike" cap="none" normalizeH="0" baseline="0" smtClean="0">
                        <a:ln>
                          <a:noFill/>
                        </a:ln>
                        <a:solidFill>
                          <a:srgbClr val="000000"/>
                        </a:solidFill>
                        <a:effectLst/>
                        <a:latin typeface="Calibri" pitchFamily="34"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0" fontAlgn="base" latinLnBrk="0" hangingPunct="0">
                        <a:lnSpc>
                          <a:spcPct val="100000"/>
                        </a:lnSpc>
                        <a:spcBef>
                          <a:spcPct val="20000"/>
                        </a:spcBef>
                        <a:spcAft>
                          <a:spcPct val="0"/>
                        </a:spcAft>
                        <a:buClrTx/>
                        <a:buSzTx/>
                        <a:buFont typeface="Arial" pitchFamily="34" charset="0"/>
                        <a:buNone/>
                        <a:tabLst/>
                      </a:pPr>
                      <a:r>
                        <a:rPr kumimoji="0" lang="ar-SA" sz="2000" b="0" i="0" u="none" strike="noStrike" cap="none" normalizeH="0" baseline="0" dirty="0" smtClean="0">
                          <a:ln>
                            <a:noFill/>
                          </a:ln>
                          <a:solidFill>
                            <a:srgbClr val="000000"/>
                          </a:solidFill>
                          <a:effectLst/>
                          <a:latin typeface="Calibri" pitchFamily="34" charset="0"/>
                        </a:rPr>
                        <a:t>تقليل الوقت اللازم للعمليلت الأرضية</a:t>
                      </a:r>
                      <a:endParaRPr kumimoji="0" lang="en-US" sz="2000" b="0" i="0" u="none" strike="noStrike" cap="none" normalizeH="0" baseline="0" dirty="0" smtClean="0">
                        <a:ln>
                          <a:noFill/>
                        </a:ln>
                        <a:solidFill>
                          <a:srgbClr val="000000"/>
                        </a:solidFill>
                        <a:effectLst/>
                        <a:latin typeface="Calibri" pitchFamily="34"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0" name="Rectangle 45"/>
          <p:cNvSpPr>
            <a:spLocks noChangeArrowheads="1"/>
          </p:cNvSpPr>
          <p:nvPr/>
        </p:nvSpPr>
        <p:spPr bwMode="auto">
          <a:xfrm>
            <a:off x="4953000" y="1219200"/>
            <a:ext cx="4581525" cy="2246769"/>
          </a:xfrm>
          <a:prstGeom prst="rect">
            <a:avLst/>
          </a:prstGeom>
          <a:solidFill>
            <a:srgbClr val="FFFFE1"/>
          </a:solidFill>
          <a:ln w="9525" cap="flat" cmpd="sng">
            <a:solidFill>
              <a:schemeClr val="folHlink"/>
            </a:solidFill>
            <a:prstDash val="solid"/>
            <a:miter lim="800000"/>
            <a:headEnd/>
            <a:tailEnd/>
          </a:ln>
          <a:effectLst>
            <a:outerShdw dist="107763" dir="2700000" algn="ctr" rotWithShape="0">
              <a:schemeClr val="bg2"/>
            </a:outerShdw>
          </a:effectLst>
        </p:spPr>
        <p:txBody>
          <a:bodyPr wrap="square">
            <a:spAutoFit/>
          </a:bodyPr>
          <a:lstStyle/>
          <a:p>
            <a:pPr algn="just">
              <a:lnSpc>
                <a:spcPct val="140000"/>
              </a:lnSpc>
            </a:pPr>
            <a:r>
              <a:rPr lang="ar-SA" sz="2000" b="1" dirty="0"/>
              <a:t>لقد سعت </a:t>
            </a:r>
            <a:r>
              <a:rPr lang="en-US" sz="2000" b="1" dirty="0"/>
              <a:t>Southwest Airlines</a:t>
            </a:r>
            <a:r>
              <a:rPr lang="ar-SA" sz="2000" b="1" dirty="0"/>
              <a:t> عبر إستراتيجيتها الى إستغلال أصولها بشكل عالي ، حيث قللت الوقت الذي يقضيه الطيار والطائرة على </a:t>
            </a:r>
            <a:r>
              <a:rPr lang="ar-SA" sz="2000" b="1" dirty="0" smtClean="0"/>
              <a:t>الأرض، </a:t>
            </a:r>
            <a:r>
              <a:rPr lang="ar-SA" sz="2000" b="1" dirty="0"/>
              <a:t>لأنه الوقت الوحيد الذي لا تجني منه الشركة </a:t>
            </a:r>
            <a:r>
              <a:rPr lang="ar-SA" sz="2000" b="1" dirty="0" smtClean="0"/>
              <a:t>أي</a:t>
            </a:r>
            <a:r>
              <a:rPr lang="ar-DZ" sz="2000" b="1" dirty="0" smtClean="0"/>
              <a:t>ة</a:t>
            </a:r>
            <a:r>
              <a:rPr lang="ar-SA" sz="2000" b="1" dirty="0" smtClean="0"/>
              <a:t> </a:t>
            </a:r>
            <a:r>
              <a:rPr lang="ar-SA" sz="2000" b="1" dirty="0"/>
              <a:t>ارباح!</a:t>
            </a:r>
            <a:endParaRPr lang="en-US" sz="20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2995" name="AutoShape 3"/>
          <p:cNvSpPr>
            <a:spLocks noChangeArrowheads="1"/>
          </p:cNvSpPr>
          <p:nvPr/>
        </p:nvSpPr>
        <p:spPr bwMode="auto">
          <a:xfrm>
            <a:off x="5961063" y="1484313"/>
            <a:ext cx="3513137" cy="1628775"/>
          </a:xfrm>
          <a:prstGeom prst="cloudCallout">
            <a:avLst>
              <a:gd name="adj1" fmla="val -56370"/>
              <a:gd name="adj2" fmla="val 38889"/>
            </a:avLst>
          </a:prstGeom>
          <a:solidFill>
            <a:srgbClr val="993366"/>
          </a:solidFill>
          <a:ln w="9525">
            <a:solidFill>
              <a:schemeClr val="bg2"/>
            </a:solidFill>
            <a:round/>
            <a:headEnd/>
            <a:tailEnd/>
          </a:ln>
          <a:effectLst>
            <a:outerShdw dist="17961" dir="2700000" algn="ctr" rotWithShape="0">
              <a:schemeClr val="bg2"/>
            </a:outerShdw>
          </a:effectLst>
        </p:spPr>
        <p:txBody>
          <a:bodyPr anchor="ctr"/>
          <a:lstStyle/>
          <a:p>
            <a:pPr>
              <a:lnSpc>
                <a:spcPct val="120000"/>
              </a:lnSpc>
              <a:buClr>
                <a:srgbClr val="006600"/>
              </a:buClr>
              <a:buFont typeface="Wingdings" pitchFamily="2" charset="2"/>
              <a:buNone/>
            </a:pPr>
            <a:endParaRPr lang="ar-SA" sz="1600" b="1">
              <a:solidFill>
                <a:schemeClr val="bg1"/>
              </a:solidFill>
              <a:cs typeface="Times New Roman" pitchFamily="18" charset="0"/>
            </a:endParaRPr>
          </a:p>
          <a:p>
            <a:pPr>
              <a:lnSpc>
                <a:spcPct val="120000"/>
              </a:lnSpc>
              <a:buClr>
                <a:srgbClr val="006600"/>
              </a:buClr>
              <a:buFont typeface="Wingdings" pitchFamily="2" charset="2"/>
              <a:buNone/>
            </a:pPr>
            <a:r>
              <a:rPr lang="ar-SA" sz="1600" b="1">
                <a:solidFill>
                  <a:schemeClr val="bg1"/>
                </a:solidFill>
                <a:cs typeface="Times New Roman" pitchFamily="18" charset="0"/>
              </a:rPr>
              <a:t>تهيئة إطار عمل لترجمة الإستراتيجية الى مفاهيم تنفيذية.</a:t>
            </a:r>
          </a:p>
          <a:p>
            <a:pPr>
              <a:lnSpc>
                <a:spcPct val="120000"/>
              </a:lnSpc>
              <a:buClr>
                <a:srgbClr val="006600"/>
              </a:buClr>
              <a:buFont typeface="Wingdings" pitchFamily="2" charset="2"/>
              <a:buChar char="Ø"/>
            </a:pPr>
            <a:endParaRPr lang="en-US" sz="1600" b="1">
              <a:cs typeface="Times New Roman" pitchFamily="18" charset="0"/>
            </a:endParaRPr>
          </a:p>
        </p:txBody>
      </p:sp>
      <p:sp>
        <p:nvSpPr>
          <p:cNvPr id="2773003" name="AutoShape 11"/>
          <p:cNvSpPr>
            <a:spLocks noChangeArrowheads="1"/>
          </p:cNvSpPr>
          <p:nvPr/>
        </p:nvSpPr>
        <p:spPr bwMode="auto">
          <a:xfrm>
            <a:off x="1568450" y="188913"/>
            <a:ext cx="6840538" cy="647700"/>
          </a:xfrm>
          <a:prstGeom prst="roundRect">
            <a:avLst>
              <a:gd name="adj" fmla="val 16667"/>
            </a:avLst>
          </a:prstGeom>
          <a:noFill/>
          <a:ln w="6350" algn="ctr">
            <a:solidFill>
              <a:srgbClr val="FF9900"/>
            </a:solidFill>
            <a:round/>
            <a:headEnd/>
            <a:tailEnd/>
          </a:ln>
          <a:effectLst>
            <a:outerShdw dist="35921" dir="2700000" algn="ctr" rotWithShape="0">
              <a:srgbClr val="FFFFCC"/>
            </a:outerShdw>
          </a:effectLst>
        </p:spPr>
        <p:txBody>
          <a:bodyPr anchor="ctr"/>
          <a:lstStyle/>
          <a:p>
            <a:pPr marL="1316038" indent="-1316038" algn="ctr">
              <a:buFont typeface="Wingdings" pitchFamily="2" charset="2"/>
              <a:buNone/>
              <a:tabLst>
                <a:tab pos="514350" algn="l"/>
              </a:tabLst>
            </a:pPr>
            <a:endParaRPr lang="ar-SA" sz="6000" b="1" dirty="0">
              <a:solidFill>
                <a:srgbClr val="000066"/>
              </a:solidFill>
              <a:cs typeface="Times New Roman" pitchFamily="18" charset="0"/>
            </a:endParaRPr>
          </a:p>
          <a:p>
            <a:pPr marL="1316038" indent="-1316038" algn="ctr">
              <a:buFont typeface="Wingdings" pitchFamily="2" charset="2"/>
              <a:buNone/>
              <a:tabLst>
                <a:tab pos="514350" algn="l"/>
              </a:tabLst>
            </a:pPr>
            <a:r>
              <a:rPr lang="ar-SA" sz="3200" b="1" dirty="0">
                <a:solidFill>
                  <a:srgbClr val="000066"/>
                </a:solidFill>
                <a:cs typeface="Times New Roman" pitchFamily="18" charset="0"/>
              </a:rPr>
              <a:t>أهداف بطاقة الأداء المتوازن</a:t>
            </a:r>
            <a:endParaRPr lang="en-US" sz="3200" b="1" dirty="0">
              <a:solidFill>
                <a:srgbClr val="000066"/>
              </a:solidFill>
              <a:cs typeface="Times New Roman" pitchFamily="18" charset="0"/>
            </a:endParaRPr>
          </a:p>
          <a:p>
            <a:pPr marL="1316038" indent="-1316038" algn="ctr">
              <a:buFont typeface="Wingdings" pitchFamily="2" charset="2"/>
              <a:buNone/>
              <a:tabLst>
                <a:tab pos="514350" algn="l"/>
              </a:tabLst>
            </a:pPr>
            <a:endParaRPr lang="ar-SA" sz="6000" b="1" dirty="0">
              <a:solidFill>
                <a:srgbClr val="000066"/>
              </a:solidFill>
              <a:cs typeface="Times New Roman" pitchFamily="18" charset="0"/>
            </a:endParaRPr>
          </a:p>
        </p:txBody>
      </p:sp>
      <p:sp>
        <p:nvSpPr>
          <p:cNvPr id="2773005" name="AutoShape 13"/>
          <p:cNvSpPr>
            <a:spLocks noChangeArrowheads="1"/>
          </p:cNvSpPr>
          <p:nvPr/>
        </p:nvSpPr>
        <p:spPr bwMode="auto">
          <a:xfrm>
            <a:off x="6176963" y="3644900"/>
            <a:ext cx="3111500" cy="1368425"/>
          </a:xfrm>
          <a:prstGeom prst="cloudCallout">
            <a:avLst>
              <a:gd name="adj1" fmla="val -63829"/>
              <a:gd name="adj2" fmla="val -56958"/>
            </a:avLst>
          </a:prstGeom>
          <a:solidFill>
            <a:schemeClr val="accent2"/>
          </a:solidFill>
          <a:ln w="9525">
            <a:solidFill>
              <a:schemeClr val="bg2"/>
            </a:solidFill>
            <a:round/>
            <a:headEnd/>
            <a:tailEnd/>
          </a:ln>
          <a:effectLst>
            <a:outerShdw dist="17961" dir="2700000" algn="ctr" rotWithShape="0">
              <a:schemeClr val="bg2"/>
            </a:outerShdw>
          </a:effectLst>
        </p:spPr>
        <p:txBody>
          <a:bodyPr anchor="ctr"/>
          <a:lstStyle/>
          <a:p>
            <a:pPr>
              <a:lnSpc>
                <a:spcPct val="120000"/>
              </a:lnSpc>
              <a:buClr>
                <a:srgbClr val="006600"/>
              </a:buClr>
              <a:buFont typeface="Wingdings" pitchFamily="2" charset="2"/>
              <a:buNone/>
            </a:pPr>
            <a:r>
              <a:rPr lang="ar-SA" sz="1600" b="1">
                <a:solidFill>
                  <a:schemeClr val="bg1"/>
                </a:solidFill>
                <a:cs typeface="Times New Roman" pitchFamily="18" charset="0"/>
              </a:rPr>
              <a:t>توضيح مسار الرؤية والإستراتيجية لكافة العاملين.</a:t>
            </a:r>
          </a:p>
        </p:txBody>
      </p:sp>
      <p:sp>
        <p:nvSpPr>
          <p:cNvPr id="2773006" name="AutoShape 14"/>
          <p:cNvSpPr>
            <a:spLocks noChangeArrowheads="1"/>
          </p:cNvSpPr>
          <p:nvPr/>
        </p:nvSpPr>
        <p:spPr bwMode="auto">
          <a:xfrm>
            <a:off x="415925" y="1700213"/>
            <a:ext cx="2881313" cy="1701800"/>
          </a:xfrm>
          <a:prstGeom prst="cloudCallout">
            <a:avLst>
              <a:gd name="adj1" fmla="val 64051"/>
              <a:gd name="adj2" fmla="val 23042"/>
            </a:avLst>
          </a:prstGeom>
          <a:solidFill>
            <a:srgbClr val="333300"/>
          </a:solidFill>
          <a:ln w="9525">
            <a:solidFill>
              <a:schemeClr val="bg2"/>
            </a:solidFill>
            <a:round/>
            <a:headEnd/>
            <a:tailEnd/>
          </a:ln>
          <a:effectLst>
            <a:outerShdw dist="17961" dir="2700000" algn="ctr" rotWithShape="0">
              <a:schemeClr val="bg2"/>
            </a:outerShdw>
          </a:effectLst>
        </p:spPr>
        <p:txBody>
          <a:bodyPr anchor="ctr"/>
          <a:lstStyle/>
          <a:p>
            <a:r>
              <a:rPr lang="ar-SA" sz="1600" b="1">
                <a:solidFill>
                  <a:schemeClr val="bg1"/>
                </a:solidFill>
                <a:cs typeface="Times New Roman" pitchFamily="18" charset="0"/>
              </a:rPr>
              <a:t>تطوير منهج تكاملي بين الإستراتيجيات والعمليات، ودعم التواصل  بينهما والتأكد من توفر المتطلبات.</a:t>
            </a:r>
            <a:endParaRPr lang="en-US" sz="1600" b="1">
              <a:solidFill>
                <a:schemeClr val="bg1"/>
              </a:solidFill>
              <a:cs typeface="Times New Roman" pitchFamily="18" charset="0"/>
            </a:endParaRPr>
          </a:p>
        </p:txBody>
      </p:sp>
      <p:sp>
        <p:nvSpPr>
          <p:cNvPr id="2773007" name="AutoShape 15"/>
          <p:cNvSpPr>
            <a:spLocks noChangeArrowheads="1"/>
          </p:cNvSpPr>
          <p:nvPr/>
        </p:nvSpPr>
        <p:spPr bwMode="auto">
          <a:xfrm>
            <a:off x="200025" y="3716338"/>
            <a:ext cx="3457575" cy="1512887"/>
          </a:xfrm>
          <a:prstGeom prst="cloudCallout">
            <a:avLst>
              <a:gd name="adj1" fmla="val 61662"/>
              <a:gd name="adj2" fmla="val -57764"/>
            </a:avLst>
          </a:prstGeom>
          <a:solidFill>
            <a:srgbClr val="808000"/>
          </a:solidFill>
          <a:ln w="9525">
            <a:solidFill>
              <a:schemeClr val="bg2"/>
            </a:solidFill>
            <a:round/>
            <a:headEnd/>
            <a:tailEnd/>
          </a:ln>
          <a:effectLst>
            <a:outerShdw dist="17961" dir="2700000" algn="ctr" rotWithShape="0">
              <a:schemeClr val="bg2"/>
            </a:outerShdw>
          </a:effectLst>
        </p:spPr>
        <p:txBody>
          <a:bodyPr anchor="ctr"/>
          <a:lstStyle/>
          <a:p>
            <a:pPr>
              <a:lnSpc>
                <a:spcPct val="120000"/>
              </a:lnSpc>
              <a:buClr>
                <a:srgbClr val="006600"/>
              </a:buClr>
              <a:buFont typeface="Wingdings" pitchFamily="2" charset="2"/>
              <a:buNone/>
            </a:pPr>
            <a:r>
              <a:rPr lang="ar-SA" sz="1600" b="1">
                <a:solidFill>
                  <a:schemeClr val="bg1"/>
                </a:solidFill>
                <a:cs typeface="Times New Roman" pitchFamily="18" charset="0"/>
              </a:rPr>
              <a:t>رسم الخارطة الإستراتيجية وربط الأسباب بالنتائج للأبعاد الأربعة</a:t>
            </a:r>
          </a:p>
        </p:txBody>
      </p:sp>
      <p:sp>
        <p:nvSpPr>
          <p:cNvPr id="2773010" name="AutoShape 18"/>
          <p:cNvSpPr>
            <a:spLocks noChangeArrowheads="1"/>
          </p:cNvSpPr>
          <p:nvPr/>
        </p:nvSpPr>
        <p:spPr bwMode="auto">
          <a:xfrm>
            <a:off x="3440113" y="4941888"/>
            <a:ext cx="2808287" cy="1296987"/>
          </a:xfrm>
          <a:prstGeom prst="cloudCallout">
            <a:avLst>
              <a:gd name="adj1" fmla="val 2403"/>
              <a:gd name="adj2" fmla="val -134088"/>
            </a:avLst>
          </a:prstGeom>
          <a:solidFill>
            <a:srgbClr val="800000"/>
          </a:solidFill>
          <a:ln w="9525">
            <a:solidFill>
              <a:schemeClr val="bg2"/>
            </a:solidFill>
            <a:round/>
            <a:headEnd/>
            <a:tailEnd/>
          </a:ln>
          <a:effectLst>
            <a:outerShdw dist="17961" dir="2700000" algn="ctr" rotWithShape="0">
              <a:schemeClr val="bg2"/>
            </a:outerShdw>
          </a:effectLst>
        </p:spPr>
        <p:txBody>
          <a:bodyPr anchor="ctr"/>
          <a:lstStyle/>
          <a:p>
            <a:pPr>
              <a:lnSpc>
                <a:spcPct val="120000"/>
              </a:lnSpc>
              <a:buClr>
                <a:srgbClr val="006600"/>
              </a:buClr>
              <a:buFont typeface="Wingdings" pitchFamily="2" charset="2"/>
              <a:buNone/>
            </a:pPr>
            <a:r>
              <a:rPr lang="ar-SA" sz="1600" b="1">
                <a:solidFill>
                  <a:schemeClr val="bg1"/>
                </a:solidFill>
                <a:cs typeface="Times New Roman" pitchFamily="18" charset="0"/>
              </a:rPr>
              <a:t>بناء التوازن بين عوامل ومؤشرات النجاح الحرجة.</a:t>
            </a:r>
            <a:endParaRPr lang="en-US" sz="1600" b="1">
              <a:solidFill>
                <a:schemeClr val="bg1"/>
              </a:solidFill>
              <a:cs typeface="Times New Roman" pitchFamily="18" charset="0"/>
            </a:endParaRPr>
          </a:p>
        </p:txBody>
      </p:sp>
      <p:sp>
        <p:nvSpPr>
          <p:cNvPr id="2773011" name="AutoShape 19"/>
          <p:cNvSpPr>
            <a:spLocks noChangeArrowheads="1"/>
          </p:cNvSpPr>
          <p:nvPr/>
        </p:nvSpPr>
        <p:spPr bwMode="auto">
          <a:xfrm>
            <a:off x="3224213" y="908050"/>
            <a:ext cx="2808287" cy="1296988"/>
          </a:xfrm>
          <a:prstGeom prst="cloudCallout">
            <a:avLst>
              <a:gd name="adj1" fmla="val -9523"/>
              <a:gd name="adj2" fmla="val 103120"/>
            </a:avLst>
          </a:prstGeom>
          <a:solidFill>
            <a:srgbClr val="808080"/>
          </a:solidFill>
          <a:ln w="9525">
            <a:solidFill>
              <a:schemeClr val="bg2"/>
            </a:solidFill>
            <a:round/>
            <a:headEnd/>
            <a:tailEnd/>
          </a:ln>
          <a:effectLst>
            <a:outerShdw dist="17961" dir="2700000" algn="ctr" rotWithShape="0">
              <a:schemeClr val="bg2"/>
            </a:outerShdw>
          </a:effectLst>
        </p:spPr>
        <p:txBody>
          <a:bodyPr anchor="ctr"/>
          <a:lstStyle/>
          <a:p>
            <a:pPr>
              <a:lnSpc>
                <a:spcPct val="120000"/>
              </a:lnSpc>
              <a:buClr>
                <a:srgbClr val="006600"/>
              </a:buClr>
              <a:buFont typeface="Wingdings" pitchFamily="2" charset="2"/>
              <a:buNone/>
            </a:pPr>
            <a:r>
              <a:rPr lang="ar-SA" sz="1600" b="1">
                <a:solidFill>
                  <a:schemeClr val="bg1"/>
                </a:solidFill>
                <a:cs typeface="Times New Roman" pitchFamily="18" charset="0"/>
              </a:rPr>
              <a:t>رفع دقة المتابعة للأعمال وتحسين ادائها.</a:t>
            </a:r>
            <a:endParaRPr lang="en-US" sz="1600" b="1">
              <a:solidFill>
                <a:schemeClr val="bg1"/>
              </a:solidFill>
              <a:cs typeface="Times New Roman" pitchFamily="18" charset="0"/>
            </a:endParaRPr>
          </a:p>
        </p:txBody>
      </p:sp>
      <p:pic>
        <p:nvPicPr>
          <p:cNvPr id="2773012" name="Picture 20" descr="c2tgem2p[1]"/>
          <p:cNvPicPr>
            <a:picLocks noChangeAspect="1" noChangeArrowheads="1"/>
          </p:cNvPicPr>
          <p:nvPr/>
        </p:nvPicPr>
        <p:blipFill>
          <a:blip r:embed="rId2" cstate="print"/>
          <a:srcRect/>
          <a:stretch>
            <a:fillRect/>
          </a:stretch>
        </p:blipFill>
        <p:spPr bwMode="auto">
          <a:xfrm>
            <a:off x="4448175" y="2982913"/>
            <a:ext cx="1296988" cy="1093787"/>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a:spLocks noChangeArrowheads="1"/>
          </p:cNvSpPr>
          <p:nvPr/>
        </p:nvSpPr>
        <p:spPr bwMode="auto">
          <a:xfrm flipH="1">
            <a:off x="2923175" y="1731169"/>
            <a:ext cx="1979480" cy="758825"/>
          </a:xfrm>
          <a:prstGeom prst="roundRect">
            <a:avLst>
              <a:gd name="adj" fmla="val 16667"/>
            </a:avLst>
          </a:prstGeom>
          <a:solidFill>
            <a:srgbClr val="EAEAEA"/>
          </a:solidFill>
          <a:ln w="12700">
            <a:noFill/>
            <a:round/>
            <a:headEnd type="none" w="sm" len="sm"/>
            <a:tailEnd/>
          </a:ln>
          <a:effectLst>
            <a:prstShdw prst="shdw17" dist="17961" dir="2700000">
              <a:srgbClr val="EAEAEA">
                <a:gamma/>
                <a:shade val="60000"/>
                <a:invGamma/>
              </a:srgbClr>
            </a:prstShdw>
          </a:effectLst>
        </p:spPr>
        <p:txBody>
          <a:bodyPr/>
          <a:lstStyle/>
          <a:p>
            <a:pPr algn="ctr" eaLnBrk="0" hangingPunct="0"/>
            <a:r>
              <a:rPr lang="ar-SA" sz="1400" b="1">
                <a:solidFill>
                  <a:schemeClr val="accent2"/>
                </a:solidFill>
                <a:effectLst>
                  <a:outerShdw blurRad="38100" dist="38100" dir="2700000" algn="tl">
                    <a:srgbClr val="000000"/>
                  </a:outerShdw>
                </a:effectLst>
                <a:latin typeface="Arial" pitchFamily="34" charset="0"/>
                <a:cs typeface="Arial" pitchFamily="34" charset="0"/>
              </a:rPr>
              <a:t>المالية</a:t>
            </a:r>
          </a:p>
          <a:p>
            <a:pPr algn="ctr" eaLnBrk="0" hangingPunct="0"/>
            <a:endParaRPr lang="en-US" sz="1800" b="1">
              <a:effectLst>
                <a:outerShdw blurRad="38100" dist="38100" dir="2700000" algn="tl">
                  <a:srgbClr val="FFFFFF"/>
                </a:outerShdw>
              </a:effectLst>
              <a:latin typeface="Arial" pitchFamily="34" charset="0"/>
            </a:endParaRPr>
          </a:p>
          <a:p>
            <a:pPr algn="ctr" eaLnBrk="0" hangingPunct="0"/>
            <a:r>
              <a:rPr lang="ar-SA" sz="1000" b="1">
                <a:effectLst>
                  <a:outerShdw blurRad="38100" dist="38100" dir="2700000" algn="tl">
                    <a:srgbClr val="FFFFFF"/>
                  </a:outerShdw>
                </a:effectLst>
                <a:latin typeface="Arial" pitchFamily="34" charset="0"/>
                <a:cs typeface="Arial" pitchFamily="34" charset="0"/>
              </a:rPr>
              <a:t>كيف ننجح ماليا؟</a:t>
            </a:r>
            <a:endParaRPr lang="en-US" sz="1000" b="1">
              <a:effectLst>
                <a:outerShdw blurRad="38100" dist="38100" dir="2700000" algn="tl">
                  <a:srgbClr val="FFFFFF"/>
                </a:outerShdw>
              </a:effectLst>
              <a:latin typeface="Arial" pitchFamily="34" charset="0"/>
              <a:cs typeface="Arial" pitchFamily="34" charset="0"/>
            </a:endParaRPr>
          </a:p>
        </p:txBody>
      </p:sp>
      <p:sp>
        <p:nvSpPr>
          <p:cNvPr id="5" name="AutoShape 5"/>
          <p:cNvSpPr>
            <a:spLocks noChangeArrowheads="1"/>
          </p:cNvSpPr>
          <p:nvPr/>
        </p:nvSpPr>
        <p:spPr bwMode="auto">
          <a:xfrm flipH="1">
            <a:off x="2931774" y="2634456"/>
            <a:ext cx="1965722" cy="760412"/>
          </a:xfrm>
          <a:prstGeom prst="roundRect">
            <a:avLst>
              <a:gd name="adj" fmla="val 16667"/>
            </a:avLst>
          </a:prstGeom>
          <a:solidFill>
            <a:srgbClr val="EAEAEA"/>
          </a:solidFill>
          <a:ln w="12700">
            <a:noFill/>
            <a:round/>
            <a:headEnd type="none" w="sm" len="sm"/>
            <a:tailEnd/>
          </a:ln>
          <a:effectLst>
            <a:prstShdw prst="shdw17" dist="17961" dir="2700000">
              <a:srgbClr val="EAEAEA">
                <a:gamma/>
                <a:shade val="60000"/>
                <a:invGamma/>
              </a:srgbClr>
            </a:prstShdw>
          </a:effectLst>
        </p:spPr>
        <p:txBody>
          <a:bodyPr/>
          <a:lstStyle/>
          <a:p>
            <a:pPr algn="ctr" eaLnBrk="0" hangingPunct="0"/>
            <a:r>
              <a:rPr lang="ar-SA" sz="1400" b="1">
                <a:solidFill>
                  <a:schemeClr val="accent2"/>
                </a:solidFill>
                <a:effectLst>
                  <a:outerShdw blurRad="38100" dist="38100" dir="2700000" algn="tl">
                    <a:srgbClr val="000000"/>
                  </a:outerShdw>
                </a:effectLst>
                <a:latin typeface="Arial" pitchFamily="34" charset="0"/>
                <a:cs typeface="Arial" pitchFamily="34" charset="0"/>
              </a:rPr>
              <a:t>العملاء</a:t>
            </a:r>
          </a:p>
          <a:p>
            <a:pPr algn="ctr" eaLnBrk="0" hangingPunct="0"/>
            <a:endParaRPr lang="en-US" sz="900" b="1">
              <a:effectLst>
                <a:outerShdw blurRad="38100" dist="38100" dir="2700000" algn="tl">
                  <a:srgbClr val="FFFFFF"/>
                </a:outerShdw>
              </a:effectLst>
              <a:latin typeface="Arial" pitchFamily="34" charset="0"/>
            </a:endParaRPr>
          </a:p>
          <a:p>
            <a:pPr algn="ctr" eaLnBrk="0" hangingPunct="0"/>
            <a:r>
              <a:rPr lang="ar-SA" sz="1000" b="1">
                <a:effectLst>
                  <a:outerShdw blurRad="38100" dist="38100" dir="2700000" algn="tl">
                    <a:srgbClr val="FFFFFF"/>
                  </a:outerShdw>
                </a:effectLst>
                <a:latin typeface="Arial" pitchFamily="34" charset="0"/>
                <a:cs typeface="Arial" pitchFamily="34" charset="0"/>
              </a:rPr>
              <a:t>كيف نخدم العملاء لتحقيق النجاح المالي؟</a:t>
            </a:r>
            <a:endParaRPr lang="en-US" sz="1000" b="1">
              <a:effectLst>
                <a:outerShdw blurRad="38100" dist="38100" dir="2700000" algn="tl">
                  <a:srgbClr val="FFFFFF"/>
                </a:outerShdw>
              </a:effectLst>
              <a:latin typeface="Arial" pitchFamily="34" charset="0"/>
              <a:cs typeface="Arial" pitchFamily="34" charset="0"/>
            </a:endParaRPr>
          </a:p>
        </p:txBody>
      </p:sp>
      <p:sp>
        <p:nvSpPr>
          <p:cNvPr id="6" name="AutoShape 6"/>
          <p:cNvSpPr>
            <a:spLocks noChangeArrowheads="1"/>
          </p:cNvSpPr>
          <p:nvPr/>
        </p:nvSpPr>
        <p:spPr bwMode="auto">
          <a:xfrm flipH="1">
            <a:off x="2923175" y="3539332"/>
            <a:ext cx="1979480" cy="758825"/>
          </a:xfrm>
          <a:prstGeom prst="roundRect">
            <a:avLst>
              <a:gd name="adj" fmla="val 16667"/>
            </a:avLst>
          </a:prstGeom>
          <a:solidFill>
            <a:srgbClr val="EAEAEA"/>
          </a:solidFill>
          <a:ln w="12700">
            <a:noFill/>
            <a:round/>
            <a:headEnd type="none" w="sm" len="sm"/>
            <a:tailEnd/>
          </a:ln>
          <a:effectLst>
            <a:prstShdw prst="shdw18" dist="17961" dir="13500000">
              <a:srgbClr val="EAEAEA">
                <a:gamma/>
                <a:shade val="60000"/>
                <a:invGamma/>
              </a:srgbClr>
            </a:prstShdw>
          </a:effectLst>
        </p:spPr>
        <p:txBody>
          <a:bodyPr/>
          <a:lstStyle/>
          <a:p>
            <a:pPr algn="ctr" eaLnBrk="0" hangingPunct="0"/>
            <a:r>
              <a:rPr lang="ar-SA" sz="1400" b="1">
                <a:solidFill>
                  <a:schemeClr val="accent2"/>
                </a:solidFill>
                <a:effectLst>
                  <a:outerShdw blurRad="38100" dist="38100" dir="2700000" algn="tl">
                    <a:srgbClr val="000000"/>
                  </a:outerShdw>
                </a:effectLst>
                <a:latin typeface="Arial" pitchFamily="34" charset="0"/>
                <a:cs typeface="Arial" pitchFamily="34" charset="0"/>
              </a:rPr>
              <a:t>الإجراءات الداخلية</a:t>
            </a:r>
          </a:p>
          <a:p>
            <a:pPr algn="ctr" eaLnBrk="0" hangingPunct="0"/>
            <a:endParaRPr lang="en-US" sz="600" b="1">
              <a:solidFill>
                <a:schemeClr val="accent2"/>
              </a:solidFill>
              <a:effectLst>
                <a:outerShdw blurRad="38100" dist="38100" dir="2700000" algn="tl">
                  <a:srgbClr val="000000"/>
                </a:outerShdw>
              </a:effectLst>
              <a:latin typeface="Arial" pitchFamily="34" charset="0"/>
              <a:cs typeface="Arial" pitchFamily="34" charset="0"/>
            </a:endParaRPr>
          </a:p>
          <a:p>
            <a:pPr algn="ctr" eaLnBrk="0" hangingPunct="0">
              <a:lnSpc>
                <a:spcPct val="20000"/>
              </a:lnSpc>
            </a:pPr>
            <a:endParaRPr lang="en-US" sz="1000" b="1">
              <a:effectLst>
                <a:outerShdw blurRad="38100" dist="38100" dir="2700000" algn="tl">
                  <a:srgbClr val="FFFFFF"/>
                </a:outerShdw>
              </a:effectLst>
              <a:latin typeface="Arial" pitchFamily="34" charset="0"/>
            </a:endParaRPr>
          </a:p>
          <a:p>
            <a:pPr algn="ctr" eaLnBrk="0" hangingPunct="0"/>
            <a:r>
              <a:rPr lang="ar-SA" sz="1000" b="1">
                <a:effectLst>
                  <a:outerShdw blurRad="38100" dist="38100" dir="2700000" algn="tl">
                    <a:srgbClr val="FFFFFF"/>
                  </a:outerShdw>
                </a:effectLst>
                <a:latin typeface="Arial" pitchFamily="34" charset="0"/>
                <a:cs typeface="Arial" pitchFamily="34" charset="0"/>
              </a:rPr>
              <a:t>ماذا يجب أن نعمل داخليا لخدمة العملاء بأفضل طرقةوبأقل ثمن؟</a:t>
            </a:r>
            <a:endParaRPr lang="en-US" sz="1000" b="1">
              <a:effectLst>
                <a:outerShdw blurRad="38100" dist="38100" dir="2700000" algn="tl">
                  <a:srgbClr val="FFFFFF"/>
                </a:outerShdw>
              </a:effectLst>
              <a:latin typeface="Arial" pitchFamily="34" charset="0"/>
              <a:cs typeface="Arial" pitchFamily="34" charset="0"/>
            </a:endParaRPr>
          </a:p>
        </p:txBody>
      </p:sp>
      <p:sp>
        <p:nvSpPr>
          <p:cNvPr id="7" name="AutoShape 7"/>
          <p:cNvSpPr>
            <a:spLocks noChangeArrowheads="1"/>
          </p:cNvSpPr>
          <p:nvPr/>
        </p:nvSpPr>
        <p:spPr bwMode="auto">
          <a:xfrm flipH="1">
            <a:off x="2930054" y="4418806"/>
            <a:ext cx="1967442" cy="798512"/>
          </a:xfrm>
          <a:prstGeom prst="roundRect">
            <a:avLst>
              <a:gd name="adj" fmla="val 16667"/>
            </a:avLst>
          </a:prstGeom>
          <a:solidFill>
            <a:srgbClr val="EAEAEA"/>
          </a:solidFill>
          <a:ln w="12700">
            <a:noFill/>
            <a:round/>
            <a:headEnd type="none" w="sm" len="sm"/>
            <a:tailEnd/>
          </a:ln>
          <a:effectLst>
            <a:prstShdw prst="shdw18" dist="17961" dir="13500000">
              <a:srgbClr val="EAEAEA">
                <a:gamma/>
                <a:shade val="60000"/>
                <a:invGamma/>
              </a:srgbClr>
            </a:prstShdw>
          </a:effectLst>
        </p:spPr>
        <p:txBody>
          <a:bodyPr/>
          <a:lstStyle/>
          <a:p>
            <a:pPr algn="ctr" eaLnBrk="0" hangingPunct="0"/>
            <a:r>
              <a:rPr lang="ar-SA" sz="1400" b="1">
                <a:solidFill>
                  <a:schemeClr val="accent2"/>
                </a:solidFill>
                <a:effectLst>
                  <a:outerShdw blurRad="38100" dist="38100" dir="2700000" algn="tl">
                    <a:srgbClr val="000000"/>
                  </a:outerShdw>
                </a:effectLst>
                <a:latin typeface="Arial" pitchFamily="34" charset="0"/>
                <a:cs typeface="Arial" pitchFamily="34" charset="0"/>
              </a:rPr>
              <a:t>التعلم والنمو</a:t>
            </a:r>
            <a:endParaRPr lang="en-US" sz="1400" b="1">
              <a:solidFill>
                <a:schemeClr val="accent2"/>
              </a:solidFill>
              <a:effectLst>
                <a:outerShdw blurRad="38100" dist="38100" dir="2700000" algn="tl">
                  <a:srgbClr val="000000"/>
                </a:outerShdw>
              </a:effectLst>
              <a:latin typeface="Arial" pitchFamily="34" charset="0"/>
              <a:cs typeface="Arial" pitchFamily="34" charset="0"/>
            </a:endParaRPr>
          </a:p>
          <a:p>
            <a:pPr algn="ctr" eaLnBrk="0" hangingPunct="0">
              <a:lnSpc>
                <a:spcPct val="30000"/>
              </a:lnSpc>
            </a:pPr>
            <a:endParaRPr lang="en-US" sz="2800" b="1">
              <a:effectLst>
                <a:outerShdw blurRad="38100" dist="38100" dir="2700000" algn="tl">
                  <a:srgbClr val="FFFFFF"/>
                </a:outerShdw>
              </a:effectLst>
              <a:latin typeface="Arial" pitchFamily="34" charset="0"/>
            </a:endParaRPr>
          </a:p>
          <a:p>
            <a:pPr algn="ctr" eaLnBrk="0" hangingPunct="0"/>
            <a:r>
              <a:rPr lang="ar-SA" sz="1000" b="1">
                <a:effectLst>
                  <a:outerShdw blurRad="38100" dist="38100" dir="2700000" algn="tl">
                    <a:srgbClr val="FFFFFF"/>
                  </a:outerShdw>
                </a:effectLst>
                <a:latin typeface="Arial" pitchFamily="34" charset="0"/>
                <a:cs typeface="Arial" pitchFamily="34" charset="0"/>
              </a:rPr>
              <a:t>ماذا نحتاج لتطوير الموظفين/البنية التحتية لتطوير الإجراءات الداخلية</a:t>
            </a:r>
            <a:endParaRPr lang="en-US" sz="1000" b="1">
              <a:effectLst>
                <a:outerShdw blurRad="38100" dist="38100" dir="2700000" algn="tl">
                  <a:srgbClr val="FFFFFF"/>
                </a:outerShdw>
              </a:effectLst>
              <a:latin typeface="Arial" pitchFamily="34" charset="0"/>
              <a:cs typeface="Arial" pitchFamily="34" charset="0"/>
            </a:endParaRPr>
          </a:p>
        </p:txBody>
      </p:sp>
      <p:sp>
        <p:nvSpPr>
          <p:cNvPr id="8" name="Rectangle 8"/>
          <p:cNvSpPr>
            <a:spLocks noChangeArrowheads="1"/>
          </p:cNvSpPr>
          <p:nvPr/>
        </p:nvSpPr>
        <p:spPr bwMode="auto">
          <a:xfrm flipH="1">
            <a:off x="6558028" y="3217069"/>
            <a:ext cx="25648" cy="107722"/>
          </a:xfrm>
          <a:prstGeom prst="rect">
            <a:avLst/>
          </a:prstGeom>
          <a:noFill/>
          <a:ln w="9525">
            <a:noFill/>
            <a:miter lim="800000"/>
            <a:headEnd/>
            <a:tailEnd/>
          </a:ln>
        </p:spPr>
        <p:txBody>
          <a:bodyPr wrap="none" lIns="0" tIns="0" rIns="0" bIns="0">
            <a:spAutoFit/>
          </a:bodyPr>
          <a:lstStyle/>
          <a:p>
            <a:pPr algn="ctr" eaLnBrk="0" hangingPunct="0"/>
            <a:r>
              <a:rPr lang="en-US" sz="700">
                <a:solidFill>
                  <a:srgbClr val="000000"/>
                </a:solidFill>
                <a:latin typeface="Arial" pitchFamily="34" charset="0"/>
              </a:rPr>
              <a:t> </a:t>
            </a:r>
            <a:endParaRPr lang="en-US" sz="900">
              <a:latin typeface="Arial" pitchFamily="34" charset="0"/>
            </a:endParaRPr>
          </a:p>
        </p:txBody>
      </p:sp>
      <p:sp>
        <p:nvSpPr>
          <p:cNvPr id="9" name="Rectangle 9"/>
          <p:cNvSpPr>
            <a:spLocks noChangeArrowheads="1"/>
          </p:cNvSpPr>
          <p:nvPr/>
        </p:nvSpPr>
        <p:spPr bwMode="auto">
          <a:xfrm flipH="1">
            <a:off x="6852973" y="4050507"/>
            <a:ext cx="25648" cy="107722"/>
          </a:xfrm>
          <a:prstGeom prst="rect">
            <a:avLst/>
          </a:prstGeom>
          <a:noFill/>
          <a:ln w="9525">
            <a:noFill/>
            <a:miter lim="800000"/>
            <a:headEnd/>
            <a:tailEnd/>
          </a:ln>
        </p:spPr>
        <p:txBody>
          <a:bodyPr wrap="none" lIns="0" tIns="0" rIns="0" bIns="0">
            <a:spAutoFit/>
          </a:bodyPr>
          <a:lstStyle/>
          <a:p>
            <a:pPr algn="ctr" eaLnBrk="0" hangingPunct="0"/>
            <a:r>
              <a:rPr lang="en-US" sz="700" b="1">
                <a:solidFill>
                  <a:srgbClr val="000000"/>
                </a:solidFill>
                <a:latin typeface="Arial" pitchFamily="34" charset="0"/>
              </a:rPr>
              <a:t> </a:t>
            </a:r>
            <a:endParaRPr lang="en-US" sz="900">
              <a:latin typeface="Arial" pitchFamily="34" charset="0"/>
            </a:endParaRPr>
          </a:p>
        </p:txBody>
      </p:sp>
      <p:sp>
        <p:nvSpPr>
          <p:cNvPr id="10" name="Rectangle 10"/>
          <p:cNvSpPr>
            <a:spLocks noChangeArrowheads="1"/>
          </p:cNvSpPr>
          <p:nvPr/>
        </p:nvSpPr>
        <p:spPr bwMode="auto">
          <a:xfrm flipH="1">
            <a:off x="6253625" y="4126706"/>
            <a:ext cx="25648" cy="107722"/>
          </a:xfrm>
          <a:prstGeom prst="rect">
            <a:avLst/>
          </a:prstGeom>
          <a:noFill/>
          <a:ln w="9525">
            <a:noFill/>
            <a:miter lim="800000"/>
            <a:headEnd/>
            <a:tailEnd/>
          </a:ln>
        </p:spPr>
        <p:txBody>
          <a:bodyPr wrap="none" lIns="0" tIns="0" rIns="0" bIns="0">
            <a:spAutoFit/>
          </a:bodyPr>
          <a:lstStyle/>
          <a:p>
            <a:pPr algn="ctr" eaLnBrk="0" hangingPunct="0"/>
            <a:r>
              <a:rPr lang="en-US" sz="700">
                <a:solidFill>
                  <a:srgbClr val="000000"/>
                </a:solidFill>
                <a:latin typeface="Arial" pitchFamily="34" charset="0"/>
              </a:rPr>
              <a:t> </a:t>
            </a:r>
            <a:endParaRPr lang="en-US" sz="900">
              <a:latin typeface="Arial" pitchFamily="34" charset="0"/>
            </a:endParaRPr>
          </a:p>
        </p:txBody>
      </p:sp>
      <p:sp>
        <p:nvSpPr>
          <p:cNvPr id="11" name="AutoShape 11"/>
          <p:cNvSpPr>
            <a:spLocks noChangeArrowheads="1"/>
          </p:cNvSpPr>
          <p:nvPr/>
        </p:nvSpPr>
        <p:spPr bwMode="auto">
          <a:xfrm rot="16200000" flipH="1">
            <a:off x="8748175" y="3264760"/>
            <a:ext cx="1239838" cy="534855"/>
          </a:xfrm>
          <a:custGeom>
            <a:avLst/>
            <a:gdLst>
              <a:gd name="G0" fmla="+- 4572 0 0"/>
              <a:gd name="G1" fmla="+- 21600 0 4572"/>
              <a:gd name="G2" fmla="*/ 4572 1 2"/>
              <a:gd name="G3" fmla="+- 21600 0 G2"/>
              <a:gd name="G4" fmla="+/ 4572 21600 2"/>
              <a:gd name="G5" fmla="+/ G1 0 2"/>
              <a:gd name="G6" fmla="*/ 21600 21600 4572"/>
              <a:gd name="G7" fmla="*/ G6 1 2"/>
              <a:gd name="G8" fmla="+- 21600 0 G7"/>
              <a:gd name="G9" fmla="*/ 21600 1 2"/>
              <a:gd name="G10" fmla="+- 4572 0 G9"/>
              <a:gd name="G11" fmla="?: G10 G8 0"/>
              <a:gd name="G12" fmla="?: G10 G7 21600"/>
              <a:gd name="T0" fmla="*/ 19314 w 21600"/>
              <a:gd name="T1" fmla="*/ 10800 h 21600"/>
              <a:gd name="T2" fmla="*/ 10800 w 21600"/>
              <a:gd name="T3" fmla="*/ 21600 h 21600"/>
              <a:gd name="T4" fmla="*/ 2286 w 21600"/>
              <a:gd name="T5" fmla="*/ 10800 h 21600"/>
              <a:gd name="T6" fmla="*/ 10800 w 21600"/>
              <a:gd name="T7" fmla="*/ 0 h 21600"/>
              <a:gd name="T8" fmla="*/ 4086 w 21600"/>
              <a:gd name="T9" fmla="*/ 4086 h 21600"/>
              <a:gd name="T10" fmla="*/ 17514 w 21600"/>
              <a:gd name="T11" fmla="*/ 17514 h 21600"/>
            </a:gdLst>
            <a:ahLst/>
            <a:cxnLst>
              <a:cxn ang="0">
                <a:pos x="T0" y="T1"/>
              </a:cxn>
              <a:cxn ang="0">
                <a:pos x="T2" y="T3"/>
              </a:cxn>
              <a:cxn ang="0">
                <a:pos x="T4" y="T5"/>
              </a:cxn>
              <a:cxn ang="0">
                <a:pos x="T6" y="T7"/>
              </a:cxn>
            </a:cxnLst>
            <a:rect l="T8" t="T9" r="T10" b="T11"/>
            <a:pathLst>
              <a:path w="21600" h="21600">
                <a:moveTo>
                  <a:pt x="0" y="0"/>
                </a:moveTo>
                <a:lnTo>
                  <a:pt x="4572" y="21600"/>
                </a:lnTo>
                <a:lnTo>
                  <a:pt x="17028" y="21600"/>
                </a:lnTo>
                <a:lnTo>
                  <a:pt x="21600" y="0"/>
                </a:lnTo>
                <a:close/>
              </a:path>
            </a:pathLst>
          </a:custGeom>
          <a:solidFill>
            <a:srgbClr val="EAEAEA"/>
          </a:solidFill>
          <a:ln w="11113">
            <a:noFill/>
            <a:miter lim="800000"/>
            <a:headEnd/>
            <a:tailEnd/>
          </a:ln>
          <a:effectLst>
            <a:prstShdw prst="shdw17" dist="17961" dir="2700000">
              <a:srgbClr val="EAEAEA">
                <a:gamma/>
                <a:shade val="60000"/>
                <a:invGamma/>
              </a:srgbClr>
            </a:prstShdw>
          </a:effectLst>
        </p:spPr>
        <p:txBody>
          <a:bodyPr/>
          <a:lstStyle/>
          <a:p>
            <a:endParaRPr lang="ar-DZ"/>
          </a:p>
        </p:txBody>
      </p:sp>
      <p:sp>
        <p:nvSpPr>
          <p:cNvPr id="12" name="AutoShape 12"/>
          <p:cNvSpPr>
            <a:spLocks noChangeArrowheads="1"/>
          </p:cNvSpPr>
          <p:nvPr/>
        </p:nvSpPr>
        <p:spPr bwMode="auto">
          <a:xfrm rot="16200000" flipH="1">
            <a:off x="5741121" y="3145235"/>
            <a:ext cx="2725737" cy="815181"/>
          </a:xfrm>
          <a:custGeom>
            <a:avLst/>
            <a:gdLst>
              <a:gd name="G0" fmla="+- 2796 0 0"/>
              <a:gd name="G1" fmla="+- 21600 0 2796"/>
              <a:gd name="G2" fmla="*/ 2796 1 2"/>
              <a:gd name="G3" fmla="+- 21600 0 G2"/>
              <a:gd name="G4" fmla="+/ 2796 21600 2"/>
              <a:gd name="G5" fmla="+/ G1 0 2"/>
              <a:gd name="G6" fmla="*/ 21600 21600 2796"/>
              <a:gd name="G7" fmla="*/ G6 1 2"/>
              <a:gd name="G8" fmla="+- 21600 0 G7"/>
              <a:gd name="G9" fmla="*/ 21600 1 2"/>
              <a:gd name="G10" fmla="+- 2796 0 G9"/>
              <a:gd name="G11" fmla="?: G10 G8 0"/>
              <a:gd name="G12" fmla="?: G10 G7 21600"/>
              <a:gd name="T0" fmla="*/ 20202 w 21600"/>
              <a:gd name="T1" fmla="*/ 10800 h 21600"/>
              <a:gd name="T2" fmla="*/ 10800 w 21600"/>
              <a:gd name="T3" fmla="*/ 21600 h 21600"/>
              <a:gd name="T4" fmla="*/ 1398 w 21600"/>
              <a:gd name="T5" fmla="*/ 10800 h 21600"/>
              <a:gd name="T6" fmla="*/ 10800 w 21600"/>
              <a:gd name="T7" fmla="*/ 0 h 21600"/>
              <a:gd name="T8" fmla="*/ 3198 w 21600"/>
              <a:gd name="T9" fmla="*/ 3198 h 21600"/>
              <a:gd name="T10" fmla="*/ 18402 w 21600"/>
              <a:gd name="T11" fmla="*/ 18402 h 21600"/>
            </a:gdLst>
            <a:ahLst/>
            <a:cxnLst>
              <a:cxn ang="0">
                <a:pos x="T0" y="T1"/>
              </a:cxn>
              <a:cxn ang="0">
                <a:pos x="T2" y="T3"/>
              </a:cxn>
              <a:cxn ang="0">
                <a:pos x="T4" y="T5"/>
              </a:cxn>
              <a:cxn ang="0">
                <a:pos x="T6" y="T7"/>
              </a:cxn>
            </a:cxnLst>
            <a:rect l="T8" t="T9" r="T10" b="T11"/>
            <a:pathLst>
              <a:path w="21600" h="21600">
                <a:moveTo>
                  <a:pt x="0" y="0"/>
                </a:moveTo>
                <a:lnTo>
                  <a:pt x="2796" y="21600"/>
                </a:lnTo>
                <a:lnTo>
                  <a:pt x="18804" y="21600"/>
                </a:lnTo>
                <a:lnTo>
                  <a:pt x="21600" y="0"/>
                </a:lnTo>
                <a:close/>
              </a:path>
            </a:pathLst>
          </a:custGeom>
          <a:solidFill>
            <a:srgbClr val="EAEAEA"/>
          </a:solidFill>
          <a:ln w="11113">
            <a:noFill/>
            <a:miter lim="800000"/>
            <a:headEnd/>
            <a:tailEnd/>
          </a:ln>
          <a:effectLst>
            <a:prstShdw prst="shdw17" dist="17961" dir="2700000">
              <a:srgbClr val="EAEAEA">
                <a:gamma/>
                <a:shade val="60000"/>
                <a:invGamma/>
              </a:srgbClr>
            </a:prstShdw>
          </a:effectLst>
        </p:spPr>
        <p:txBody>
          <a:bodyPr/>
          <a:lstStyle/>
          <a:p>
            <a:endParaRPr lang="ar-DZ"/>
          </a:p>
        </p:txBody>
      </p:sp>
      <p:sp>
        <p:nvSpPr>
          <p:cNvPr id="13" name="Rectangle 13"/>
          <p:cNvSpPr>
            <a:spLocks noChangeArrowheads="1"/>
          </p:cNvSpPr>
          <p:nvPr/>
        </p:nvSpPr>
        <p:spPr bwMode="auto">
          <a:xfrm flipH="1">
            <a:off x="6644805" y="3213893"/>
            <a:ext cx="1042194" cy="488950"/>
          </a:xfrm>
          <a:prstGeom prst="rect">
            <a:avLst/>
          </a:prstGeom>
          <a:noFill/>
          <a:ln w="9525">
            <a:noFill/>
            <a:miter lim="800000"/>
            <a:headEnd/>
            <a:tailEnd/>
          </a:ln>
        </p:spPr>
        <p:txBody>
          <a:bodyPr lIns="0" tIns="0" rIns="0" bIns="0">
            <a:spAutoFit/>
          </a:bodyPr>
          <a:lstStyle/>
          <a:p>
            <a:pPr algn="ctr" eaLnBrk="0" hangingPunct="0"/>
            <a:r>
              <a:rPr lang="ar-SA" sz="1600" b="1">
                <a:solidFill>
                  <a:srgbClr val="000000"/>
                </a:solidFill>
                <a:effectLst>
                  <a:outerShdw blurRad="38100" dist="38100" dir="2700000" algn="tl">
                    <a:srgbClr val="C0C0C0"/>
                  </a:outerShdw>
                </a:effectLst>
              </a:rPr>
              <a:t>الخطط</a:t>
            </a:r>
          </a:p>
          <a:p>
            <a:pPr algn="ctr" eaLnBrk="0" hangingPunct="0"/>
            <a:r>
              <a:rPr lang="ar-SA" sz="1600" b="1">
                <a:solidFill>
                  <a:srgbClr val="000000"/>
                </a:solidFill>
                <a:effectLst>
                  <a:outerShdw blurRad="38100" dist="38100" dir="2700000" algn="tl">
                    <a:srgbClr val="C0C0C0"/>
                  </a:outerShdw>
                </a:effectLst>
              </a:rPr>
              <a:t>السنوية</a:t>
            </a:r>
            <a:endParaRPr lang="en-US" sz="1600" b="1">
              <a:effectLst>
                <a:outerShdw blurRad="38100" dist="38100" dir="2700000" algn="tl">
                  <a:srgbClr val="C0C0C0"/>
                </a:outerShdw>
              </a:effectLst>
            </a:endParaRPr>
          </a:p>
        </p:txBody>
      </p:sp>
      <p:sp>
        <p:nvSpPr>
          <p:cNvPr id="14" name="AutoShape 14"/>
          <p:cNvSpPr>
            <a:spLocks noChangeArrowheads="1"/>
          </p:cNvSpPr>
          <p:nvPr/>
        </p:nvSpPr>
        <p:spPr bwMode="auto">
          <a:xfrm rot="16200000" flipH="1">
            <a:off x="4006776" y="3158861"/>
            <a:ext cx="3614737" cy="832379"/>
          </a:xfrm>
          <a:custGeom>
            <a:avLst/>
            <a:gdLst>
              <a:gd name="G0" fmla="+- 2246 0 0"/>
              <a:gd name="G1" fmla="+- 21600 0 2246"/>
              <a:gd name="G2" fmla="*/ 2246 1 2"/>
              <a:gd name="G3" fmla="+- 21600 0 G2"/>
              <a:gd name="G4" fmla="+/ 2246 21600 2"/>
              <a:gd name="G5" fmla="+/ G1 0 2"/>
              <a:gd name="G6" fmla="*/ 21600 21600 2246"/>
              <a:gd name="G7" fmla="*/ G6 1 2"/>
              <a:gd name="G8" fmla="+- 21600 0 G7"/>
              <a:gd name="G9" fmla="*/ 21600 1 2"/>
              <a:gd name="G10" fmla="+- 2246 0 G9"/>
              <a:gd name="G11" fmla="?: G10 G8 0"/>
              <a:gd name="G12" fmla="?: G10 G7 21600"/>
              <a:gd name="T0" fmla="*/ 20477 w 21600"/>
              <a:gd name="T1" fmla="*/ 10800 h 21600"/>
              <a:gd name="T2" fmla="*/ 10800 w 21600"/>
              <a:gd name="T3" fmla="*/ 21600 h 21600"/>
              <a:gd name="T4" fmla="*/ 1123 w 21600"/>
              <a:gd name="T5" fmla="*/ 10800 h 21600"/>
              <a:gd name="T6" fmla="*/ 10800 w 21600"/>
              <a:gd name="T7" fmla="*/ 0 h 21600"/>
              <a:gd name="T8" fmla="*/ 2923 w 21600"/>
              <a:gd name="T9" fmla="*/ 2923 h 21600"/>
              <a:gd name="T10" fmla="*/ 18677 w 21600"/>
              <a:gd name="T11" fmla="*/ 18677 h 21600"/>
            </a:gdLst>
            <a:ahLst/>
            <a:cxnLst>
              <a:cxn ang="0">
                <a:pos x="T0" y="T1"/>
              </a:cxn>
              <a:cxn ang="0">
                <a:pos x="T2" y="T3"/>
              </a:cxn>
              <a:cxn ang="0">
                <a:pos x="T4" y="T5"/>
              </a:cxn>
              <a:cxn ang="0">
                <a:pos x="T6" y="T7"/>
              </a:cxn>
            </a:cxnLst>
            <a:rect l="T8" t="T9" r="T10" b="T11"/>
            <a:pathLst>
              <a:path w="21600" h="21600">
                <a:moveTo>
                  <a:pt x="0" y="0"/>
                </a:moveTo>
                <a:lnTo>
                  <a:pt x="2246" y="21600"/>
                </a:lnTo>
                <a:lnTo>
                  <a:pt x="19354" y="21600"/>
                </a:lnTo>
                <a:lnTo>
                  <a:pt x="21600" y="0"/>
                </a:lnTo>
                <a:close/>
              </a:path>
            </a:pathLst>
          </a:custGeom>
          <a:solidFill>
            <a:srgbClr val="EAEAEA"/>
          </a:solidFill>
          <a:ln w="11113">
            <a:noFill/>
            <a:miter lim="800000"/>
            <a:headEnd/>
            <a:tailEnd/>
          </a:ln>
          <a:effectLst>
            <a:prstShdw prst="shdw17" dist="17961" dir="2700000">
              <a:srgbClr val="EAEAEA">
                <a:gamma/>
                <a:shade val="60000"/>
                <a:invGamma/>
              </a:srgbClr>
            </a:prstShdw>
          </a:effectLst>
        </p:spPr>
        <p:txBody>
          <a:bodyPr/>
          <a:lstStyle/>
          <a:p>
            <a:endParaRPr lang="ar-DZ"/>
          </a:p>
        </p:txBody>
      </p:sp>
      <p:sp>
        <p:nvSpPr>
          <p:cNvPr id="15" name="Rectangle 15"/>
          <p:cNvSpPr>
            <a:spLocks noChangeArrowheads="1"/>
          </p:cNvSpPr>
          <p:nvPr/>
        </p:nvSpPr>
        <p:spPr bwMode="auto">
          <a:xfrm flipH="1">
            <a:off x="5284449" y="2189957"/>
            <a:ext cx="773906" cy="2689225"/>
          </a:xfrm>
          <a:prstGeom prst="rect">
            <a:avLst/>
          </a:prstGeom>
          <a:noFill/>
          <a:ln w="9525">
            <a:noFill/>
            <a:miter lim="800000"/>
            <a:headEnd/>
            <a:tailEnd/>
          </a:ln>
        </p:spPr>
        <p:txBody>
          <a:bodyPr lIns="0" tIns="0" rIns="0" bIns="0">
            <a:spAutoFit/>
          </a:bodyPr>
          <a:lstStyle/>
          <a:p>
            <a:pPr marL="114300" indent="-114300" algn="r" rtl="1" eaLnBrk="0" hangingPunct="0"/>
            <a:r>
              <a:rPr lang="ar-SA" sz="1600" b="1">
                <a:solidFill>
                  <a:srgbClr val="000000"/>
                </a:solidFill>
                <a:effectLst>
                  <a:outerShdw blurRad="38100" dist="38100" dir="2700000" algn="tl">
                    <a:srgbClr val="C0C0C0"/>
                  </a:outerShdw>
                </a:effectLst>
              </a:rPr>
              <a:t>المؤشرات</a:t>
            </a:r>
            <a:endParaRPr lang="en-US" sz="1600" b="1">
              <a:solidFill>
                <a:srgbClr val="000000"/>
              </a:solidFill>
              <a:effectLst>
                <a:outerShdw blurRad="38100" dist="38100" dir="2700000" algn="tl">
                  <a:srgbClr val="C0C0C0"/>
                </a:outerShdw>
              </a:effectLst>
            </a:endParaRPr>
          </a:p>
          <a:p>
            <a:pPr marL="114300" indent="-114300" algn="r" rtl="1" eaLnBrk="0" hangingPunct="0"/>
            <a:endParaRPr lang="en-US" sz="1600" b="1">
              <a:solidFill>
                <a:srgbClr val="000000"/>
              </a:solidFill>
              <a:effectLst>
                <a:outerShdw blurRad="38100" dist="38100" dir="2700000" algn="tl">
                  <a:srgbClr val="C0C0C0"/>
                </a:outerShdw>
              </a:effectLst>
            </a:endParaRPr>
          </a:p>
          <a:p>
            <a:pPr marL="114300" indent="-114300" algn="r" rtl="1" eaLnBrk="0" hangingPunct="0"/>
            <a:endParaRPr lang="en-US" sz="1600" b="1">
              <a:solidFill>
                <a:srgbClr val="000000"/>
              </a:solidFill>
              <a:effectLst>
                <a:outerShdw blurRad="38100" dist="38100" dir="2700000" algn="tl">
                  <a:srgbClr val="C0C0C0"/>
                </a:outerShdw>
              </a:effectLst>
            </a:endParaRPr>
          </a:p>
          <a:p>
            <a:pPr marL="114300" indent="-114300" algn="r" rtl="1" eaLnBrk="0" hangingPunct="0"/>
            <a:endParaRPr lang="en-US" sz="1600" b="1">
              <a:solidFill>
                <a:srgbClr val="000000"/>
              </a:solidFill>
              <a:effectLst>
                <a:outerShdw blurRad="38100" dist="38100" dir="2700000" algn="tl">
                  <a:srgbClr val="C0C0C0"/>
                </a:outerShdw>
              </a:effectLst>
            </a:endParaRPr>
          </a:p>
          <a:p>
            <a:pPr marL="114300" indent="-114300" algn="r" rtl="1" eaLnBrk="0" hangingPunct="0"/>
            <a:endParaRPr lang="en-US" sz="1600" b="1">
              <a:solidFill>
                <a:srgbClr val="000000"/>
              </a:solidFill>
              <a:effectLst>
                <a:outerShdw blurRad="38100" dist="38100" dir="2700000" algn="tl">
                  <a:srgbClr val="C0C0C0"/>
                </a:outerShdw>
              </a:effectLst>
            </a:endParaRPr>
          </a:p>
          <a:p>
            <a:pPr marL="114300" indent="-114300" algn="r" rtl="1" eaLnBrk="0" hangingPunct="0"/>
            <a:r>
              <a:rPr lang="ar-SA" sz="1600" b="1">
                <a:solidFill>
                  <a:srgbClr val="000000"/>
                </a:solidFill>
                <a:effectLst>
                  <a:outerShdw blurRad="38100" dist="38100" dir="2700000" algn="tl">
                    <a:srgbClr val="C0C0C0"/>
                  </a:outerShdw>
                </a:effectLst>
              </a:rPr>
              <a:t>الأهداف</a:t>
            </a:r>
            <a:endParaRPr lang="en-US" sz="1600" b="1">
              <a:solidFill>
                <a:srgbClr val="000000"/>
              </a:solidFill>
              <a:effectLst>
                <a:outerShdw blurRad="38100" dist="38100" dir="2700000" algn="tl">
                  <a:srgbClr val="C0C0C0"/>
                </a:outerShdw>
              </a:effectLst>
            </a:endParaRPr>
          </a:p>
          <a:p>
            <a:pPr marL="114300" indent="-114300" algn="r" rtl="1" eaLnBrk="0" hangingPunct="0"/>
            <a:endParaRPr lang="en-US" sz="1600" b="1">
              <a:solidFill>
                <a:srgbClr val="000000"/>
              </a:solidFill>
              <a:effectLst>
                <a:outerShdw blurRad="38100" dist="38100" dir="2700000" algn="tl">
                  <a:srgbClr val="C0C0C0"/>
                </a:outerShdw>
              </a:effectLst>
            </a:endParaRPr>
          </a:p>
          <a:p>
            <a:pPr marL="114300" indent="-114300" algn="r" rtl="1" eaLnBrk="0" hangingPunct="0"/>
            <a:endParaRPr lang="en-US" sz="1600" b="1">
              <a:solidFill>
                <a:srgbClr val="000000"/>
              </a:solidFill>
              <a:effectLst>
                <a:outerShdw blurRad="38100" dist="38100" dir="2700000" algn="tl">
                  <a:srgbClr val="C0C0C0"/>
                </a:outerShdw>
              </a:effectLst>
            </a:endParaRPr>
          </a:p>
          <a:p>
            <a:pPr marL="114300" indent="-114300" algn="r" rtl="1" eaLnBrk="0" hangingPunct="0"/>
            <a:endParaRPr lang="en-US" sz="1600" b="1">
              <a:solidFill>
                <a:srgbClr val="000000"/>
              </a:solidFill>
              <a:effectLst>
                <a:outerShdw blurRad="38100" dist="38100" dir="2700000" algn="tl">
                  <a:srgbClr val="C0C0C0"/>
                </a:outerShdw>
              </a:effectLst>
            </a:endParaRPr>
          </a:p>
          <a:p>
            <a:pPr marL="114300" indent="-114300" algn="r" rtl="1" eaLnBrk="0" hangingPunct="0"/>
            <a:endParaRPr lang="en-US" sz="1600" b="1">
              <a:solidFill>
                <a:srgbClr val="000000"/>
              </a:solidFill>
              <a:effectLst>
                <a:outerShdw blurRad="38100" dist="38100" dir="2700000" algn="tl">
                  <a:srgbClr val="C0C0C0"/>
                </a:outerShdw>
              </a:effectLst>
            </a:endParaRPr>
          </a:p>
          <a:p>
            <a:pPr marL="114300" indent="-114300" algn="r" rtl="1" eaLnBrk="0" hangingPunct="0"/>
            <a:r>
              <a:rPr lang="ar-SA" sz="1600" b="1">
                <a:solidFill>
                  <a:srgbClr val="000000"/>
                </a:solidFill>
                <a:effectLst>
                  <a:outerShdw blurRad="38100" dist="38100" dir="2700000" algn="tl">
                    <a:srgbClr val="C0C0C0"/>
                  </a:outerShdw>
                </a:effectLst>
              </a:rPr>
              <a:t>المبادرات</a:t>
            </a:r>
            <a:endParaRPr lang="en-US" sz="1600" b="1">
              <a:effectLst>
                <a:outerShdw blurRad="38100" dist="38100" dir="2700000" algn="tl">
                  <a:srgbClr val="C0C0C0"/>
                </a:outerShdw>
              </a:effectLst>
            </a:endParaRPr>
          </a:p>
        </p:txBody>
      </p:sp>
      <p:sp>
        <p:nvSpPr>
          <p:cNvPr id="16" name="AutoShape 16"/>
          <p:cNvSpPr>
            <a:spLocks noChangeArrowheads="1"/>
          </p:cNvSpPr>
          <p:nvPr/>
        </p:nvSpPr>
        <p:spPr bwMode="auto">
          <a:xfrm rot="-5400000" flipH="1" flipV="1">
            <a:off x="8836348" y="3440774"/>
            <a:ext cx="177800" cy="209815"/>
          </a:xfrm>
          <a:prstGeom prst="downArrow">
            <a:avLst>
              <a:gd name="adj1" fmla="val 65481"/>
              <a:gd name="adj2" fmla="val 28669"/>
            </a:avLst>
          </a:prstGeom>
          <a:solidFill>
            <a:srgbClr val="C0C0C0"/>
          </a:solidFill>
          <a:ln w="12700">
            <a:noFill/>
            <a:miter lim="800000"/>
            <a:headEnd/>
            <a:tailEnd type="none" w="lg" len="med"/>
          </a:ln>
          <a:effectLst>
            <a:prstShdw prst="shdw18" dist="17961" dir="13500000">
              <a:srgbClr val="C0C0C0">
                <a:gamma/>
                <a:shade val="60000"/>
                <a:invGamma/>
              </a:srgbClr>
            </a:prstShdw>
          </a:effectLst>
        </p:spPr>
        <p:txBody>
          <a:bodyPr wrap="none" lIns="36000" tIns="36000" rIns="36000" bIns="36000" anchor="ctr"/>
          <a:lstStyle/>
          <a:p>
            <a:endParaRPr lang="ar-DZ"/>
          </a:p>
        </p:txBody>
      </p:sp>
      <p:sp>
        <p:nvSpPr>
          <p:cNvPr id="17" name="AutoShape 17"/>
          <p:cNvSpPr>
            <a:spLocks noChangeArrowheads="1"/>
          </p:cNvSpPr>
          <p:nvPr/>
        </p:nvSpPr>
        <p:spPr bwMode="auto">
          <a:xfrm rot="-5400000" flipH="1" flipV="1">
            <a:off x="6345296" y="3409024"/>
            <a:ext cx="179388" cy="271727"/>
          </a:xfrm>
          <a:prstGeom prst="downArrow">
            <a:avLst>
              <a:gd name="adj1" fmla="val 65481"/>
              <a:gd name="adj2" fmla="val 36801"/>
            </a:avLst>
          </a:prstGeom>
          <a:solidFill>
            <a:srgbClr val="C0C0C0"/>
          </a:solidFill>
          <a:ln w="12700">
            <a:noFill/>
            <a:miter lim="800000"/>
            <a:headEnd/>
            <a:tailEnd type="none" w="lg" len="med"/>
          </a:ln>
          <a:effectLst>
            <a:prstShdw prst="shdw18" dist="17961" dir="13500000">
              <a:srgbClr val="C0C0C0">
                <a:gamma/>
                <a:shade val="60000"/>
                <a:invGamma/>
              </a:srgbClr>
            </a:prstShdw>
          </a:effectLst>
        </p:spPr>
        <p:txBody>
          <a:bodyPr wrap="none" lIns="36000" tIns="36000" rIns="36000" bIns="36000" anchor="ctr"/>
          <a:lstStyle/>
          <a:p>
            <a:endParaRPr lang="ar-DZ"/>
          </a:p>
        </p:txBody>
      </p:sp>
      <p:sp>
        <p:nvSpPr>
          <p:cNvPr id="18" name="AutoShape 18"/>
          <p:cNvSpPr>
            <a:spLocks noChangeArrowheads="1"/>
          </p:cNvSpPr>
          <p:nvPr/>
        </p:nvSpPr>
        <p:spPr bwMode="auto">
          <a:xfrm rot="-5400000" flipH="1" flipV="1">
            <a:off x="5018742" y="1953089"/>
            <a:ext cx="185737" cy="297523"/>
          </a:xfrm>
          <a:prstGeom prst="downArrow">
            <a:avLst>
              <a:gd name="adj1" fmla="val 65481"/>
              <a:gd name="adj2" fmla="val 38917"/>
            </a:avLst>
          </a:prstGeom>
          <a:solidFill>
            <a:srgbClr val="C0C0C0"/>
          </a:solidFill>
          <a:ln w="12700">
            <a:noFill/>
            <a:miter lim="800000"/>
            <a:headEnd/>
            <a:tailEnd type="none" w="lg" len="med"/>
          </a:ln>
          <a:effectLst>
            <a:prstShdw prst="shdw18" dist="17961" dir="13500000">
              <a:srgbClr val="C0C0C0">
                <a:gamma/>
                <a:shade val="60000"/>
                <a:invGamma/>
              </a:srgbClr>
            </a:prstShdw>
          </a:effectLst>
        </p:spPr>
        <p:txBody>
          <a:bodyPr wrap="none" lIns="36000" tIns="36000" rIns="36000" bIns="36000" anchor="ctr"/>
          <a:lstStyle/>
          <a:p>
            <a:endParaRPr lang="ar-DZ"/>
          </a:p>
        </p:txBody>
      </p:sp>
      <p:sp>
        <p:nvSpPr>
          <p:cNvPr id="19" name="AutoShape 19"/>
          <p:cNvSpPr>
            <a:spLocks noChangeArrowheads="1"/>
          </p:cNvSpPr>
          <p:nvPr/>
        </p:nvSpPr>
        <p:spPr bwMode="auto">
          <a:xfrm rot="-5400000" flipH="1" flipV="1">
            <a:off x="5023900" y="2836135"/>
            <a:ext cx="185737" cy="328480"/>
          </a:xfrm>
          <a:prstGeom prst="downArrow">
            <a:avLst>
              <a:gd name="adj1" fmla="val 65481"/>
              <a:gd name="adj2" fmla="val 42966"/>
            </a:avLst>
          </a:prstGeom>
          <a:solidFill>
            <a:srgbClr val="C0C0C0"/>
          </a:solidFill>
          <a:ln w="12700">
            <a:noFill/>
            <a:miter lim="800000"/>
            <a:headEnd/>
            <a:tailEnd type="none" w="lg" len="med"/>
          </a:ln>
          <a:effectLst>
            <a:prstShdw prst="shdw18" dist="17961" dir="13500000">
              <a:srgbClr val="C0C0C0">
                <a:gamma/>
                <a:shade val="60000"/>
                <a:invGamma/>
              </a:srgbClr>
            </a:prstShdw>
          </a:effectLst>
        </p:spPr>
        <p:txBody>
          <a:bodyPr wrap="none" lIns="36000" tIns="36000" rIns="36000" bIns="36000" anchor="ctr"/>
          <a:lstStyle/>
          <a:p>
            <a:endParaRPr lang="ar-DZ"/>
          </a:p>
        </p:txBody>
      </p:sp>
      <p:sp>
        <p:nvSpPr>
          <p:cNvPr id="20" name="AutoShape 20"/>
          <p:cNvSpPr>
            <a:spLocks noChangeArrowheads="1"/>
          </p:cNvSpPr>
          <p:nvPr/>
        </p:nvSpPr>
        <p:spPr bwMode="auto">
          <a:xfrm rot="-5400000" flipH="1" flipV="1">
            <a:off x="5026481" y="3751924"/>
            <a:ext cx="185737" cy="313002"/>
          </a:xfrm>
          <a:prstGeom prst="downArrow">
            <a:avLst>
              <a:gd name="adj1" fmla="val 65481"/>
              <a:gd name="adj2" fmla="val 40941"/>
            </a:avLst>
          </a:prstGeom>
          <a:solidFill>
            <a:srgbClr val="C0C0C0"/>
          </a:solidFill>
          <a:ln w="12700">
            <a:noFill/>
            <a:miter lim="800000"/>
            <a:headEnd/>
            <a:tailEnd type="none" w="lg" len="med"/>
          </a:ln>
          <a:effectLst>
            <a:prstShdw prst="shdw18" dist="17961" dir="13500000">
              <a:srgbClr val="C0C0C0">
                <a:gamma/>
                <a:shade val="60000"/>
                <a:invGamma/>
              </a:srgbClr>
            </a:prstShdw>
          </a:effectLst>
        </p:spPr>
        <p:txBody>
          <a:bodyPr wrap="none" lIns="36000" tIns="36000" rIns="36000" bIns="36000" anchor="ctr"/>
          <a:lstStyle/>
          <a:p>
            <a:endParaRPr lang="ar-DZ"/>
          </a:p>
        </p:txBody>
      </p:sp>
      <p:sp>
        <p:nvSpPr>
          <p:cNvPr id="21" name="AutoShape 21"/>
          <p:cNvSpPr>
            <a:spLocks noChangeArrowheads="1"/>
          </p:cNvSpPr>
          <p:nvPr/>
        </p:nvSpPr>
        <p:spPr bwMode="auto">
          <a:xfrm rot="-5400000" flipH="1" flipV="1">
            <a:off x="5012723" y="4643570"/>
            <a:ext cx="185737" cy="326760"/>
          </a:xfrm>
          <a:prstGeom prst="downArrow">
            <a:avLst>
              <a:gd name="adj1" fmla="val 65481"/>
              <a:gd name="adj2" fmla="val 42741"/>
            </a:avLst>
          </a:prstGeom>
          <a:solidFill>
            <a:srgbClr val="C0C0C0"/>
          </a:solidFill>
          <a:ln w="12700">
            <a:noFill/>
            <a:miter lim="800000"/>
            <a:headEnd/>
            <a:tailEnd type="none" w="lg" len="med"/>
          </a:ln>
          <a:effectLst>
            <a:prstShdw prst="shdw18" dist="17961" dir="13500000">
              <a:srgbClr val="C0C0C0">
                <a:gamma/>
                <a:shade val="60000"/>
                <a:invGamma/>
              </a:srgbClr>
            </a:prstShdw>
          </a:effectLst>
        </p:spPr>
        <p:txBody>
          <a:bodyPr wrap="none" lIns="36000" tIns="36000" rIns="36000" bIns="36000" anchor="ctr"/>
          <a:lstStyle/>
          <a:p>
            <a:endParaRPr lang="ar-DZ"/>
          </a:p>
        </p:txBody>
      </p:sp>
      <p:sp>
        <p:nvSpPr>
          <p:cNvPr id="22" name="AutoShape 22"/>
          <p:cNvSpPr>
            <a:spLocks noChangeArrowheads="1"/>
          </p:cNvSpPr>
          <p:nvPr/>
        </p:nvSpPr>
        <p:spPr bwMode="auto">
          <a:xfrm rot="16200000" flipH="1">
            <a:off x="7438356" y="3131014"/>
            <a:ext cx="1833563" cy="792823"/>
          </a:xfrm>
          <a:custGeom>
            <a:avLst/>
            <a:gdLst>
              <a:gd name="G0" fmla="+- 2796 0 0"/>
              <a:gd name="G1" fmla="+- 21600 0 2796"/>
              <a:gd name="G2" fmla="*/ 2796 1 2"/>
              <a:gd name="G3" fmla="+- 21600 0 G2"/>
              <a:gd name="G4" fmla="+/ 2796 21600 2"/>
              <a:gd name="G5" fmla="+/ G1 0 2"/>
              <a:gd name="G6" fmla="*/ 21600 21600 2796"/>
              <a:gd name="G7" fmla="*/ G6 1 2"/>
              <a:gd name="G8" fmla="+- 21600 0 G7"/>
              <a:gd name="G9" fmla="*/ 21600 1 2"/>
              <a:gd name="G10" fmla="+- 2796 0 G9"/>
              <a:gd name="G11" fmla="?: G10 G8 0"/>
              <a:gd name="G12" fmla="?: G10 G7 21600"/>
              <a:gd name="T0" fmla="*/ 20202 w 21600"/>
              <a:gd name="T1" fmla="*/ 10800 h 21600"/>
              <a:gd name="T2" fmla="*/ 10800 w 21600"/>
              <a:gd name="T3" fmla="*/ 21600 h 21600"/>
              <a:gd name="T4" fmla="*/ 1398 w 21600"/>
              <a:gd name="T5" fmla="*/ 10800 h 21600"/>
              <a:gd name="T6" fmla="*/ 10800 w 21600"/>
              <a:gd name="T7" fmla="*/ 0 h 21600"/>
              <a:gd name="T8" fmla="*/ 3198 w 21600"/>
              <a:gd name="T9" fmla="*/ 3198 h 21600"/>
              <a:gd name="T10" fmla="*/ 18402 w 21600"/>
              <a:gd name="T11" fmla="*/ 18402 h 21600"/>
            </a:gdLst>
            <a:ahLst/>
            <a:cxnLst>
              <a:cxn ang="0">
                <a:pos x="T0" y="T1"/>
              </a:cxn>
              <a:cxn ang="0">
                <a:pos x="T2" y="T3"/>
              </a:cxn>
              <a:cxn ang="0">
                <a:pos x="T4" y="T5"/>
              </a:cxn>
              <a:cxn ang="0">
                <a:pos x="T6" y="T7"/>
              </a:cxn>
            </a:cxnLst>
            <a:rect l="T8" t="T9" r="T10" b="T11"/>
            <a:pathLst>
              <a:path w="21600" h="21600">
                <a:moveTo>
                  <a:pt x="0" y="0"/>
                </a:moveTo>
                <a:lnTo>
                  <a:pt x="2796" y="21600"/>
                </a:lnTo>
                <a:lnTo>
                  <a:pt x="18804" y="21600"/>
                </a:lnTo>
                <a:lnTo>
                  <a:pt x="21600" y="0"/>
                </a:lnTo>
                <a:close/>
              </a:path>
            </a:pathLst>
          </a:custGeom>
          <a:solidFill>
            <a:srgbClr val="EAEAEA"/>
          </a:solidFill>
          <a:ln w="11113">
            <a:noFill/>
            <a:miter lim="800000"/>
            <a:headEnd/>
            <a:tailEnd/>
          </a:ln>
          <a:effectLst>
            <a:prstShdw prst="shdw17" dist="17961" dir="2700000">
              <a:srgbClr val="EAEAEA">
                <a:gamma/>
                <a:shade val="60000"/>
                <a:invGamma/>
              </a:srgbClr>
            </a:prstShdw>
          </a:effectLst>
        </p:spPr>
        <p:txBody>
          <a:bodyPr/>
          <a:lstStyle/>
          <a:p>
            <a:endParaRPr lang="ar-DZ"/>
          </a:p>
        </p:txBody>
      </p:sp>
      <p:sp>
        <p:nvSpPr>
          <p:cNvPr id="23" name="AutoShape 23"/>
          <p:cNvSpPr>
            <a:spLocks noChangeArrowheads="1"/>
          </p:cNvSpPr>
          <p:nvPr/>
        </p:nvSpPr>
        <p:spPr bwMode="auto">
          <a:xfrm rot="-5400000" flipH="1" flipV="1">
            <a:off x="7623101" y="3398705"/>
            <a:ext cx="179388" cy="292365"/>
          </a:xfrm>
          <a:prstGeom prst="downArrow">
            <a:avLst>
              <a:gd name="adj1" fmla="val 65481"/>
              <a:gd name="adj2" fmla="val 39596"/>
            </a:avLst>
          </a:prstGeom>
          <a:solidFill>
            <a:srgbClr val="C0C0C0"/>
          </a:solidFill>
          <a:ln w="12700">
            <a:noFill/>
            <a:miter lim="800000"/>
            <a:headEnd/>
            <a:tailEnd type="none" w="lg" len="med"/>
          </a:ln>
          <a:effectLst>
            <a:prstShdw prst="shdw18" dist="17961" dir="13500000">
              <a:srgbClr val="C0C0C0">
                <a:gamma/>
                <a:shade val="60000"/>
                <a:invGamma/>
              </a:srgbClr>
            </a:prstShdw>
          </a:effectLst>
        </p:spPr>
        <p:txBody>
          <a:bodyPr wrap="none" lIns="36000" tIns="36000" rIns="36000" bIns="36000" anchor="ctr"/>
          <a:lstStyle/>
          <a:p>
            <a:endParaRPr lang="ar-DZ"/>
          </a:p>
        </p:txBody>
      </p:sp>
      <p:sp>
        <p:nvSpPr>
          <p:cNvPr id="24" name="Rectangle 24"/>
          <p:cNvSpPr>
            <a:spLocks noChangeArrowheads="1"/>
          </p:cNvSpPr>
          <p:nvPr/>
        </p:nvSpPr>
        <p:spPr bwMode="auto">
          <a:xfrm flipH="1">
            <a:off x="7864136" y="3213893"/>
            <a:ext cx="1035315" cy="488950"/>
          </a:xfrm>
          <a:prstGeom prst="rect">
            <a:avLst/>
          </a:prstGeom>
          <a:noFill/>
          <a:ln w="9525">
            <a:noFill/>
            <a:miter lim="800000"/>
            <a:headEnd/>
            <a:tailEnd/>
          </a:ln>
        </p:spPr>
        <p:txBody>
          <a:bodyPr lIns="0" tIns="0" rIns="0" bIns="0">
            <a:spAutoFit/>
          </a:bodyPr>
          <a:lstStyle/>
          <a:p>
            <a:pPr algn="ctr" eaLnBrk="0" hangingPunct="0"/>
            <a:r>
              <a:rPr lang="ar-SA" sz="1600" b="1">
                <a:solidFill>
                  <a:srgbClr val="000000"/>
                </a:solidFill>
                <a:effectLst>
                  <a:outerShdw blurRad="38100" dist="38100" dir="2700000" algn="tl">
                    <a:srgbClr val="C0C0C0"/>
                  </a:outerShdw>
                </a:effectLst>
              </a:rPr>
              <a:t>ألخطط </a:t>
            </a:r>
          </a:p>
          <a:p>
            <a:pPr algn="ctr" eaLnBrk="0" hangingPunct="0"/>
            <a:r>
              <a:rPr lang="ar-SA" sz="1600" b="1">
                <a:solidFill>
                  <a:srgbClr val="000000"/>
                </a:solidFill>
                <a:effectLst>
                  <a:outerShdw blurRad="38100" dist="38100" dir="2700000" algn="tl">
                    <a:srgbClr val="C0C0C0"/>
                  </a:outerShdw>
                </a:effectLst>
              </a:rPr>
              <a:t>الإستراتيجية</a:t>
            </a:r>
            <a:endParaRPr lang="en-US" sz="1600" b="1">
              <a:effectLst>
                <a:outerShdw blurRad="38100" dist="38100" dir="2700000" algn="tl">
                  <a:srgbClr val="C0C0C0"/>
                </a:outerShdw>
              </a:effectLst>
            </a:endParaRPr>
          </a:p>
        </p:txBody>
      </p:sp>
      <p:sp>
        <p:nvSpPr>
          <p:cNvPr id="25" name="Rectangle 25"/>
          <p:cNvSpPr>
            <a:spLocks noChangeArrowheads="1"/>
          </p:cNvSpPr>
          <p:nvPr/>
        </p:nvSpPr>
        <p:spPr bwMode="auto">
          <a:xfrm flipH="1">
            <a:off x="9033594" y="3153569"/>
            <a:ext cx="696516" cy="733425"/>
          </a:xfrm>
          <a:prstGeom prst="rect">
            <a:avLst/>
          </a:prstGeom>
          <a:noFill/>
          <a:ln w="9525">
            <a:noFill/>
            <a:miter lim="800000"/>
            <a:headEnd/>
            <a:tailEnd/>
          </a:ln>
        </p:spPr>
        <p:txBody>
          <a:bodyPr lIns="0" tIns="0" rIns="0" bIns="0">
            <a:spAutoFit/>
          </a:bodyPr>
          <a:lstStyle/>
          <a:p>
            <a:pPr algn="ctr" eaLnBrk="0" hangingPunct="0"/>
            <a:r>
              <a:rPr lang="ar-SA" sz="1600" b="1">
                <a:solidFill>
                  <a:srgbClr val="000000"/>
                </a:solidFill>
                <a:effectLst>
                  <a:outerShdw blurRad="38100" dist="38100" dir="2700000" algn="tl">
                    <a:srgbClr val="C0C0C0"/>
                  </a:outerShdw>
                </a:effectLst>
              </a:rPr>
              <a:t>الرؤية</a:t>
            </a:r>
          </a:p>
          <a:p>
            <a:pPr algn="ctr" eaLnBrk="0" hangingPunct="0"/>
            <a:r>
              <a:rPr lang="ar-SA" sz="1600" b="1">
                <a:solidFill>
                  <a:srgbClr val="000000"/>
                </a:solidFill>
                <a:effectLst>
                  <a:outerShdw blurRad="38100" dist="38100" dir="2700000" algn="tl">
                    <a:srgbClr val="C0C0C0"/>
                  </a:outerShdw>
                </a:effectLst>
              </a:rPr>
              <a:t>و</a:t>
            </a:r>
          </a:p>
          <a:p>
            <a:pPr algn="ctr" eaLnBrk="0" hangingPunct="0"/>
            <a:r>
              <a:rPr lang="ar-SA" sz="1600" b="1">
                <a:solidFill>
                  <a:srgbClr val="000000"/>
                </a:solidFill>
                <a:effectLst>
                  <a:outerShdw blurRad="38100" dist="38100" dir="2700000" algn="tl">
                    <a:srgbClr val="C0C0C0"/>
                  </a:outerShdw>
                </a:effectLst>
              </a:rPr>
              <a:t>الرسالة</a:t>
            </a:r>
            <a:endParaRPr lang="en-US" sz="1600" b="1">
              <a:effectLst>
                <a:outerShdw blurRad="38100" dist="38100" dir="2700000" algn="tl">
                  <a:srgbClr val="C0C0C0"/>
                </a:outerShdw>
              </a:effectLst>
            </a:endParaRPr>
          </a:p>
        </p:txBody>
      </p:sp>
      <p:sp>
        <p:nvSpPr>
          <p:cNvPr id="26" name="Line 41"/>
          <p:cNvSpPr>
            <a:spLocks noChangeShapeType="1"/>
          </p:cNvSpPr>
          <p:nvPr/>
        </p:nvSpPr>
        <p:spPr bwMode="auto">
          <a:xfrm flipV="1">
            <a:off x="1327208" y="2102643"/>
            <a:ext cx="0" cy="311150"/>
          </a:xfrm>
          <a:prstGeom prst="line">
            <a:avLst/>
          </a:prstGeom>
          <a:noFill/>
          <a:ln w="12700">
            <a:solidFill>
              <a:schemeClr val="tx1"/>
            </a:solidFill>
            <a:round/>
            <a:headEnd/>
            <a:tailEnd type="triangle" w="med" len="med"/>
          </a:ln>
          <a:effectLst/>
        </p:spPr>
        <p:txBody>
          <a:bodyPr wrap="none" lIns="36000" tIns="36000" rIns="36000" bIns="36000" anchor="ctr"/>
          <a:lstStyle/>
          <a:p>
            <a:endParaRPr lang="ar-DZ"/>
          </a:p>
        </p:txBody>
      </p:sp>
      <p:grpSp>
        <p:nvGrpSpPr>
          <p:cNvPr id="27" name="Group 72"/>
          <p:cNvGrpSpPr>
            <a:grpSpLocks/>
          </p:cNvGrpSpPr>
          <p:nvPr/>
        </p:nvGrpSpPr>
        <p:grpSpPr bwMode="auto">
          <a:xfrm>
            <a:off x="926496" y="3518693"/>
            <a:ext cx="797983" cy="439738"/>
            <a:chOff x="700" y="3060"/>
            <a:chExt cx="464" cy="235"/>
          </a:xfrm>
        </p:grpSpPr>
        <p:sp>
          <p:nvSpPr>
            <p:cNvPr id="28" name="Line 42"/>
            <p:cNvSpPr>
              <a:spLocks noChangeShapeType="1"/>
            </p:cNvSpPr>
            <p:nvPr/>
          </p:nvSpPr>
          <p:spPr bwMode="auto">
            <a:xfrm flipV="1">
              <a:off x="917" y="3060"/>
              <a:ext cx="0" cy="141"/>
            </a:xfrm>
            <a:prstGeom prst="line">
              <a:avLst/>
            </a:prstGeom>
            <a:noFill/>
            <a:ln w="12700">
              <a:solidFill>
                <a:schemeClr val="tx1"/>
              </a:solidFill>
              <a:round/>
              <a:headEnd/>
              <a:tailEnd type="triangle" w="med" len="med"/>
            </a:ln>
            <a:effectLst/>
          </p:spPr>
          <p:txBody>
            <a:bodyPr wrap="none" lIns="36000" tIns="36000" rIns="36000" bIns="36000" anchor="ctr"/>
            <a:lstStyle/>
            <a:p>
              <a:endParaRPr lang="ar-DZ"/>
            </a:p>
          </p:txBody>
        </p:sp>
        <p:sp>
          <p:nvSpPr>
            <p:cNvPr id="29" name="Line 43"/>
            <p:cNvSpPr>
              <a:spLocks noChangeShapeType="1"/>
            </p:cNvSpPr>
            <p:nvPr/>
          </p:nvSpPr>
          <p:spPr bwMode="auto">
            <a:xfrm>
              <a:off x="702" y="3201"/>
              <a:ext cx="460" cy="0"/>
            </a:xfrm>
            <a:prstGeom prst="line">
              <a:avLst/>
            </a:prstGeom>
            <a:noFill/>
            <a:ln w="12700">
              <a:solidFill>
                <a:schemeClr val="tx1"/>
              </a:solidFill>
              <a:round/>
              <a:headEnd/>
              <a:tailEnd type="none" w="lg" len="med"/>
            </a:ln>
            <a:effectLst/>
          </p:spPr>
          <p:txBody>
            <a:bodyPr wrap="none" lIns="36000" tIns="36000" rIns="36000" bIns="36000" anchor="ctr"/>
            <a:lstStyle/>
            <a:p>
              <a:endParaRPr lang="ar-DZ"/>
            </a:p>
          </p:txBody>
        </p:sp>
        <p:sp>
          <p:nvSpPr>
            <p:cNvPr id="30" name="Line 44"/>
            <p:cNvSpPr>
              <a:spLocks noChangeShapeType="1"/>
            </p:cNvSpPr>
            <p:nvPr/>
          </p:nvSpPr>
          <p:spPr bwMode="auto">
            <a:xfrm flipV="1">
              <a:off x="700" y="3201"/>
              <a:ext cx="0" cy="94"/>
            </a:xfrm>
            <a:prstGeom prst="line">
              <a:avLst/>
            </a:prstGeom>
            <a:noFill/>
            <a:ln w="12700">
              <a:solidFill>
                <a:schemeClr val="tx1"/>
              </a:solidFill>
              <a:round/>
              <a:headEnd/>
              <a:tailEnd type="none" w="lg" len="med"/>
            </a:ln>
            <a:effectLst/>
          </p:spPr>
          <p:txBody>
            <a:bodyPr wrap="none" lIns="36000" tIns="36000" rIns="36000" bIns="36000" anchor="ctr"/>
            <a:lstStyle/>
            <a:p>
              <a:endParaRPr lang="ar-DZ"/>
            </a:p>
          </p:txBody>
        </p:sp>
        <p:sp>
          <p:nvSpPr>
            <p:cNvPr id="31" name="Line 45"/>
            <p:cNvSpPr>
              <a:spLocks noChangeShapeType="1"/>
            </p:cNvSpPr>
            <p:nvPr/>
          </p:nvSpPr>
          <p:spPr bwMode="auto">
            <a:xfrm flipV="1">
              <a:off x="1164" y="3201"/>
              <a:ext cx="0" cy="94"/>
            </a:xfrm>
            <a:prstGeom prst="line">
              <a:avLst/>
            </a:prstGeom>
            <a:noFill/>
            <a:ln w="12700">
              <a:solidFill>
                <a:schemeClr val="tx1"/>
              </a:solidFill>
              <a:round/>
              <a:headEnd/>
              <a:tailEnd type="none" w="lg" len="med"/>
            </a:ln>
            <a:effectLst/>
          </p:spPr>
          <p:txBody>
            <a:bodyPr wrap="none" lIns="36000" tIns="36000" rIns="36000" bIns="36000" anchor="ctr"/>
            <a:lstStyle/>
            <a:p>
              <a:endParaRPr lang="ar-DZ"/>
            </a:p>
          </p:txBody>
        </p:sp>
      </p:grpSp>
      <p:sp>
        <p:nvSpPr>
          <p:cNvPr id="32" name="Line 50"/>
          <p:cNvSpPr>
            <a:spLocks noChangeShapeType="1"/>
          </p:cNvSpPr>
          <p:nvPr/>
        </p:nvSpPr>
        <p:spPr bwMode="auto">
          <a:xfrm>
            <a:off x="70040" y="2558256"/>
            <a:ext cx="3217731" cy="0"/>
          </a:xfrm>
          <a:prstGeom prst="line">
            <a:avLst/>
          </a:prstGeom>
          <a:noFill/>
          <a:ln w="25400">
            <a:solidFill>
              <a:schemeClr val="tx1"/>
            </a:solidFill>
            <a:prstDash val="dash"/>
            <a:round/>
            <a:headEnd/>
            <a:tailEnd type="none" w="lg" len="med"/>
          </a:ln>
          <a:effectLst/>
        </p:spPr>
        <p:txBody>
          <a:bodyPr wrap="none" lIns="36000" tIns="36000" rIns="36000" bIns="36000" anchor="ctr"/>
          <a:lstStyle/>
          <a:p>
            <a:endParaRPr lang="ar-DZ"/>
          </a:p>
        </p:txBody>
      </p:sp>
      <p:sp>
        <p:nvSpPr>
          <p:cNvPr id="33" name="Line 51"/>
          <p:cNvSpPr>
            <a:spLocks noChangeShapeType="1"/>
          </p:cNvSpPr>
          <p:nvPr/>
        </p:nvSpPr>
        <p:spPr bwMode="auto">
          <a:xfrm>
            <a:off x="70040" y="3455193"/>
            <a:ext cx="3217731" cy="0"/>
          </a:xfrm>
          <a:prstGeom prst="line">
            <a:avLst/>
          </a:prstGeom>
          <a:noFill/>
          <a:ln w="25400">
            <a:solidFill>
              <a:schemeClr val="tx1"/>
            </a:solidFill>
            <a:prstDash val="dash"/>
            <a:round/>
            <a:headEnd/>
            <a:tailEnd type="none" w="lg" len="med"/>
          </a:ln>
          <a:effectLst/>
        </p:spPr>
        <p:txBody>
          <a:bodyPr wrap="none" lIns="36000" tIns="36000" rIns="36000" bIns="36000" anchor="ctr"/>
          <a:lstStyle/>
          <a:p>
            <a:endParaRPr lang="ar-DZ"/>
          </a:p>
        </p:txBody>
      </p:sp>
      <p:sp>
        <p:nvSpPr>
          <p:cNvPr id="34" name="Line 52"/>
          <p:cNvSpPr>
            <a:spLocks noChangeShapeType="1"/>
          </p:cNvSpPr>
          <p:nvPr/>
        </p:nvSpPr>
        <p:spPr bwMode="auto">
          <a:xfrm>
            <a:off x="70040" y="4355306"/>
            <a:ext cx="3217731" cy="0"/>
          </a:xfrm>
          <a:prstGeom prst="line">
            <a:avLst/>
          </a:prstGeom>
          <a:noFill/>
          <a:ln w="25400">
            <a:solidFill>
              <a:schemeClr val="tx1"/>
            </a:solidFill>
            <a:prstDash val="dash"/>
            <a:round/>
            <a:headEnd/>
            <a:tailEnd type="none" w="lg" len="med"/>
          </a:ln>
          <a:effectLst/>
        </p:spPr>
        <p:txBody>
          <a:bodyPr wrap="none" lIns="36000" tIns="36000" rIns="36000" bIns="36000" anchor="ctr"/>
          <a:lstStyle/>
          <a:p>
            <a:endParaRPr lang="ar-DZ"/>
          </a:p>
        </p:txBody>
      </p:sp>
      <p:sp>
        <p:nvSpPr>
          <p:cNvPr id="35" name="Line 53"/>
          <p:cNvSpPr>
            <a:spLocks noChangeShapeType="1"/>
          </p:cNvSpPr>
          <p:nvPr/>
        </p:nvSpPr>
        <p:spPr bwMode="auto">
          <a:xfrm>
            <a:off x="70040" y="5249068"/>
            <a:ext cx="3217731" cy="0"/>
          </a:xfrm>
          <a:prstGeom prst="line">
            <a:avLst/>
          </a:prstGeom>
          <a:noFill/>
          <a:ln w="25400">
            <a:solidFill>
              <a:schemeClr val="tx1"/>
            </a:solidFill>
            <a:prstDash val="dash"/>
            <a:round/>
            <a:headEnd/>
            <a:tailEnd type="none" w="lg" len="med"/>
          </a:ln>
          <a:effectLst/>
        </p:spPr>
        <p:txBody>
          <a:bodyPr wrap="none" lIns="36000" tIns="36000" rIns="36000" bIns="36000" anchor="ctr"/>
          <a:lstStyle/>
          <a:p>
            <a:endParaRPr lang="ar-DZ"/>
          </a:p>
        </p:txBody>
      </p:sp>
      <p:sp>
        <p:nvSpPr>
          <p:cNvPr id="36" name="Text Box 31"/>
          <p:cNvSpPr txBox="1">
            <a:spLocks noChangeArrowheads="1"/>
          </p:cNvSpPr>
          <p:nvPr/>
        </p:nvSpPr>
        <p:spPr bwMode="auto">
          <a:xfrm>
            <a:off x="804392" y="1715293"/>
            <a:ext cx="1088628" cy="274638"/>
          </a:xfrm>
          <a:prstGeom prst="rect">
            <a:avLst/>
          </a:prstGeom>
          <a:gradFill rotWithShape="0">
            <a:gsLst>
              <a:gs pos="0">
                <a:srgbClr val="6699FF"/>
              </a:gs>
              <a:gs pos="50000">
                <a:srgbClr val="6699FF">
                  <a:gamma/>
                  <a:shade val="46275"/>
                  <a:invGamma/>
                </a:srgbClr>
              </a:gs>
              <a:gs pos="100000">
                <a:srgbClr val="6699FF"/>
              </a:gs>
            </a:gsLst>
            <a:lin ang="0" scaled="1"/>
          </a:gradFill>
          <a:ln w="12700">
            <a:solidFill>
              <a:schemeClr val="folHlink"/>
            </a:solidFill>
            <a:miter lim="800000"/>
            <a:headEnd/>
            <a:tailEnd type="none" w="lg" len="med"/>
          </a:ln>
          <a:effectLst>
            <a:outerShdw dist="63500" dir="19387806" algn="ctr" rotWithShape="0">
              <a:schemeClr val="bg2"/>
            </a:outerShdw>
          </a:effectLst>
        </p:spPr>
        <p:txBody>
          <a:bodyPr lIns="0" tIns="0" rIns="0" bIns="0"/>
          <a:lstStyle/>
          <a:p>
            <a:pPr algn="ctr" eaLnBrk="0" hangingPunct="0"/>
            <a:r>
              <a:rPr lang="ar-SA" sz="1200" b="1">
                <a:solidFill>
                  <a:schemeClr val="bg1"/>
                </a:solidFill>
                <a:latin typeface="Tahoma" pitchFamily="34" charset="0"/>
              </a:rPr>
              <a:t>العائد على الاستثمار</a:t>
            </a:r>
            <a:endParaRPr lang="en-US" sz="1200" b="1">
              <a:solidFill>
                <a:schemeClr val="bg1"/>
              </a:solidFill>
              <a:latin typeface="Tahoma" pitchFamily="34" charset="0"/>
            </a:endParaRPr>
          </a:p>
        </p:txBody>
      </p:sp>
      <p:sp>
        <p:nvSpPr>
          <p:cNvPr id="37" name="Text Box 33"/>
          <p:cNvSpPr txBox="1">
            <a:spLocks noChangeArrowheads="1"/>
          </p:cNvSpPr>
          <p:nvPr/>
        </p:nvSpPr>
        <p:spPr bwMode="auto">
          <a:xfrm>
            <a:off x="783754" y="2624932"/>
            <a:ext cx="1088628" cy="274637"/>
          </a:xfrm>
          <a:prstGeom prst="rect">
            <a:avLst/>
          </a:prstGeom>
          <a:gradFill rotWithShape="0">
            <a:gsLst>
              <a:gs pos="0">
                <a:srgbClr val="6699FF"/>
              </a:gs>
              <a:gs pos="50000">
                <a:srgbClr val="6699FF">
                  <a:gamma/>
                  <a:shade val="46275"/>
                  <a:invGamma/>
                </a:srgbClr>
              </a:gs>
              <a:gs pos="100000">
                <a:srgbClr val="6699FF"/>
              </a:gs>
            </a:gsLst>
            <a:lin ang="0" scaled="1"/>
          </a:gradFill>
          <a:ln w="12700">
            <a:solidFill>
              <a:schemeClr val="folHlink"/>
            </a:solidFill>
            <a:miter lim="800000"/>
            <a:headEnd/>
            <a:tailEnd type="none" w="lg" len="med"/>
          </a:ln>
          <a:effectLst>
            <a:outerShdw dist="63500" dir="19387806" algn="ctr" rotWithShape="0">
              <a:schemeClr val="bg2"/>
            </a:outerShdw>
          </a:effectLst>
        </p:spPr>
        <p:txBody>
          <a:bodyPr lIns="0" tIns="0" rIns="0" bIns="0"/>
          <a:lstStyle/>
          <a:p>
            <a:pPr algn="ctr" eaLnBrk="0" hangingPunct="0"/>
            <a:r>
              <a:rPr lang="ar-SA" sz="1200" b="1">
                <a:solidFill>
                  <a:schemeClr val="bg1"/>
                </a:solidFill>
                <a:latin typeface="Tahoma" pitchFamily="34" charset="0"/>
              </a:rPr>
              <a:t>رضاالمشتركين</a:t>
            </a:r>
            <a:endParaRPr lang="en-US" sz="1200" b="1">
              <a:solidFill>
                <a:schemeClr val="bg1"/>
              </a:solidFill>
              <a:latin typeface="Tahoma" pitchFamily="34" charset="0"/>
            </a:endParaRPr>
          </a:p>
        </p:txBody>
      </p:sp>
      <p:sp>
        <p:nvSpPr>
          <p:cNvPr id="38" name="Text Box 35"/>
          <p:cNvSpPr txBox="1">
            <a:spLocks noChangeArrowheads="1"/>
          </p:cNvSpPr>
          <p:nvPr/>
        </p:nvSpPr>
        <p:spPr bwMode="auto">
          <a:xfrm>
            <a:off x="782034" y="3151982"/>
            <a:ext cx="1088629" cy="274637"/>
          </a:xfrm>
          <a:prstGeom prst="rect">
            <a:avLst/>
          </a:prstGeom>
          <a:gradFill rotWithShape="0">
            <a:gsLst>
              <a:gs pos="0">
                <a:srgbClr val="6699FF"/>
              </a:gs>
              <a:gs pos="50000">
                <a:srgbClr val="6699FF">
                  <a:gamma/>
                  <a:shade val="46275"/>
                  <a:invGamma/>
                </a:srgbClr>
              </a:gs>
              <a:gs pos="100000">
                <a:srgbClr val="6699FF"/>
              </a:gs>
            </a:gsLst>
            <a:lin ang="0" scaled="1"/>
          </a:gradFill>
          <a:ln w="12700">
            <a:solidFill>
              <a:schemeClr val="folHlink"/>
            </a:solidFill>
            <a:miter lim="800000"/>
            <a:headEnd/>
            <a:tailEnd type="none" w="lg" len="med"/>
          </a:ln>
          <a:effectLst>
            <a:outerShdw dist="63500" dir="19387806" algn="ctr" rotWithShape="0">
              <a:schemeClr val="bg2"/>
            </a:outerShdw>
          </a:effectLst>
        </p:spPr>
        <p:txBody>
          <a:bodyPr lIns="0" tIns="0" rIns="0" bIns="0"/>
          <a:lstStyle/>
          <a:p>
            <a:pPr algn="ctr" eaLnBrk="0" hangingPunct="0"/>
            <a:r>
              <a:rPr lang="ar-SA" sz="1200" b="1">
                <a:solidFill>
                  <a:schemeClr val="bg1"/>
                </a:solidFill>
                <a:latin typeface="Tahoma" pitchFamily="34" charset="0"/>
              </a:rPr>
              <a:t>توفرالخدمة</a:t>
            </a:r>
            <a:endParaRPr lang="en-US" sz="1200" b="1">
              <a:solidFill>
                <a:schemeClr val="bg1"/>
              </a:solidFill>
              <a:latin typeface="Tahoma" pitchFamily="34" charset="0"/>
            </a:endParaRPr>
          </a:p>
        </p:txBody>
      </p:sp>
      <p:grpSp>
        <p:nvGrpSpPr>
          <p:cNvPr id="39" name="Group 81"/>
          <p:cNvGrpSpPr>
            <a:grpSpLocks/>
          </p:cNvGrpSpPr>
          <p:nvPr/>
        </p:nvGrpSpPr>
        <p:grpSpPr bwMode="auto">
          <a:xfrm>
            <a:off x="229982" y="3910807"/>
            <a:ext cx="2239169" cy="274637"/>
            <a:chOff x="93" y="3321"/>
            <a:chExt cx="1302" cy="173"/>
          </a:xfrm>
        </p:grpSpPr>
        <p:sp>
          <p:nvSpPr>
            <p:cNvPr id="40" name="Text Box 37"/>
            <p:cNvSpPr txBox="1">
              <a:spLocks noChangeArrowheads="1"/>
            </p:cNvSpPr>
            <p:nvPr/>
          </p:nvSpPr>
          <p:spPr bwMode="auto">
            <a:xfrm>
              <a:off x="93" y="3321"/>
              <a:ext cx="633" cy="173"/>
            </a:xfrm>
            <a:prstGeom prst="rect">
              <a:avLst/>
            </a:prstGeom>
            <a:gradFill rotWithShape="0">
              <a:gsLst>
                <a:gs pos="0">
                  <a:srgbClr val="6699FF"/>
                </a:gs>
                <a:gs pos="50000">
                  <a:srgbClr val="6699FF">
                    <a:gamma/>
                    <a:shade val="46275"/>
                    <a:invGamma/>
                  </a:srgbClr>
                </a:gs>
                <a:gs pos="100000">
                  <a:srgbClr val="6699FF"/>
                </a:gs>
              </a:gsLst>
              <a:lin ang="0" scaled="1"/>
            </a:gradFill>
            <a:ln w="12700">
              <a:solidFill>
                <a:schemeClr val="folHlink"/>
              </a:solidFill>
              <a:miter lim="800000"/>
              <a:headEnd/>
              <a:tailEnd type="none" w="lg" len="med"/>
            </a:ln>
            <a:effectLst>
              <a:outerShdw dist="63500" dir="19387806" algn="ctr" rotWithShape="0">
                <a:schemeClr val="bg2"/>
              </a:outerShdw>
            </a:effectLst>
          </p:spPr>
          <p:txBody>
            <a:bodyPr lIns="0" tIns="0" rIns="0" bIns="0"/>
            <a:lstStyle/>
            <a:p>
              <a:pPr algn="ctr" eaLnBrk="0" hangingPunct="0"/>
              <a:r>
                <a:rPr lang="ar-SA" sz="1200" b="1">
                  <a:solidFill>
                    <a:schemeClr val="bg1"/>
                  </a:solidFill>
                  <a:latin typeface="Tahoma" pitchFamily="34" charset="0"/>
                </a:rPr>
                <a:t>جودةالصيانة</a:t>
              </a:r>
              <a:endParaRPr lang="en-US" sz="1200" b="1">
                <a:solidFill>
                  <a:schemeClr val="bg1"/>
                </a:solidFill>
                <a:latin typeface="Tahoma" pitchFamily="34" charset="0"/>
              </a:endParaRPr>
            </a:p>
          </p:txBody>
        </p:sp>
        <p:sp>
          <p:nvSpPr>
            <p:cNvPr id="41" name="Text Box 39"/>
            <p:cNvSpPr txBox="1">
              <a:spLocks noChangeArrowheads="1"/>
            </p:cNvSpPr>
            <p:nvPr/>
          </p:nvSpPr>
          <p:spPr bwMode="auto">
            <a:xfrm>
              <a:off x="762" y="3321"/>
              <a:ext cx="633" cy="173"/>
            </a:xfrm>
            <a:prstGeom prst="rect">
              <a:avLst/>
            </a:prstGeom>
            <a:gradFill rotWithShape="0">
              <a:gsLst>
                <a:gs pos="0">
                  <a:srgbClr val="6699FF"/>
                </a:gs>
                <a:gs pos="50000">
                  <a:srgbClr val="6699FF">
                    <a:gamma/>
                    <a:shade val="46275"/>
                    <a:invGamma/>
                  </a:srgbClr>
                </a:gs>
                <a:gs pos="100000">
                  <a:srgbClr val="6699FF"/>
                </a:gs>
              </a:gsLst>
              <a:lin ang="0" scaled="1"/>
            </a:gradFill>
            <a:ln w="12700">
              <a:solidFill>
                <a:schemeClr val="folHlink"/>
              </a:solidFill>
              <a:miter lim="800000"/>
              <a:headEnd/>
              <a:tailEnd type="none" w="lg" len="med"/>
            </a:ln>
            <a:effectLst>
              <a:outerShdw dist="63500" dir="19387806" algn="ctr" rotWithShape="0">
                <a:schemeClr val="bg2"/>
              </a:outerShdw>
            </a:effectLst>
          </p:spPr>
          <p:txBody>
            <a:bodyPr lIns="0" tIns="0" rIns="0" bIns="0"/>
            <a:lstStyle/>
            <a:p>
              <a:pPr algn="ctr" eaLnBrk="0" hangingPunct="0"/>
              <a:r>
                <a:rPr lang="ar-SA" sz="1200" b="1">
                  <a:solidFill>
                    <a:schemeClr val="bg1"/>
                  </a:solidFill>
                  <a:latin typeface="Tahoma" pitchFamily="34" charset="0"/>
                </a:rPr>
                <a:t>إجراءات فعالة</a:t>
              </a:r>
              <a:endParaRPr lang="en-US" sz="1200" b="1">
                <a:solidFill>
                  <a:schemeClr val="bg1"/>
                </a:solidFill>
                <a:latin typeface="Tahoma" pitchFamily="34" charset="0"/>
              </a:endParaRPr>
            </a:p>
          </p:txBody>
        </p:sp>
      </p:grpSp>
      <p:grpSp>
        <p:nvGrpSpPr>
          <p:cNvPr id="42" name="Group 82"/>
          <p:cNvGrpSpPr>
            <a:grpSpLocks/>
          </p:cNvGrpSpPr>
          <p:nvPr/>
        </p:nvGrpSpPr>
        <p:grpSpPr bwMode="auto">
          <a:xfrm>
            <a:off x="204184" y="4679156"/>
            <a:ext cx="2264966" cy="285750"/>
            <a:chOff x="78" y="3757"/>
            <a:chExt cx="1317" cy="180"/>
          </a:xfrm>
        </p:grpSpPr>
        <p:sp>
          <p:nvSpPr>
            <p:cNvPr id="43" name="Rectangle 40"/>
            <p:cNvSpPr>
              <a:spLocks noChangeArrowheads="1"/>
            </p:cNvSpPr>
            <p:nvPr/>
          </p:nvSpPr>
          <p:spPr bwMode="auto">
            <a:xfrm>
              <a:off x="78" y="3757"/>
              <a:ext cx="633" cy="173"/>
            </a:xfrm>
            <a:prstGeom prst="rect">
              <a:avLst/>
            </a:prstGeom>
            <a:gradFill rotWithShape="0">
              <a:gsLst>
                <a:gs pos="0">
                  <a:srgbClr val="6699FF"/>
                </a:gs>
                <a:gs pos="50000">
                  <a:srgbClr val="6699FF">
                    <a:gamma/>
                    <a:shade val="46275"/>
                    <a:invGamma/>
                  </a:srgbClr>
                </a:gs>
                <a:gs pos="100000">
                  <a:srgbClr val="6699FF"/>
                </a:gs>
              </a:gsLst>
              <a:lin ang="0" scaled="1"/>
            </a:gradFill>
            <a:ln w="12700">
              <a:solidFill>
                <a:schemeClr val="folHlink"/>
              </a:solidFill>
              <a:miter lim="800000"/>
              <a:headEnd/>
              <a:tailEnd type="none" w="lg" len="med"/>
            </a:ln>
            <a:effectLst>
              <a:outerShdw dist="63500" dir="19387806" algn="ctr" rotWithShape="0">
                <a:schemeClr val="bg2"/>
              </a:outerShdw>
            </a:effectLst>
          </p:spPr>
          <p:txBody>
            <a:bodyPr wrap="none" lIns="36000" tIns="36000" rIns="36000" bIns="36000" anchor="ctr"/>
            <a:lstStyle/>
            <a:p>
              <a:pPr algn="ctr" eaLnBrk="0" hangingPunct="0"/>
              <a:r>
                <a:rPr lang="ar-SA" sz="1200" b="1">
                  <a:solidFill>
                    <a:schemeClr val="bg1"/>
                  </a:solidFill>
                  <a:latin typeface="Tahoma" pitchFamily="34" charset="0"/>
                </a:rPr>
                <a:t>مهارات الموظفين</a:t>
              </a:r>
              <a:endParaRPr lang="en-US" sz="1200" b="1">
                <a:solidFill>
                  <a:schemeClr val="bg1"/>
                </a:solidFill>
                <a:latin typeface="Tahoma" pitchFamily="34" charset="0"/>
              </a:endParaRPr>
            </a:p>
          </p:txBody>
        </p:sp>
        <p:sp>
          <p:nvSpPr>
            <p:cNvPr id="44" name="Rectangle 54"/>
            <p:cNvSpPr>
              <a:spLocks noChangeArrowheads="1"/>
            </p:cNvSpPr>
            <p:nvPr/>
          </p:nvSpPr>
          <p:spPr bwMode="auto">
            <a:xfrm>
              <a:off x="762" y="3764"/>
              <a:ext cx="633" cy="173"/>
            </a:xfrm>
            <a:prstGeom prst="rect">
              <a:avLst/>
            </a:prstGeom>
            <a:gradFill rotWithShape="0">
              <a:gsLst>
                <a:gs pos="0">
                  <a:srgbClr val="6699FF"/>
                </a:gs>
                <a:gs pos="50000">
                  <a:srgbClr val="6699FF">
                    <a:gamma/>
                    <a:shade val="46275"/>
                    <a:invGamma/>
                  </a:srgbClr>
                </a:gs>
                <a:gs pos="100000">
                  <a:srgbClr val="6699FF"/>
                </a:gs>
              </a:gsLst>
              <a:lin ang="0" scaled="1"/>
            </a:gradFill>
            <a:ln w="12700">
              <a:solidFill>
                <a:schemeClr val="folHlink"/>
              </a:solidFill>
              <a:miter lim="800000"/>
              <a:headEnd/>
              <a:tailEnd type="none" w="lg" len="med"/>
            </a:ln>
            <a:effectLst>
              <a:outerShdw dist="63500" dir="19387806" algn="ctr" rotWithShape="0">
                <a:schemeClr val="bg2"/>
              </a:outerShdw>
            </a:effectLst>
          </p:spPr>
          <p:txBody>
            <a:bodyPr wrap="none" lIns="36000" tIns="36000" rIns="36000" bIns="36000" anchor="ctr"/>
            <a:lstStyle/>
            <a:p>
              <a:pPr algn="ctr" eaLnBrk="0" hangingPunct="0"/>
              <a:r>
                <a:rPr lang="ar-SA" sz="1200" b="1">
                  <a:solidFill>
                    <a:schemeClr val="bg1"/>
                  </a:solidFill>
                  <a:latin typeface="Tahoma" pitchFamily="34" charset="0"/>
                </a:rPr>
                <a:t>تقنيات جديدة</a:t>
              </a:r>
              <a:endParaRPr lang="en-US" sz="1200" b="1">
                <a:solidFill>
                  <a:schemeClr val="bg1"/>
                </a:solidFill>
                <a:latin typeface="Tahoma" pitchFamily="34" charset="0"/>
              </a:endParaRPr>
            </a:p>
          </p:txBody>
        </p:sp>
      </p:grpSp>
      <p:grpSp>
        <p:nvGrpSpPr>
          <p:cNvPr id="45" name="Group 79"/>
          <p:cNvGrpSpPr>
            <a:grpSpLocks/>
          </p:cNvGrpSpPr>
          <p:nvPr/>
        </p:nvGrpSpPr>
        <p:grpSpPr bwMode="auto">
          <a:xfrm>
            <a:off x="852546" y="4174331"/>
            <a:ext cx="797983" cy="531812"/>
            <a:chOff x="449" y="3439"/>
            <a:chExt cx="464" cy="335"/>
          </a:xfrm>
        </p:grpSpPr>
        <p:grpSp>
          <p:nvGrpSpPr>
            <p:cNvPr id="46" name="Group 75"/>
            <p:cNvGrpSpPr>
              <a:grpSpLocks/>
            </p:cNvGrpSpPr>
            <p:nvPr/>
          </p:nvGrpSpPr>
          <p:grpSpPr bwMode="auto">
            <a:xfrm>
              <a:off x="449" y="3439"/>
              <a:ext cx="464" cy="176"/>
              <a:chOff x="449" y="3498"/>
              <a:chExt cx="464" cy="110"/>
            </a:xfrm>
          </p:grpSpPr>
          <p:sp>
            <p:nvSpPr>
              <p:cNvPr id="50" name="Line 46"/>
              <p:cNvSpPr>
                <a:spLocks noChangeShapeType="1"/>
              </p:cNvSpPr>
              <p:nvPr/>
            </p:nvSpPr>
            <p:spPr bwMode="auto">
              <a:xfrm>
                <a:off x="449" y="3498"/>
                <a:ext cx="0" cy="110"/>
              </a:xfrm>
              <a:prstGeom prst="line">
                <a:avLst/>
              </a:prstGeom>
              <a:noFill/>
              <a:ln w="12700">
                <a:solidFill>
                  <a:schemeClr val="tx1"/>
                </a:solidFill>
                <a:round/>
                <a:headEnd type="triangle" w="med" len="med"/>
                <a:tailEnd type="none" w="lg" len="med"/>
              </a:ln>
              <a:effectLst/>
            </p:spPr>
            <p:txBody>
              <a:bodyPr wrap="none" lIns="36000" tIns="36000" rIns="36000" bIns="36000" anchor="ctr"/>
              <a:lstStyle/>
              <a:p>
                <a:endParaRPr lang="ar-DZ"/>
              </a:p>
            </p:txBody>
          </p:sp>
          <p:sp>
            <p:nvSpPr>
              <p:cNvPr id="51" name="Line 47"/>
              <p:cNvSpPr>
                <a:spLocks noChangeShapeType="1"/>
              </p:cNvSpPr>
              <p:nvPr/>
            </p:nvSpPr>
            <p:spPr bwMode="auto">
              <a:xfrm>
                <a:off x="913" y="3498"/>
                <a:ext cx="0" cy="110"/>
              </a:xfrm>
              <a:prstGeom prst="line">
                <a:avLst/>
              </a:prstGeom>
              <a:noFill/>
              <a:ln w="12700">
                <a:solidFill>
                  <a:schemeClr val="tx1"/>
                </a:solidFill>
                <a:round/>
                <a:headEnd type="triangle" w="med" len="med"/>
                <a:tailEnd type="none" w="lg" len="med"/>
              </a:ln>
              <a:effectLst/>
            </p:spPr>
            <p:txBody>
              <a:bodyPr wrap="none" lIns="36000" tIns="36000" rIns="36000" bIns="36000" anchor="ctr"/>
              <a:lstStyle/>
              <a:p>
                <a:endParaRPr lang="ar-DZ"/>
              </a:p>
            </p:txBody>
          </p:sp>
        </p:grpSp>
        <p:sp>
          <p:nvSpPr>
            <p:cNvPr id="47" name="Line 48"/>
            <p:cNvSpPr>
              <a:spLocks noChangeShapeType="1"/>
            </p:cNvSpPr>
            <p:nvPr/>
          </p:nvSpPr>
          <p:spPr bwMode="auto">
            <a:xfrm>
              <a:off x="450" y="3615"/>
              <a:ext cx="461" cy="0"/>
            </a:xfrm>
            <a:prstGeom prst="line">
              <a:avLst/>
            </a:prstGeom>
            <a:noFill/>
            <a:ln w="12700">
              <a:solidFill>
                <a:schemeClr val="tx1"/>
              </a:solidFill>
              <a:round/>
              <a:headEnd/>
              <a:tailEnd type="none" w="lg" len="med"/>
            </a:ln>
            <a:effectLst/>
          </p:spPr>
          <p:txBody>
            <a:bodyPr wrap="none" lIns="36000" tIns="36000" rIns="36000" bIns="36000" anchor="ctr"/>
            <a:lstStyle/>
            <a:p>
              <a:endParaRPr lang="ar-DZ"/>
            </a:p>
          </p:txBody>
        </p:sp>
        <p:sp>
          <p:nvSpPr>
            <p:cNvPr id="48" name="Line 49"/>
            <p:cNvSpPr>
              <a:spLocks noChangeShapeType="1"/>
            </p:cNvSpPr>
            <p:nvPr/>
          </p:nvSpPr>
          <p:spPr bwMode="auto">
            <a:xfrm>
              <a:off x="525" y="3615"/>
              <a:ext cx="0" cy="149"/>
            </a:xfrm>
            <a:prstGeom prst="line">
              <a:avLst/>
            </a:prstGeom>
            <a:noFill/>
            <a:ln w="12700">
              <a:solidFill>
                <a:schemeClr val="tx1"/>
              </a:solidFill>
              <a:round/>
              <a:headEnd/>
              <a:tailEnd type="none" w="lg" len="med"/>
            </a:ln>
            <a:effectLst/>
          </p:spPr>
          <p:txBody>
            <a:bodyPr wrap="none" lIns="36000" tIns="36000" rIns="36000" bIns="36000" anchor="ctr"/>
            <a:lstStyle/>
            <a:p>
              <a:endParaRPr lang="ar-DZ"/>
            </a:p>
          </p:txBody>
        </p:sp>
        <p:sp>
          <p:nvSpPr>
            <p:cNvPr id="49" name="Line 55"/>
            <p:cNvSpPr>
              <a:spLocks noChangeShapeType="1"/>
            </p:cNvSpPr>
            <p:nvPr/>
          </p:nvSpPr>
          <p:spPr bwMode="auto">
            <a:xfrm flipH="1" flipV="1">
              <a:off x="842" y="3615"/>
              <a:ext cx="0" cy="159"/>
            </a:xfrm>
            <a:prstGeom prst="line">
              <a:avLst/>
            </a:prstGeom>
            <a:noFill/>
            <a:ln w="12700">
              <a:solidFill>
                <a:schemeClr val="tx1"/>
              </a:solidFill>
              <a:round/>
              <a:headEnd/>
              <a:tailEnd/>
            </a:ln>
            <a:effectLst/>
          </p:spPr>
          <p:txBody>
            <a:bodyPr lIns="36000" tIns="36000" rIns="36000" bIns="36000"/>
            <a:lstStyle/>
            <a:p>
              <a:endParaRPr lang="ar-DZ"/>
            </a:p>
          </p:txBody>
        </p:sp>
      </p:grpSp>
      <p:sp>
        <p:nvSpPr>
          <p:cNvPr id="52" name="AutoShape 61"/>
          <p:cNvSpPr>
            <a:spLocks noChangeArrowheads="1"/>
          </p:cNvSpPr>
          <p:nvPr/>
        </p:nvSpPr>
        <p:spPr bwMode="auto">
          <a:xfrm rot="-5270053">
            <a:off x="2214687" y="4330369"/>
            <a:ext cx="1054100" cy="256248"/>
          </a:xfrm>
          <a:prstGeom prst="curvedDownArrow">
            <a:avLst>
              <a:gd name="adj1" fmla="val 89128"/>
              <a:gd name="adj2" fmla="val 178255"/>
              <a:gd name="adj3" fmla="val 47023"/>
            </a:avLst>
          </a:prstGeom>
          <a:gradFill rotWithShape="1">
            <a:gsLst>
              <a:gs pos="0">
                <a:srgbClr val="FFFF99"/>
              </a:gs>
              <a:gs pos="100000">
                <a:srgbClr val="66FF66"/>
              </a:gs>
            </a:gsLst>
            <a:lin ang="0" scaled="1"/>
          </a:gradFill>
          <a:ln w="9525">
            <a:solidFill>
              <a:schemeClr val="tx1"/>
            </a:solidFill>
            <a:miter lim="800000"/>
            <a:headEnd/>
            <a:tailEnd/>
          </a:ln>
          <a:effectLst/>
        </p:spPr>
        <p:txBody>
          <a:bodyPr wrap="none" anchor="ctr"/>
          <a:lstStyle/>
          <a:p>
            <a:endParaRPr lang="ar-DZ"/>
          </a:p>
        </p:txBody>
      </p:sp>
      <p:sp>
        <p:nvSpPr>
          <p:cNvPr id="53" name="AutoShape 62"/>
          <p:cNvSpPr>
            <a:spLocks noChangeArrowheads="1"/>
          </p:cNvSpPr>
          <p:nvPr/>
        </p:nvSpPr>
        <p:spPr bwMode="auto">
          <a:xfrm rot="-5270053">
            <a:off x="2185583" y="3288969"/>
            <a:ext cx="1181100" cy="256248"/>
          </a:xfrm>
          <a:prstGeom prst="curvedDownArrow">
            <a:avLst>
              <a:gd name="adj1" fmla="val 99866"/>
              <a:gd name="adj2" fmla="val 199732"/>
              <a:gd name="adj3" fmla="val 47023"/>
            </a:avLst>
          </a:prstGeom>
          <a:gradFill rotWithShape="1">
            <a:gsLst>
              <a:gs pos="0">
                <a:srgbClr val="FFFF99"/>
              </a:gs>
              <a:gs pos="100000">
                <a:srgbClr val="66FF66"/>
              </a:gs>
            </a:gsLst>
            <a:lin ang="0" scaled="1"/>
          </a:gradFill>
          <a:ln w="9525">
            <a:solidFill>
              <a:schemeClr val="tx1"/>
            </a:solidFill>
            <a:miter lim="800000"/>
            <a:headEnd/>
            <a:tailEnd/>
          </a:ln>
          <a:effectLst/>
        </p:spPr>
        <p:txBody>
          <a:bodyPr wrap="none" anchor="ctr"/>
          <a:lstStyle/>
          <a:p>
            <a:endParaRPr lang="ar-DZ"/>
          </a:p>
        </p:txBody>
      </p:sp>
      <p:sp>
        <p:nvSpPr>
          <p:cNvPr id="54" name="AutoShape 63"/>
          <p:cNvSpPr>
            <a:spLocks noChangeArrowheads="1"/>
          </p:cNvSpPr>
          <p:nvPr/>
        </p:nvSpPr>
        <p:spPr bwMode="auto">
          <a:xfrm rot="-5270053">
            <a:off x="2222558" y="2170508"/>
            <a:ext cx="1181100" cy="257969"/>
          </a:xfrm>
          <a:prstGeom prst="curvedDownArrow">
            <a:avLst>
              <a:gd name="adj1" fmla="val 99200"/>
              <a:gd name="adj2" fmla="val 198400"/>
              <a:gd name="adj3" fmla="val 47023"/>
            </a:avLst>
          </a:prstGeom>
          <a:gradFill rotWithShape="1">
            <a:gsLst>
              <a:gs pos="0">
                <a:srgbClr val="FFFF99"/>
              </a:gs>
              <a:gs pos="100000">
                <a:srgbClr val="66FF66"/>
              </a:gs>
            </a:gsLst>
            <a:lin ang="0" scaled="1"/>
          </a:gradFill>
          <a:ln w="9525">
            <a:solidFill>
              <a:schemeClr val="tx1"/>
            </a:solidFill>
            <a:miter lim="800000"/>
            <a:headEnd/>
            <a:tailEnd/>
          </a:ln>
          <a:effectLst/>
        </p:spPr>
        <p:txBody>
          <a:bodyPr wrap="none" anchor="ctr"/>
          <a:lstStyle/>
          <a:p>
            <a:endParaRPr lang="ar-DZ"/>
          </a:p>
        </p:txBody>
      </p:sp>
      <p:sp>
        <p:nvSpPr>
          <p:cNvPr id="55" name="Line 29"/>
          <p:cNvSpPr>
            <a:spLocks noChangeShapeType="1"/>
          </p:cNvSpPr>
          <p:nvPr/>
        </p:nvSpPr>
        <p:spPr bwMode="auto">
          <a:xfrm flipV="1">
            <a:off x="1334087" y="2915443"/>
            <a:ext cx="0" cy="236538"/>
          </a:xfrm>
          <a:prstGeom prst="line">
            <a:avLst/>
          </a:prstGeom>
          <a:noFill/>
          <a:ln w="12700">
            <a:solidFill>
              <a:schemeClr val="tx1"/>
            </a:solidFill>
            <a:round/>
            <a:headEnd/>
            <a:tailEnd type="triangle" w="med" len="med"/>
          </a:ln>
          <a:effectLst/>
        </p:spPr>
        <p:txBody>
          <a:bodyPr wrap="none" lIns="36000" tIns="36000" rIns="36000" bIns="36000" anchor="ctr"/>
          <a:lstStyle/>
          <a:p>
            <a:endParaRPr lang="ar-DZ"/>
          </a:p>
        </p:txBody>
      </p:sp>
      <p:sp>
        <p:nvSpPr>
          <p:cNvPr id="56" name="Rectangle 84"/>
          <p:cNvSpPr>
            <a:spLocks noChangeArrowheads="1"/>
          </p:cNvSpPr>
          <p:nvPr/>
        </p:nvSpPr>
        <p:spPr bwMode="auto">
          <a:xfrm>
            <a:off x="216694" y="304800"/>
            <a:ext cx="9534525" cy="626518"/>
          </a:xfrm>
          <a:prstGeom prst="rect">
            <a:avLst/>
          </a:prstGeom>
          <a:solidFill>
            <a:srgbClr val="FFFFE1"/>
          </a:solidFill>
          <a:ln w="9525" cap="flat" cmpd="sng">
            <a:solidFill>
              <a:schemeClr val="folHlink"/>
            </a:solidFill>
            <a:prstDash val="solid"/>
            <a:miter lim="800000"/>
            <a:headEnd/>
            <a:tailEnd/>
          </a:ln>
          <a:effectLst>
            <a:outerShdw dist="107763" dir="2700000" algn="ctr" rotWithShape="0">
              <a:schemeClr val="bg2"/>
            </a:outerShdw>
          </a:effectLst>
        </p:spPr>
        <p:txBody>
          <a:bodyPr>
            <a:spAutoFit/>
          </a:bodyPr>
          <a:lstStyle/>
          <a:p>
            <a:pPr algn="ctr" rtl="1">
              <a:lnSpc>
                <a:spcPct val="140000"/>
              </a:lnSpc>
            </a:pPr>
            <a:r>
              <a:rPr lang="ar-SA" sz="2800" b="1" dirty="0" smtClean="0">
                <a:solidFill>
                  <a:srgbClr val="002060"/>
                </a:solidFill>
                <a:latin typeface="Arial" pitchFamily="34" charset="0"/>
                <a:cs typeface="Arial" pitchFamily="34" charset="0"/>
                <a:sym typeface="Monotype Sorts" pitchFamily="2" charset="2"/>
              </a:rPr>
              <a:t>ارتباط بطاقة الأداء المتوازن باستراتيجية المنظمة</a:t>
            </a:r>
            <a:endParaRPr lang="en-US" sz="2800" b="1" dirty="0">
              <a:solidFill>
                <a:srgbClr val="002060"/>
              </a:solidFill>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2450" name="AutoShape 2"/>
          <p:cNvSpPr>
            <a:spLocks noChangeArrowheads="1"/>
          </p:cNvSpPr>
          <p:nvPr/>
        </p:nvSpPr>
        <p:spPr bwMode="auto">
          <a:xfrm>
            <a:off x="7429500" y="1828800"/>
            <a:ext cx="2063750" cy="1447800"/>
          </a:xfrm>
          <a:prstGeom prst="roundRect">
            <a:avLst>
              <a:gd name="adj" fmla="val 16667"/>
            </a:avLst>
          </a:prstGeom>
          <a:gradFill rotWithShape="1">
            <a:gsLst>
              <a:gs pos="0">
                <a:srgbClr val="FF9900"/>
              </a:gs>
              <a:gs pos="50000">
                <a:srgbClr val="FFCC99"/>
              </a:gs>
              <a:gs pos="100000">
                <a:srgbClr val="FF9900"/>
              </a:gs>
            </a:gsLst>
            <a:lin ang="5400000" scaled="1"/>
          </a:gradFill>
          <a:ln w="9525" algn="ctr">
            <a:solidFill>
              <a:schemeClr val="bg2"/>
            </a:solidFill>
            <a:round/>
            <a:headEnd/>
            <a:tailEnd/>
          </a:ln>
          <a:effectLst>
            <a:outerShdw dist="17961" dir="2700000" algn="ctr" rotWithShape="0">
              <a:schemeClr val="bg2"/>
            </a:outerShdw>
          </a:effectLst>
        </p:spPr>
        <p:txBody>
          <a:bodyPr wrap="none" anchor="ctr"/>
          <a:lstStyle/>
          <a:p>
            <a:pPr algn="ctr"/>
            <a:r>
              <a:rPr lang="ar-SA" sz="2000" b="1" u="sng" dirty="0">
                <a:solidFill>
                  <a:srgbClr val="0000FF"/>
                </a:solidFill>
                <a:latin typeface="Arial" pitchFamily="34" charset="0"/>
                <a:cs typeface="Arial" pitchFamily="34" charset="0"/>
              </a:rPr>
              <a:t>الخطوة الأولى</a:t>
            </a:r>
          </a:p>
          <a:p>
            <a:pPr algn="ctr"/>
            <a:endParaRPr lang="ar-SA" sz="1600" dirty="0">
              <a:latin typeface="Arial" pitchFamily="34" charset="0"/>
              <a:cs typeface="Arial" pitchFamily="34" charset="0"/>
            </a:endParaRPr>
          </a:p>
          <a:p>
            <a:pPr algn="ctr"/>
            <a:r>
              <a:rPr lang="ar-SA" sz="2400" b="1" dirty="0">
                <a:latin typeface="Arial" pitchFamily="34" charset="0"/>
                <a:cs typeface="Simplified Arabic" pitchFamily="18" charset="-78"/>
              </a:rPr>
              <a:t>تعريف رسالة </a:t>
            </a:r>
          </a:p>
          <a:p>
            <a:pPr algn="ctr"/>
            <a:r>
              <a:rPr lang="ar-SA" sz="2400" b="1" dirty="0">
                <a:latin typeface="Arial" pitchFamily="34" charset="0"/>
                <a:cs typeface="Simplified Arabic" pitchFamily="18" charset="-78"/>
              </a:rPr>
              <a:t>ورؤية </a:t>
            </a:r>
            <a:r>
              <a:rPr lang="ar-SA" sz="2400" b="1" dirty="0" smtClean="0">
                <a:latin typeface="Arial" pitchFamily="34" charset="0"/>
                <a:cs typeface="Simplified Arabic" pitchFamily="18" charset="-78"/>
              </a:rPr>
              <a:t>المنظمة</a:t>
            </a:r>
            <a:endParaRPr lang="en-US" sz="2400" dirty="0">
              <a:latin typeface="Arial" pitchFamily="34" charset="0"/>
              <a:cs typeface="Simplified Arabic" pitchFamily="18" charset="-78"/>
            </a:endParaRPr>
          </a:p>
        </p:txBody>
      </p:sp>
      <p:sp>
        <p:nvSpPr>
          <p:cNvPr id="1512453" name="AutoShape 5"/>
          <p:cNvSpPr>
            <a:spLocks noChangeArrowheads="1"/>
          </p:cNvSpPr>
          <p:nvPr/>
        </p:nvSpPr>
        <p:spPr bwMode="auto">
          <a:xfrm>
            <a:off x="128588" y="1828800"/>
            <a:ext cx="2376487" cy="1447800"/>
          </a:xfrm>
          <a:prstGeom prst="roundRect">
            <a:avLst>
              <a:gd name="adj" fmla="val 16667"/>
            </a:avLst>
          </a:prstGeom>
          <a:gradFill rotWithShape="1">
            <a:gsLst>
              <a:gs pos="0">
                <a:srgbClr val="FF9900"/>
              </a:gs>
              <a:gs pos="50000">
                <a:srgbClr val="FFCC99"/>
              </a:gs>
              <a:gs pos="100000">
                <a:srgbClr val="FF9900"/>
              </a:gs>
            </a:gsLst>
            <a:lin ang="5400000" scaled="1"/>
          </a:gradFill>
          <a:ln w="9525" algn="ctr">
            <a:solidFill>
              <a:schemeClr val="bg2"/>
            </a:solidFill>
            <a:round/>
            <a:headEnd/>
            <a:tailEnd/>
          </a:ln>
          <a:effectLst>
            <a:outerShdw dist="17961" dir="2700000" algn="ctr" rotWithShape="0">
              <a:schemeClr val="bg2"/>
            </a:outerShdw>
          </a:effectLst>
        </p:spPr>
        <p:txBody>
          <a:bodyPr wrap="none" anchor="ctr"/>
          <a:lstStyle/>
          <a:p>
            <a:pPr algn="ctr"/>
            <a:r>
              <a:rPr lang="ar-SA" sz="2000" b="1" u="sng">
                <a:solidFill>
                  <a:srgbClr val="0000FF"/>
                </a:solidFill>
                <a:latin typeface="Arial" pitchFamily="34" charset="0"/>
                <a:cs typeface="Arial" pitchFamily="34" charset="0"/>
              </a:rPr>
              <a:t>الخطوة الخامسة</a:t>
            </a:r>
          </a:p>
          <a:p>
            <a:pPr algn="ctr"/>
            <a:endParaRPr lang="ar-SA" sz="1600">
              <a:latin typeface="Arial" pitchFamily="34" charset="0"/>
              <a:cs typeface="Arial" pitchFamily="34" charset="0"/>
            </a:endParaRPr>
          </a:p>
          <a:p>
            <a:pPr algn="ctr"/>
            <a:r>
              <a:rPr lang="ar-SA" sz="2400" b="1">
                <a:latin typeface="Arial" pitchFamily="34" charset="0"/>
                <a:cs typeface="Simplified Arabic" pitchFamily="18" charset="-78"/>
              </a:rPr>
              <a:t>وضع وترتيب أولويات </a:t>
            </a:r>
          </a:p>
          <a:p>
            <a:pPr algn="ctr"/>
            <a:r>
              <a:rPr lang="ar-SA" sz="2400" b="1">
                <a:latin typeface="Arial" pitchFamily="34" charset="0"/>
                <a:cs typeface="Simplified Arabic" pitchFamily="18" charset="-78"/>
              </a:rPr>
              <a:t>المبادرات</a:t>
            </a:r>
            <a:endParaRPr lang="en-US" sz="2400" b="1">
              <a:latin typeface="Arial" pitchFamily="34" charset="0"/>
              <a:cs typeface="Simplified Arabic" pitchFamily="18" charset="-78"/>
            </a:endParaRPr>
          </a:p>
        </p:txBody>
      </p:sp>
      <p:sp>
        <p:nvSpPr>
          <p:cNvPr id="1512454" name="AutoShape 6"/>
          <p:cNvSpPr>
            <a:spLocks noChangeArrowheads="1"/>
          </p:cNvSpPr>
          <p:nvPr/>
        </p:nvSpPr>
        <p:spPr bwMode="auto">
          <a:xfrm>
            <a:off x="3921125" y="1828800"/>
            <a:ext cx="2063750" cy="1447800"/>
          </a:xfrm>
          <a:prstGeom prst="roundRect">
            <a:avLst>
              <a:gd name="adj" fmla="val 16667"/>
            </a:avLst>
          </a:prstGeom>
          <a:gradFill rotWithShape="1">
            <a:gsLst>
              <a:gs pos="0">
                <a:srgbClr val="FF9900"/>
              </a:gs>
              <a:gs pos="50000">
                <a:srgbClr val="FFCC99"/>
              </a:gs>
              <a:gs pos="100000">
                <a:srgbClr val="FF9900"/>
              </a:gs>
            </a:gsLst>
            <a:lin ang="5400000" scaled="1"/>
          </a:gradFill>
          <a:ln w="9525" algn="ctr">
            <a:solidFill>
              <a:schemeClr val="bg2"/>
            </a:solidFill>
            <a:round/>
            <a:headEnd/>
            <a:tailEnd/>
          </a:ln>
          <a:effectLst>
            <a:outerShdw dist="17961" dir="2700000" algn="ctr" rotWithShape="0">
              <a:schemeClr val="bg2"/>
            </a:outerShdw>
          </a:effectLst>
        </p:spPr>
        <p:txBody>
          <a:bodyPr wrap="none" anchor="ctr"/>
          <a:lstStyle/>
          <a:p>
            <a:pPr algn="ctr"/>
            <a:r>
              <a:rPr lang="ar-SA" sz="2000" b="1" u="sng">
                <a:solidFill>
                  <a:srgbClr val="0000FF"/>
                </a:solidFill>
                <a:latin typeface="Arial" pitchFamily="34" charset="0"/>
                <a:cs typeface="Arial" pitchFamily="34" charset="0"/>
              </a:rPr>
              <a:t>الخطوة الثالثة</a:t>
            </a:r>
          </a:p>
          <a:p>
            <a:pPr algn="ctr"/>
            <a:endParaRPr lang="ar-SA" sz="2000" b="1" u="sng">
              <a:solidFill>
                <a:srgbClr val="0000FF"/>
              </a:solidFill>
              <a:latin typeface="Arial" pitchFamily="34" charset="0"/>
              <a:cs typeface="Arial" pitchFamily="34" charset="0"/>
            </a:endParaRPr>
          </a:p>
          <a:p>
            <a:pPr algn="ctr"/>
            <a:r>
              <a:rPr lang="ar-SA" sz="2400" b="1">
                <a:latin typeface="Arial" pitchFamily="34" charset="0"/>
                <a:cs typeface="Simplified Arabic" pitchFamily="18" charset="-78"/>
              </a:rPr>
              <a:t>بناء الروابط </a:t>
            </a:r>
          </a:p>
          <a:p>
            <a:pPr algn="ctr"/>
            <a:r>
              <a:rPr lang="ar-SA" sz="2400" b="1">
                <a:latin typeface="Arial" pitchFamily="34" charset="0"/>
                <a:cs typeface="Simplified Arabic" pitchFamily="18" charset="-78"/>
              </a:rPr>
              <a:t>الاستراتيجية</a:t>
            </a:r>
            <a:endParaRPr lang="en-US" sz="2400" b="1">
              <a:latin typeface="Arial" pitchFamily="34" charset="0"/>
              <a:cs typeface="Simplified Arabic" pitchFamily="18" charset="-78"/>
            </a:endParaRPr>
          </a:p>
        </p:txBody>
      </p:sp>
      <p:sp>
        <p:nvSpPr>
          <p:cNvPr id="1512455" name="AutoShape 7"/>
          <p:cNvSpPr>
            <a:spLocks noChangeArrowheads="1"/>
          </p:cNvSpPr>
          <p:nvPr/>
        </p:nvSpPr>
        <p:spPr bwMode="auto">
          <a:xfrm>
            <a:off x="7512050" y="4191000"/>
            <a:ext cx="2063750" cy="1447800"/>
          </a:xfrm>
          <a:prstGeom prst="roundRect">
            <a:avLst>
              <a:gd name="adj" fmla="val 16667"/>
            </a:avLst>
          </a:prstGeom>
          <a:gradFill rotWithShape="1">
            <a:gsLst>
              <a:gs pos="0">
                <a:srgbClr val="FF9900"/>
              </a:gs>
              <a:gs pos="50000">
                <a:srgbClr val="FFCC99"/>
              </a:gs>
              <a:gs pos="100000">
                <a:srgbClr val="FF9900"/>
              </a:gs>
            </a:gsLst>
            <a:lin ang="5400000" scaled="1"/>
          </a:gradFill>
          <a:ln w="9525" algn="ctr">
            <a:solidFill>
              <a:schemeClr val="bg2"/>
            </a:solidFill>
            <a:round/>
            <a:headEnd/>
            <a:tailEnd/>
          </a:ln>
          <a:effectLst>
            <a:outerShdw dist="17961" dir="2700000" algn="ctr" rotWithShape="0">
              <a:schemeClr val="bg2"/>
            </a:outerShdw>
          </a:effectLst>
        </p:spPr>
        <p:txBody>
          <a:bodyPr wrap="none" anchor="ctr"/>
          <a:lstStyle/>
          <a:p>
            <a:pPr algn="ctr"/>
            <a:r>
              <a:rPr lang="ar-SA" sz="2000" b="1" u="sng">
                <a:solidFill>
                  <a:srgbClr val="0000FF"/>
                </a:solidFill>
                <a:latin typeface="Arial" pitchFamily="34" charset="0"/>
                <a:cs typeface="Arial" pitchFamily="34" charset="0"/>
              </a:rPr>
              <a:t>الخطوة الثانية</a:t>
            </a:r>
          </a:p>
          <a:p>
            <a:pPr algn="ctr"/>
            <a:endParaRPr lang="ar-SA" sz="1800" b="1" u="sng">
              <a:solidFill>
                <a:srgbClr val="0000CC"/>
              </a:solidFill>
              <a:latin typeface="Arial" pitchFamily="34" charset="0"/>
              <a:cs typeface="Arial" pitchFamily="34" charset="0"/>
            </a:endParaRPr>
          </a:p>
          <a:p>
            <a:pPr algn="ctr"/>
            <a:r>
              <a:rPr lang="ar-SA" sz="2400" b="1">
                <a:latin typeface="Arial" pitchFamily="34" charset="0"/>
                <a:cs typeface="Simplified Arabic" pitchFamily="18" charset="-78"/>
              </a:rPr>
              <a:t>تعريف الأهداف</a:t>
            </a:r>
          </a:p>
          <a:p>
            <a:pPr algn="ctr"/>
            <a:r>
              <a:rPr lang="ar-SA" sz="2400" b="1">
                <a:latin typeface="Arial" pitchFamily="34" charset="0"/>
                <a:cs typeface="Simplified Arabic" pitchFamily="18" charset="-78"/>
              </a:rPr>
              <a:t>الاستراتيجية</a:t>
            </a:r>
            <a:endParaRPr lang="en-US" sz="2400" b="1">
              <a:latin typeface="Arial" pitchFamily="34" charset="0"/>
              <a:cs typeface="Simplified Arabic" pitchFamily="18" charset="-78"/>
            </a:endParaRPr>
          </a:p>
        </p:txBody>
      </p:sp>
      <p:sp>
        <p:nvSpPr>
          <p:cNvPr id="1512456" name="AutoShape 8"/>
          <p:cNvSpPr>
            <a:spLocks noChangeArrowheads="1"/>
          </p:cNvSpPr>
          <p:nvPr/>
        </p:nvSpPr>
        <p:spPr bwMode="auto">
          <a:xfrm>
            <a:off x="3879850" y="4191000"/>
            <a:ext cx="2063750" cy="1447800"/>
          </a:xfrm>
          <a:prstGeom prst="roundRect">
            <a:avLst>
              <a:gd name="adj" fmla="val 16667"/>
            </a:avLst>
          </a:prstGeom>
          <a:gradFill rotWithShape="1">
            <a:gsLst>
              <a:gs pos="0">
                <a:srgbClr val="FF9900"/>
              </a:gs>
              <a:gs pos="50000">
                <a:srgbClr val="FFCC99"/>
              </a:gs>
              <a:gs pos="100000">
                <a:srgbClr val="FF9900"/>
              </a:gs>
            </a:gsLst>
            <a:lin ang="5400000" scaled="1"/>
          </a:gradFill>
          <a:ln w="9525" algn="ctr">
            <a:solidFill>
              <a:schemeClr val="bg2"/>
            </a:solidFill>
            <a:round/>
            <a:headEnd/>
            <a:tailEnd/>
          </a:ln>
          <a:effectLst>
            <a:outerShdw dist="17961" dir="2700000" algn="ctr" rotWithShape="0">
              <a:schemeClr val="bg2"/>
            </a:outerShdw>
          </a:effectLst>
        </p:spPr>
        <p:txBody>
          <a:bodyPr wrap="none" anchor="ctr"/>
          <a:lstStyle/>
          <a:p>
            <a:pPr algn="ctr"/>
            <a:r>
              <a:rPr lang="ar-SA" sz="2000" b="1" u="sng">
                <a:solidFill>
                  <a:srgbClr val="0000FF"/>
                </a:solidFill>
                <a:latin typeface="Arial" pitchFamily="34" charset="0"/>
                <a:cs typeface="Arial" pitchFamily="34" charset="0"/>
              </a:rPr>
              <a:t>الخطوة الرابعة</a:t>
            </a:r>
          </a:p>
          <a:p>
            <a:pPr algn="ctr"/>
            <a:endParaRPr lang="ar-SA" sz="2000" b="1" u="sng">
              <a:solidFill>
                <a:srgbClr val="0000FF"/>
              </a:solidFill>
              <a:latin typeface="Arial" pitchFamily="34" charset="0"/>
              <a:cs typeface="Arial" pitchFamily="34" charset="0"/>
            </a:endParaRPr>
          </a:p>
          <a:p>
            <a:pPr algn="ctr"/>
            <a:r>
              <a:rPr lang="ar-SA" sz="2400" b="1">
                <a:latin typeface="Arial" pitchFamily="34" charset="0"/>
                <a:cs typeface="Simplified Arabic" pitchFamily="18" charset="-78"/>
              </a:rPr>
              <a:t>تحديد المقاييس </a:t>
            </a:r>
          </a:p>
          <a:p>
            <a:pPr algn="ctr"/>
            <a:r>
              <a:rPr lang="ar-SA" sz="2400" b="1">
                <a:latin typeface="Arial" pitchFamily="34" charset="0"/>
                <a:cs typeface="Simplified Arabic" pitchFamily="18" charset="-78"/>
              </a:rPr>
              <a:t>والمؤشرات</a:t>
            </a:r>
            <a:endParaRPr lang="en-US" sz="2400" b="1">
              <a:latin typeface="Arial" pitchFamily="34" charset="0"/>
              <a:cs typeface="Simplified Arabic" pitchFamily="18" charset="-78"/>
            </a:endParaRPr>
          </a:p>
        </p:txBody>
      </p:sp>
      <p:sp>
        <p:nvSpPr>
          <p:cNvPr id="1512457" name="AutoShape 9"/>
          <p:cNvSpPr>
            <a:spLocks noChangeArrowheads="1"/>
          </p:cNvSpPr>
          <p:nvPr/>
        </p:nvSpPr>
        <p:spPr bwMode="auto">
          <a:xfrm>
            <a:off x="247650" y="4191000"/>
            <a:ext cx="2063750" cy="1447800"/>
          </a:xfrm>
          <a:prstGeom prst="roundRect">
            <a:avLst>
              <a:gd name="adj" fmla="val 16667"/>
            </a:avLst>
          </a:prstGeom>
          <a:gradFill rotWithShape="1">
            <a:gsLst>
              <a:gs pos="0">
                <a:srgbClr val="FF9900"/>
              </a:gs>
              <a:gs pos="50000">
                <a:srgbClr val="FFCC99"/>
              </a:gs>
              <a:gs pos="100000">
                <a:srgbClr val="FF9900"/>
              </a:gs>
            </a:gsLst>
            <a:lin ang="5400000" scaled="1"/>
          </a:gradFill>
          <a:ln w="9525" algn="ctr">
            <a:solidFill>
              <a:schemeClr val="bg2"/>
            </a:solidFill>
            <a:round/>
            <a:headEnd/>
            <a:tailEnd/>
          </a:ln>
          <a:effectLst>
            <a:outerShdw dist="17961" dir="2700000" algn="ctr" rotWithShape="0">
              <a:schemeClr val="bg2"/>
            </a:outerShdw>
          </a:effectLst>
        </p:spPr>
        <p:txBody>
          <a:bodyPr wrap="none" anchor="ctr"/>
          <a:lstStyle/>
          <a:p>
            <a:pPr algn="ctr"/>
            <a:r>
              <a:rPr lang="ar-SA" sz="2000" b="1" u="sng">
                <a:solidFill>
                  <a:srgbClr val="0000FF"/>
                </a:solidFill>
                <a:latin typeface="Arial" pitchFamily="34" charset="0"/>
                <a:cs typeface="Arial" pitchFamily="34" charset="0"/>
              </a:rPr>
              <a:t>الخطوة السادسة</a:t>
            </a:r>
          </a:p>
          <a:p>
            <a:pPr algn="ctr"/>
            <a:endParaRPr lang="ar-SA" sz="2000" b="1" u="sng">
              <a:solidFill>
                <a:srgbClr val="0000FF"/>
              </a:solidFill>
              <a:latin typeface="Arial" pitchFamily="34" charset="0"/>
              <a:cs typeface="Arial" pitchFamily="34" charset="0"/>
            </a:endParaRPr>
          </a:p>
          <a:p>
            <a:pPr algn="ctr"/>
            <a:r>
              <a:rPr lang="ar-SA" sz="2400" b="1">
                <a:latin typeface="Arial" pitchFamily="34" charset="0"/>
                <a:cs typeface="Simplified Arabic" pitchFamily="18" charset="-78"/>
              </a:rPr>
              <a:t>وضع خطة للتنفيذ</a:t>
            </a:r>
          </a:p>
          <a:p>
            <a:pPr algn="ctr"/>
            <a:endParaRPr lang="en-US" sz="2400" b="1">
              <a:latin typeface="Arial" pitchFamily="34" charset="0"/>
              <a:cs typeface="Simplified Arabic" pitchFamily="18" charset="-78"/>
            </a:endParaRPr>
          </a:p>
        </p:txBody>
      </p:sp>
      <p:sp>
        <p:nvSpPr>
          <p:cNvPr id="1512458" name="AutoShape 10"/>
          <p:cNvSpPr>
            <a:spLocks noChangeArrowheads="1"/>
          </p:cNvSpPr>
          <p:nvPr/>
        </p:nvSpPr>
        <p:spPr bwMode="auto">
          <a:xfrm>
            <a:off x="4705350" y="3352800"/>
            <a:ext cx="454025" cy="838200"/>
          </a:xfrm>
          <a:prstGeom prst="downArrow">
            <a:avLst>
              <a:gd name="adj1" fmla="val 22731"/>
              <a:gd name="adj2" fmla="val 38462"/>
            </a:avLst>
          </a:prstGeom>
          <a:gradFill rotWithShape="1">
            <a:gsLst>
              <a:gs pos="0">
                <a:srgbClr val="660066"/>
              </a:gs>
              <a:gs pos="50000">
                <a:srgbClr val="FF00FF"/>
              </a:gs>
              <a:gs pos="100000">
                <a:srgbClr val="660066"/>
              </a:gs>
            </a:gsLst>
            <a:lin ang="5400000" scaled="1"/>
          </a:gradFill>
          <a:ln w="9525" algn="ctr">
            <a:solidFill>
              <a:srgbClr val="FF00FF"/>
            </a:solidFill>
            <a:miter lim="800000"/>
            <a:headEnd/>
            <a:tailEnd/>
          </a:ln>
          <a:effectLst>
            <a:outerShdw dist="17961" dir="2700000" algn="ctr" rotWithShape="0">
              <a:schemeClr val="bg2"/>
            </a:outerShdw>
          </a:effectLst>
        </p:spPr>
        <p:txBody>
          <a:bodyPr wrap="none" anchor="ctr"/>
          <a:lstStyle/>
          <a:p>
            <a:endParaRPr lang="ar-DZ"/>
          </a:p>
        </p:txBody>
      </p:sp>
      <p:sp>
        <p:nvSpPr>
          <p:cNvPr id="1512459" name="AutoShape 11"/>
          <p:cNvSpPr>
            <a:spLocks noChangeArrowheads="1"/>
          </p:cNvSpPr>
          <p:nvPr/>
        </p:nvSpPr>
        <p:spPr bwMode="auto">
          <a:xfrm>
            <a:off x="1031875" y="3352800"/>
            <a:ext cx="454025" cy="838200"/>
          </a:xfrm>
          <a:prstGeom prst="downArrow">
            <a:avLst>
              <a:gd name="adj1" fmla="val 22731"/>
              <a:gd name="adj2" fmla="val 38462"/>
            </a:avLst>
          </a:prstGeom>
          <a:gradFill rotWithShape="1">
            <a:gsLst>
              <a:gs pos="0">
                <a:srgbClr val="660066"/>
              </a:gs>
              <a:gs pos="50000">
                <a:srgbClr val="FF00FF"/>
              </a:gs>
              <a:gs pos="100000">
                <a:srgbClr val="660066"/>
              </a:gs>
            </a:gsLst>
            <a:lin ang="5400000" scaled="1"/>
          </a:gradFill>
          <a:ln w="9525" algn="ctr">
            <a:solidFill>
              <a:srgbClr val="FF00FF"/>
            </a:solidFill>
            <a:miter lim="800000"/>
            <a:headEnd/>
            <a:tailEnd/>
          </a:ln>
          <a:effectLst>
            <a:outerShdw dist="17961" dir="2700000" algn="ctr" rotWithShape="0">
              <a:schemeClr val="bg2"/>
            </a:outerShdw>
          </a:effectLst>
        </p:spPr>
        <p:txBody>
          <a:bodyPr wrap="none" anchor="ctr"/>
          <a:lstStyle/>
          <a:p>
            <a:endParaRPr lang="ar-DZ"/>
          </a:p>
        </p:txBody>
      </p:sp>
      <p:sp>
        <p:nvSpPr>
          <p:cNvPr id="1512460" name="AutoShape 12"/>
          <p:cNvSpPr>
            <a:spLocks noChangeArrowheads="1"/>
          </p:cNvSpPr>
          <p:nvPr/>
        </p:nvSpPr>
        <p:spPr bwMode="auto">
          <a:xfrm>
            <a:off x="8296275" y="3352800"/>
            <a:ext cx="454025" cy="838200"/>
          </a:xfrm>
          <a:prstGeom prst="downArrow">
            <a:avLst>
              <a:gd name="adj1" fmla="val 22731"/>
              <a:gd name="adj2" fmla="val 38462"/>
            </a:avLst>
          </a:prstGeom>
          <a:gradFill rotWithShape="1">
            <a:gsLst>
              <a:gs pos="0">
                <a:srgbClr val="660066"/>
              </a:gs>
              <a:gs pos="50000">
                <a:srgbClr val="FF00FF"/>
              </a:gs>
              <a:gs pos="100000">
                <a:srgbClr val="660066"/>
              </a:gs>
            </a:gsLst>
            <a:lin ang="5400000" scaled="1"/>
          </a:gradFill>
          <a:ln w="9525" algn="ctr">
            <a:solidFill>
              <a:srgbClr val="FF00FF"/>
            </a:solidFill>
            <a:miter lim="800000"/>
            <a:headEnd/>
            <a:tailEnd/>
          </a:ln>
          <a:effectLst>
            <a:outerShdw dist="17961" dir="2700000" algn="ctr" rotWithShape="0">
              <a:schemeClr val="bg2"/>
            </a:outerShdw>
          </a:effectLst>
        </p:spPr>
        <p:txBody>
          <a:bodyPr wrap="none" anchor="ctr"/>
          <a:lstStyle/>
          <a:p>
            <a:endParaRPr lang="ar-DZ"/>
          </a:p>
        </p:txBody>
      </p:sp>
      <p:sp>
        <p:nvSpPr>
          <p:cNvPr id="1512461" name="AutoShape 13"/>
          <p:cNvSpPr>
            <a:spLocks noChangeArrowheads="1"/>
          </p:cNvSpPr>
          <p:nvPr/>
        </p:nvSpPr>
        <p:spPr bwMode="auto">
          <a:xfrm rot="-7912880">
            <a:off x="5685631" y="2905919"/>
            <a:ext cx="2497138" cy="495300"/>
          </a:xfrm>
          <a:prstGeom prst="curvedUpArrow">
            <a:avLst>
              <a:gd name="adj1" fmla="val 15428"/>
              <a:gd name="adj2" fmla="val 116262"/>
              <a:gd name="adj3" fmla="val 33333"/>
            </a:avLst>
          </a:prstGeom>
          <a:gradFill rotWithShape="1">
            <a:gsLst>
              <a:gs pos="0">
                <a:srgbClr val="660066"/>
              </a:gs>
              <a:gs pos="50000">
                <a:srgbClr val="FF00FF"/>
              </a:gs>
              <a:gs pos="100000">
                <a:srgbClr val="660066"/>
              </a:gs>
            </a:gsLst>
            <a:lin ang="5400000" scaled="1"/>
          </a:gradFill>
          <a:ln w="9525">
            <a:solidFill>
              <a:srgbClr val="FF00FF"/>
            </a:solidFill>
            <a:miter lim="800000"/>
            <a:headEnd/>
            <a:tailEnd/>
          </a:ln>
          <a:effectLst>
            <a:outerShdw dist="17961" dir="2700000" algn="ctr" rotWithShape="0">
              <a:schemeClr val="bg2"/>
            </a:outerShdw>
          </a:effectLst>
        </p:spPr>
        <p:txBody>
          <a:bodyPr wrap="none" anchor="ctr"/>
          <a:lstStyle/>
          <a:p>
            <a:endParaRPr lang="ar-DZ"/>
          </a:p>
        </p:txBody>
      </p:sp>
      <p:sp>
        <p:nvSpPr>
          <p:cNvPr id="1512462" name="AutoShape 14"/>
          <p:cNvSpPr>
            <a:spLocks noChangeArrowheads="1"/>
          </p:cNvSpPr>
          <p:nvPr/>
        </p:nvSpPr>
        <p:spPr bwMode="auto">
          <a:xfrm rot="-7912880">
            <a:off x="2256632" y="2961481"/>
            <a:ext cx="2268538" cy="530225"/>
          </a:xfrm>
          <a:prstGeom prst="curvedUpArrow">
            <a:avLst>
              <a:gd name="adj1" fmla="val 13093"/>
              <a:gd name="adj2" fmla="val 98662"/>
              <a:gd name="adj3" fmla="val 33333"/>
            </a:avLst>
          </a:prstGeom>
          <a:gradFill rotWithShape="1">
            <a:gsLst>
              <a:gs pos="0">
                <a:srgbClr val="660066"/>
              </a:gs>
              <a:gs pos="50000">
                <a:srgbClr val="FF00FF"/>
              </a:gs>
              <a:gs pos="100000">
                <a:srgbClr val="660066"/>
              </a:gs>
            </a:gsLst>
            <a:lin ang="5400000" scaled="1"/>
          </a:gradFill>
          <a:ln w="9525">
            <a:solidFill>
              <a:srgbClr val="FF00FF"/>
            </a:solidFill>
            <a:miter lim="800000"/>
            <a:headEnd/>
            <a:tailEnd/>
          </a:ln>
          <a:effectLst>
            <a:outerShdw dist="17961" dir="2700000" algn="ctr" rotWithShape="0">
              <a:schemeClr val="bg2"/>
            </a:outerShdw>
          </a:effectLst>
        </p:spPr>
        <p:txBody>
          <a:bodyPr wrap="none" anchor="ctr"/>
          <a:lstStyle/>
          <a:p>
            <a:endParaRPr lang="ar-DZ"/>
          </a:p>
        </p:txBody>
      </p:sp>
      <p:sp>
        <p:nvSpPr>
          <p:cNvPr id="1512463" name="AutoShape 15"/>
          <p:cNvSpPr>
            <a:spLocks noChangeArrowheads="1"/>
          </p:cNvSpPr>
          <p:nvPr/>
        </p:nvSpPr>
        <p:spPr bwMode="auto">
          <a:xfrm>
            <a:off x="1423988" y="404813"/>
            <a:ext cx="6840537" cy="647700"/>
          </a:xfrm>
          <a:prstGeom prst="roundRect">
            <a:avLst>
              <a:gd name="adj" fmla="val 16667"/>
            </a:avLst>
          </a:prstGeom>
          <a:noFill/>
          <a:ln w="6350" algn="ctr">
            <a:solidFill>
              <a:srgbClr val="FF9900"/>
            </a:solidFill>
            <a:round/>
            <a:headEnd/>
            <a:tailEnd/>
          </a:ln>
          <a:effectLst>
            <a:outerShdw dist="35921" dir="2700000" algn="ctr" rotWithShape="0">
              <a:srgbClr val="FFFFCC"/>
            </a:outerShdw>
          </a:effectLst>
        </p:spPr>
        <p:txBody>
          <a:bodyPr anchor="ctr"/>
          <a:lstStyle/>
          <a:p>
            <a:pPr marL="1316038" indent="-1316038" algn="ctr">
              <a:buFont typeface="Wingdings" pitchFamily="2" charset="2"/>
              <a:buNone/>
              <a:tabLst>
                <a:tab pos="514350" algn="l"/>
              </a:tabLst>
            </a:pPr>
            <a:endParaRPr lang="ar-SA" sz="5400" b="1" dirty="0">
              <a:solidFill>
                <a:srgbClr val="000066"/>
              </a:solidFill>
              <a:cs typeface="Times New Roman" pitchFamily="18" charset="0"/>
            </a:endParaRPr>
          </a:p>
          <a:p>
            <a:pPr marL="1316038" indent="-1316038" algn="ctr">
              <a:buFont typeface="Wingdings" pitchFamily="2" charset="2"/>
              <a:buNone/>
              <a:tabLst>
                <a:tab pos="514350" algn="l"/>
              </a:tabLst>
            </a:pPr>
            <a:r>
              <a:rPr lang="ar-SA" sz="2800" b="1" dirty="0">
                <a:solidFill>
                  <a:srgbClr val="000066"/>
                </a:solidFill>
                <a:cs typeface="Times New Roman" pitchFamily="18" charset="0"/>
              </a:rPr>
              <a:t> خطوات تطبيق بطاقة الأداء المتوازن</a:t>
            </a:r>
            <a:endParaRPr lang="en-US" sz="2800" b="1" dirty="0">
              <a:solidFill>
                <a:srgbClr val="000066"/>
              </a:solidFill>
              <a:cs typeface="Times New Roman" pitchFamily="18" charset="0"/>
            </a:endParaRPr>
          </a:p>
          <a:p>
            <a:pPr marL="1316038" indent="-1316038" algn="ctr">
              <a:buFont typeface="Wingdings" pitchFamily="2" charset="2"/>
              <a:buNone/>
              <a:tabLst>
                <a:tab pos="514350" algn="l"/>
              </a:tabLst>
            </a:pPr>
            <a:endParaRPr lang="ar-SA" sz="2800" b="1" dirty="0">
              <a:solidFill>
                <a:srgbClr val="000066"/>
              </a:solidFill>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495300" y="6245225"/>
            <a:ext cx="2311400" cy="476250"/>
          </a:xfrm>
          <a:prstGeom prst="rect">
            <a:avLst/>
          </a:prstGeom>
        </p:spPr>
        <p:txBody>
          <a:bodyPr/>
          <a:lstStyle/>
          <a:p>
            <a:fld id="{6D28A576-3064-456E-8060-9F88CE9A5376}" type="slidenum">
              <a:rPr lang="ar-SA"/>
              <a:pPr/>
              <a:t>23</a:t>
            </a:fld>
            <a:endParaRPr lang="en-US"/>
          </a:p>
        </p:txBody>
      </p:sp>
      <p:sp>
        <p:nvSpPr>
          <p:cNvPr id="73732" name="Rectangle 4"/>
          <p:cNvSpPr>
            <a:spLocks noGrp="1" noChangeArrowheads="1"/>
          </p:cNvSpPr>
          <p:nvPr>
            <p:ph/>
          </p:nvPr>
        </p:nvSpPr>
        <p:spPr/>
        <p:txBody>
          <a:bodyPr/>
          <a:lstStyle/>
          <a:p>
            <a:pPr marL="0" indent="0" rtl="1">
              <a:buNone/>
            </a:pPr>
            <a:r>
              <a:rPr lang="ar-SA" b="1" dirty="0">
                <a:solidFill>
                  <a:srgbClr val="002060"/>
                </a:solidFill>
              </a:rPr>
              <a:t>معوقات تطبيق  البطاقة المتوازنة للأداء</a:t>
            </a:r>
            <a:endParaRPr lang="ar-SA" dirty="0">
              <a:solidFill>
                <a:srgbClr val="002060"/>
              </a:solidFill>
            </a:endParaRPr>
          </a:p>
          <a:p>
            <a:pPr rtl="1">
              <a:buFontTx/>
              <a:buNone/>
            </a:pPr>
            <a:endParaRPr lang="en-US" dirty="0">
              <a:solidFill>
                <a:srgbClr val="000000"/>
              </a:solidFill>
            </a:endParaRPr>
          </a:p>
          <a:p>
            <a:pPr marL="1203325" rtl="1">
              <a:buFontTx/>
              <a:buAutoNum type="arabicPeriod"/>
            </a:pPr>
            <a:r>
              <a:rPr lang="ar-SA" sz="2800" b="1" dirty="0">
                <a:solidFill>
                  <a:srgbClr val="000000"/>
                </a:solidFill>
              </a:rPr>
              <a:t> سوء فهم الرؤى والاستراتيجيات تصبح غير قابلة للتنفيذ</a:t>
            </a:r>
            <a:r>
              <a:rPr lang="en-US" sz="2800" b="1" dirty="0">
                <a:solidFill>
                  <a:srgbClr val="000000"/>
                </a:solidFill>
              </a:rPr>
              <a:t> . </a:t>
            </a:r>
          </a:p>
          <a:p>
            <a:pPr marL="1203325" rtl="1">
              <a:buFontTx/>
              <a:buAutoNum type="arabicPeriod"/>
            </a:pPr>
            <a:r>
              <a:rPr lang="en-US" sz="2800" b="1" dirty="0">
                <a:solidFill>
                  <a:srgbClr val="000000"/>
                </a:solidFill>
              </a:rPr>
              <a:t>  </a:t>
            </a:r>
            <a:r>
              <a:rPr lang="ar-SA" sz="2800" b="1" dirty="0">
                <a:solidFill>
                  <a:srgbClr val="000000"/>
                </a:solidFill>
              </a:rPr>
              <a:t>عدم اتصال الاستراتيجيات والأهداف بمقاييس ومحركات الاداء</a:t>
            </a:r>
            <a:r>
              <a:rPr lang="en-US" sz="2800" b="1" dirty="0">
                <a:solidFill>
                  <a:srgbClr val="000000"/>
                </a:solidFill>
              </a:rPr>
              <a:t> . </a:t>
            </a:r>
          </a:p>
          <a:p>
            <a:pPr marL="1203325" rtl="1">
              <a:buFontTx/>
              <a:buAutoNum type="arabicPeriod"/>
            </a:pPr>
            <a:r>
              <a:rPr lang="en-US" sz="2800" b="1" dirty="0">
                <a:solidFill>
                  <a:srgbClr val="000000"/>
                </a:solidFill>
              </a:rPr>
              <a:t>  </a:t>
            </a:r>
            <a:r>
              <a:rPr lang="ar-SA" sz="2800" b="1" dirty="0">
                <a:solidFill>
                  <a:srgbClr val="000000"/>
                </a:solidFill>
              </a:rPr>
              <a:t>عدم اتصال الاستراتيجيات بتوزيع المصادر والموازنات</a:t>
            </a:r>
            <a:r>
              <a:rPr lang="en-US" sz="2800" b="1" dirty="0">
                <a:solidFill>
                  <a:srgbClr val="000000"/>
                </a:solidFill>
              </a:rPr>
              <a:t> . </a:t>
            </a:r>
          </a:p>
          <a:p>
            <a:pPr marL="1203325" rtl="1">
              <a:buFontTx/>
              <a:buAutoNum type="arabicPeriod"/>
            </a:pPr>
            <a:r>
              <a:rPr lang="en-US" sz="2800" b="1" dirty="0">
                <a:solidFill>
                  <a:srgbClr val="000000"/>
                </a:solidFill>
              </a:rPr>
              <a:t>  </a:t>
            </a:r>
            <a:r>
              <a:rPr lang="ar-SA" sz="2800" b="1" dirty="0">
                <a:solidFill>
                  <a:srgbClr val="000000"/>
                </a:solidFill>
              </a:rPr>
              <a:t>وضع المقاييس بدون الاعتماد على نظام الاداء المتوازن</a:t>
            </a:r>
            <a:endParaRPr lang="en-US" sz="2800" b="1" dirty="0">
              <a:solidFill>
                <a:srgbClr val="000000"/>
              </a:solidFill>
            </a:endParaRPr>
          </a:p>
          <a:p>
            <a:pPr marL="1203325" rtl="1">
              <a:buFontTx/>
              <a:buAutoNum type="arabicPeriod"/>
            </a:pPr>
            <a:r>
              <a:rPr lang="en-US" sz="2800" b="1" dirty="0">
                <a:solidFill>
                  <a:srgbClr val="000000"/>
                </a:solidFill>
              </a:rPr>
              <a:t>  </a:t>
            </a:r>
            <a:r>
              <a:rPr lang="ar-SA" sz="2800" b="1" dirty="0">
                <a:solidFill>
                  <a:srgbClr val="000000"/>
                </a:solidFill>
              </a:rPr>
              <a:t>أهداف الأداء إما عالية جداً أو متدنية جداً</a:t>
            </a:r>
            <a:r>
              <a:rPr lang="en-US" sz="2800" b="1" dirty="0">
                <a:solidFill>
                  <a:srgbClr val="000000"/>
                </a:solidFill>
              </a:rPr>
              <a:t> . </a:t>
            </a:r>
          </a:p>
          <a:p>
            <a:pPr marL="1203325" rtl="1">
              <a:buFontTx/>
              <a:buAutoNum type="arabicPeriod"/>
            </a:pPr>
            <a:r>
              <a:rPr lang="ar-SA" sz="2800" b="1" dirty="0" smtClean="0">
                <a:solidFill>
                  <a:srgbClr val="000000"/>
                </a:solidFill>
              </a:rPr>
              <a:t>فجوة </a:t>
            </a:r>
            <a:r>
              <a:rPr lang="ar-SA" sz="2800" b="1" dirty="0">
                <a:solidFill>
                  <a:srgbClr val="000000"/>
                </a:solidFill>
              </a:rPr>
              <a:t>في فهم مشاركة الموظفين</a:t>
            </a:r>
            <a:endParaRPr lang="en-US" sz="2800" b="1" dirty="0">
              <a:solidFill>
                <a:srgbClr val="000000"/>
              </a:solidFill>
            </a:endParaRPr>
          </a:p>
        </p:txBody>
      </p:sp>
    </p:spTree>
    <p:extLst>
      <p:ext uri="{BB962C8B-B14F-4D97-AF65-F5344CB8AC3E}">
        <p14:creationId xmlns:p14="http://schemas.microsoft.com/office/powerpoint/2010/main" val="29382834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2012</TotalTime>
  <Words>1389</Words>
  <Application>Microsoft Office PowerPoint</Application>
  <PresentationFormat>A4 Paper (210x297 mm)</PresentationFormat>
  <Paragraphs>328</Paragraphs>
  <Slides>24</Slides>
  <Notes>6</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 المحاضرة الرابعة عشر</vt:lpstr>
      <vt:lpstr>عناصر المحاضرة</vt:lpstr>
      <vt:lpstr>مقدمة</vt:lpstr>
      <vt:lpstr>أبعاد قياس الأداء في المنظمة </vt:lpstr>
      <vt:lpstr>تعريف بطاقة الأداء المتوازن: Balanced Scorecard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Abdelmalik Messaoud Mezhoura</cp:lastModifiedBy>
  <cp:revision>166</cp:revision>
  <dcterms:created xsi:type="dcterms:W3CDTF">2009-10-14T19:14:34Z</dcterms:created>
  <dcterms:modified xsi:type="dcterms:W3CDTF">2012-04-03T08:25:11Z</dcterms:modified>
</cp:coreProperties>
</file>