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355" r:id="rId4"/>
    <p:sldId id="364" r:id="rId5"/>
    <p:sldId id="374" r:id="rId6"/>
    <p:sldId id="370" r:id="rId7"/>
    <p:sldId id="365" r:id="rId8"/>
    <p:sldId id="375" r:id="rId9"/>
    <p:sldId id="371" r:id="rId10"/>
    <p:sldId id="372" r:id="rId11"/>
    <p:sldId id="366" r:id="rId12"/>
    <p:sldId id="373" r:id="rId13"/>
    <p:sldId id="367" r:id="rId14"/>
    <p:sldId id="376" r:id="rId15"/>
    <p:sldId id="368" r:id="rId16"/>
    <p:sldId id="369"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70" d="100"/>
          <a:sy n="70" d="100"/>
        </p:scale>
        <p:origin x="-168" y="432"/>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0945CE-8A67-4B82-8803-2C69724121F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1A719992-38A7-466F-B8DF-DCD9CA165042}">
      <dgm:prSet phldrT="[نص]" custT="1"/>
      <dgm:spPr>
        <a:solidFill>
          <a:srgbClr val="FFFFCC"/>
        </a:solidFill>
      </dgm:spPr>
      <dgm:t>
        <a:bodyPr/>
        <a:lstStyle/>
        <a:p>
          <a:pPr rtl="1"/>
          <a:r>
            <a:rPr lang="ar-SA" sz="2800" b="1" dirty="0" smtClean="0">
              <a:solidFill>
                <a:srgbClr val="FF0000"/>
              </a:solidFill>
            </a:rPr>
            <a:t>التزامات التجار</a:t>
          </a:r>
          <a:endParaRPr lang="ar-SA" sz="2800" dirty="0">
            <a:solidFill>
              <a:srgbClr val="FF0000"/>
            </a:solidFill>
          </a:endParaRPr>
        </a:p>
      </dgm:t>
    </dgm:pt>
    <dgm:pt modelId="{7AF8B95F-147C-44D2-AE3F-122A050B28C6}" type="parTrans" cxnId="{5670161A-0A66-4CDA-902E-070E0CFAD2D4}">
      <dgm:prSet/>
      <dgm:spPr/>
      <dgm:t>
        <a:bodyPr/>
        <a:lstStyle/>
        <a:p>
          <a:pPr rtl="1"/>
          <a:endParaRPr lang="ar-SA"/>
        </a:p>
      </dgm:t>
    </dgm:pt>
    <dgm:pt modelId="{0F73DE51-45B9-49CB-96BE-C0167E6D425B}" type="sibTrans" cxnId="{5670161A-0A66-4CDA-902E-070E0CFAD2D4}">
      <dgm:prSet/>
      <dgm:spPr/>
      <dgm:t>
        <a:bodyPr/>
        <a:lstStyle/>
        <a:p>
          <a:pPr rtl="1"/>
          <a:endParaRPr lang="ar-SA"/>
        </a:p>
      </dgm:t>
    </dgm:pt>
    <dgm:pt modelId="{05E453F9-312F-4A9D-AB6F-6475CE52CDB2}">
      <dgm:prSet phldrT="[نص]" custT="1"/>
      <dgm:spPr>
        <a:solidFill>
          <a:srgbClr val="FFFFCC"/>
        </a:solidFill>
      </dgm:spPr>
      <dgm:t>
        <a:bodyPr/>
        <a:lstStyle/>
        <a:p>
          <a:pPr rtl="1"/>
          <a:r>
            <a:rPr lang="ar-SA" sz="2400" b="1" dirty="0" smtClean="0">
              <a:solidFill>
                <a:srgbClr val="2D07CF"/>
              </a:solidFill>
            </a:rPr>
            <a:t>3- الاشتراك في الغرفة التجارية والصناعية</a:t>
          </a:r>
          <a:endParaRPr lang="ar-SA" sz="2400" dirty="0"/>
        </a:p>
      </dgm:t>
    </dgm:pt>
    <dgm:pt modelId="{07A91C27-E87B-4BF8-A07B-4A9B154DB08D}" type="parTrans" cxnId="{B960D14D-9CFA-4116-A69F-A615BE8A04A8}">
      <dgm:prSet/>
      <dgm:spPr/>
      <dgm:t>
        <a:bodyPr/>
        <a:lstStyle/>
        <a:p>
          <a:pPr rtl="1"/>
          <a:endParaRPr lang="ar-SA"/>
        </a:p>
      </dgm:t>
    </dgm:pt>
    <dgm:pt modelId="{8A21724C-7A01-4635-9EBD-97126916D87F}" type="sibTrans" cxnId="{B960D14D-9CFA-4116-A69F-A615BE8A04A8}">
      <dgm:prSet/>
      <dgm:spPr/>
      <dgm:t>
        <a:bodyPr/>
        <a:lstStyle/>
        <a:p>
          <a:pPr rtl="1"/>
          <a:endParaRPr lang="ar-SA"/>
        </a:p>
      </dgm:t>
    </dgm:pt>
    <dgm:pt modelId="{3D394422-047E-469C-8080-9DF5C75EC2D9}">
      <dgm:prSet phldrT="[نص]" custT="1"/>
      <dgm:spPr>
        <a:solidFill>
          <a:srgbClr val="FFFFCC"/>
        </a:solidFill>
      </dgm:spPr>
      <dgm:t>
        <a:bodyPr/>
        <a:lstStyle/>
        <a:p>
          <a:pPr rtl="1"/>
          <a:r>
            <a:rPr lang="ar-SA" sz="2400" b="1" dirty="0" smtClean="0">
              <a:solidFill>
                <a:srgbClr val="2D07CF"/>
              </a:solidFill>
            </a:rPr>
            <a:t>2- الالتزام  بالقيد في السجل التجاري</a:t>
          </a:r>
          <a:endParaRPr lang="ar-SA" sz="2400" dirty="0"/>
        </a:p>
      </dgm:t>
    </dgm:pt>
    <dgm:pt modelId="{E96436E3-7F0F-4498-8DF2-596B9DDC9E1C}" type="parTrans" cxnId="{509F3BA5-7C68-4544-8A5D-A2B310B6EC8B}">
      <dgm:prSet/>
      <dgm:spPr/>
      <dgm:t>
        <a:bodyPr/>
        <a:lstStyle/>
        <a:p>
          <a:pPr rtl="1"/>
          <a:endParaRPr lang="ar-SA"/>
        </a:p>
      </dgm:t>
    </dgm:pt>
    <dgm:pt modelId="{81097F7C-D2BD-4598-9F4D-CD76741B442E}" type="sibTrans" cxnId="{509F3BA5-7C68-4544-8A5D-A2B310B6EC8B}">
      <dgm:prSet/>
      <dgm:spPr/>
      <dgm:t>
        <a:bodyPr/>
        <a:lstStyle/>
        <a:p>
          <a:pPr rtl="1"/>
          <a:endParaRPr lang="ar-SA"/>
        </a:p>
      </dgm:t>
    </dgm:pt>
    <dgm:pt modelId="{B89ABCDA-7BB9-4346-9D57-BF1FD76FB271}">
      <dgm:prSet phldrT="[نص]" custT="1"/>
      <dgm:spPr>
        <a:solidFill>
          <a:srgbClr val="FFFFCC"/>
        </a:solidFill>
      </dgm:spPr>
      <dgm:t>
        <a:bodyPr/>
        <a:lstStyle/>
        <a:p>
          <a:pPr rtl="1"/>
          <a:r>
            <a:rPr lang="ar-SA" sz="2400" b="1" dirty="0" smtClean="0">
              <a:solidFill>
                <a:srgbClr val="2D07CF"/>
              </a:solidFill>
            </a:rPr>
            <a:t>1- الالتزام بمسك الدفاتر التجارية </a:t>
          </a:r>
          <a:endParaRPr lang="ar-SA" sz="2400" dirty="0"/>
        </a:p>
      </dgm:t>
    </dgm:pt>
    <dgm:pt modelId="{94C22E45-97CB-4BDA-A626-6083BB4E28A4}" type="parTrans" cxnId="{B9F6302F-362D-48B8-B4F5-B826714988E8}">
      <dgm:prSet/>
      <dgm:spPr/>
      <dgm:t>
        <a:bodyPr/>
        <a:lstStyle/>
        <a:p>
          <a:pPr rtl="1"/>
          <a:endParaRPr lang="ar-SA"/>
        </a:p>
      </dgm:t>
    </dgm:pt>
    <dgm:pt modelId="{FDAE2A31-3B36-417A-9FCE-3486B3CD2FEE}" type="sibTrans" cxnId="{B9F6302F-362D-48B8-B4F5-B826714988E8}">
      <dgm:prSet/>
      <dgm:spPr/>
      <dgm:t>
        <a:bodyPr/>
        <a:lstStyle/>
        <a:p>
          <a:pPr rtl="1"/>
          <a:endParaRPr lang="ar-SA"/>
        </a:p>
      </dgm:t>
    </dgm:pt>
    <dgm:pt modelId="{7E0E66A2-6B04-4C35-924E-62E602421958}" type="pres">
      <dgm:prSet presAssocID="{530945CE-8A67-4B82-8803-2C69724121F8}" presName="hierChild1" presStyleCnt="0">
        <dgm:presLayoutVars>
          <dgm:orgChart val="1"/>
          <dgm:chPref val="1"/>
          <dgm:dir/>
          <dgm:animOne val="branch"/>
          <dgm:animLvl val="lvl"/>
          <dgm:resizeHandles/>
        </dgm:presLayoutVars>
      </dgm:prSet>
      <dgm:spPr/>
      <dgm:t>
        <a:bodyPr/>
        <a:lstStyle/>
        <a:p>
          <a:pPr rtl="1"/>
          <a:endParaRPr lang="ar-SA"/>
        </a:p>
      </dgm:t>
    </dgm:pt>
    <dgm:pt modelId="{DD34F84C-6305-4517-B375-E00AEBC2B875}" type="pres">
      <dgm:prSet presAssocID="{1A719992-38A7-466F-B8DF-DCD9CA165042}" presName="hierRoot1" presStyleCnt="0">
        <dgm:presLayoutVars>
          <dgm:hierBranch val="init"/>
        </dgm:presLayoutVars>
      </dgm:prSet>
      <dgm:spPr/>
    </dgm:pt>
    <dgm:pt modelId="{DAB2E8E7-3C05-4560-8A44-48B08F46277F}" type="pres">
      <dgm:prSet presAssocID="{1A719992-38A7-466F-B8DF-DCD9CA165042}" presName="rootComposite1" presStyleCnt="0"/>
      <dgm:spPr/>
    </dgm:pt>
    <dgm:pt modelId="{43164E15-FADB-4633-9740-29675E9D99E1}" type="pres">
      <dgm:prSet presAssocID="{1A719992-38A7-466F-B8DF-DCD9CA165042}" presName="rootText1" presStyleLbl="node0" presStyleIdx="0" presStyleCnt="1">
        <dgm:presLayoutVars>
          <dgm:chPref val="3"/>
        </dgm:presLayoutVars>
      </dgm:prSet>
      <dgm:spPr/>
      <dgm:t>
        <a:bodyPr/>
        <a:lstStyle/>
        <a:p>
          <a:pPr rtl="1"/>
          <a:endParaRPr lang="ar-SA"/>
        </a:p>
      </dgm:t>
    </dgm:pt>
    <dgm:pt modelId="{B385A25C-B628-4CEF-A654-49C03F307658}" type="pres">
      <dgm:prSet presAssocID="{1A719992-38A7-466F-B8DF-DCD9CA165042}" presName="rootConnector1" presStyleLbl="node1" presStyleIdx="0" presStyleCnt="0"/>
      <dgm:spPr/>
      <dgm:t>
        <a:bodyPr/>
        <a:lstStyle/>
        <a:p>
          <a:pPr rtl="1"/>
          <a:endParaRPr lang="ar-SA"/>
        </a:p>
      </dgm:t>
    </dgm:pt>
    <dgm:pt modelId="{89E421B1-097A-4ABE-B4C0-AF3A951BC8A6}" type="pres">
      <dgm:prSet presAssocID="{1A719992-38A7-466F-B8DF-DCD9CA165042}" presName="hierChild2" presStyleCnt="0"/>
      <dgm:spPr/>
    </dgm:pt>
    <dgm:pt modelId="{39677C9B-D7F4-4FBE-A68A-11630D626F16}" type="pres">
      <dgm:prSet presAssocID="{07A91C27-E87B-4BF8-A07B-4A9B154DB08D}" presName="Name37" presStyleLbl="parChTrans1D2" presStyleIdx="0" presStyleCnt="3"/>
      <dgm:spPr/>
      <dgm:t>
        <a:bodyPr/>
        <a:lstStyle/>
        <a:p>
          <a:pPr rtl="1"/>
          <a:endParaRPr lang="ar-SA"/>
        </a:p>
      </dgm:t>
    </dgm:pt>
    <dgm:pt modelId="{CB89BD95-2C18-431B-BBE5-1E8C0FBCCDA2}" type="pres">
      <dgm:prSet presAssocID="{05E453F9-312F-4A9D-AB6F-6475CE52CDB2}" presName="hierRoot2" presStyleCnt="0">
        <dgm:presLayoutVars>
          <dgm:hierBranch val="init"/>
        </dgm:presLayoutVars>
      </dgm:prSet>
      <dgm:spPr/>
    </dgm:pt>
    <dgm:pt modelId="{82EDB606-34E4-4597-AAFB-0B40B4ECFE89}" type="pres">
      <dgm:prSet presAssocID="{05E453F9-312F-4A9D-AB6F-6475CE52CDB2}" presName="rootComposite" presStyleCnt="0"/>
      <dgm:spPr/>
    </dgm:pt>
    <dgm:pt modelId="{18925256-443F-4490-8E0D-ED39F33C0D63}" type="pres">
      <dgm:prSet presAssocID="{05E453F9-312F-4A9D-AB6F-6475CE52CDB2}" presName="rootText" presStyleLbl="node2" presStyleIdx="0" presStyleCnt="3">
        <dgm:presLayoutVars>
          <dgm:chPref val="3"/>
        </dgm:presLayoutVars>
      </dgm:prSet>
      <dgm:spPr/>
      <dgm:t>
        <a:bodyPr/>
        <a:lstStyle/>
        <a:p>
          <a:pPr rtl="1"/>
          <a:endParaRPr lang="ar-SA"/>
        </a:p>
      </dgm:t>
    </dgm:pt>
    <dgm:pt modelId="{3350C946-5067-4277-B485-4039F7F4C305}" type="pres">
      <dgm:prSet presAssocID="{05E453F9-312F-4A9D-AB6F-6475CE52CDB2}" presName="rootConnector" presStyleLbl="node2" presStyleIdx="0" presStyleCnt="3"/>
      <dgm:spPr/>
      <dgm:t>
        <a:bodyPr/>
        <a:lstStyle/>
        <a:p>
          <a:pPr rtl="1"/>
          <a:endParaRPr lang="ar-SA"/>
        </a:p>
      </dgm:t>
    </dgm:pt>
    <dgm:pt modelId="{E763E2E7-A098-428D-9E1E-E6319A340EE3}" type="pres">
      <dgm:prSet presAssocID="{05E453F9-312F-4A9D-AB6F-6475CE52CDB2}" presName="hierChild4" presStyleCnt="0"/>
      <dgm:spPr/>
    </dgm:pt>
    <dgm:pt modelId="{3622C485-7051-4AA5-A88C-290675F82193}" type="pres">
      <dgm:prSet presAssocID="{05E453F9-312F-4A9D-AB6F-6475CE52CDB2}" presName="hierChild5" presStyleCnt="0"/>
      <dgm:spPr/>
    </dgm:pt>
    <dgm:pt modelId="{3CA4CAA9-5E2D-455A-87FD-2D2DC2670541}" type="pres">
      <dgm:prSet presAssocID="{E96436E3-7F0F-4498-8DF2-596B9DDC9E1C}" presName="Name37" presStyleLbl="parChTrans1D2" presStyleIdx="1" presStyleCnt="3"/>
      <dgm:spPr/>
      <dgm:t>
        <a:bodyPr/>
        <a:lstStyle/>
        <a:p>
          <a:pPr rtl="1"/>
          <a:endParaRPr lang="ar-SA"/>
        </a:p>
      </dgm:t>
    </dgm:pt>
    <dgm:pt modelId="{444D0FD2-5165-4245-B87A-35BB99C465F8}" type="pres">
      <dgm:prSet presAssocID="{3D394422-047E-469C-8080-9DF5C75EC2D9}" presName="hierRoot2" presStyleCnt="0">
        <dgm:presLayoutVars>
          <dgm:hierBranch val="init"/>
        </dgm:presLayoutVars>
      </dgm:prSet>
      <dgm:spPr/>
    </dgm:pt>
    <dgm:pt modelId="{4954303C-C9FA-477C-9B4F-B486F50B8A22}" type="pres">
      <dgm:prSet presAssocID="{3D394422-047E-469C-8080-9DF5C75EC2D9}" presName="rootComposite" presStyleCnt="0"/>
      <dgm:spPr/>
    </dgm:pt>
    <dgm:pt modelId="{68B6D22F-8F75-4882-B25C-A7DDABB4D4ED}" type="pres">
      <dgm:prSet presAssocID="{3D394422-047E-469C-8080-9DF5C75EC2D9}" presName="rootText" presStyleLbl="node2" presStyleIdx="1" presStyleCnt="3">
        <dgm:presLayoutVars>
          <dgm:chPref val="3"/>
        </dgm:presLayoutVars>
      </dgm:prSet>
      <dgm:spPr/>
      <dgm:t>
        <a:bodyPr/>
        <a:lstStyle/>
        <a:p>
          <a:pPr rtl="1"/>
          <a:endParaRPr lang="ar-SA"/>
        </a:p>
      </dgm:t>
    </dgm:pt>
    <dgm:pt modelId="{AE3B41EB-5F6B-4D5E-899F-5966BD44B829}" type="pres">
      <dgm:prSet presAssocID="{3D394422-047E-469C-8080-9DF5C75EC2D9}" presName="rootConnector" presStyleLbl="node2" presStyleIdx="1" presStyleCnt="3"/>
      <dgm:spPr/>
      <dgm:t>
        <a:bodyPr/>
        <a:lstStyle/>
        <a:p>
          <a:pPr rtl="1"/>
          <a:endParaRPr lang="ar-SA"/>
        </a:p>
      </dgm:t>
    </dgm:pt>
    <dgm:pt modelId="{DFFA31B6-9452-4857-A17B-0A76E81BDBCE}" type="pres">
      <dgm:prSet presAssocID="{3D394422-047E-469C-8080-9DF5C75EC2D9}" presName="hierChild4" presStyleCnt="0"/>
      <dgm:spPr/>
    </dgm:pt>
    <dgm:pt modelId="{7D0F4263-0832-4A17-8E01-38639C6EA289}" type="pres">
      <dgm:prSet presAssocID="{3D394422-047E-469C-8080-9DF5C75EC2D9}" presName="hierChild5" presStyleCnt="0"/>
      <dgm:spPr/>
    </dgm:pt>
    <dgm:pt modelId="{2D619CC4-7802-42D6-AF59-12326C286F7B}" type="pres">
      <dgm:prSet presAssocID="{94C22E45-97CB-4BDA-A626-6083BB4E28A4}" presName="Name37" presStyleLbl="parChTrans1D2" presStyleIdx="2" presStyleCnt="3"/>
      <dgm:spPr/>
      <dgm:t>
        <a:bodyPr/>
        <a:lstStyle/>
        <a:p>
          <a:pPr rtl="1"/>
          <a:endParaRPr lang="ar-SA"/>
        </a:p>
      </dgm:t>
    </dgm:pt>
    <dgm:pt modelId="{BDEE19F1-8D0B-48DC-ACF3-1A5C2CD40CC0}" type="pres">
      <dgm:prSet presAssocID="{B89ABCDA-7BB9-4346-9D57-BF1FD76FB271}" presName="hierRoot2" presStyleCnt="0">
        <dgm:presLayoutVars>
          <dgm:hierBranch val="init"/>
        </dgm:presLayoutVars>
      </dgm:prSet>
      <dgm:spPr/>
    </dgm:pt>
    <dgm:pt modelId="{F6D20C9C-689C-45F6-8E18-90943C49423B}" type="pres">
      <dgm:prSet presAssocID="{B89ABCDA-7BB9-4346-9D57-BF1FD76FB271}" presName="rootComposite" presStyleCnt="0"/>
      <dgm:spPr/>
    </dgm:pt>
    <dgm:pt modelId="{26CF6372-84D1-4DF0-982C-E058B73B17FA}" type="pres">
      <dgm:prSet presAssocID="{B89ABCDA-7BB9-4346-9D57-BF1FD76FB271}" presName="rootText" presStyleLbl="node2" presStyleIdx="2" presStyleCnt="3">
        <dgm:presLayoutVars>
          <dgm:chPref val="3"/>
        </dgm:presLayoutVars>
      </dgm:prSet>
      <dgm:spPr/>
      <dgm:t>
        <a:bodyPr/>
        <a:lstStyle/>
        <a:p>
          <a:pPr rtl="1"/>
          <a:endParaRPr lang="ar-SA"/>
        </a:p>
      </dgm:t>
    </dgm:pt>
    <dgm:pt modelId="{7E94C070-BB5E-4CEE-87F2-FEBA3D2A1D99}" type="pres">
      <dgm:prSet presAssocID="{B89ABCDA-7BB9-4346-9D57-BF1FD76FB271}" presName="rootConnector" presStyleLbl="node2" presStyleIdx="2" presStyleCnt="3"/>
      <dgm:spPr/>
      <dgm:t>
        <a:bodyPr/>
        <a:lstStyle/>
        <a:p>
          <a:pPr rtl="1"/>
          <a:endParaRPr lang="ar-SA"/>
        </a:p>
      </dgm:t>
    </dgm:pt>
    <dgm:pt modelId="{27E088D2-6B4A-4A66-B529-D4E93A2EAC5D}" type="pres">
      <dgm:prSet presAssocID="{B89ABCDA-7BB9-4346-9D57-BF1FD76FB271}" presName="hierChild4" presStyleCnt="0"/>
      <dgm:spPr/>
    </dgm:pt>
    <dgm:pt modelId="{99947F45-852E-4987-8BC6-94E3AE4EE2EB}" type="pres">
      <dgm:prSet presAssocID="{B89ABCDA-7BB9-4346-9D57-BF1FD76FB271}" presName="hierChild5" presStyleCnt="0"/>
      <dgm:spPr/>
    </dgm:pt>
    <dgm:pt modelId="{C0490DB2-F412-45C6-832B-F9BCFF8D73D9}" type="pres">
      <dgm:prSet presAssocID="{1A719992-38A7-466F-B8DF-DCD9CA165042}" presName="hierChild3" presStyleCnt="0"/>
      <dgm:spPr/>
    </dgm:pt>
  </dgm:ptLst>
  <dgm:cxnLst>
    <dgm:cxn modelId="{CD7DF7F1-4A9F-444F-9752-47E793F8CE59}" type="presOf" srcId="{3D394422-047E-469C-8080-9DF5C75EC2D9}" destId="{68B6D22F-8F75-4882-B25C-A7DDABB4D4ED}" srcOrd="0" destOrd="0" presId="urn:microsoft.com/office/officeart/2005/8/layout/orgChart1"/>
    <dgm:cxn modelId="{8293755B-76DE-4B54-88A8-7FB7A2727854}" type="presOf" srcId="{94C22E45-97CB-4BDA-A626-6083BB4E28A4}" destId="{2D619CC4-7802-42D6-AF59-12326C286F7B}" srcOrd="0" destOrd="0" presId="urn:microsoft.com/office/officeart/2005/8/layout/orgChart1"/>
    <dgm:cxn modelId="{B9F6302F-362D-48B8-B4F5-B826714988E8}" srcId="{1A719992-38A7-466F-B8DF-DCD9CA165042}" destId="{B89ABCDA-7BB9-4346-9D57-BF1FD76FB271}" srcOrd="2" destOrd="0" parTransId="{94C22E45-97CB-4BDA-A626-6083BB4E28A4}" sibTransId="{FDAE2A31-3B36-417A-9FCE-3486B3CD2FEE}"/>
    <dgm:cxn modelId="{D4E20713-E79A-4E21-B730-5F46E0FA7F9A}" type="presOf" srcId="{1A719992-38A7-466F-B8DF-DCD9CA165042}" destId="{B385A25C-B628-4CEF-A654-49C03F307658}" srcOrd="1" destOrd="0" presId="urn:microsoft.com/office/officeart/2005/8/layout/orgChart1"/>
    <dgm:cxn modelId="{9C0E5161-2A40-425D-A623-7F71CCCE10FA}" type="presOf" srcId="{B89ABCDA-7BB9-4346-9D57-BF1FD76FB271}" destId="{26CF6372-84D1-4DF0-982C-E058B73B17FA}" srcOrd="0" destOrd="0" presId="urn:microsoft.com/office/officeart/2005/8/layout/orgChart1"/>
    <dgm:cxn modelId="{B960D14D-9CFA-4116-A69F-A615BE8A04A8}" srcId="{1A719992-38A7-466F-B8DF-DCD9CA165042}" destId="{05E453F9-312F-4A9D-AB6F-6475CE52CDB2}" srcOrd="0" destOrd="0" parTransId="{07A91C27-E87B-4BF8-A07B-4A9B154DB08D}" sibTransId="{8A21724C-7A01-4635-9EBD-97126916D87F}"/>
    <dgm:cxn modelId="{642E35FD-BF44-42EB-87AD-0FC7B1EBBE79}" type="presOf" srcId="{E96436E3-7F0F-4498-8DF2-596B9DDC9E1C}" destId="{3CA4CAA9-5E2D-455A-87FD-2D2DC2670541}" srcOrd="0" destOrd="0" presId="urn:microsoft.com/office/officeart/2005/8/layout/orgChart1"/>
    <dgm:cxn modelId="{509F3BA5-7C68-4544-8A5D-A2B310B6EC8B}" srcId="{1A719992-38A7-466F-B8DF-DCD9CA165042}" destId="{3D394422-047E-469C-8080-9DF5C75EC2D9}" srcOrd="1" destOrd="0" parTransId="{E96436E3-7F0F-4498-8DF2-596B9DDC9E1C}" sibTransId="{81097F7C-D2BD-4598-9F4D-CD76741B442E}"/>
    <dgm:cxn modelId="{8D448F46-63D5-4BCE-A405-A931F1C40178}" type="presOf" srcId="{3D394422-047E-469C-8080-9DF5C75EC2D9}" destId="{AE3B41EB-5F6B-4D5E-899F-5966BD44B829}" srcOrd="1" destOrd="0" presId="urn:microsoft.com/office/officeart/2005/8/layout/orgChart1"/>
    <dgm:cxn modelId="{C82A1CD4-49D6-491A-A8A7-374A6E88A0FE}" type="presOf" srcId="{530945CE-8A67-4B82-8803-2C69724121F8}" destId="{7E0E66A2-6B04-4C35-924E-62E602421958}" srcOrd="0" destOrd="0" presId="urn:microsoft.com/office/officeart/2005/8/layout/orgChart1"/>
    <dgm:cxn modelId="{47455CF8-9B0E-447E-81A1-362CAEE3FD2D}" type="presOf" srcId="{05E453F9-312F-4A9D-AB6F-6475CE52CDB2}" destId="{18925256-443F-4490-8E0D-ED39F33C0D63}" srcOrd="0" destOrd="0" presId="urn:microsoft.com/office/officeart/2005/8/layout/orgChart1"/>
    <dgm:cxn modelId="{BA7D760A-0531-4F4C-B630-4FC55B2EEACF}" type="presOf" srcId="{1A719992-38A7-466F-B8DF-DCD9CA165042}" destId="{43164E15-FADB-4633-9740-29675E9D99E1}" srcOrd="0" destOrd="0" presId="urn:microsoft.com/office/officeart/2005/8/layout/orgChart1"/>
    <dgm:cxn modelId="{144B8DB5-D752-456A-AE2C-7653E73B5773}" type="presOf" srcId="{07A91C27-E87B-4BF8-A07B-4A9B154DB08D}" destId="{39677C9B-D7F4-4FBE-A68A-11630D626F16}" srcOrd="0" destOrd="0" presId="urn:microsoft.com/office/officeart/2005/8/layout/orgChart1"/>
    <dgm:cxn modelId="{69D2365A-CDD0-4068-A1E8-B0CACC5EC83D}" type="presOf" srcId="{B89ABCDA-7BB9-4346-9D57-BF1FD76FB271}" destId="{7E94C070-BB5E-4CEE-87F2-FEBA3D2A1D99}" srcOrd="1" destOrd="0" presId="urn:microsoft.com/office/officeart/2005/8/layout/orgChart1"/>
    <dgm:cxn modelId="{5670161A-0A66-4CDA-902E-070E0CFAD2D4}" srcId="{530945CE-8A67-4B82-8803-2C69724121F8}" destId="{1A719992-38A7-466F-B8DF-DCD9CA165042}" srcOrd="0" destOrd="0" parTransId="{7AF8B95F-147C-44D2-AE3F-122A050B28C6}" sibTransId="{0F73DE51-45B9-49CB-96BE-C0167E6D425B}"/>
    <dgm:cxn modelId="{807CB1AE-3BBB-4CF1-B079-5ACDFCAB95FC}" type="presOf" srcId="{05E453F9-312F-4A9D-AB6F-6475CE52CDB2}" destId="{3350C946-5067-4277-B485-4039F7F4C305}" srcOrd="1" destOrd="0" presId="urn:microsoft.com/office/officeart/2005/8/layout/orgChart1"/>
    <dgm:cxn modelId="{258D3B34-68E4-4668-BF29-90A7EAE2E1FF}" type="presParOf" srcId="{7E0E66A2-6B04-4C35-924E-62E602421958}" destId="{DD34F84C-6305-4517-B375-E00AEBC2B875}" srcOrd="0" destOrd="0" presId="urn:microsoft.com/office/officeart/2005/8/layout/orgChart1"/>
    <dgm:cxn modelId="{42BA0BA1-1818-4961-93E8-2590F28B22BE}" type="presParOf" srcId="{DD34F84C-6305-4517-B375-E00AEBC2B875}" destId="{DAB2E8E7-3C05-4560-8A44-48B08F46277F}" srcOrd="0" destOrd="0" presId="urn:microsoft.com/office/officeart/2005/8/layout/orgChart1"/>
    <dgm:cxn modelId="{D2ADF6FE-69F3-4705-AD64-B1B789A991D1}" type="presParOf" srcId="{DAB2E8E7-3C05-4560-8A44-48B08F46277F}" destId="{43164E15-FADB-4633-9740-29675E9D99E1}" srcOrd="0" destOrd="0" presId="urn:microsoft.com/office/officeart/2005/8/layout/orgChart1"/>
    <dgm:cxn modelId="{74C2D359-D441-4115-962D-FF9876484981}" type="presParOf" srcId="{DAB2E8E7-3C05-4560-8A44-48B08F46277F}" destId="{B385A25C-B628-4CEF-A654-49C03F307658}" srcOrd="1" destOrd="0" presId="urn:microsoft.com/office/officeart/2005/8/layout/orgChart1"/>
    <dgm:cxn modelId="{BD591A84-69EF-4912-A914-4647F69D1988}" type="presParOf" srcId="{DD34F84C-6305-4517-B375-E00AEBC2B875}" destId="{89E421B1-097A-4ABE-B4C0-AF3A951BC8A6}" srcOrd="1" destOrd="0" presId="urn:microsoft.com/office/officeart/2005/8/layout/orgChart1"/>
    <dgm:cxn modelId="{087E546D-BEC7-4FB2-A4FC-F972606920B3}" type="presParOf" srcId="{89E421B1-097A-4ABE-B4C0-AF3A951BC8A6}" destId="{39677C9B-D7F4-4FBE-A68A-11630D626F16}" srcOrd="0" destOrd="0" presId="urn:microsoft.com/office/officeart/2005/8/layout/orgChart1"/>
    <dgm:cxn modelId="{5A031649-6F47-45DB-855D-530EF03F4E7A}" type="presParOf" srcId="{89E421B1-097A-4ABE-B4C0-AF3A951BC8A6}" destId="{CB89BD95-2C18-431B-BBE5-1E8C0FBCCDA2}" srcOrd="1" destOrd="0" presId="urn:microsoft.com/office/officeart/2005/8/layout/orgChart1"/>
    <dgm:cxn modelId="{1699FB0C-71EC-4F85-B1B5-6F9881393D12}" type="presParOf" srcId="{CB89BD95-2C18-431B-BBE5-1E8C0FBCCDA2}" destId="{82EDB606-34E4-4597-AAFB-0B40B4ECFE89}" srcOrd="0" destOrd="0" presId="urn:microsoft.com/office/officeart/2005/8/layout/orgChart1"/>
    <dgm:cxn modelId="{4FB24FBF-EA1C-40B5-90F0-7EC468B54717}" type="presParOf" srcId="{82EDB606-34E4-4597-AAFB-0B40B4ECFE89}" destId="{18925256-443F-4490-8E0D-ED39F33C0D63}" srcOrd="0" destOrd="0" presId="urn:microsoft.com/office/officeart/2005/8/layout/orgChart1"/>
    <dgm:cxn modelId="{28558929-41CC-4CC4-B330-19F6D79CBDFA}" type="presParOf" srcId="{82EDB606-34E4-4597-AAFB-0B40B4ECFE89}" destId="{3350C946-5067-4277-B485-4039F7F4C305}" srcOrd="1" destOrd="0" presId="urn:microsoft.com/office/officeart/2005/8/layout/orgChart1"/>
    <dgm:cxn modelId="{C7860820-7B7C-40D1-B5AE-F2D0CB9BD9AA}" type="presParOf" srcId="{CB89BD95-2C18-431B-BBE5-1E8C0FBCCDA2}" destId="{E763E2E7-A098-428D-9E1E-E6319A340EE3}" srcOrd="1" destOrd="0" presId="urn:microsoft.com/office/officeart/2005/8/layout/orgChart1"/>
    <dgm:cxn modelId="{DD54B272-E15B-400F-90FF-90C043932990}" type="presParOf" srcId="{CB89BD95-2C18-431B-BBE5-1E8C0FBCCDA2}" destId="{3622C485-7051-4AA5-A88C-290675F82193}" srcOrd="2" destOrd="0" presId="urn:microsoft.com/office/officeart/2005/8/layout/orgChart1"/>
    <dgm:cxn modelId="{42AFD71A-AA74-448D-908F-A759ADB92773}" type="presParOf" srcId="{89E421B1-097A-4ABE-B4C0-AF3A951BC8A6}" destId="{3CA4CAA9-5E2D-455A-87FD-2D2DC2670541}" srcOrd="2" destOrd="0" presId="urn:microsoft.com/office/officeart/2005/8/layout/orgChart1"/>
    <dgm:cxn modelId="{E557C369-F8B5-4FE2-B667-0895A9D2E437}" type="presParOf" srcId="{89E421B1-097A-4ABE-B4C0-AF3A951BC8A6}" destId="{444D0FD2-5165-4245-B87A-35BB99C465F8}" srcOrd="3" destOrd="0" presId="urn:microsoft.com/office/officeart/2005/8/layout/orgChart1"/>
    <dgm:cxn modelId="{DE644EF5-85F7-4591-8CD8-5997886C19E1}" type="presParOf" srcId="{444D0FD2-5165-4245-B87A-35BB99C465F8}" destId="{4954303C-C9FA-477C-9B4F-B486F50B8A22}" srcOrd="0" destOrd="0" presId="urn:microsoft.com/office/officeart/2005/8/layout/orgChart1"/>
    <dgm:cxn modelId="{71B06981-D881-4865-A250-80B01820DFC4}" type="presParOf" srcId="{4954303C-C9FA-477C-9B4F-B486F50B8A22}" destId="{68B6D22F-8F75-4882-B25C-A7DDABB4D4ED}" srcOrd="0" destOrd="0" presId="urn:microsoft.com/office/officeart/2005/8/layout/orgChart1"/>
    <dgm:cxn modelId="{7B5D0627-E0CD-44F9-8B97-9380000903DE}" type="presParOf" srcId="{4954303C-C9FA-477C-9B4F-B486F50B8A22}" destId="{AE3B41EB-5F6B-4D5E-899F-5966BD44B829}" srcOrd="1" destOrd="0" presId="urn:microsoft.com/office/officeart/2005/8/layout/orgChart1"/>
    <dgm:cxn modelId="{0A33562B-6972-4568-BF6E-C6A23A7D40F4}" type="presParOf" srcId="{444D0FD2-5165-4245-B87A-35BB99C465F8}" destId="{DFFA31B6-9452-4857-A17B-0A76E81BDBCE}" srcOrd="1" destOrd="0" presId="urn:microsoft.com/office/officeart/2005/8/layout/orgChart1"/>
    <dgm:cxn modelId="{AB075E19-1F53-42F8-84FB-D0E6CFC4A106}" type="presParOf" srcId="{444D0FD2-5165-4245-B87A-35BB99C465F8}" destId="{7D0F4263-0832-4A17-8E01-38639C6EA289}" srcOrd="2" destOrd="0" presId="urn:microsoft.com/office/officeart/2005/8/layout/orgChart1"/>
    <dgm:cxn modelId="{3D51E450-282C-4D5A-8723-18AAC1408E00}" type="presParOf" srcId="{89E421B1-097A-4ABE-B4C0-AF3A951BC8A6}" destId="{2D619CC4-7802-42D6-AF59-12326C286F7B}" srcOrd="4" destOrd="0" presId="urn:microsoft.com/office/officeart/2005/8/layout/orgChart1"/>
    <dgm:cxn modelId="{04FC0719-6E19-45AA-B54A-29E0E2982783}" type="presParOf" srcId="{89E421B1-097A-4ABE-B4C0-AF3A951BC8A6}" destId="{BDEE19F1-8D0B-48DC-ACF3-1A5C2CD40CC0}" srcOrd="5" destOrd="0" presId="urn:microsoft.com/office/officeart/2005/8/layout/orgChart1"/>
    <dgm:cxn modelId="{94A64501-25FB-4790-A907-E39B7B4B9CC3}" type="presParOf" srcId="{BDEE19F1-8D0B-48DC-ACF3-1A5C2CD40CC0}" destId="{F6D20C9C-689C-45F6-8E18-90943C49423B}" srcOrd="0" destOrd="0" presId="urn:microsoft.com/office/officeart/2005/8/layout/orgChart1"/>
    <dgm:cxn modelId="{B0AE3A8E-6F17-43F8-ACB1-9CCC403F873A}" type="presParOf" srcId="{F6D20C9C-689C-45F6-8E18-90943C49423B}" destId="{26CF6372-84D1-4DF0-982C-E058B73B17FA}" srcOrd="0" destOrd="0" presId="urn:microsoft.com/office/officeart/2005/8/layout/orgChart1"/>
    <dgm:cxn modelId="{320D8C39-2C5E-40C4-BE80-57BAE9AD6A03}" type="presParOf" srcId="{F6D20C9C-689C-45F6-8E18-90943C49423B}" destId="{7E94C070-BB5E-4CEE-87F2-FEBA3D2A1D99}" srcOrd="1" destOrd="0" presId="urn:microsoft.com/office/officeart/2005/8/layout/orgChart1"/>
    <dgm:cxn modelId="{0C3A0179-5B27-431C-A8EC-1CFEBB2FBA23}" type="presParOf" srcId="{BDEE19F1-8D0B-48DC-ACF3-1A5C2CD40CC0}" destId="{27E088D2-6B4A-4A66-B529-D4E93A2EAC5D}" srcOrd="1" destOrd="0" presId="urn:microsoft.com/office/officeart/2005/8/layout/orgChart1"/>
    <dgm:cxn modelId="{18101427-EF63-4E8D-BA48-13017552D8CE}" type="presParOf" srcId="{BDEE19F1-8D0B-48DC-ACF3-1A5C2CD40CC0}" destId="{99947F45-852E-4987-8BC6-94E3AE4EE2EB}" srcOrd="2" destOrd="0" presId="urn:microsoft.com/office/officeart/2005/8/layout/orgChart1"/>
    <dgm:cxn modelId="{75C2ABD5-AE5D-461C-A92E-69B27C33F001}" type="presParOf" srcId="{DD34F84C-6305-4517-B375-E00AEBC2B875}" destId="{C0490DB2-F412-45C6-832B-F9BCFF8D73D9}" srcOrd="2" destOrd="0" presId="urn:microsoft.com/office/officeart/2005/8/layout/orgChart1"/>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19CC4-7802-42D6-AF59-12326C286F7B}">
      <dsp:nvSpPr>
        <dsp:cNvPr id="0" name=""/>
        <dsp:cNvSpPr/>
      </dsp:nvSpPr>
      <dsp:spPr>
        <a:xfrm>
          <a:off x="4786346" y="1269358"/>
          <a:ext cx="3071774" cy="533117"/>
        </a:xfrm>
        <a:custGeom>
          <a:avLst/>
          <a:gdLst/>
          <a:ahLst/>
          <a:cxnLst/>
          <a:rect l="0" t="0" r="0" b="0"/>
          <a:pathLst>
            <a:path>
              <a:moveTo>
                <a:pt x="0" y="0"/>
              </a:moveTo>
              <a:lnTo>
                <a:pt x="0" y="266558"/>
              </a:lnTo>
              <a:lnTo>
                <a:pt x="3071774" y="266558"/>
              </a:lnTo>
              <a:lnTo>
                <a:pt x="3071774" y="5331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A4CAA9-5E2D-455A-87FD-2D2DC2670541}">
      <dsp:nvSpPr>
        <dsp:cNvPr id="0" name=""/>
        <dsp:cNvSpPr/>
      </dsp:nvSpPr>
      <dsp:spPr>
        <a:xfrm>
          <a:off x="4740626" y="1269358"/>
          <a:ext cx="91440" cy="533117"/>
        </a:xfrm>
        <a:custGeom>
          <a:avLst/>
          <a:gdLst/>
          <a:ahLst/>
          <a:cxnLst/>
          <a:rect l="0" t="0" r="0" b="0"/>
          <a:pathLst>
            <a:path>
              <a:moveTo>
                <a:pt x="45720" y="0"/>
              </a:moveTo>
              <a:lnTo>
                <a:pt x="45720" y="5331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677C9B-D7F4-4FBE-A68A-11630D626F16}">
      <dsp:nvSpPr>
        <dsp:cNvPr id="0" name=""/>
        <dsp:cNvSpPr/>
      </dsp:nvSpPr>
      <dsp:spPr>
        <a:xfrm>
          <a:off x="1714571" y="1269358"/>
          <a:ext cx="3071774" cy="533117"/>
        </a:xfrm>
        <a:custGeom>
          <a:avLst/>
          <a:gdLst/>
          <a:ahLst/>
          <a:cxnLst/>
          <a:rect l="0" t="0" r="0" b="0"/>
          <a:pathLst>
            <a:path>
              <a:moveTo>
                <a:pt x="3071774" y="0"/>
              </a:moveTo>
              <a:lnTo>
                <a:pt x="3071774" y="266558"/>
              </a:lnTo>
              <a:lnTo>
                <a:pt x="0" y="266558"/>
              </a:lnTo>
              <a:lnTo>
                <a:pt x="0" y="5331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164E15-FADB-4633-9740-29675E9D99E1}">
      <dsp:nvSpPr>
        <dsp:cNvPr id="0" name=""/>
        <dsp:cNvSpPr/>
      </dsp:nvSpPr>
      <dsp:spPr>
        <a:xfrm>
          <a:off x="3517017" y="29"/>
          <a:ext cx="2538656" cy="126932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1" kern="1200" dirty="0" smtClean="0">
              <a:solidFill>
                <a:srgbClr val="FF0000"/>
              </a:solidFill>
            </a:rPr>
            <a:t>التزامات التجار</a:t>
          </a:r>
          <a:endParaRPr lang="ar-SA" sz="2800" kern="1200" dirty="0">
            <a:solidFill>
              <a:srgbClr val="FF0000"/>
            </a:solidFill>
          </a:endParaRPr>
        </a:p>
      </dsp:txBody>
      <dsp:txXfrm>
        <a:off x="3517017" y="29"/>
        <a:ext cx="2538656" cy="1269328"/>
      </dsp:txXfrm>
    </dsp:sp>
    <dsp:sp modelId="{18925256-443F-4490-8E0D-ED39F33C0D63}">
      <dsp:nvSpPr>
        <dsp:cNvPr id="0" name=""/>
        <dsp:cNvSpPr/>
      </dsp:nvSpPr>
      <dsp:spPr>
        <a:xfrm>
          <a:off x="445243" y="1802475"/>
          <a:ext cx="2538656" cy="126932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2D07CF"/>
              </a:solidFill>
            </a:rPr>
            <a:t>3- الاشتراك في الغرفة التجارية والصناعية</a:t>
          </a:r>
          <a:endParaRPr lang="ar-SA" sz="2400" kern="1200" dirty="0"/>
        </a:p>
      </dsp:txBody>
      <dsp:txXfrm>
        <a:off x="445243" y="1802475"/>
        <a:ext cx="2538656" cy="1269328"/>
      </dsp:txXfrm>
    </dsp:sp>
    <dsp:sp modelId="{68B6D22F-8F75-4882-B25C-A7DDABB4D4ED}">
      <dsp:nvSpPr>
        <dsp:cNvPr id="0" name=""/>
        <dsp:cNvSpPr/>
      </dsp:nvSpPr>
      <dsp:spPr>
        <a:xfrm>
          <a:off x="3517017" y="1802475"/>
          <a:ext cx="2538656" cy="126932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2D07CF"/>
              </a:solidFill>
            </a:rPr>
            <a:t>2- الالتزام  بالقيد في السجل التجاري</a:t>
          </a:r>
          <a:endParaRPr lang="ar-SA" sz="2400" kern="1200" dirty="0"/>
        </a:p>
      </dsp:txBody>
      <dsp:txXfrm>
        <a:off x="3517017" y="1802475"/>
        <a:ext cx="2538656" cy="1269328"/>
      </dsp:txXfrm>
    </dsp:sp>
    <dsp:sp modelId="{26CF6372-84D1-4DF0-982C-E058B73B17FA}">
      <dsp:nvSpPr>
        <dsp:cNvPr id="0" name=""/>
        <dsp:cNvSpPr/>
      </dsp:nvSpPr>
      <dsp:spPr>
        <a:xfrm>
          <a:off x="6588792" y="1802475"/>
          <a:ext cx="2538656" cy="126932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2D07CF"/>
              </a:solidFill>
            </a:rPr>
            <a:t>1- الالتزام بمسك الدفاتر التجارية </a:t>
          </a:r>
          <a:endParaRPr lang="ar-SA" sz="2400" kern="1200" dirty="0"/>
        </a:p>
      </dsp:txBody>
      <dsp:txXfrm>
        <a:off x="6588792" y="1802475"/>
        <a:ext cx="2538656" cy="126932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p:spPr>
      </p:sp>
      <p:sp>
        <p:nvSpPr>
          <p:cNvPr id="22733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EEFE7824-E083-4FAC-8868-BC13445E4930}" type="slidenum">
              <a:rPr lang="ar-SA" smtClean="0">
                <a:ea typeface="Majalla UI"/>
                <a:cs typeface="Majalla UI"/>
              </a:rPr>
              <a:pPr fontAlgn="base">
                <a:spcBef>
                  <a:spcPct val="0"/>
                </a:spcBef>
                <a:spcAft>
                  <a:spcPct val="0"/>
                </a:spcAft>
              </a:pPr>
              <a:t>3</a:t>
            </a:fld>
            <a:endParaRPr lang="ar-SA" smtClean="0">
              <a:ea typeface="Majalla UI"/>
              <a:cs typeface="Majalla U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3955"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EE03520-420A-4F62-B1A2-A7085F7F148E}" type="slidenum">
              <a:rPr lang="ar-SA">
                <a:solidFill>
                  <a:prstClr val="black"/>
                </a:solidFill>
                <a:latin typeface="Calibri" pitchFamily="34" charset="0"/>
                <a:cs typeface="Majalla UI"/>
              </a:rPr>
              <a:pPr eaLnBrk="1" hangingPunct="1"/>
              <a:t>4</a:t>
            </a:fld>
            <a:endParaRPr lang="ar-SA">
              <a:solidFill>
                <a:prstClr val="black"/>
              </a:solidFill>
              <a:latin typeface="Calibri" pitchFamily="34" charset="0"/>
              <a:cs typeface="Majalla U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4979"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BC5D07F-434D-48A2-802B-1D950C1413B9}" type="slidenum">
              <a:rPr lang="ar-SA">
                <a:solidFill>
                  <a:prstClr val="black"/>
                </a:solidFill>
                <a:latin typeface="Calibri" pitchFamily="34" charset="0"/>
                <a:cs typeface="Majalla UI"/>
              </a:rPr>
              <a:pPr eaLnBrk="1" hangingPunct="1"/>
              <a:t>7</a:t>
            </a:fld>
            <a:endParaRPr lang="ar-SA">
              <a:solidFill>
                <a:prstClr val="black"/>
              </a:solidFill>
              <a:latin typeface="Calibri" pitchFamily="34" charset="0"/>
              <a:cs typeface="Majalla U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6003"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697C887-BAFB-4DEF-AC5F-82B1308AACB3}" type="slidenum">
              <a:rPr lang="ar-SA">
                <a:solidFill>
                  <a:prstClr val="black"/>
                </a:solidFill>
                <a:latin typeface="Calibri" pitchFamily="34" charset="0"/>
                <a:cs typeface="Majalla UI"/>
              </a:rPr>
              <a:pPr eaLnBrk="1" hangingPunct="1"/>
              <a:t>11</a:t>
            </a:fld>
            <a:endParaRPr lang="ar-SA">
              <a:solidFill>
                <a:prstClr val="black"/>
              </a:solidFill>
              <a:latin typeface="Calibri" pitchFamily="34" charset="0"/>
              <a:cs typeface="Majalla U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7027"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A153217-D185-4EE7-B68F-1B63B2717414}" type="slidenum">
              <a:rPr lang="ar-SA">
                <a:solidFill>
                  <a:prstClr val="black"/>
                </a:solidFill>
                <a:latin typeface="Calibri" pitchFamily="34" charset="0"/>
                <a:cs typeface="Majalla UI"/>
              </a:rPr>
              <a:pPr eaLnBrk="1" hangingPunct="1"/>
              <a:t>13</a:t>
            </a:fld>
            <a:endParaRPr lang="ar-SA">
              <a:solidFill>
                <a:prstClr val="black"/>
              </a:solidFill>
              <a:latin typeface="Calibri" pitchFamily="34" charset="0"/>
              <a:cs typeface="Majalla U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7027"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A153217-D185-4EE7-B68F-1B63B2717414}" type="slidenum">
              <a:rPr lang="ar-SA">
                <a:solidFill>
                  <a:prstClr val="black"/>
                </a:solidFill>
                <a:latin typeface="Calibri" pitchFamily="34" charset="0"/>
                <a:cs typeface="Majalla UI"/>
              </a:rPr>
              <a:pPr eaLnBrk="1" hangingPunct="1"/>
              <a:t>14</a:t>
            </a:fld>
            <a:endParaRPr lang="ar-SA">
              <a:solidFill>
                <a:prstClr val="black"/>
              </a:solidFill>
              <a:latin typeface="Calibri" pitchFamily="34" charset="0"/>
              <a:cs typeface="Majalla U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8051"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6D249CF-52B8-4CB8-A1FD-19052CFF3976}" type="slidenum">
              <a:rPr lang="ar-SA">
                <a:solidFill>
                  <a:prstClr val="black"/>
                </a:solidFill>
                <a:latin typeface="Calibri" pitchFamily="34" charset="0"/>
                <a:cs typeface="Majalla UI"/>
              </a:rPr>
              <a:pPr eaLnBrk="1" hangingPunct="1"/>
              <a:t>15</a:t>
            </a:fld>
            <a:endParaRPr lang="ar-SA">
              <a:solidFill>
                <a:prstClr val="black"/>
              </a:solidFill>
              <a:latin typeface="Calibri" pitchFamily="34" charset="0"/>
              <a:cs typeface="Majalla U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648"/>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572"/>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22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7123"/>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22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27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861"/>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86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210"/>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6" y="5791422"/>
            <a:ext cx="838200" cy="938645"/>
          </a:xfrm>
          <a:prstGeom prst="rect">
            <a:avLst/>
          </a:prstGeom>
        </p:spPr>
      </p:pic>
      <p:sp>
        <p:nvSpPr>
          <p:cNvPr id="19" name="Rectangle 18"/>
          <p:cNvSpPr/>
          <p:nvPr userDrawn="1"/>
        </p:nvSpPr>
        <p:spPr>
          <a:xfrm>
            <a:off x="914400" y="6581223"/>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647"/>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422"/>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971807"/>
            <a:ext cx="5099050" cy="1470025"/>
          </a:xfrm>
          <a:prstGeom prst="rect">
            <a:avLst/>
          </a:prstGeom>
          <a:noFill/>
          <a:ln w="9525">
            <a:noFill/>
            <a:miter lim="800000"/>
            <a:headEnd/>
            <a:tailEnd/>
          </a:ln>
        </p:spPr>
        <p:txBody>
          <a:bodyPr anchor="ctr"/>
          <a:lstStyle/>
          <a:p>
            <a:pPr algn="ctr">
              <a:lnSpc>
                <a:spcPct val="200000"/>
              </a:lnSpc>
            </a:pPr>
            <a:r>
              <a:rPr lang="ar-EG" sz="3200" b="1" dirty="0">
                <a:solidFill>
                  <a:schemeClr val="accent4">
                    <a:lumMod val="50000"/>
                  </a:schemeClr>
                </a:solidFill>
                <a:latin typeface="AYM Wadiy S_U normal."/>
                <a:cs typeface="Times New Roman" pitchFamily="18" charset="0"/>
              </a:rPr>
              <a:t>اسم </a:t>
            </a:r>
            <a:r>
              <a:rPr lang="ar-EG" sz="3200" b="1" dirty="0" smtClean="0">
                <a:solidFill>
                  <a:schemeClr val="accent4">
                    <a:lumMod val="50000"/>
                  </a:schemeClr>
                </a:solidFill>
                <a:latin typeface="AYM Wadiy S_U normal."/>
                <a:cs typeface="Times New Roman" pitchFamily="18" charset="0"/>
              </a:rPr>
              <a:t>المقرر</a:t>
            </a:r>
            <a:r>
              <a:rPr lang="ar-DZ" sz="3200" b="1" dirty="0" smtClean="0">
                <a:solidFill>
                  <a:schemeClr val="accent4">
                    <a:lumMod val="50000"/>
                  </a:schemeClr>
                </a:solidFill>
                <a:latin typeface="AYM Wadiy S_U normal."/>
                <a:cs typeface="Times New Roman" pitchFamily="18" charset="0"/>
              </a:rPr>
              <a:t>: </a:t>
            </a:r>
            <a:r>
              <a:rPr lang="ar-SA" sz="3200" b="1" dirty="0" smtClean="0">
                <a:solidFill>
                  <a:schemeClr val="accent4">
                    <a:lumMod val="50000"/>
                  </a:schemeClr>
                </a:solidFill>
                <a:latin typeface="AYM Wadiy S_U normal."/>
                <a:cs typeface="Times New Roman" pitchFamily="18" charset="0"/>
              </a:rPr>
              <a:t>القانون التجاري</a:t>
            </a:r>
            <a:r>
              <a:rPr lang="ar-EG" sz="2800" b="1" dirty="0">
                <a:solidFill>
                  <a:schemeClr val="accent4">
                    <a:lumMod val="50000"/>
                  </a:schemeClr>
                </a:solidFill>
                <a:latin typeface="Calibri" pitchFamily="34" charset="0"/>
                <a:cs typeface="Times New Roman" pitchFamily="18" charset="0"/>
              </a:rPr>
              <a:t/>
            </a:r>
            <a:br>
              <a:rPr lang="ar-EG" sz="2800" b="1" dirty="0">
                <a:solidFill>
                  <a:schemeClr val="accent4">
                    <a:lumMod val="50000"/>
                  </a:schemeClr>
                </a:solidFill>
                <a:latin typeface="Calibri" pitchFamily="34" charset="0"/>
                <a:cs typeface="Times New Roman" pitchFamily="18" charset="0"/>
              </a:rPr>
            </a:br>
            <a:r>
              <a:rPr lang="ar-SA" sz="2000" b="1" dirty="0" smtClean="0">
                <a:solidFill>
                  <a:schemeClr val="accent4">
                    <a:lumMod val="50000"/>
                  </a:schemeClr>
                </a:solidFill>
                <a:latin typeface="Calibri" pitchFamily="34" charset="0"/>
                <a:cs typeface="Times New Roman" pitchFamily="18" charset="0"/>
              </a:rPr>
              <a:t>د </a:t>
            </a:r>
            <a:r>
              <a:rPr lang="ar-SA" sz="2400" b="1" dirty="0" smtClean="0">
                <a:solidFill>
                  <a:schemeClr val="accent4">
                    <a:lumMod val="50000"/>
                  </a:schemeClr>
                </a:solidFill>
                <a:latin typeface="Calibri" pitchFamily="34" charset="0"/>
                <a:cs typeface="Times New Roman" pitchFamily="18" charset="0"/>
              </a:rPr>
              <a:t>مصطفى عبد المجيد بخوش</a:t>
            </a:r>
            <a:r>
              <a:rPr lang="en-US" sz="2400" b="1" dirty="0" smtClean="0">
                <a:solidFill>
                  <a:schemeClr val="accent4">
                    <a:lumMod val="50000"/>
                  </a:schemeClr>
                </a:solidFill>
                <a:latin typeface="Calibri" pitchFamily="34" charset="0"/>
                <a:cs typeface="Times New Roman" pitchFamily="18" charset="0"/>
              </a:rPr>
              <a:t> .</a:t>
            </a:r>
            <a:endParaRPr lang="en-US" sz="2800" b="1" dirty="0">
              <a:solidFill>
                <a:schemeClr val="accent4">
                  <a:lumMod val="50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78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1" y="6356572"/>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595282" y="2143117"/>
            <a:ext cx="8501122" cy="1428760"/>
          </a:xfrm>
        </p:spPr>
        <p:txBody>
          <a:bodyPr/>
          <a:lstStyle/>
          <a:p>
            <a:pPr rtl="1" eaLnBrk="1" hangingPunct="1"/>
            <a:r>
              <a:rPr lang="en-US" sz="2800" b="1" spc="-150" dirty="0" smtClean="0">
                <a:solidFill>
                  <a:srgbClr val="376092"/>
                </a:solidFill>
                <a:latin typeface="ae_AlMateen" pitchFamily="2" charset="-78"/>
                <a:cs typeface="ae_AlMateen" pitchFamily="2" charset="-78"/>
              </a:rPr>
              <a:t> </a:t>
            </a:r>
            <a:br>
              <a:rPr lang="en-US" sz="2800" b="1" spc="-150" dirty="0" smtClean="0">
                <a:solidFill>
                  <a:srgbClr val="376092"/>
                </a:solidFill>
                <a:latin typeface="ae_AlMateen" pitchFamily="2" charset="-78"/>
                <a:cs typeface="ae_AlMateen" pitchFamily="2" charset="-78"/>
              </a:rPr>
            </a:br>
            <a:r>
              <a:rPr lang="ar-SA" sz="2800" b="1" spc="-150" dirty="0" smtClean="0">
                <a:solidFill>
                  <a:srgbClr val="376092"/>
                </a:solidFill>
                <a:latin typeface="ae_AlMateen" pitchFamily="2" charset="-78"/>
                <a:cs typeface="ae_AlMateen" pitchFamily="2" charset="-78"/>
              </a:rPr>
              <a:t>المحاضرة التاسعة : التزامات التاجر </a:t>
            </a:r>
            <a:br>
              <a:rPr lang="ar-SA" sz="2800" b="1" spc="-150" dirty="0" smtClean="0">
                <a:solidFill>
                  <a:srgbClr val="376092"/>
                </a:solidFill>
                <a:latin typeface="ae_AlMateen" pitchFamily="2" charset="-78"/>
                <a:cs typeface="ae_AlMateen" pitchFamily="2" charset="-78"/>
              </a:rPr>
            </a:br>
            <a:r>
              <a:rPr lang="ar-SA" sz="2800" b="1" spc="-150" dirty="0" smtClean="0">
                <a:solidFill>
                  <a:srgbClr val="376092"/>
                </a:solidFill>
                <a:latin typeface="ae_AlMateen" pitchFamily="2" charset="-78"/>
                <a:cs typeface="ae_AlMateen" pitchFamily="2" charset="-78"/>
              </a:rPr>
              <a:t>(الالتزام </a:t>
            </a:r>
            <a:r>
              <a:rPr lang="ar-SA" sz="2800" b="1" spc="-150" dirty="0">
                <a:solidFill>
                  <a:srgbClr val="376092"/>
                </a:solidFill>
                <a:latin typeface="ae_AlMateen" pitchFamily="2" charset="-78"/>
                <a:cs typeface="ae_AlMateen" pitchFamily="2" charset="-78"/>
              </a:rPr>
              <a:t>بالاشتراك في الغرفة التجارية والصناعية  ) </a:t>
            </a:r>
            <a:r>
              <a:rPr lang="en-US" sz="2800" dirty="0" smtClean="0"/>
              <a:t/>
            </a:r>
            <a:br>
              <a:rPr lang="en-US" sz="2800" dirty="0" smtClean="0"/>
            </a:br>
            <a:r>
              <a:rPr lang="en-US" sz="2800" b="1" dirty="0" smtClean="0">
                <a:ln>
                  <a:solidFill>
                    <a:sysClr val="windowText" lastClr="000000"/>
                  </a:solidFill>
                </a:ln>
                <a:solidFill>
                  <a:schemeClr val="tx1"/>
                </a:solidFill>
                <a:cs typeface="AL-Mohanad Bold"/>
              </a:rPr>
              <a:t/>
            </a:r>
            <a:br>
              <a:rPr lang="en-US" sz="2800" b="1" dirty="0" smtClean="0">
                <a:ln>
                  <a:solidFill>
                    <a:sysClr val="windowText" lastClr="000000"/>
                  </a:solidFill>
                </a:ln>
                <a:solidFill>
                  <a:schemeClr val="tx1"/>
                </a:solidFill>
                <a:cs typeface="AL-Mohanad Bold"/>
              </a:rPr>
            </a:br>
            <a:endParaRPr lang="en-US" sz="2800" b="1" spc="-150" dirty="0" smtClean="0">
              <a:solidFill>
                <a:srgbClr val="376092"/>
              </a:solidFill>
              <a:latin typeface="ae_AlMateen" pitchFamily="2" charset="-78"/>
              <a:cs typeface="ae_AlMateen" pitchFamily="2" charset="-78"/>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952736" y="142876"/>
            <a:ext cx="4024313" cy="57150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rgbClr val="FF0000"/>
                </a:solidFill>
              </a:rPr>
              <a:t>التزامات التجار</a:t>
            </a:r>
            <a:endParaRPr lang="en-US" sz="2800" b="1" dirty="0">
              <a:solidFill>
                <a:srgbClr val="2D07CF"/>
              </a:solidFill>
            </a:endParaRPr>
          </a:p>
        </p:txBody>
      </p:sp>
      <p:sp>
        <p:nvSpPr>
          <p:cNvPr id="3" name="Rectangle 3"/>
          <p:cNvSpPr txBox="1">
            <a:spLocks noRot="1" noChangeArrowheads="1"/>
          </p:cNvSpPr>
          <p:nvPr/>
        </p:nvSpPr>
        <p:spPr>
          <a:xfrm>
            <a:off x="166655" y="1071548"/>
            <a:ext cx="9572692" cy="1357321"/>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ysClr val="windowText" lastClr="000000"/>
                </a:solidFill>
              </a:rPr>
              <a:t>يرتب القانون التجاري علي الشخص الذي يكتسب صفة التاجر عدد من </a:t>
            </a:r>
            <a:r>
              <a:rPr lang="ar-SA" sz="2400" b="1" dirty="0" smtClean="0">
                <a:solidFill>
                  <a:sysClr val="windowText" lastClr="000000"/>
                </a:solidFill>
              </a:rPr>
              <a:t>الالتزامات، ومن </a:t>
            </a:r>
            <a:r>
              <a:rPr lang="ar-SA" sz="2400" b="1" dirty="0">
                <a:solidFill>
                  <a:sysClr val="windowText" lastClr="000000"/>
                </a:solidFill>
              </a:rPr>
              <a:t>أبرز هذه </a:t>
            </a:r>
            <a:r>
              <a:rPr lang="ar-SA" sz="2400" b="1" dirty="0" smtClean="0">
                <a:solidFill>
                  <a:sysClr val="windowText" lastClr="000000"/>
                </a:solidFill>
              </a:rPr>
              <a:t>الالتزامات، الالتزام </a:t>
            </a:r>
            <a:r>
              <a:rPr lang="ar-SA" sz="2400" b="1" dirty="0">
                <a:solidFill>
                  <a:sysClr val="windowText" lastClr="000000"/>
                </a:solidFill>
              </a:rPr>
              <a:t>بمسك الدفاتر </a:t>
            </a:r>
            <a:r>
              <a:rPr lang="ar-SA" sz="2400" b="1" dirty="0" smtClean="0">
                <a:solidFill>
                  <a:sysClr val="windowText" lastClr="000000"/>
                </a:solidFill>
              </a:rPr>
              <a:t>التجارية، والالتزام بالقيد </a:t>
            </a:r>
            <a:r>
              <a:rPr lang="ar-SA" sz="2400" b="1" dirty="0">
                <a:solidFill>
                  <a:sysClr val="windowText" lastClr="000000"/>
                </a:solidFill>
              </a:rPr>
              <a:t>في السجل </a:t>
            </a:r>
            <a:r>
              <a:rPr lang="ar-SA" sz="2400" b="1" dirty="0" smtClean="0">
                <a:solidFill>
                  <a:sysClr val="windowText" lastClr="000000"/>
                </a:solidFill>
              </a:rPr>
              <a:t>التجاري، والاشتراك </a:t>
            </a:r>
            <a:r>
              <a:rPr lang="ar-SA" sz="2400" b="1" dirty="0">
                <a:solidFill>
                  <a:sysClr val="windowText" lastClr="000000"/>
                </a:solidFill>
              </a:rPr>
              <a:t>في الغرفة التجارية والصناعية .</a:t>
            </a:r>
            <a:endParaRPr lang="en-US" sz="2400" b="1" dirty="0">
              <a:solidFill>
                <a:sysClr val="windowText" lastClr="000000"/>
              </a:solidFill>
            </a:endParaRPr>
          </a:p>
        </p:txBody>
      </p:sp>
      <p:graphicFrame>
        <p:nvGraphicFramePr>
          <p:cNvPr id="7" name="رسم تخطيطي 6"/>
          <p:cNvGraphicFramePr/>
          <p:nvPr/>
        </p:nvGraphicFramePr>
        <p:xfrm>
          <a:off x="166655" y="2571744"/>
          <a:ext cx="9572692" cy="30718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309662" y="0"/>
            <a:ext cx="7042546" cy="7143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r>
              <a:rPr lang="ar-SA" sz="2800" b="1" dirty="0" smtClean="0">
                <a:solidFill>
                  <a:srgbClr val="FF0000"/>
                </a:solidFill>
                <a:latin typeface="Calibri" pitchFamily="34" charset="0"/>
                <a:cs typeface="Calibri" pitchFamily="34" charset="0"/>
              </a:rPr>
              <a:t> الاشتراك في الغرفة التجارية والصناعية</a:t>
            </a:r>
            <a:endParaRPr lang="ar-SA" sz="2800" b="1" dirty="0" smtClean="0">
              <a:solidFill>
                <a:srgbClr val="FF0000"/>
              </a:solidFill>
            </a:endParaRPr>
          </a:p>
        </p:txBody>
      </p:sp>
      <p:sp>
        <p:nvSpPr>
          <p:cNvPr id="3" name="Rectangle 3"/>
          <p:cNvSpPr txBox="1">
            <a:spLocks noRot="1" noChangeArrowheads="1"/>
          </p:cNvSpPr>
          <p:nvPr/>
        </p:nvSpPr>
        <p:spPr>
          <a:xfrm>
            <a:off x="166654" y="1000108"/>
            <a:ext cx="9572692" cy="278893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smtClean="0">
                <a:ln>
                  <a:solidFill>
                    <a:sysClr val="windowText" lastClr="000000"/>
                  </a:solidFill>
                </a:ln>
                <a:solidFill>
                  <a:prstClr val="black"/>
                </a:solidFill>
              </a:rPr>
              <a:t>أنشئت أول غرفة تجارية وصناعية في المملكة بمدينة جدة في عام 1365 هـ وصدر أول نظام للغرفة التجارية والصناعية في 17-1-1368 هـ وتم إلغائه بالمرسوم الملكي رقم م /6 بتاريخ 30-7-1400 هـ والذي صدر بمقتضاه نظام الغرفة التجارية والصناعية الحالي. وقد عني هذا النظام بتنظيم الغرف التجارية والصناعية من حيث تعريفها، تكوينها، أهدافها، اختصاصاتها، إدارتها وميزانيتها. </a:t>
            </a:r>
          </a:p>
          <a:p>
            <a:pPr algn="just">
              <a:defRPr/>
            </a:pPr>
            <a:endParaRPr lang="ar-SA" sz="2800" b="1" dirty="0" smtClean="0">
              <a:ln>
                <a:solidFill>
                  <a:sysClr val="windowText" lastClr="000000"/>
                </a:solidFill>
              </a:ln>
              <a:solidFill>
                <a:prstClr val="black"/>
              </a:solidFill>
            </a:endParaRPr>
          </a:p>
          <a:p>
            <a:pPr algn="just">
              <a:defRPr/>
            </a:pPr>
            <a:endParaRPr lang="en-US" sz="2800" b="1" dirty="0" smtClean="0">
              <a:ln>
                <a:solidFill>
                  <a:sysClr val="windowText" lastClr="000000"/>
                </a:solidFill>
              </a:ln>
              <a:solidFill>
                <a:prstClr val="black"/>
              </a:solidFill>
            </a:endParaRPr>
          </a:p>
          <a:p>
            <a:pPr algn="just">
              <a:defRPr/>
            </a:pPr>
            <a:endParaRPr lang="en-US" sz="2800" b="1" dirty="0">
              <a:ln>
                <a:solidFill>
                  <a:sysClr val="windowText" lastClr="000000"/>
                </a:solidFill>
              </a:ln>
              <a:solidFill>
                <a:prstClr val="black"/>
              </a:solidFill>
            </a:endParaRPr>
          </a:p>
        </p:txBody>
      </p:sp>
    </p:spTree>
    <p:extLst>
      <p:ext uri="{BB962C8B-B14F-4D97-AF65-F5344CB8AC3E}">
        <p14:creationId xmlns:p14="http://schemas.microsoft.com/office/powerpoint/2010/main" xmlns="" val="16850955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1000108"/>
            <a:ext cx="9572692" cy="45005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smtClean="0">
                <a:ln>
                  <a:solidFill>
                    <a:sysClr val="windowText" lastClr="000000"/>
                  </a:solidFill>
                </a:ln>
                <a:solidFill>
                  <a:prstClr val="black"/>
                </a:solidFill>
              </a:rPr>
              <a:t>عرف النظام الغرفة التجارية والصناعية بأنها هيئة لا تستهدف الربح وتمثل في دائرة اختصاصها المصالح التجارية والصناعية للتجار لدي الدولة. وتتمتع الغرفة بشخصية اعتبارية ويمثلها رئيس مجلس إدارتها أمام القضاء والغير.</a:t>
            </a:r>
            <a:endParaRPr lang="en-US" sz="2800" b="1" dirty="0" smtClean="0">
              <a:ln>
                <a:solidFill>
                  <a:sysClr val="windowText" lastClr="000000"/>
                </a:solidFill>
              </a:ln>
              <a:solidFill>
                <a:prstClr val="black"/>
              </a:solidFill>
            </a:endParaRPr>
          </a:p>
          <a:p>
            <a:pPr algn="just">
              <a:defRPr/>
            </a:pPr>
            <a:r>
              <a:rPr lang="ar-SA" sz="2800" b="1" dirty="0" smtClean="0">
                <a:ln>
                  <a:solidFill>
                    <a:sysClr val="windowText" lastClr="000000"/>
                  </a:solidFill>
                </a:ln>
                <a:solidFill>
                  <a:prstClr val="black"/>
                </a:solidFill>
              </a:rPr>
              <a:t>وتنشأ الغرفة التجارية بقرار من وزير التجارة بالاتفاق مع وزير الصناعة ولا يجوز أن يقل عدد المشتركين فيها عن 30 شخصا من العاملين في مجال التجارة </a:t>
            </a:r>
            <a:r>
              <a:rPr lang="ar-SA" sz="2800" b="1" dirty="0" err="1" smtClean="0">
                <a:ln>
                  <a:solidFill>
                    <a:sysClr val="windowText" lastClr="000000"/>
                  </a:solidFill>
                </a:ln>
                <a:solidFill>
                  <a:prstClr val="black"/>
                </a:solidFill>
              </a:rPr>
              <a:t>و</a:t>
            </a:r>
            <a:r>
              <a:rPr lang="ar-SA" sz="2800" b="1" dirty="0" smtClean="0">
                <a:ln>
                  <a:solidFill>
                    <a:sysClr val="windowText" lastClr="000000"/>
                  </a:solidFill>
                </a:ln>
                <a:solidFill>
                  <a:prstClr val="black"/>
                </a:solidFill>
              </a:rPr>
              <a:t>/أو الصناعة المقيدين في السجل التجاري. وتمثل الغرف التجارية مصالح قطاع الأعمال في كل منطقة من المناطق التي توجد </a:t>
            </a:r>
            <a:r>
              <a:rPr lang="ar-SA" sz="2800" b="1" dirty="0" err="1" smtClean="0">
                <a:ln>
                  <a:solidFill>
                    <a:sysClr val="windowText" lastClr="000000"/>
                  </a:solidFill>
                </a:ln>
                <a:solidFill>
                  <a:prstClr val="black"/>
                </a:solidFill>
              </a:rPr>
              <a:t>بها</a:t>
            </a:r>
            <a:r>
              <a:rPr lang="ar-SA" sz="2800" b="1" dirty="0" smtClean="0">
                <a:ln>
                  <a:solidFill>
                    <a:sysClr val="windowText" lastClr="000000"/>
                  </a:solidFill>
                </a:ln>
                <a:solidFill>
                  <a:prstClr val="black"/>
                </a:solidFill>
              </a:rPr>
              <a:t> تلك الغرف وتعمل على تنمية البيئة الاقتصادية وتعزيز الاستثمارات وخدمة المناطق ورجال الأعمال الذين تمثلهم.</a:t>
            </a:r>
          </a:p>
          <a:p>
            <a:pPr algn="just">
              <a:defRPr/>
            </a:pPr>
            <a:endParaRPr lang="ar-SA" sz="2800" b="1" dirty="0" smtClean="0">
              <a:ln>
                <a:solidFill>
                  <a:sysClr val="windowText" lastClr="000000"/>
                </a:solidFill>
              </a:ln>
              <a:solidFill>
                <a:prstClr val="black"/>
              </a:solidFill>
            </a:endParaRPr>
          </a:p>
          <a:p>
            <a:pPr algn="just">
              <a:defRPr/>
            </a:pPr>
            <a:endParaRPr lang="en-US" sz="2800" b="1" dirty="0" smtClean="0">
              <a:ln>
                <a:solidFill>
                  <a:sysClr val="windowText" lastClr="000000"/>
                </a:solidFill>
              </a:ln>
              <a:solidFill>
                <a:prstClr val="black"/>
              </a:solidFill>
            </a:endParaRPr>
          </a:p>
          <a:p>
            <a:pPr algn="just">
              <a:defRPr/>
            </a:pPr>
            <a:endParaRPr lang="en-US" sz="2800" b="1" dirty="0">
              <a:ln>
                <a:solidFill>
                  <a:sysClr val="windowText" lastClr="000000"/>
                </a:solidFill>
              </a:ln>
              <a:solidFill>
                <a:prstClr val="black"/>
              </a:solidFill>
            </a:endParaRPr>
          </a:p>
        </p:txBody>
      </p:sp>
      <p:sp>
        <p:nvSpPr>
          <p:cNvPr id="3" name="Rectangle 2"/>
          <p:cNvSpPr/>
          <p:nvPr/>
        </p:nvSpPr>
        <p:spPr>
          <a:xfrm>
            <a:off x="2300003" y="14757"/>
            <a:ext cx="4204997" cy="523220"/>
          </a:xfrm>
          <a:prstGeom prst="rect">
            <a:avLst/>
          </a:prstGeom>
          <a:solidFill>
            <a:srgbClr val="FFFFCC"/>
          </a:solidFill>
        </p:spPr>
        <p:txBody>
          <a:bodyPr wrap="none">
            <a:spAutoFit/>
          </a:bodyPr>
          <a:lstStyle/>
          <a:p>
            <a:r>
              <a:rPr lang="ar-SA" sz="2800" b="1" dirty="0" smtClean="0">
                <a:ln>
                  <a:solidFill>
                    <a:sysClr val="windowText" lastClr="000000"/>
                  </a:solidFill>
                </a:ln>
                <a:solidFill>
                  <a:srgbClr val="FF0000"/>
                </a:solidFill>
                <a:latin typeface="Calibri"/>
                <a:cs typeface="Arial"/>
              </a:rPr>
              <a:t>تعريف الغرفة </a:t>
            </a:r>
            <a:r>
              <a:rPr lang="ar-SA" sz="2800" b="1" dirty="0">
                <a:ln>
                  <a:solidFill>
                    <a:sysClr val="windowText" lastClr="000000"/>
                  </a:solidFill>
                </a:ln>
                <a:solidFill>
                  <a:srgbClr val="FF0000"/>
                </a:solidFill>
                <a:latin typeface="Calibri"/>
                <a:cs typeface="Arial"/>
              </a:rPr>
              <a:t>التجارية والصناعية </a:t>
            </a:r>
            <a:endParaRPr lang="en-US" dirty="0">
              <a:solidFill>
                <a:srgbClr val="FF0000"/>
              </a:solidFill>
            </a:endParaRPr>
          </a:p>
        </p:txBody>
      </p:sp>
    </p:spTree>
    <p:extLst>
      <p:ext uri="{BB962C8B-B14F-4D97-AF65-F5344CB8AC3E}">
        <p14:creationId xmlns:p14="http://schemas.microsoft.com/office/powerpoint/2010/main" xmlns="" val="3057713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6654" y="928670"/>
            <a:ext cx="9572692" cy="2246769"/>
          </a:xfrm>
          <a:prstGeom prst="rect">
            <a:avLst/>
          </a:prstGeom>
          <a:solidFill>
            <a:srgbClr val="FFFFCC"/>
          </a:solidFill>
        </p:spPr>
        <p:txBody>
          <a:bodyPr wrap="square">
            <a:spAutoFit/>
          </a:bodyPr>
          <a:lstStyle/>
          <a:p>
            <a:pPr algn="just"/>
            <a:r>
              <a:rPr lang="ar-SA" sz="2800" b="1" dirty="0" smtClean="0"/>
              <a:t>تنقسم الغرف التجارية الصناعية بالمملكة إلى ثلاثة أنواع كبيرة ومتوسطة وصغيرة.  ويتم هذا التصنيف طبقا لعدد المنتسبين لكل غرفة، ولكل غرفة مجلس إدارة، يتناسب عدد أعضائه مع حجم الغرفة.  يتم انتخاب ثلثي أعضائه كل أربع سنوات انتخاباً مباشراً من قبل المنتسبين للغرفة ويتم تعيين الثلث الباقي من قبل وزارة التجارة والصناعة.</a:t>
            </a:r>
            <a:endParaRPr lang="ar-SA" sz="28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66654" y="188640"/>
            <a:ext cx="5857916" cy="64807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000" b="1" dirty="0">
                <a:ln>
                  <a:solidFill>
                    <a:sysClr val="windowText" lastClr="000000"/>
                  </a:solidFill>
                </a:ln>
                <a:solidFill>
                  <a:prstClr val="black"/>
                </a:solidFill>
              </a:rPr>
              <a:t>1-إعداد دراسات الجدوى الاقتصادية وتوعية التجار بفرص الاستثمار المتاحة .</a:t>
            </a:r>
            <a:endParaRPr lang="en-US" sz="2000" b="1" dirty="0">
              <a:ln>
                <a:solidFill>
                  <a:sysClr val="windowText" lastClr="000000"/>
                </a:solidFill>
              </a:ln>
              <a:solidFill>
                <a:prstClr val="black"/>
              </a:solidFill>
            </a:endParaRPr>
          </a:p>
          <a:p>
            <a:pPr>
              <a:defRPr/>
            </a:pPr>
            <a:endParaRPr lang="en-US" sz="2000" b="1" dirty="0">
              <a:ln>
                <a:solidFill>
                  <a:sysClr val="windowText" lastClr="000000"/>
                </a:solidFill>
              </a:ln>
              <a:solidFill>
                <a:prstClr val="black"/>
              </a:solidFill>
            </a:endParaRPr>
          </a:p>
        </p:txBody>
      </p:sp>
      <p:sp>
        <p:nvSpPr>
          <p:cNvPr id="7" name="Rectangle 3"/>
          <p:cNvSpPr txBox="1">
            <a:spLocks noRot="1" noChangeArrowheads="1"/>
          </p:cNvSpPr>
          <p:nvPr/>
        </p:nvSpPr>
        <p:spPr>
          <a:xfrm>
            <a:off x="166654" y="980728"/>
            <a:ext cx="5857916" cy="7200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a:ln>
                  <a:solidFill>
                    <a:sysClr val="windowText" lastClr="000000"/>
                  </a:solidFill>
                </a:ln>
                <a:solidFill>
                  <a:prstClr val="black"/>
                </a:solidFill>
              </a:rPr>
              <a:t>2-دراسة العوائق التي تواجه التجار عند ممارستهم للأعمال التجارية وعرض هذه العوائق علي الجهات الحكومية.</a:t>
            </a:r>
            <a:endParaRPr lang="en-US" sz="2000" b="1" dirty="0">
              <a:ln>
                <a:solidFill>
                  <a:sysClr val="windowText" lastClr="000000"/>
                </a:solidFill>
              </a:ln>
              <a:solidFill>
                <a:prstClr val="black"/>
              </a:solidFill>
            </a:endParaRPr>
          </a:p>
        </p:txBody>
      </p:sp>
      <p:sp>
        <p:nvSpPr>
          <p:cNvPr id="8" name="Rectangle 3"/>
          <p:cNvSpPr txBox="1">
            <a:spLocks noRot="1" noChangeArrowheads="1"/>
          </p:cNvSpPr>
          <p:nvPr/>
        </p:nvSpPr>
        <p:spPr>
          <a:xfrm>
            <a:off x="166654" y="1857364"/>
            <a:ext cx="5857916" cy="49151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000" b="1" dirty="0">
                <a:ln>
                  <a:solidFill>
                    <a:sysClr val="windowText" lastClr="000000"/>
                  </a:solidFill>
                </a:ln>
                <a:solidFill>
                  <a:prstClr val="black"/>
                </a:solidFill>
              </a:rPr>
              <a:t>3-دراسة الوسائل التي تحمي الصناعات</a:t>
            </a:r>
            <a:r>
              <a:rPr lang="ar-SA" sz="2400" b="1" dirty="0">
                <a:ln>
                  <a:solidFill>
                    <a:sysClr val="windowText" lastClr="000000"/>
                  </a:solidFill>
                </a:ln>
                <a:solidFill>
                  <a:prstClr val="black"/>
                </a:solidFill>
              </a:rPr>
              <a:t> </a:t>
            </a:r>
            <a:r>
              <a:rPr lang="ar-SA" sz="2000" b="1" dirty="0">
                <a:ln>
                  <a:solidFill>
                    <a:sysClr val="windowText" lastClr="000000"/>
                  </a:solidFill>
                </a:ln>
                <a:solidFill>
                  <a:prstClr val="black"/>
                </a:solidFill>
              </a:rPr>
              <a:t>الوطنية من سياسة الإغراق. </a:t>
            </a:r>
            <a:endParaRPr lang="en-US" sz="2000" b="1" dirty="0">
              <a:ln>
                <a:solidFill>
                  <a:sysClr val="windowText" lastClr="000000"/>
                </a:solidFill>
              </a:ln>
              <a:solidFill>
                <a:prstClr val="black"/>
              </a:solidFill>
            </a:endParaRPr>
          </a:p>
        </p:txBody>
      </p:sp>
      <p:sp>
        <p:nvSpPr>
          <p:cNvPr id="9" name="Rectangle 3"/>
          <p:cNvSpPr txBox="1">
            <a:spLocks noRot="1" noChangeArrowheads="1"/>
          </p:cNvSpPr>
          <p:nvPr/>
        </p:nvSpPr>
        <p:spPr>
          <a:xfrm>
            <a:off x="166654" y="2492896"/>
            <a:ext cx="5857916" cy="43603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000" b="1" dirty="0">
                <a:ln>
                  <a:solidFill>
                    <a:sysClr val="windowText" lastClr="000000"/>
                  </a:solidFill>
                </a:ln>
                <a:solidFill>
                  <a:prstClr val="black"/>
                </a:solidFill>
              </a:rPr>
              <a:t>4-فض المنازعات التجارية بطريق التحكيم.</a:t>
            </a:r>
            <a:endParaRPr lang="en-US" sz="2000" b="1" dirty="0">
              <a:ln>
                <a:solidFill>
                  <a:sysClr val="windowText" lastClr="000000"/>
                </a:solidFill>
              </a:ln>
              <a:solidFill>
                <a:prstClr val="black"/>
              </a:solidFill>
            </a:endParaRPr>
          </a:p>
        </p:txBody>
      </p:sp>
      <p:sp>
        <p:nvSpPr>
          <p:cNvPr id="10" name="Rectangle 3"/>
          <p:cNvSpPr txBox="1">
            <a:spLocks noRot="1" noChangeArrowheads="1"/>
          </p:cNvSpPr>
          <p:nvPr/>
        </p:nvSpPr>
        <p:spPr>
          <a:xfrm>
            <a:off x="166654" y="3143248"/>
            <a:ext cx="5857916" cy="7369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smtClean="0">
                <a:ln>
                  <a:solidFill>
                    <a:sysClr val="windowText" lastClr="000000"/>
                  </a:solidFill>
                </a:ln>
                <a:solidFill>
                  <a:prstClr val="black"/>
                </a:solidFill>
              </a:rPr>
              <a:t>5- تقديم الاقتراحات بشأن حماية التجارة والصناعة من المنافسة الأجنبية.</a:t>
            </a:r>
            <a:endParaRPr lang="en-US" sz="2000" b="1" dirty="0">
              <a:ln>
                <a:solidFill>
                  <a:sysClr val="windowText" lastClr="000000"/>
                </a:solidFill>
              </a:ln>
              <a:solidFill>
                <a:prstClr val="black"/>
              </a:solidFill>
            </a:endParaRPr>
          </a:p>
        </p:txBody>
      </p:sp>
      <p:sp>
        <p:nvSpPr>
          <p:cNvPr id="11" name="وسيلة شرح خطية 1 (حدود وشريط التمييز)‏ 10"/>
          <p:cNvSpPr/>
          <p:nvPr/>
        </p:nvSpPr>
        <p:spPr>
          <a:xfrm>
            <a:off x="7619984" y="1857364"/>
            <a:ext cx="2047924" cy="2143140"/>
          </a:xfrm>
          <a:prstGeom prst="accentBorderCallout1">
            <a:avLst>
              <a:gd name="adj1" fmla="val 18750"/>
              <a:gd name="adj2" fmla="val -8333"/>
              <a:gd name="adj3" fmla="val 47463"/>
              <a:gd name="adj4" fmla="val -22453"/>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400" b="1" dirty="0" smtClean="0">
                <a:solidFill>
                  <a:schemeClr val="tx1"/>
                </a:solidFill>
              </a:rPr>
              <a:t>اختصاصات الغرفة</a:t>
            </a:r>
            <a:endParaRPr lang="en-US" sz="2400" b="1" dirty="0">
              <a:solidFill>
                <a:schemeClr val="tx1"/>
              </a:solidFill>
            </a:endParaRPr>
          </a:p>
        </p:txBody>
      </p:sp>
      <p:sp>
        <p:nvSpPr>
          <p:cNvPr id="12" name="قوس كبير أيمن 11"/>
          <p:cNvSpPr/>
          <p:nvPr/>
        </p:nvSpPr>
        <p:spPr>
          <a:xfrm>
            <a:off x="6024570" y="188640"/>
            <a:ext cx="1143008" cy="5400600"/>
          </a:xfrm>
          <a:prstGeom prst="rightBrace">
            <a:avLst>
              <a:gd name="adj1" fmla="val 8333"/>
              <a:gd name="adj2" fmla="val 49742"/>
            </a:avLst>
          </a:prstGeom>
          <a:ln w="28575"/>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Rectangle 3"/>
          <p:cNvSpPr txBox="1">
            <a:spLocks noRot="1" noChangeArrowheads="1"/>
          </p:cNvSpPr>
          <p:nvPr/>
        </p:nvSpPr>
        <p:spPr>
          <a:xfrm>
            <a:off x="166654" y="4000504"/>
            <a:ext cx="5857916" cy="72236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smtClean="0">
                <a:ln>
                  <a:solidFill>
                    <a:sysClr val="windowText" lastClr="000000"/>
                  </a:solidFill>
                </a:ln>
                <a:solidFill>
                  <a:prstClr val="black"/>
                </a:solidFill>
              </a:rPr>
              <a:t>6-إقامة </a:t>
            </a:r>
            <a:r>
              <a:rPr lang="ar-SA" sz="2000" b="1" dirty="0">
                <a:ln>
                  <a:solidFill>
                    <a:sysClr val="windowText" lastClr="000000"/>
                  </a:solidFill>
                </a:ln>
                <a:solidFill>
                  <a:prstClr val="black"/>
                </a:solidFill>
              </a:rPr>
              <a:t>المعارض والأسواق ومراكز التدريب الفنية وإصدار المجلات والنشرات التي تهدف إلي خدمة النشاط التجاري والصناعي في المملكة.</a:t>
            </a:r>
            <a:endParaRPr lang="en-US" sz="2000" b="1" dirty="0">
              <a:ln>
                <a:solidFill>
                  <a:sysClr val="windowText" lastClr="000000"/>
                </a:solidFill>
              </a:ln>
              <a:solidFill>
                <a:prstClr val="black"/>
              </a:solidFill>
            </a:endParaRPr>
          </a:p>
        </p:txBody>
      </p:sp>
      <p:sp>
        <p:nvSpPr>
          <p:cNvPr id="15" name="Rectangle 3"/>
          <p:cNvSpPr txBox="1">
            <a:spLocks noRot="1" noChangeArrowheads="1"/>
          </p:cNvSpPr>
          <p:nvPr/>
        </p:nvSpPr>
        <p:spPr>
          <a:xfrm>
            <a:off x="166654" y="4869160"/>
            <a:ext cx="5857916" cy="7200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000" b="1" dirty="0" smtClean="0">
                <a:ln>
                  <a:solidFill>
                    <a:sysClr val="windowText" lastClr="000000"/>
                  </a:solidFill>
                </a:ln>
                <a:solidFill>
                  <a:prstClr val="black"/>
                </a:solidFill>
              </a:rPr>
              <a:t>7- صرف واصدار الشهادات والمحررات والمستندات التي يحددها وزير التجارة مقابل رسوم.</a:t>
            </a:r>
            <a:endParaRPr lang="en-US" sz="2000" b="1" dirty="0">
              <a:ln>
                <a:solidFill>
                  <a:sysClr val="windowText" lastClr="000000"/>
                </a:solidFill>
              </a:ln>
              <a:solidFill>
                <a:prstClr val="black"/>
              </a:solidFill>
            </a:endParaRPr>
          </a:p>
        </p:txBody>
      </p:sp>
    </p:spTree>
    <p:extLst>
      <p:ext uri="{BB962C8B-B14F-4D97-AF65-F5344CB8AC3E}">
        <p14:creationId xmlns:p14="http://schemas.microsoft.com/office/powerpoint/2010/main" xmlns="" val="22025910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ppt_x</p:attrName>
                                        </p:attrNameLst>
                                      </p:cBhvr>
                                      <p:tavLst>
                                        <p:tav tm="0">
                                          <p:val>
                                            <p:strVal val="#ppt_x-.2"/>
                                          </p:val>
                                        </p:tav>
                                        <p:tav tm="100000">
                                          <p:val>
                                            <p:strVal val="#ppt_x"/>
                                          </p:val>
                                        </p:tav>
                                      </p:tavLst>
                                    </p:anim>
                                    <p:anim calcmode="lin" valueType="num">
                                      <p:cBhvr>
                                        <p:cTn id="22"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3" dur="1000"/>
                                        <p:tgtEl>
                                          <p:spTgt spid="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ppt_x</p:attrName>
                                        </p:attrNameLst>
                                      </p:cBhvr>
                                      <p:tavLst>
                                        <p:tav tm="0">
                                          <p:val>
                                            <p:strVal val="#ppt_x-.2"/>
                                          </p:val>
                                        </p:tav>
                                        <p:tav tm="100000">
                                          <p:val>
                                            <p:strVal val="#ppt_x"/>
                                          </p:val>
                                        </p:tav>
                                      </p:tavLst>
                                    </p:anim>
                                    <p:anim calcmode="lin" valueType="num">
                                      <p:cBhvr>
                                        <p:cTn id="29"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30" dur="10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9"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1000" fill="hold"/>
                                        <p:tgtEl>
                                          <p:spTgt spid="10"/>
                                        </p:tgtEl>
                                        <p:attrNameLst>
                                          <p:attrName>ppt_x</p:attrName>
                                        </p:attrNameLst>
                                      </p:cBhvr>
                                      <p:tavLst>
                                        <p:tav tm="0">
                                          <p:val>
                                            <p:strVal val="#ppt_x-.2"/>
                                          </p:val>
                                        </p:tav>
                                        <p:tav tm="100000">
                                          <p:val>
                                            <p:strVal val="#ppt_x"/>
                                          </p:val>
                                        </p:tav>
                                      </p:tavLst>
                                    </p:anim>
                                    <p:anim calcmode="lin" valueType="num">
                                      <p:cBhvr>
                                        <p:cTn id="36"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1000" fill="hold"/>
                                        <p:tgtEl>
                                          <p:spTgt spid="14"/>
                                        </p:tgtEl>
                                        <p:attrNameLst>
                                          <p:attrName>ppt_x</p:attrName>
                                        </p:attrNameLst>
                                      </p:cBhvr>
                                      <p:tavLst>
                                        <p:tav tm="0">
                                          <p:val>
                                            <p:strVal val="#ppt_x-.2"/>
                                          </p:val>
                                        </p:tav>
                                        <p:tav tm="100000">
                                          <p:val>
                                            <p:strVal val="#ppt_x"/>
                                          </p:val>
                                        </p:tav>
                                      </p:tavLst>
                                    </p:anim>
                                    <p:anim calcmode="lin" valueType="num">
                                      <p:cBhvr>
                                        <p:cTn id="43"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000" fill="hold"/>
                                        <p:tgtEl>
                                          <p:spTgt spid="15"/>
                                        </p:tgtEl>
                                        <p:attrNameLst>
                                          <p:attrName>ppt_x</p:attrName>
                                        </p:attrNameLst>
                                      </p:cBhvr>
                                      <p:tavLst>
                                        <p:tav tm="0">
                                          <p:val>
                                            <p:strVal val="#ppt_x-.2"/>
                                          </p:val>
                                        </p:tav>
                                        <p:tav tm="100000">
                                          <p:val>
                                            <p:strVal val="#ppt_x"/>
                                          </p:val>
                                        </p:tav>
                                      </p:tavLst>
                                    </p:anim>
                                    <p:anim calcmode="lin" valueType="num">
                                      <p:cBhvr>
                                        <p:cTn id="50"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16680" y="1250379"/>
            <a:ext cx="5857916" cy="5925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ln>
                  <a:solidFill>
                    <a:sysClr val="windowText" lastClr="000000"/>
                  </a:solidFill>
                </a:ln>
                <a:solidFill>
                  <a:prstClr val="black"/>
                </a:solidFill>
              </a:rPr>
              <a:t>1- اصدار المجلات والنشرات التي تخدم التجارة والصناعة.</a:t>
            </a:r>
            <a:endParaRPr lang="en-US" sz="2400" b="1" dirty="0">
              <a:ln>
                <a:solidFill>
                  <a:sysClr val="windowText" lastClr="000000"/>
                </a:solidFill>
              </a:ln>
              <a:solidFill>
                <a:prstClr val="black"/>
              </a:solidFill>
            </a:endParaRPr>
          </a:p>
          <a:p>
            <a:pPr>
              <a:defRPr/>
            </a:pPr>
            <a:endParaRPr lang="en-US" sz="2400" b="1" dirty="0">
              <a:ln>
                <a:solidFill>
                  <a:sysClr val="windowText" lastClr="000000"/>
                </a:solidFill>
              </a:ln>
              <a:solidFill>
                <a:prstClr val="black"/>
              </a:solidFill>
            </a:endParaRPr>
          </a:p>
        </p:txBody>
      </p:sp>
      <p:sp>
        <p:nvSpPr>
          <p:cNvPr id="3" name="Rectangle 3"/>
          <p:cNvSpPr txBox="1">
            <a:spLocks noRot="1" noChangeArrowheads="1"/>
          </p:cNvSpPr>
          <p:nvPr/>
        </p:nvSpPr>
        <p:spPr>
          <a:xfrm>
            <a:off x="216680" y="2128725"/>
            <a:ext cx="5857916"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ln>
                  <a:solidFill>
                    <a:sysClr val="windowText" lastClr="000000"/>
                  </a:solidFill>
                </a:ln>
                <a:solidFill>
                  <a:prstClr val="black"/>
                </a:solidFill>
              </a:rPr>
              <a:t>2- الاتصال بالغرف الأخرى أو الجهات الحكومية للحصول على البيانات </a:t>
            </a:r>
            <a:r>
              <a:rPr lang="ar-SA" sz="2400" b="1" dirty="0">
                <a:ln>
                  <a:solidFill>
                    <a:sysClr val="windowText" lastClr="000000"/>
                  </a:solidFill>
                </a:ln>
                <a:solidFill>
                  <a:prstClr val="black"/>
                </a:solidFill>
              </a:rPr>
              <a:t>والمعلومات المتعلقة </a:t>
            </a:r>
            <a:r>
              <a:rPr lang="ar-SA" sz="2400" b="1" dirty="0" smtClean="0">
                <a:ln>
                  <a:solidFill>
                    <a:sysClr val="windowText" lastClr="000000"/>
                  </a:solidFill>
                </a:ln>
                <a:solidFill>
                  <a:prstClr val="black"/>
                </a:solidFill>
              </a:rPr>
              <a:t>بالتجارة </a:t>
            </a:r>
            <a:r>
              <a:rPr lang="ar-SA" sz="2400" b="1" dirty="0">
                <a:ln>
                  <a:solidFill>
                    <a:sysClr val="windowText" lastClr="000000"/>
                  </a:solidFill>
                </a:ln>
                <a:solidFill>
                  <a:prstClr val="black"/>
                </a:solidFill>
              </a:rPr>
              <a:t>والصناعة </a:t>
            </a:r>
            <a:r>
              <a:rPr lang="ar-SA" sz="2400" b="1" dirty="0" smtClean="0">
                <a:ln>
                  <a:solidFill>
                    <a:sysClr val="windowText" lastClr="000000"/>
                  </a:solidFill>
                </a:ln>
                <a:solidFill>
                  <a:prstClr val="black"/>
                </a:solidFill>
              </a:rPr>
              <a:t>.</a:t>
            </a:r>
            <a:endParaRPr lang="en-US" sz="2400" b="1" dirty="0">
              <a:ln>
                <a:solidFill>
                  <a:sysClr val="windowText" lastClr="000000"/>
                </a:solidFill>
              </a:ln>
              <a:solidFill>
                <a:prstClr val="black"/>
              </a:solidFill>
            </a:endParaRPr>
          </a:p>
        </p:txBody>
      </p:sp>
      <p:sp>
        <p:nvSpPr>
          <p:cNvPr id="4" name="Rectangle 3"/>
          <p:cNvSpPr txBox="1">
            <a:spLocks noRot="1" noChangeArrowheads="1"/>
          </p:cNvSpPr>
          <p:nvPr/>
        </p:nvSpPr>
        <p:spPr>
          <a:xfrm>
            <a:off x="216680" y="3271733"/>
            <a:ext cx="5857916" cy="8572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ln>
                  <a:solidFill>
                    <a:sysClr val="windowText" lastClr="000000"/>
                  </a:solidFill>
                </a:ln>
                <a:solidFill>
                  <a:prstClr val="black"/>
                </a:solidFill>
              </a:rPr>
              <a:t>3- تشكيل لجان مختصة لإعداد الدراسات والتقارير والبحوث التي تساعد </a:t>
            </a:r>
            <a:r>
              <a:rPr lang="ar-SA" sz="2400" b="1" dirty="0">
                <a:ln>
                  <a:solidFill>
                    <a:sysClr val="windowText" lastClr="000000"/>
                  </a:solidFill>
                </a:ln>
                <a:solidFill>
                  <a:prstClr val="black"/>
                </a:solidFill>
              </a:rPr>
              <a:t>على تطوير التجارة والصناعة. </a:t>
            </a:r>
            <a:endParaRPr lang="en-US" sz="2400" b="1" dirty="0">
              <a:ln>
                <a:solidFill>
                  <a:sysClr val="windowText" lastClr="000000"/>
                </a:solidFill>
              </a:ln>
              <a:solidFill>
                <a:prstClr val="black"/>
              </a:solidFill>
            </a:endParaRPr>
          </a:p>
        </p:txBody>
      </p:sp>
      <p:sp>
        <p:nvSpPr>
          <p:cNvPr id="5" name="Rectangle 3"/>
          <p:cNvSpPr txBox="1">
            <a:spLocks noRot="1" noChangeArrowheads="1"/>
          </p:cNvSpPr>
          <p:nvPr/>
        </p:nvSpPr>
        <p:spPr>
          <a:xfrm>
            <a:off x="216680" y="4343303"/>
            <a:ext cx="5857916" cy="50006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ln>
                  <a:solidFill>
                    <a:sysClr val="windowText" lastClr="000000"/>
                  </a:solidFill>
                </a:ln>
                <a:solidFill>
                  <a:prstClr val="black"/>
                </a:solidFill>
              </a:rPr>
              <a:t>4- تملك وانشاء العقارات اللازمة لتحقيق أغراضها.</a:t>
            </a:r>
            <a:endParaRPr lang="en-US" sz="2400" b="1" dirty="0">
              <a:ln>
                <a:solidFill>
                  <a:sysClr val="windowText" lastClr="000000"/>
                </a:solidFill>
              </a:ln>
              <a:solidFill>
                <a:prstClr val="black"/>
              </a:solidFill>
            </a:endParaRPr>
          </a:p>
        </p:txBody>
      </p:sp>
      <p:sp>
        <p:nvSpPr>
          <p:cNvPr id="7" name="وسيلة شرح خطية 1 (حدود وشريط التمييز)‏ 10"/>
          <p:cNvSpPr/>
          <p:nvPr/>
        </p:nvSpPr>
        <p:spPr>
          <a:xfrm>
            <a:off x="7619984" y="1857364"/>
            <a:ext cx="2047924" cy="2143140"/>
          </a:xfrm>
          <a:prstGeom prst="accentBorderCallout1">
            <a:avLst>
              <a:gd name="adj1" fmla="val 18750"/>
              <a:gd name="adj2" fmla="val -8333"/>
              <a:gd name="adj3" fmla="val 55104"/>
              <a:gd name="adj4" fmla="val -21787"/>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400" b="1" dirty="0" smtClean="0">
                <a:solidFill>
                  <a:schemeClr val="tx1"/>
                </a:solidFill>
              </a:rPr>
              <a:t>وسائل عمل الغرفة</a:t>
            </a:r>
            <a:endParaRPr lang="en-US" sz="2400" b="1" dirty="0">
              <a:solidFill>
                <a:schemeClr val="tx1"/>
              </a:solidFill>
            </a:endParaRPr>
          </a:p>
        </p:txBody>
      </p:sp>
      <p:sp>
        <p:nvSpPr>
          <p:cNvPr id="8" name="قوس كبير أيمن 11"/>
          <p:cNvSpPr/>
          <p:nvPr/>
        </p:nvSpPr>
        <p:spPr>
          <a:xfrm>
            <a:off x="6096008" y="1250379"/>
            <a:ext cx="1071570" cy="3592990"/>
          </a:xfrm>
          <a:prstGeom prst="rightBrace">
            <a:avLst>
              <a:gd name="adj1" fmla="val 8333"/>
              <a:gd name="adj2" fmla="val 49742"/>
            </a:avLst>
          </a:prstGeom>
          <a:ln w="28575"/>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extLst>
      <p:ext uri="{BB962C8B-B14F-4D97-AF65-F5344CB8AC3E}">
        <p14:creationId xmlns:p14="http://schemas.microsoft.com/office/powerpoint/2010/main" xmlns="" val="1781075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ppt_x</p:attrName>
                                        </p:attrNameLst>
                                      </p:cBhvr>
                                      <p:tavLst>
                                        <p:tav tm="0">
                                          <p:val>
                                            <p:strVal val="#ppt_x-.2"/>
                                          </p:val>
                                        </p:tav>
                                        <p:tav tm="100000">
                                          <p:val>
                                            <p:strVal val="#ppt_x"/>
                                          </p:val>
                                        </p:tav>
                                      </p:tavLst>
                                    </p:anim>
                                    <p:anim calcmode="lin" valueType="num">
                                      <p:cBhvr>
                                        <p:cTn id="29"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66786" y="0"/>
            <a:ext cx="6194324" cy="523220"/>
          </a:xfrm>
          <a:prstGeom prst="rect">
            <a:avLst/>
          </a:prstGeom>
          <a:solidFill>
            <a:srgbClr val="FFFFCC"/>
          </a:solidFill>
        </p:spPr>
        <p:txBody>
          <a:bodyPr wrap="none">
            <a:spAutoFit/>
          </a:bodyPr>
          <a:lstStyle/>
          <a:p>
            <a:r>
              <a:rPr lang="ar-SA" sz="2800" b="1" dirty="0" smtClean="0">
                <a:solidFill>
                  <a:srgbClr val="FF0000"/>
                </a:solidFill>
              </a:rPr>
              <a:t>الإطار النظامي لعلاقات الغرف مع الجهات الحكومية </a:t>
            </a:r>
            <a:endParaRPr lang="ar-SA" sz="2800" dirty="0">
              <a:solidFill>
                <a:srgbClr val="FF0000"/>
              </a:solidFill>
            </a:endParaRPr>
          </a:p>
        </p:txBody>
      </p:sp>
      <p:sp>
        <p:nvSpPr>
          <p:cNvPr id="1025" name="Rectangle 1"/>
          <p:cNvSpPr>
            <a:spLocks noChangeArrowheads="1"/>
          </p:cNvSpPr>
          <p:nvPr/>
        </p:nvSpPr>
        <p:spPr bwMode="auto">
          <a:xfrm>
            <a:off x="166654" y="785794"/>
            <a:ext cx="9572692" cy="4154984"/>
          </a:xfrm>
          <a:prstGeom prst="rect">
            <a:avLst/>
          </a:prstGeom>
          <a:solidFill>
            <a:srgbClr val="FF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90488" algn="justLow" defTabSz="914400" rtl="1" eaLnBrk="1" fontAlgn="base" latinLnBrk="0" hangingPunct="1">
              <a:lnSpc>
                <a:spcPct val="100000"/>
              </a:lnSpc>
              <a:spcBef>
                <a:spcPct val="0"/>
              </a:spcBef>
              <a:spcAft>
                <a:spcPct val="0"/>
              </a:spcAft>
              <a:buClrTx/>
              <a:buSzTx/>
              <a:buFontTx/>
              <a:buNone/>
              <a:tabLst>
                <a:tab pos="88900" algn="l"/>
                <a:tab pos="768350" algn="l"/>
                <a:tab pos="3059113" algn="l"/>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حدد نظام الغرف التجارية والصناعية الصادر بالمرسوم الملكي رقــم م / 6 لسنة 1400 هـ الإطار النظامي لعلاقات الغرفة مع الجهات الحكومية ذات الصلة:</a:t>
            </a:r>
            <a:endParaRPr kumimoji="0" lang="en-US" sz="11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tab pos="88900" algn="l"/>
                <a:tab pos="768350" algn="l"/>
                <a:tab pos="3059113" algn="l"/>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وأهم محاور هذه العلاقات ما يلي  :</a:t>
            </a:r>
            <a:endParaRPr kumimoji="0" lang="en-US" sz="11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tabLst>
                <a:tab pos="88900" algn="l"/>
                <a:tab pos="768350" algn="l"/>
                <a:tab pos="3059113" algn="l"/>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 يتم إنشاء الغرفة بقرار من وزير التجارة بالاتفاق مع وزير الصناعة والكهرباء</a:t>
            </a:r>
            <a:endParaRPr kumimoji="0" lang="en-US" sz="11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tabLst>
                <a:tab pos="88900" algn="l"/>
                <a:tab pos="768350" algn="l"/>
                <a:tab pos="3059113" algn="l"/>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 الغرفة تمثل في دائرتها مصالح أصحاب الأعمال لدى السلطات العامة</a:t>
            </a:r>
            <a:endParaRPr kumimoji="0" lang="en-US" sz="11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tabLst>
                <a:tab pos="88900" algn="l"/>
                <a:tab pos="768350" algn="l"/>
                <a:tab pos="3059113" algn="l"/>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ج) تختص الغرفة بإمداد الجهات الحكومية بالبيانات والمعلومات في المسائل التجارية والصناعية، وتقديم الاقتراحات بشأن حماية التجارة والصناعة الوطنية من المنافسة الأجنبية ، وإبلاغ أصحاب الأعمال بالأنظمة والقرارات والتعليمات ذات المساس بأنشطتهم الاقتصادية ، وحصر ومناقشة مشكلات المنشآت الخاصة تمهيدا لعرضها على الجهات الحكومية المختص ، وتبصير أصحاب الأعمال بفرص الاستثمار الجديدة في المجالات الاقتصادية المختلفة عن طريق التنسيق مع الجهات المختصة</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166654" y="428604"/>
            <a:ext cx="9572692" cy="3046988"/>
          </a:xfrm>
          <a:prstGeom prst="rect">
            <a:avLst/>
          </a:prstGeom>
          <a:solidFill>
            <a:srgbClr val="FF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justLow" defTabSz="914400" rtl="1" eaLnBrk="1" fontAlgn="base" latinLnBrk="0" hangingPunct="1">
              <a:lnSpc>
                <a:spcPct val="100000"/>
              </a:lnSpc>
              <a:spcBef>
                <a:spcPct val="0"/>
              </a:spcBef>
              <a:spcAft>
                <a:spcPct val="0"/>
              </a:spcAft>
              <a:buClrTx/>
              <a:buSzTx/>
              <a:buFontTx/>
              <a:buNone/>
              <a:tabLst>
                <a:tab pos="88900" algn="l"/>
                <a:tab pos="3059113" algn="l"/>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هـ)</a:t>
            </a:r>
            <a:r>
              <a:rPr kumimoji="0" lang="ar-SA" sz="24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إمكانية تولي الغرفة إقامة المعارض والأسواق ومراكز التدريب وكـــــل ما من شأنه الإسهام في تطور التجارة والصناعة والاشتراك في المؤتمرات التي تتصل بطبيعة نشاطها ، وتنظيم إرسال الوفود التجارية والصناعية ؛ بعد موافقة وزير التجارة 0</a:t>
            </a:r>
            <a:endParaRPr kumimoji="0" lang="en-US" sz="1100" b="1"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justLow" defTabSz="914400" rtl="1" eaLnBrk="0" fontAlgn="base" latinLnBrk="0" hangingPunct="0">
              <a:lnSpc>
                <a:spcPct val="100000"/>
              </a:lnSpc>
              <a:spcBef>
                <a:spcPct val="0"/>
              </a:spcBef>
              <a:spcAft>
                <a:spcPct val="0"/>
              </a:spcAft>
              <a:buClrTx/>
              <a:buSzTx/>
              <a:buFontTx/>
              <a:buNone/>
              <a:tabLst>
                <a:tab pos="88900" algn="l"/>
                <a:tab pos="3059113" algn="l"/>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 ) للغرف التجارية الصناعية في سبيل تحقيق أغراضها الاتصال بالجهات الحكومية للحصول على البيانات والمعلومات المتعلقة بالتجارة والصناعة 0</a:t>
            </a:r>
            <a:endParaRPr kumimoji="0" lang="en-US" sz="1100" b="1"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justLow" defTabSz="914400" rtl="1" eaLnBrk="0" fontAlgn="base" latinLnBrk="0" hangingPunct="0">
              <a:lnSpc>
                <a:spcPct val="100000"/>
              </a:lnSpc>
              <a:spcBef>
                <a:spcPct val="0"/>
              </a:spcBef>
              <a:spcAft>
                <a:spcPct val="0"/>
              </a:spcAft>
              <a:buClrTx/>
              <a:buSzTx/>
              <a:buFontTx/>
              <a:buNone/>
              <a:tabLst>
                <a:tab pos="88900" algn="l"/>
                <a:tab pos="3059113" algn="l"/>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ز ) يعد مجلس إدارة الغرفة  التقرير السنوي عن نشاط الغرفة والحساب الختامي ومشروع الميزانية  لتقديمها للجمعية العمومية ويرسل صورة منها لكل من وزير التجارة ووزير الصناعة والكهرباء مشفوعة بما يراه من مقترحات .</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3" name="مستطيل 2"/>
          <p:cNvSpPr/>
          <p:nvPr/>
        </p:nvSpPr>
        <p:spPr>
          <a:xfrm>
            <a:off x="166654" y="3643314"/>
            <a:ext cx="9572692" cy="1200329"/>
          </a:xfrm>
          <a:prstGeom prst="rect">
            <a:avLst/>
          </a:prstGeom>
          <a:solidFill>
            <a:srgbClr val="FFFFCC"/>
          </a:solidFill>
        </p:spPr>
        <p:txBody>
          <a:bodyPr wrap="square">
            <a:spAutoFit/>
          </a:bodyPr>
          <a:lstStyle/>
          <a:p>
            <a:r>
              <a:rPr lang="ar-SA" sz="2400" b="1" dirty="0" smtClean="0"/>
              <a:t>مما تقدم يتضح أن نظام الغرف التجارية الصناعية قد حدد إطار العلاقات بين الغرف والجهات الحكومية ذات العلاقة من حيث مجالات التعاون بينها ، كما حدد وزارة التجارة كجهة مرجعية لتنظيم العمل بالغرف مع تعاونها في هذا الصدد مع وزارة الصناعة والكهرباء .</a:t>
            </a:r>
            <a:endParaRPr lang="ar-SA" sz="24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238224" y="0"/>
            <a:ext cx="7352126" cy="50006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dirty="0">
                <a:ln>
                  <a:solidFill>
                    <a:srgbClr val="FF0000"/>
                  </a:solidFill>
                </a:ln>
                <a:solidFill>
                  <a:srgbClr val="FF0000"/>
                </a:solidFill>
              </a:rPr>
              <a:t>الأشخاص الملتزمون بالقيد في الغرفة التجارية والصناعية</a:t>
            </a:r>
            <a:endParaRPr lang="en-US" sz="2800" dirty="0">
              <a:ln>
                <a:solidFill>
                  <a:srgbClr val="FF0000"/>
                </a:solidFill>
              </a:ln>
              <a:solidFill>
                <a:srgbClr val="FF0000"/>
              </a:solidFill>
            </a:endParaRPr>
          </a:p>
        </p:txBody>
      </p:sp>
      <p:sp>
        <p:nvSpPr>
          <p:cNvPr id="7" name="Rectangle 3"/>
          <p:cNvSpPr txBox="1">
            <a:spLocks noRot="1" noChangeArrowheads="1"/>
          </p:cNvSpPr>
          <p:nvPr/>
        </p:nvSpPr>
        <p:spPr>
          <a:xfrm>
            <a:off x="166654" y="785794"/>
            <a:ext cx="9572692" cy="471490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ysClr val="windowText" lastClr="000000"/>
                  </a:solidFill>
                </a:ln>
                <a:solidFill>
                  <a:prstClr val="black"/>
                </a:solidFill>
              </a:rPr>
              <a:t>-نصت المادة الرابعة من نظام الغرف التجارية والصناعية علي التزام كل تاجر أو صانع مقيد في السجل التجاري بالاشتراك في الغرفة التي يقع في دائرتها محله </a:t>
            </a:r>
            <a:r>
              <a:rPr lang="ar-SA" sz="2400" b="1" dirty="0" smtClean="0">
                <a:ln>
                  <a:solidFill>
                    <a:sysClr val="windowText" lastClr="000000"/>
                  </a:solidFill>
                </a:ln>
                <a:solidFill>
                  <a:prstClr val="black"/>
                </a:solidFill>
              </a:rPr>
              <a:t>الرئيسي، ويجوز </a:t>
            </a:r>
            <a:r>
              <a:rPr lang="ar-SA" sz="2400" b="1" dirty="0">
                <a:ln>
                  <a:solidFill>
                    <a:sysClr val="windowText" lastClr="000000"/>
                  </a:solidFill>
                </a:ln>
                <a:solidFill>
                  <a:prstClr val="black"/>
                </a:solidFill>
              </a:rPr>
              <a:t>الاشتراك في أكثر من غرفة في حالة وجود فروع</a:t>
            </a:r>
            <a:r>
              <a:rPr lang="ar-SA" sz="2400" b="1" dirty="0" smtClean="0">
                <a:ln>
                  <a:solidFill>
                    <a:sysClr val="windowText" lastClr="000000"/>
                  </a:solidFill>
                </a:ln>
                <a:solidFill>
                  <a:prstClr val="black"/>
                </a:solidFill>
              </a:rPr>
              <a:t>.</a:t>
            </a:r>
          </a:p>
          <a:p>
            <a:pPr algn="just">
              <a:buFontTx/>
              <a:buChar char="-"/>
              <a:defRPr/>
            </a:pPr>
            <a:r>
              <a:rPr lang="ar-SA" sz="2400" b="1" dirty="0" smtClean="0">
                <a:ln>
                  <a:solidFill>
                    <a:sysClr val="windowText" lastClr="000000"/>
                  </a:solidFill>
                </a:ln>
                <a:solidFill>
                  <a:prstClr val="black"/>
                </a:solidFill>
              </a:rPr>
              <a:t>ويترتب علي شطب السجل أو عدم سداد الاشتراك السنوي، سقوط الاشتراك في الغرفة، علي أنه يجوز إعادة القيد في حالة زوال سبب سقوط الاشتراك.</a:t>
            </a:r>
          </a:p>
          <a:p>
            <a:pPr algn="just">
              <a:buFontTx/>
              <a:buChar char="-"/>
              <a:defRPr/>
            </a:pPr>
            <a:r>
              <a:rPr lang="ar-SA" sz="2400" b="1" dirty="0" smtClean="0">
                <a:ln>
                  <a:solidFill>
                    <a:sysClr val="windowText" lastClr="000000"/>
                  </a:solidFill>
                </a:ln>
                <a:solidFill>
                  <a:prstClr val="black"/>
                </a:solidFill>
              </a:rPr>
              <a:t> ويشترط للقيد في الغرفة التجارية والصناعية أن يكون المركز الرئيسي لنشاط التاجر أو الصانع أو أحد فروعه واقع في دائرة اختصاص الغرفة، كما يجوز تسجيل من تقع مراكزهم أو فروعهم في جهة غير مشمولة باختصاص غرفة معينة بأقرب غرفة إليهم ."م 9 من اللائحة التنفيذية".</a:t>
            </a:r>
          </a:p>
          <a:p>
            <a:pPr algn="just">
              <a:buFontTx/>
              <a:buChar char="-"/>
              <a:defRPr/>
            </a:pPr>
            <a:r>
              <a:rPr lang="ar-SA" sz="2400" b="1" dirty="0" smtClean="0">
                <a:ln>
                  <a:solidFill>
                    <a:sysClr val="windowText" lastClr="000000"/>
                  </a:solidFill>
                </a:ln>
                <a:solidFill>
                  <a:prstClr val="black"/>
                </a:solidFill>
              </a:rPr>
              <a:t> </a:t>
            </a:r>
            <a:r>
              <a:rPr lang="ar-SA" sz="2400" b="1" dirty="0" smtClean="0">
                <a:ln>
                  <a:solidFill>
                    <a:sysClr val="windowText" lastClr="000000"/>
                  </a:solidFill>
                </a:ln>
                <a:solidFill>
                  <a:sysClr val="windowText" lastClr="000000"/>
                </a:solidFill>
              </a:rPr>
              <a:t>-ويجوز شطب العضوية بقرار من مجلس إدارتها، وتلتزم الغرفة في هذه الحالة بإخطار العضو بخطاب مسجل يبين فيه سبب الشطب، ويجوز للعضو التظلم من قرار الشطب إلي وزير التجارة خلال خمسة عشر يوما من تاريخ إخطاره ويكون القرار الصادر في التظلم نهائيا ."م 11من اللائحة التنفيذية".</a:t>
            </a:r>
            <a:endParaRPr lang="en-US" sz="2400" b="1" dirty="0" smtClean="0">
              <a:ln>
                <a:solidFill>
                  <a:sysClr val="windowText" lastClr="000000"/>
                </a:solidFill>
              </a:ln>
              <a:solidFill>
                <a:sysClr val="windowText" lastClr="000000"/>
              </a:solidFill>
            </a:endParaRPr>
          </a:p>
          <a:p>
            <a:pPr algn="just">
              <a:buFontTx/>
              <a:buChar char="-"/>
              <a:defRPr/>
            </a:pPr>
            <a:endParaRPr lang="en-US" sz="2400" b="1" dirty="0" smtClean="0">
              <a:ln>
                <a:solidFill>
                  <a:sysClr val="windowText" lastClr="000000"/>
                </a:solidFill>
              </a:ln>
              <a:solidFill>
                <a:prstClr val="black"/>
              </a:solidFill>
            </a:endParaRPr>
          </a:p>
          <a:p>
            <a:pPr algn="just">
              <a:buFontTx/>
              <a:buChar char="-"/>
              <a:defRPr/>
            </a:pPr>
            <a:endParaRPr lang="en-US" sz="2400" b="1" dirty="0" smtClean="0">
              <a:ln>
                <a:solidFill>
                  <a:sysClr val="windowText" lastClr="000000"/>
                </a:solidFill>
              </a:ln>
              <a:solidFill>
                <a:prstClr val="black"/>
              </a:solidFill>
            </a:endParaRPr>
          </a:p>
          <a:p>
            <a:pPr algn="just">
              <a:defRPr/>
            </a:pPr>
            <a:endParaRPr lang="en-US" sz="2400" b="1" dirty="0">
              <a:ln>
                <a:solidFill>
                  <a:sysClr val="windowText" lastClr="000000"/>
                </a:solidFill>
              </a:ln>
              <a:solidFill>
                <a:prstClr val="black"/>
              </a:solidFill>
            </a:endParaRPr>
          </a:p>
          <a:p>
            <a:pPr algn="just">
              <a:defRPr/>
            </a:pPr>
            <a:endParaRPr lang="en-US" sz="2400" b="1" dirty="0">
              <a:ln>
                <a:solidFill>
                  <a:sysClr val="windowText" lastClr="000000"/>
                </a:solidFill>
              </a:ln>
              <a:solidFill>
                <a:prstClr val="black"/>
              </a:solidFill>
            </a:endParaRPr>
          </a:p>
        </p:txBody>
      </p:sp>
    </p:spTree>
    <p:extLst>
      <p:ext uri="{BB962C8B-B14F-4D97-AF65-F5344CB8AC3E}">
        <p14:creationId xmlns:p14="http://schemas.microsoft.com/office/powerpoint/2010/main" xmlns="" val="11479220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1000108"/>
            <a:ext cx="9572692" cy="307183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smtClean="0">
                <a:solidFill>
                  <a:srgbClr val="FF0000"/>
                </a:solidFill>
              </a:rPr>
              <a:t>الاشتراك في الغرفة التجارية والصناعية: </a:t>
            </a:r>
            <a:r>
              <a:rPr lang="ar-SA" sz="2800" b="1" dirty="0" smtClean="0">
                <a:ln>
                  <a:solidFill>
                    <a:sysClr val="windowText" lastClr="000000"/>
                  </a:solidFill>
                </a:ln>
                <a:solidFill>
                  <a:prstClr val="black"/>
                </a:solidFill>
              </a:rPr>
              <a:t>وفقا للمادة 5 من نظام السجل التجاري يجب علي كل من يتم قيده في السجل التجاري أن يودع لدي مكتب السجل المختص خلال ثلاثين يوما من تاريخ القيد شهادة الاشتراك في الغرفة التجارية والصناعية التي يقع في دائرتها محله الرئيسي أي أنه لا يعتد  بعملية القيد في السجل التجاري في حالة عدم الاشتراك في الغرفة التجارية والصناعية .</a:t>
            </a:r>
          </a:p>
          <a:p>
            <a:pPr algn="just">
              <a:defRPr/>
            </a:pPr>
            <a:r>
              <a:rPr lang="ar-SA" sz="2800" b="1" dirty="0" smtClean="0">
                <a:ln>
                  <a:solidFill>
                    <a:sysClr val="windowText" lastClr="000000"/>
                  </a:solidFill>
                </a:ln>
                <a:solidFill>
                  <a:prstClr val="black"/>
                </a:solidFill>
              </a:rPr>
              <a:t>ويجوز الاشتراك في أكثر من غرفة في  حالة وجود فروع. </a:t>
            </a:r>
          </a:p>
          <a:p>
            <a:pPr algn="just">
              <a:defRPr/>
            </a:pPr>
            <a:endParaRPr lang="en-US" sz="2800" b="1" dirty="0" smtClean="0">
              <a:ln>
                <a:solidFill>
                  <a:sysClr val="windowText" lastClr="000000"/>
                </a:solidFill>
              </a:ln>
              <a:solidFill>
                <a:prstClr val="black"/>
              </a:solidFill>
            </a:endParaRPr>
          </a:p>
          <a:p>
            <a:pPr algn="just">
              <a:defRPr/>
            </a:pPr>
            <a:endParaRPr lang="en-US" sz="2800" b="1" dirty="0">
              <a:ln>
                <a:solidFill>
                  <a:sysClr val="windowText" lastClr="000000"/>
                </a:solidFill>
              </a:ln>
              <a:solidFill>
                <a:prstClr val="black"/>
              </a:solidFill>
            </a:endParaRPr>
          </a:p>
          <a:p>
            <a:pPr algn="just">
              <a:defRPr/>
            </a:pPr>
            <a:endParaRPr lang="en-US" sz="2800" b="1" dirty="0">
              <a:solidFill>
                <a:srgbClr val="2D07CF"/>
              </a:solidFill>
              <a:latin typeface="AL-Mohanad Bold"/>
            </a:endParaRPr>
          </a:p>
        </p:txBody>
      </p:sp>
    </p:spTree>
    <p:extLst>
      <p:ext uri="{BB962C8B-B14F-4D97-AF65-F5344CB8AC3E}">
        <p14:creationId xmlns:p14="http://schemas.microsoft.com/office/powerpoint/2010/main" xmlns="" val="393357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txBox="1">
            <a:spLocks noRot="1" noChangeArrowheads="1"/>
          </p:cNvSpPr>
          <p:nvPr/>
        </p:nvSpPr>
        <p:spPr>
          <a:xfrm>
            <a:off x="166654" y="928670"/>
            <a:ext cx="9572692" cy="451655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smtClean="0">
                <a:ln>
                  <a:solidFill>
                    <a:sysClr val="windowText" lastClr="000000"/>
                  </a:solidFill>
                </a:ln>
                <a:solidFill>
                  <a:prstClr val="black"/>
                </a:solidFill>
              </a:rPr>
              <a:t>نص </a:t>
            </a:r>
            <a:r>
              <a:rPr lang="ar-SA" sz="2800" b="1" dirty="0">
                <a:ln>
                  <a:solidFill>
                    <a:sysClr val="windowText" lastClr="000000"/>
                  </a:solidFill>
                </a:ln>
                <a:solidFill>
                  <a:prstClr val="black"/>
                </a:solidFill>
              </a:rPr>
              <a:t>النظام علي أن يكون لكل غرفة تجارية </a:t>
            </a:r>
            <a:r>
              <a:rPr lang="ar-SA" sz="2800" b="1" dirty="0" smtClean="0">
                <a:ln>
                  <a:solidFill>
                    <a:sysClr val="windowText" lastClr="000000"/>
                  </a:solidFill>
                </a:ln>
                <a:solidFill>
                  <a:prstClr val="black"/>
                </a:solidFill>
              </a:rPr>
              <a:t>وصناعية </a:t>
            </a:r>
            <a:r>
              <a:rPr lang="ar-SA" sz="2800" b="1" dirty="0">
                <a:ln>
                  <a:solidFill>
                    <a:sysClr val="windowText" lastClr="000000"/>
                  </a:solidFill>
                </a:ln>
                <a:solidFill>
                  <a:prstClr val="black"/>
                </a:solidFill>
              </a:rPr>
              <a:t>جمعية عمومية ومجلس إدارة يتولي إدارتها :</a:t>
            </a:r>
            <a:endParaRPr lang="en-US" sz="2800" b="1" dirty="0">
              <a:ln>
                <a:solidFill>
                  <a:sysClr val="windowText" lastClr="000000"/>
                </a:solidFill>
              </a:ln>
              <a:solidFill>
                <a:prstClr val="black"/>
              </a:solidFill>
            </a:endParaRPr>
          </a:p>
          <a:p>
            <a:pPr algn="just">
              <a:defRPr/>
            </a:pPr>
            <a:r>
              <a:rPr lang="ar-SA" sz="2800" b="1" dirty="0" smtClean="0">
                <a:ln>
                  <a:solidFill>
                    <a:sysClr val="windowText" lastClr="000000"/>
                  </a:solidFill>
                </a:ln>
                <a:solidFill>
                  <a:prstClr val="black"/>
                </a:solidFill>
              </a:rPr>
              <a:t>-تتألف الجمعية العمومية من جميع المشركين في الغرفة.</a:t>
            </a:r>
            <a:endParaRPr lang="en-US" sz="2800" b="1" dirty="0" smtClean="0">
              <a:ln>
                <a:solidFill>
                  <a:sysClr val="windowText" lastClr="000000"/>
                </a:solidFill>
              </a:ln>
              <a:solidFill>
                <a:prstClr val="black"/>
              </a:solidFill>
            </a:endParaRPr>
          </a:p>
          <a:p>
            <a:pPr algn="just">
              <a:defRPr/>
            </a:pPr>
            <a:r>
              <a:rPr lang="ar-SA" sz="2800" b="1" dirty="0" smtClean="0">
                <a:ln>
                  <a:solidFill>
                    <a:sysClr val="windowText" lastClr="000000"/>
                  </a:solidFill>
                </a:ln>
                <a:solidFill>
                  <a:prstClr val="black"/>
                </a:solidFill>
              </a:rPr>
              <a:t>-يشكل مجلس الإدارة من عدد لا يقل عن ستة أعضاء ولا يزيد عن ثمانية عشر عضوا، ويقوم وزير التجارة بتعيين ثلث الأعضاء بالاتفاق مع وزير الصناعة والكهرباء، وتختار الجمعية العامة الباقين بطريق الانتخاب علي أن يراعي تمثيل التجار والصناع بشكل عادل. "م 16 من </a:t>
            </a:r>
            <a:r>
              <a:rPr lang="ar-SA" sz="2800" b="1" dirty="0">
                <a:ln>
                  <a:solidFill>
                    <a:sysClr val="windowText" lastClr="000000"/>
                  </a:solidFill>
                </a:ln>
                <a:solidFill>
                  <a:prstClr val="black"/>
                </a:solidFill>
              </a:rPr>
              <a:t>النظام "</a:t>
            </a:r>
            <a:endParaRPr lang="ar-SA" sz="2800" b="1" dirty="0" smtClean="0">
              <a:ln>
                <a:solidFill>
                  <a:sysClr val="windowText" lastClr="000000"/>
                </a:solidFill>
              </a:ln>
              <a:solidFill>
                <a:prstClr val="black"/>
              </a:solidFill>
            </a:endParaRPr>
          </a:p>
          <a:p>
            <a:pPr marL="342900" indent="-342900" algn="just">
              <a:buFontTx/>
              <a:buChar char="-"/>
              <a:defRPr/>
            </a:pPr>
            <a:r>
              <a:rPr lang="ar-SA" sz="2800" b="1" dirty="0" smtClean="0">
                <a:ln>
                  <a:solidFill>
                    <a:sysClr val="windowText" lastClr="000000"/>
                  </a:solidFill>
                </a:ln>
                <a:solidFill>
                  <a:prstClr val="black"/>
                </a:solidFill>
              </a:rPr>
              <a:t>يختار مجلس الادارة في اول اجتماع له الرئيس ونائبين له.</a:t>
            </a:r>
          </a:p>
          <a:p>
            <a:pPr marL="342900" indent="-342900" algn="just">
              <a:buFontTx/>
              <a:buChar char="-"/>
              <a:defRPr/>
            </a:pPr>
            <a:r>
              <a:rPr lang="ar-SA" sz="2800" b="1" dirty="0" smtClean="0">
                <a:ln>
                  <a:solidFill>
                    <a:sysClr val="windowText" lastClr="000000"/>
                  </a:solidFill>
                </a:ln>
                <a:solidFill>
                  <a:prstClr val="black"/>
                </a:solidFill>
              </a:rPr>
              <a:t>مدة عضوية مجلس الادارة  اربع سنوات.</a:t>
            </a:r>
          </a:p>
          <a:p>
            <a:pPr marL="342900" indent="-342900" algn="just">
              <a:buFontTx/>
              <a:buChar char="-"/>
              <a:defRPr/>
            </a:pPr>
            <a:endParaRPr lang="en-US" sz="2800" b="1" dirty="0" smtClean="0">
              <a:ln>
                <a:solidFill>
                  <a:sysClr val="windowText" lastClr="000000"/>
                </a:solidFill>
              </a:ln>
              <a:solidFill>
                <a:prstClr val="black"/>
              </a:solidFill>
            </a:endParaRPr>
          </a:p>
          <a:p>
            <a:pPr algn="just">
              <a:defRPr/>
            </a:pPr>
            <a:endParaRPr lang="en-US" sz="2800" b="1" dirty="0">
              <a:solidFill>
                <a:srgbClr val="2D07CF"/>
              </a:solidFill>
            </a:endParaRPr>
          </a:p>
        </p:txBody>
      </p:sp>
      <p:sp>
        <p:nvSpPr>
          <p:cNvPr id="5" name="مستطيل 4"/>
          <p:cNvSpPr/>
          <p:nvPr/>
        </p:nvSpPr>
        <p:spPr>
          <a:xfrm>
            <a:off x="3024174" y="0"/>
            <a:ext cx="4092580" cy="523220"/>
          </a:xfrm>
          <a:prstGeom prst="rect">
            <a:avLst/>
          </a:prstGeom>
          <a:solidFill>
            <a:srgbClr val="FFFFCC"/>
          </a:solidFill>
        </p:spPr>
        <p:txBody>
          <a:bodyPr wrap="square">
            <a:spAutoFit/>
          </a:bodyPr>
          <a:lstStyle/>
          <a:p>
            <a:pPr algn="ctr"/>
            <a:r>
              <a:rPr lang="ar-SA" sz="2800" b="1" smtClean="0">
                <a:solidFill>
                  <a:srgbClr val="FF0000"/>
                </a:solidFill>
                <a:latin typeface="Calibri"/>
                <a:cs typeface="Arial"/>
              </a:rPr>
              <a:t>إدارة الغرفة التجارية والصناعية</a:t>
            </a:r>
            <a:endParaRPr lang="ar-SA" sz="2000"/>
          </a:p>
        </p:txBody>
      </p:sp>
    </p:spTree>
    <p:extLst>
      <p:ext uri="{BB962C8B-B14F-4D97-AF65-F5344CB8AC3E}">
        <p14:creationId xmlns:p14="http://schemas.microsoft.com/office/powerpoint/2010/main" xmlns="" val="3942917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ppt_x</p:attrName>
                                        </p:attrNameLst>
                                      </p:cBhvr>
                                      <p:tavLst>
                                        <p:tav tm="0">
                                          <p:val>
                                            <p:strVal val="#ppt_x-.2"/>
                                          </p:val>
                                        </p:tav>
                                        <p:tav tm="100000">
                                          <p:val>
                                            <p:strVal val="#ppt_x"/>
                                          </p:val>
                                        </p:tav>
                                      </p:tavLst>
                                    </p:anim>
                                    <p:anim calcmode="lin" valueType="num">
                                      <p:cBhvr>
                                        <p:cTn id="8"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432720" y="0"/>
            <a:ext cx="4684034" cy="523220"/>
          </a:xfrm>
          <a:prstGeom prst="rect">
            <a:avLst/>
          </a:prstGeom>
          <a:solidFill>
            <a:srgbClr val="FFFFCC"/>
          </a:solidFill>
        </p:spPr>
        <p:txBody>
          <a:bodyPr wrap="square">
            <a:spAutoFit/>
          </a:bodyPr>
          <a:lstStyle/>
          <a:p>
            <a:pPr algn="ctr"/>
            <a:r>
              <a:rPr lang="ar-SA" sz="2800" b="1" dirty="0" smtClean="0">
                <a:solidFill>
                  <a:srgbClr val="FF0000"/>
                </a:solidFill>
                <a:latin typeface="Calibri"/>
                <a:cs typeface="Arial"/>
              </a:rPr>
              <a:t>شروط عضوية مجلس ادارة الغرفة</a:t>
            </a:r>
            <a:endParaRPr lang="ar-SA" sz="2000" dirty="0">
              <a:solidFill>
                <a:prstClr val="black"/>
              </a:solidFill>
            </a:endParaRPr>
          </a:p>
        </p:txBody>
      </p:sp>
      <p:sp>
        <p:nvSpPr>
          <p:cNvPr id="4" name="Rectangle 3"/>
          <p:cNvSpPr txBox="1">
            <a:spLocks noRot="1" noChangeArrowheads="1"/>
          </p:cNvSpPr>
          <p:nvPr/>
        </p:nvSpPr>
        <p:spPr>
          <a:xfrm>
            <a:off x="213370" y="947615"/>
            <a:ext cx="5857916" cy="5925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ln>
                  <a:solidFill>
                    <a:sysClr val="windowText" lastClr="000000"/>
                  </a:solidFill>
                </a:ln>
                <a:solidFill>
                  <a:prstClr val="black"/>
                </a:solidFill>
              </a:rPr>
              <a:t>1- أن يكون سعودي الجنسية.</a:t>
            </a:r>
            <a:endParaRPr lang="en-US" sz="2400" b="1" dirty="0">
              <a:ln>
                <a:solidFill>
                  <a:sysClr val="windowText" lastClr="000000"/>
                </a:solidFill>
              </a:ln>
              <a:solidFill>
                <a:prstClr val="black"/>
              </a:solidFill>
            </a:endParaRPr>
          </a:p>
          <a:p>
            <a:pPr>
              <a:defRPr/>
            </a:pPr>
            <a:endParaRPr lang="en-US" sz="2400" b="1" dirty="0">
              <a:ln>
                <a:solidFill>
                  <a:sysClr val="windowText" lastClr="000000"/>
                </a:solidFill>
              </a:ln>
              <a:solidFill>
                <a:prstClr val="black"/>
              </a:solidFill>
            </a:endParaRPr>
          </a:p>
        </p:txBody>
      </p:sp>
      <p:sp>
        <p:nvSpPr>
          <p:cNvPr id="6" name="Rectangle 3"/>
          <p:cNvSpPr txBox="1">
            <a:spLocks noRot="1" noChangeArrowheads="1"/>
          </p:cNvSpPr>
          <p:nvPr/>
        </p:nvSpPr>
        <p:spPr>
          <a:xfrm>
            <a:off x="213370" y="1686076"/>
            <a:ext cx="5857916" cy="5040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ln>
                  <a:solidFill>
                    <a:sysClr val="windowText" lastClr="000000"/>
                  </a:solidFill>
                </a:ln>
                <a:solidFill>
                  <a:prstClr val="black"/>
                </a:solidFill>
              </a:rPr>
              <a:t>2- أن يكون مشتركا في الغرفة التجارية.</a:t>
            </a:r>
            <a:endParaRPr lang="en-US" sz="2400" b="1" dirty="0">
              <a:ln>
                <a:solidFill>
                  <a:sysClr val="windowText" lastClr="000000"/>
                </a:solidFill>
              </a:ln>
              <a:solidFill>
                <a:prstClr val="black"/>
              </a:solidFill>
            </a:endParaRPr>
          </a:p>
        </p:txBody>
      </p:sp>
      <p:sp>
        <p:nvSpPr>
          <p:cNvPr id="7" name="Rectangle 3"/>
          <p:cNvSpPr txBox="1">
            <a:spLocks noRot="1" noChangeArrowheads="1"/>
          </p:cNvSpPr>
          <p:nvPr/>
        </p:nvSpPr>
        <p:spPr>
          <a:xfrm>
            <a:off x="213370" y="2334148"/>
            <a:ext cx="5857916" cy="86409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ln>
                  <a:solidFill>
                    <a:sysClr val="windowText" lastClr="000000"/>
                  </a:solidFill>
                </a:ln>
                <a:solidFill>
                  <a:prstClr val="black"/>
                </a:solidFill>
              </a:rPr>
              <a:t>3- ألا يقل سنه عن ثلاثين سن وتخفض هذه المدة إلى خمسة وعشرين إذا كان حاصلا على شهادة جامعية. </a:t>
            </a:r>
            <a:endParaRPr lang="en-US" sz="2400" b="1" dirty="0">
              <a:ln>
                <a:solidFill>
                  <a:sysClr val="windowText" lastClr="000000"/>
                </a:solidFill>
              </a:ln>
              <a:solidFill>
                <a:prstClr val="black"/>
              </a:solidFill>
            </a:endParaRPr>
          </a:p>
        </p:txBody>
      </p:sp>
      <p:sp>
        <p:nvSpPr>
          <p:cNvPr id="8" name="Rectangle 3"/>
          <p:cNvSpPr txBox="1">
            <a:spLocks noRot="1" noChangeArrowheads="1"/>
          </p:cNvSpPr>
          <p:nvPr/>
        </p:nvSpPr>
        <p:spPr>
          <a:xfrm>
            <a:off x="213370" y="3342260"/>
            <a:ext cx="5857916" cy="1198345"/>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ln>
                  <a:solidFill>
                    <a:sysClr val="windowText" lastClr="000000"/>
                  </a:solidFill>
                </a:ln>
                <a:solidFill>
                  <a:prstClr val="black"/>
                </a:solidFill>
              </a:rPr>
              <a:t>4- أن يكون قد اشتغل بالتجارة والصناعة مدة لا تقل عن ثلاثة سنوات متوالية ويجوز تخفيضها لسنة واحدة لمن يحمل</a:t>
            </a:r>
            <a:r>
              <a:rPr lang="ar-SA" sz="2400" b="1" dirty="0">
                <a:ln>
                  <a:solidFill>
                    <a:sysClr val="windowText" lastClr="000000"/>
                  </a:solidFill>
                </a:ln>
                <a:solidFill>
                  <a:prstClr val="black"/>
                </a:solidFill>
              </a:rPr>
              <a:t> شهادة جامعية</a:t>
            </a:r>
            <a:r>
              <a:rPr lang="ar-SA" sz="2400" b="1" dirty="0" smtClean="0">
                <a:ln>
                  <a:solidFill>
                    <a:sysClr val="windowText" lastClr="000000"/>
                  </a:solidFill>
                </a:ln>
                <a:solidFill>
                  <a:prstClr val="black"/>
                </a:solidFill>
              </a:rPr>
              <a:t> .</a:t>
            </a:r>
            <a:endParaRPr lang="en-US" sz="2400" b="1" dirty="0">
              <a:ln>
                <a:solidFill>
                  <a:sysClr val="windowText" lastClr="000000"/>
                </a:solidFill>
              </a:ln>
              <a:solidFill>
                <a:prstClr val="black"/>
              </a:solidFill>
            </a:endParaRPr>
          </a:p>
        </p:txBody>
      </p:sp>
      <p:sp>
        <p:nvSpPr>
          <p:cNvPr id="10" name="وسيلة شرح خطية 1 (حدود وشريط التمييز)‏ 10"/>
          <p:cNvSpPr/>
          <p:nvPr/>
        </p:nvSpPr>
        <p:spPr>
          <a:xfrm>
            <a:off x="7619984" y="1857364"/>
            <a:ext cx="2047924" cy="2143140"/>
          </a:xfrm>
          <a:prstGeom prst="accentBorderCallout1">
            <a:avLst>
              <a:gd name="adj1" fmla="val 18750"/>
              <a:gd name="adj2" fmla="val -8333"/>
              <a:gd name="adj3" fmla="val 58925"/>
              <a:gd name="adj4" fmla="val -29784"/>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400" b="1" dirty="0" smtClean="0">
                <a:solidFill>
                  <a:schemeClr val="tx1"/>
                </a:solidFill>
              </a:rPr>
              <a:t>يشترط في عضو مجلس الادارة </a:t>
            </a:r>
            <a:endParaRPr lang="en-US" sz="2400" b="1" dirty="0">
              <a:solidFill>
                <a:schemeClr val="tx1"/>
              </a:solidFill>
            </a:endParaRPr>
          </a:p>
        </p:txBody>
      </p:sp>
      <p:sp>
        <p:nvSpPr>
          <p:cNvPr id="11" name="قوس كبير أيمن 11"/>
          <p:cNvSpPr/>
          <p:nvPr/>
        </p:nvSpPr>
        <p:spPr>
          <a:xfrm>
            <a:off x="6100008" y="947615"/>
            <a:ext cx="918434" cy="4355391"/>
          </a:xfrm>
          <a:prstGeom prst="rightBrace">
            <a:avLst>
              <a:gd name="adj1" fmla="val 8333"/>
              <a:gd name="adj2" fmla="val 49742"/>
            </a:avLst>
          </a:prstGeom>
          <a:ln w="28575"/>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Rectangle 3"/>
          <p:cNvSpPr txBox="1">
            <a:spLocks noRot="1" noChangeArrowheads="1"/>
          </p:cNvSpPr>
          <p:nvPr/>
        </p:nvSpPr>
        <p:spPr>
          <a:xfrm>
            <a:off x="234782" y="4710412"/>
            <a:ext cx="5857916" cy="5925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ln>
                  <a:solidFill>
                    <a:sysClr val="windowText" lastClr="000000"/>
                  </a:solidFill>
                </a:ln>
                <a:solidFill>
                  <a:prstClr val="black"/>
                </a:solidFill>
              </a:rPr>
              <a:t>5- أن يجيد القراءة والكتابة.</a:t>
            </a:r>
            <a:endParaRPr lang="en-US" sz="2400" b="1" dirty="0">
              <a:ln>
                <a:solidFill>
                  <a:sysClr val="windowText" lastClr="000000"/>
                </a:solidFill>
              </a:ln>
              <a:solidFill>
                <a:prstClr val="black"/>
              </a:solidFill>
            </a:endParaRPr>
          </a:p>
          <a:p>
            <a:pPr>
              <a:defRPr/>
            </a:pPr>
            <a:endParaRPr lang="en-US" sz="2400" b="1" dirty="0">
              <a:ln>
                <a:solidFill>
                  <a:sysClr val="windowText" lastClr="000000"/>
                </a:solidFill>
              </a:ln>
              <a:solidFill>
                <a:prstClr val="black"/>
              </a:solidFill>
            </a:endParaRPr>
          </a:p>
        </p:txBody>
      </p:sp>
    </p:spTree>
    <p:extLst>
      <p:ext uri="{BB962C8B-B14F-4D97-AF65-F5344CB8AC3E}">
        <p14:creationId xmlns:p14="http://schemas.microsoft.com/office/powerpoint/2010/main" xmlns="" val="3174962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ppt_x</p:attrName>
                                        </p:attrNameLst>
                                      </p:cBhvr>
                                      <p:tavLst>
                                        <p:tav tm="0">
                                          <p:val>
                                            <p:strVal val="#ppt_x-.2"/>
                                          </p:val>
                                        </p:tav>
                                        <p:tav tm="100000">
                                          <p:val>
                                            <p:strVal val="#ppt_x"/>
                                          </p:val>
                                        </p:tav>
                                      </p:tavLst>
                                    </p:anim>
                                    <p:anim calcmode="lin" valueType="num">
                                      <p:cBhvr>
                                        <p:cTn id="22"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ppt_x</p:attrName>
                                        </p:attrNameLst>
                                      </p:cBhvr>
                                      <p:tavLst>
                                        <p:tav tm="0">
                                          <p:val>
                                            <p:strVal val="#ppt_x-.2"/>
                                          </p:val>
                                        </p:tav>
                                        <p:tav tm="100000">
                                          <p:val>
                                            <p:strVal val="#ppt_x"/>
                                          </p:val>
                                        </p:tav>
                                      </p:tavLst>
                                    </p:anim>
                                    <p:anim calcmode="lin" valueType="num">
                                      <p:cBhvr>
                                        <p:cTn id="29"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0" dur="10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1000" fill="hold"/>
                                        <p:tgtEl>
                                          <p:spTgt spid="12"/>
                                        </p:tgtEl>
                                        <p:attrNameLst>
                                          <p:attrName>ppt_x</p:attrName>
                                        </p:attrNameLst>
                                      </p:cBhvr>
                                      <p:tavLst>
                                        <p:tav tm="0">
                                          <p:val>
                                            <p:strVal val="#ppt_x-.2"/>
                                          </p:val>
                                        </p:tav>
                                        <p:tav tm="100000">
                                          <p:val>
                                            <p:strVal val="#ppt_x"/>
                                          </p:val>
                                        </p:tav>
                                      </p:tavLst>
                                    </p:anim>
                                    <p:anim calcmode="lin" valueType="num">
                                      <p:cBhvr>
                                        <p:cTn id="36"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167050" y="0"/>
            <a:ext cx="4720828" cy="57150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solidFill>
                  <a:srgbClr val="FF0000"/>
                </a:solidFill>
              </a:rPr>
              <a:t>الموارد المالية للغرفة</a:t>
            </a:r>
            <a:endParaRPr lang="en-US" sz="2800" b="1" dirty="0">
              <a:solidFill>
                <a:srgbClr val="FF0000"/>
              </a:solidFill>
            </a:endParaRPr>
          </a:p>
          <a:p>
            <a:pPr algn="ctr">
              <a:defRPr/>
            </a:pPr>
            <a:endParaRPr lang="en-US" sz="2800" b="1" dirty="0">
              <a:solidFill>
                <a:srgbClr val="FF0000"/>
              </a:solidFill>
            </a:endParaRPr>
          </a:p>
        </p:txBody>
      </p:sp>
      <p:sp>
        <p:nvSpPr>
          <p:cNvPr id="3" name="Rectangle 3"/>
          <p:cNvSpPr txBox="1">
            <a:spLocks noRot="1" noChangeArrowheads="1"/>
          </p:cNvSpPr>
          <p:nvPr/>
        </p:nvSpPr>
        <p:spPr>
          <a:xfrm>
            <a:off x="166654" y="908720"/>
            <a:ext cx="9572692" cy="280831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ysClr val="windowText" lastClr="000000"/>
                  </a:solidFill>
                </a:ln>
                <a:solidFill>
                  <a:prstClr val="black"/>
                </a:solidFill>
              </a:rPr>
              <a:t>تتكون الموارد المالية للغرفة من :</a:t>
            </a:r>
            <a:endParaRPr lang="en-US" sz="2400" b="1" dirty="0">
              <a:ln>
                <a:solidFill>
                  <a:sysClr val="windowText" lastClr="000000"/>
                </a:solidFill>
              </a:ln>
              <a:solidFill>
                <a:prstClr val="black"/>
              </a:solidFill>
            </a:endParaRPr>
          </a:p>
          <a:p>
            <a:pPr algn="just">
              <a:defRPr/>
            </a:pPr>
            <a:r>
              <a:rPr lang="ar-SA" sz="2400" b="1" dirty="0">
                <a:ln>
                  <a:solidFill>
                    <a:sysClr val="windowText" lastClr="000000"/>
                  </a:solidFill>
                </a:ln>
                <a:solidFill>
                  <a:prstClr val="black"/>
                </a:solidFill>
              </a:rPr>
              <a:t>1-الاشتراكات طبقا لفئات التجار والصناع "حيث يوجد ثلاث فئات : درجة ممتازة وتشمل المنشآت ذات رؤوس الأموال </a:t>
            </a:r>
            <a:r>
              <a:rPr lang="ar-SA" sz="2400" b="1" dirty="0" smtClean="0">
                <a:ln>
                  <a:solidFill>
                    <a:sysClr val="windowText" lastClr="000000"/>
                  </a:solidFill>
                </a:ln>
                <a:solidFill>
                  <a:prstClr val="black"/>
                </a:solidFill>
              </a:rPr>
              <a:t>الضخمة، </a:t>
            </a:r>
            <a:r>
              <a:rPr lang="ar-SA" sz="2400" b="1" dirty="0">
                <a:ln>
                  <a:solidFill>
                    <a:sysClr val="windowText" lastClr="000000"/>
                  </a:solidFill>
                </a:ln>
                <a:solidFill>
                  <a:prstClr val="black"/>
                </a:solidFill>
              </a:rPr>
              <a:t>درجة أولي وتشمل المنشآت ذات رؤوس الأموال المتوسطة</a:t>
            </a:r>
            <a:r>
              <a:rPr lang="ar-SA" sz="2400" b="1" dirty="0" smtClean="0">
                <a:ln>
                  <a:solidFill>
                    <a:sysClr val="windowText" lastClr="000000"/>
                  </a:solidFill>
                </a:ln>
                <a:solidFill>
                  <a:prstClr val="black"/>
                </a:solidFill>
              </a:rPr>
              <a:t>، ودرجة </a:t>
            </a:r>
            <a:r>
              <a:rPr lang="ar-SA" sz="2400" b="1" dirty="0">
                <a:ln>
                  <a:solidFill>
                    <a:sysClr val="windowText" lastClr="000000"/>
                  </a:solidFill>
                </a:ln>
                <a:solidFill>
                  <a:prstClr val="black"/>
                </a:solidFill>
              </a:rPr>
              <a:t>ثانية وتشمل المنشآت ذات رؤوس الأموال الصغيرة</a:t>
            </a:r>
            <a:r>
              <a:rPr lang="ar-SA" sz="2400" b="1" dirty="0" smtClean="0">
                <a:ln>
                  <a:solidFill>
                    <a:sysClr val="windowText" lastClr="000000"/>
                  </a:solidFill>
                </a:ln>
                <a:solidFill>
                  <a:prstClr val="black"/>
                </a:solidFill>
              </a:rPr>
              <a:t>".</a:t>
            </a:r>
          </a:p>
          <a:p>
            <a:pPr algn="just">
              <a:defRPr/>
            </a:pPr>
            <a:r>
              <a:rPr lang="ar-SA" sz="2400" b="1" dirty="0" smtClean="0">
                <a:ln>
                  <a:solidFill>
                    <a:sysClr val="windowText" lastClr="000000"/>
                  </a:solidFill>
                </a:ln>
                <a:solidFill>
                  <a:prstClr val="black"/>
                </a:solidFill>
                <a:latin typeface="Calibri" pitchFamily="34" charset="0"/>
                <a:ea typeface="Calibri" pitchFamily="34" charset="0"/>
                <a:cs typeface="Arial" pitchFamily="34" charset="0"/>
              </a:rPr>
              <a:t>2-رسوم الإصدار والتصديق علي الشهادات والمحررات التي يقدمها التجار والصناع للغرفة.</a:t>
            </a:r>
            <a:endParaRPr lang="ar-SA" sz="2400" b="1" dirty="0" smtClean="0">
              <a:ln>
                <a:solidFill>
                  <a:sysClr val="windowText" lastClr="000000"/>
                </a:solidFill>
              </a:ln>
              <a:solidFill>
                <a:prstClr val="black"/>
              </a:solidFill>
              <a:latin typeface="Arial" pitchFamily="34" charset="0"/>
              <a:cs typeface="Arial" pitchFamily="34" charset="0"/>
            </a:endParaRPr>
          </a:p>
          <a:p>
            <a:pPr algn="just">
              <a:defRPr/>
            </a:pPr>
            <a:r>
              <a:rPr lang="ar-SA" sz="2400" b="1" dirty="0" smtClean="0">
                <a:ln>
                  <a:solidFill>
                    <a:sysClr val="windowText" lastClr="000000"/>
                  </a:solidFill>
                </a:ln>
                <a:solidFill>
                  <a:prstClr val="black"/>
                </a:solidFill>
              </a:rPr>
              <a:t>3-عوائد استثمار أموالها</a:t>
            </a:r>
            <a:endParaRPr lang="ar-SA" sz="2400" b="1" dirty="0" smtClean="0">
              <a:ln>
                <a:solidFill>
                  <a:sysClr val="windowText" lastClr="000000"/>
                </a:solidFill>
              </a:ln>
              <a:solidFill>
                <a:prstClr val="black"/>
              </a:solidFill>
              <a:latin typeface="Arial" pitchFamily="34" charset="0"/>
              <a:cs typeface="Arial" pitchFamily="34" charset="0"/>
            </a:endParaRPr>
          </a:p>
          <a:p>
            <a:pPr algn="just">
              <a:defRPr/>
            </a:pPr>
            <a:r>
              <a:rPr lang="ar-SA" sz="2400" b="1" dirty="0" smtClean="0">
                <a:ln>
                  <a:solidFill>
                    <a:sysClr val="windowText" lastClr="000000"/>
                  </a:solidFill>
                </a:ln>
                <a:solidFill>
                  <a:prstClr val="black"/>
                </a:solidFill>
              </a:rPr>
              <a:t>4-التبرعات والهبات والإعانات الأهلية والحكومية.  </a:t>
            </a:r>
            <a:endParaRPr lang="en-US" sz="2400" b="1" dirty="0" smtClean="0">
              <a:ln>
                <a:solidFill>
                  <a:sysClr val="windowText" lastClr="000000"/>
                </a:solidFill>
              </a:ln>
              <a:solidFill>
                <a:prstClr val="black"/>
              </a:solidFill>
            </a:endParaRPr>
          </a:p>
          <a:p>
            <a:pPr algn="just">
              <a:defRPr/>
            </a:pPr>
            <a:endParaRPr lang="en-US" sz="2400" b="1" dirty="0">
              <a:ln>
                <a:solidFill>
                  <a:sysClr val="windowText" lastClr="000000"/>
                </a:solidFill>
              </a:ln>
              <a:solidFill>
                <a:prstClr val="black"/>
              </a:solidFill>
            </a:endParaRPr>
          </a:p>
        </p:txBody>
      </p:sp>
      <p:sp>
        <p:nvSpPr>
          <p:cNvPr id="4" name="Rectangle 3"/>
          <p:cNvSpPr txBox="1">
            <a:spLocks noRot="1" noChangeArrowheads="1"/>
          </p:cNvSpPr>
          <p:nvPr/>
        </p:nvSpPr>
        <p:spPr>
          <a:xfrm>
            <a:off x="166654" y="4005064"/>
            <a:ext cx="9572692" cy="90010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marL="342900" indent="-342900" algn="just">
              <a:buFontTx/>
              <a:buChar char="-"/>
              <a:defRPr/>
            </a:pPr>
            <a:r>
              <a:rPr lang="ar-SA" sz="2400" b="1" dirty="0" smtClean="0">
                <a:ln>
                  <a:solidFill>
                    <a:sysClr val="windowText" lastClr="000000"/>
                  </a:solidFill>
                </a:ln>
                <a:solidFill>
                  <a:prstClr val="black"/>
                </a:solidFill>
              </a:rPr>
              <a:t>تستثمر الغرفة أموالها وفقا للأهداف التي أنشئت من أجلها على النحو الذي يقرره مجلس الادارة.</a:t>
            </a:r>
          </a:p>
          <a:p>
            <a:pPr marL="342900" indent="-342900" algn="just">
              <a:buFontTx/>
              <a:buChar char="-"/>
              <a:defRPr/>
            </a:pPr>
            <a:endParaRPr lang="ar-SA" sz="2400" b="1" dirty="0" smtClean="0">
              <a:ln>
                <a:solidFill>
                  <a:sysClr val="windowText" lastClr="000000"/>
                </a:solidFill>
              </a:ln>
              <a:solidFill>
                <a:prstClr val="black"/>
              </a:solidFill>
            </a:endParaRPr>
          </a:p>
          <a:p>
            <a:pPr algn="just">
              <a:defRPr/>
            </a:pPr>
            <a:endParaRPr lang="en-US" sz="2400" b="1" dirty="0">
              <a:ln>
                <a:solidFill>
                  <a:sysClr val="windowText" lastClr="000000"/>
                </a:solidFill>
              </a:ln>
              <a:solidFill>
                <a:prstClr val="black"/>
              </a:solidFill>
            </a:endParaRPr>
          </a:p>
        </p:txBody>
      </p:sp>
    </p:spTree>
    <p:extLst>
      <p:ext uri="{BB962C8B-B14F-4D97-AF65-F5344CB8AC3E}">
        <p14:creationId xmlns:p14="http://schemas.microsoft.com/office/powerpoint/2010/main" xmlns="" val="7010724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16</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xmlns=""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4199</TotalTime>
  <Words>1172</Words>
  <Application>Microsoft Office PowerPoint</Application>
  <PresentationFormat>A4 Paper (210x297 mm)‎</PresentationFormat>
  <Paragraphs>85</Paragraphs>
  <Slides>16</Slides>
  <Notes>7</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  المحاضرة التاسعة : التزامات التاجر  (الالتزام بالاشتراك في الغرفة التجارية والصناعية  )   </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367</cp:revision>
  <dcterms:created xsi:type="dcterms:W3CDTF">2009-10-14T19:14:34Z</dcterms:created>
  <dcterms:modified xsi:type="dcterms:W3CDTF">2012-11-10T22:16:52Z</dcterms:modified>
</cp:coreProperties>
</file>