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5" r:id="rId1"/>
  </p:sldMasterIdLst>
  <p:notesMasterIdLst>
    <p:notesMasterId r:id="rId22"/>
  </p:notesMasterIdLst>
  <p:sldIdLst>
    <p:sldId id="256" r:id="rId2"/>
    <p:sldId id="300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90" r:id="rId11"/>
    <p:sldId id="289" r:id="rId12"/>
    <p:sldId id="291" r:id="rId13"/>
    <p:sldId id="292" r:id="rId14"/>
    <p:sldId id="293" r:id="rId15"/>
    <p:sldId id="294" r:id="rId16"/>
    <p:sldId id="295" r:id="rId17"/>
    <p:sldId id="296" r:id="rId18"/>
    <p:sldId id="298" r:id="rId19"/>
    <p:sldId id="297" r:id="rId20"/>
    <p:sldId id="266" r:id="rId21"/>
  </p:sldIdLst>
  <p:sldSz cx="9906000" cy="6858000" type="A4"/>
  <p:notesSz cx="6881813" cy="92964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66"/>
    <a:srgbClr val="FF3300"/>
    <a:srgbClr val="009900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6498" autoAdjust="0"/>
    <p:restoredTop sz="85943" autoAdjust="0"/>
  </p:normalViewPr>
  <p:slideViewPr>
    <p:cSldViewPr>
      <p:cViewPr>
        <p:scale>
          <a:sx n="75" d="100"/>
          <a:sy n="75" d="100"/>
        </p:scale>
        <p:origin x="-1182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3925" y="696913"/>
            <a:ext cx="503396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57203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8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>
              <a:defRPr sz="1200" dirty="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4770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452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2688" y="6291263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 الإلكتروني والتعليم 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12984" y="6578367"/>
            <a:ext cx="16594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د/ أحمد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محمد الشريف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3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61" r:id="rId12"/>
    <p:sldLayoutId id="2147483863" r:id="rId13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19400"/>
            <a:ext cx="5105400" cy="154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النظم المتكاملة للمؤسسات </a:t>
            </a:r>
          </a:p>
          <a:p>
            <a:pPr algn="l"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 أحمد محمد الشريف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المحاضرة الخامسة</a:t>
            </a:r>
            <a:endParaRPr lang="en-US" dirty="0" smtClean="0"/>
          </a:p>
        </p:txBody>
      </p:sp>
      <p:sp>
        <p:nvSpPr>
          <p:cNvPr id="7171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دورة حياة  </a:t>
            </a:r>
            <a:r>
              <a:rPr lang="ar-SA" smtClean="0"/>
              <a:t>تطوير النظم 2</a:t>
            </a:r>
            <a:endParaRPr lang="ar-SA" dirty="0" smtClean="0"/>
          </a:p>
          <a:p>
            <a:pPr>
              <a:lnSpc>
                <a:spcPct val="90000"/>
              </a:lnSpc>
            </a:pPr>
            <a:r>
              <a:rPr lang="en-US" b="1" dirty="0"/>
              <a:t>DEVELOPMENT LIFE CYCLE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2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مرحلة تحليل وتصميم النظام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اتخاذ قرار فيما يخص البرمجيات وكذلك تعيين الاستشاريين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تحليل متطلبات المستخدمين </a:t>
            </a:r>
            <a:r>
              <a:rPr lang="en-US" dirty="0" smtClean="0">
                <a:cs typeface="Arial" pitchFamily="34" charset="0"/>
              </a:rPr>
              <a:t>User Requirements 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مطابقة المتطلبات مع النظام وتحديد اوجه الخلاف  بين اجراءات العمل </a:t>
            </a:r>
            <a:r>
              <a:rPr lang="en-US" dirty="0" smtClean="0">
                <a:cs typeface="Arial" pitchFamily="34" charset="0"/>
              </a:rPr>
              <a:t>BP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الحالية وتلك المطبقة بالنظام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تصميم خطة لإدارة التغيير </a:t>
            </a:r>
            <a:r>
              <a:rPr lang="ar-SA" dirty="0" err="1" smtClean="0">
                <a:cs typeface="Arial" pitchFamily="34" charset="0"/>
              </a:rPr>
              <a:t>بالاضافة</a:t>
            </a:r>
            <a:r>
              <a:rPr lang="ar-SA" dirty="0" smtClean="0">
                <a:cs typeface="Arial" pitchFamily="34" charset="0"/>
              </a:rPr>
              <a:t> الى قائمة بالعمليات الموجودة بالنظام والشاشات والتقارير التي يوفرها النظام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تحويل البيانات </a:t>
            </a:r>
            <a:r>
              <a:rPr lang="en-US" dirty="0" smtClean="0">
                <a:cs typeface="Arial" pitchFamily="34" charset="0"/>
              </a:rPr>
              <a:t>Date Conversion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تحويل النظام </a:t>
            </a:r>
            <a:r>
              <a:rPr lang="en-US" dirty="0" smtClean="0">
                <a:cs typeface="Arial" pitchFamily="34" charset="0"/>
              </a:rPr>
              <a:t> System Conversion</a:t>
            </a:r>
            <a:r>
              <a:rPr lang="fr-FR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التدريب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532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2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مرحلة الاقتناء والتطوير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شراء الرخص وبناء النسخة الانتاجية وتوفيرها للمستخدمين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في هذه المرحلة تنفيذ المهام التي تم تحديدها في مرحلة تحليل أوجه الخلاف بين ما يوفره النظام ومتطلبات الموظفين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يقوم فريق إدارة التغيير بالعمل مع المستخدمين لتنفيذ التغييرات الضرورية على اجراءات العمل </a:t>
            </a:r>
            <a:r>
              <a:rPr lang="en-US" dirty="0" smtClean="0">
                <a:cs typeface="Arial" pitchFamily="34" charset="0"/>
              </a:rPr>
              <a:t>BP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يقوم فريق البيانات </a:t>
            </a:r>
            <a:r>
              <a:rPr lang="en-US" dirty="0" smtClean="0">
                <a:cs typeface="Arial" pitchFamily="34" charset="0"/>
              </a:rPr>
              <a:t>Data Team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بالعمل على ترحيل البيانات </a:t>
            </a:r>
            <a:r>
              <a:rPr lang="en-US" dirty="0" smtClean="0">
                <a:cs typeface="Arial" pitchFamily="34" charset="0"/>
              </a:rPr>
              <a:t>Data Migration</a:t>
            </a:r>
            <a:r>
              <a:rPr lang="fr-FR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من النظام القديم الى النظام الجديد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يجب اعداد النظام </a:t>
            </a:r>
            <a:r>
              <a:rPr lang="en-US" dirty="0" smtClean="0">
                <a:cs typeface="Arial" pitchFamily="34" charset="0"/>
              </a:rPr>
              <a:t>Configuration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مع الاخذ بعين الاعتبار الجانب الامني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957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مرحلة التنفيذ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التركيز على تنصيب وتوفير النظام للمستخدمين النهائيين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تحويل النظام </a:t>
            </a:r>
            <a:r>
              <a:rPr lang="en-US" dirty="0" smtClean="0">
                <a:cs typeface="Arial" pitchFamily="34" charset="0"/>
              </a:rPr>
              <a:t>System Conversion </a:t>
            </a:r>
            <a:r>
              <a:rPr lang="ar-SA" dirty="0" smtClean="0">
                <a:cs typeface="Arial" pitchFamily="34" charset="0"/>
              </a:rPr>
              <a:t> ( 4 حالات):</a:t>
            </a: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مرحلية </a:t>
            </a:r>
            <a:r>
              <a:rPr lang="en-US" dirty="0" smtClean="0">
                <a:cs typeface="Arial" pitchFamily="34" charset="0"/>
              </a:rPr>
              <a:t>Phased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نموذجية  </a:t>
            </a:r>
            <a:r>
              <a:rPr lang="en-US" dirty="0" smtClean="0">
                <a:cs typeface="Arial" pitchFamily="34" charset="0"/>
              </a:rPr>
              <a:t>Pilot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متوازية   </a:t>
            </a:r>
            <a:r>
              <a:rPr lang="en-US" dirty="0" smtClean="0">
                <a:cs typeface="Arial" pitchFamily="34" charset="0"/>
              </a:rPr>
              <a:t>Parallel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مباشرة   </a:t>
            </a:r>
            <a:r>
              <a:rPr lang="en-US" dirty="0" smtClean="0">
                <a:cs typeface="Arial" pitchFamily="34" charset="0"/>
              </a:rPr>
              <a:t> Big bang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- التغذية الراجعة من استخدام النظام يتم إيفادها الى فريق الدعم أو ما بعد التنفيذ </a:t>
            </a:r>
          </a:p>
          <a:p>
            <a:pPr marL="457200" indent="-457200" rtl="1">
              <a:buFont typeface="Wingdings" pitchFamily="2" charset="2"/>
              <a:buChar char="§"/>
            </a:pPr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912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graphicFrame>
        <p:nvGraphicFramePr>
          <p:cNvPr id="2" name="عنصر نائب للمحتوى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84527632"/>
              </p:ext>
            </p:extLst>
          </p:nvPr>
        </p:nvGraphicFramePr>
        <p:xfrm>
          <a:off x="228600" y="1734820"/>
          <a:ext cx="8458200" cy="42849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433727"/>
                <a:gridCol w="6024473"/>
              </a:tblGrid>
              <a:tr h="6350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تحليل</a:t>
                      </a:r>
                      <a:r>
                        <a:rPr lang="ar-SA" baseline="0" dirty="0" smtClean="0"/>
                        <a:t> أوجه الخلاف (أو  دراسة تحليلية للفجوات)                  </a:t>
                      </a:r>
                      <a:r>
                        <a:rPr lang="en-US" baseline="0" dirty="0" smtClean="0"/>
                        <a:t>Gap Analysis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تقييم الوظائف الموجودة بالنظام ومقارنتها مع اجراءات العمل</a:t>
                      </a:r>
                      <a:r>
                        <a:rPr lang="ar-SA" baseline="0" dirty="0" smtClean="0"/>
                        <a:t> الضرورية لتشغيل الأعمال</a:t>
                      </a:r>
                      <a:r>
                        <a:rPr lang="ar-SA" dirty="0" smtClean="0"/>
                        <a:t> </a:t>
                      </a:r>
                      <a:endParaRPr lang="ar-SA" dirty="0"/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الإطار</a:t>
                      </a:r>
                      <a:r>
                        <a:rPr lang="ar-SA" baseline="0" dirty="0" smtClean="0"/>
                        <a:t> الفزيائي    </a:t>
                      </a:r>
                      <a:r>
                        <a:rPr lang="en-US" baseline="0" dirty="0" smtClean="0"/>
                        <a:t>Physical Scope</a:t>
                      </a:r>
                      <a:r>
                        <a:rPr lang="ar-SA" baseline="0" dirty="0" smtClean="0"/>
                        <a:t> 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يتم</a:t>
                      </a:r>
                      <a:r>
                        <a:rPr lang="ar-SA" baseline="0" dirty="0" smtClean="0"/>
                        <a:t> تحديد المواقع و موقعها الجغرافي وعدد المستخدمين في كل موقع</a:t>
                      </a:r>
                      <a:endParaRPr lang="ar-SA" dirty="0"/>
                    </a:p>
                  </a:txBody>
                  <a:tcPr/>
                </a:tc>
              </a:tr>
              <a:tr h="8255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إطار إعادة الهندسة عمليات   </a:t>
                      </a:r>
                      <a:r>
                        <a:rPr lang="en-US" dirty="0" smtClean="0"/>
                        <a:t>BPR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دراسة</a:t>
                      </a:r>
                      <a:r>
                        <a:rPr lang="ar-SA" baseline="0" dirty="0" smtClean="0"/>
                        <a:t> إمكانية تحسين إجراءات العمل الحالية  أو استبدالها أو التخلص منها كذلك يتم دراسة المستخدمين والاقسام والمواقع التي يتم استهدافها</a:t>
                      </a:r>
                      <a:endParaRPr lang="ar-SA" dirty="0"/>
                    </a:p>
                  </a:txBody>
                  <a:tcPr/>
                </a:tc>
              </a:tr>
              <a:tr h="10160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الإطار الفني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دراسة</a:t>
                      </a:r>
                      <a:r>
                        <a:rPr lang="ar-SA" baseline="0" dirty="0" smtClean="0"/>
                        <a:t> حجم التغييرات التي ستطرأ على نظام الـ</a:t>
                      </a:r>
                      <a:r>
                        <a:rPr lang="en-US" baseline="0" dirty="0" smtClean="0"/>
                        <a:t>ERP</a:t>
                      </a:r>
                      <a:r>
                        <a:rPr lang="ar-SA" baseline="0" dirty="0" smtClean="0"/>
                        <a:t>  وتحديد الاجراءات التي يتم استعمالها دون ان يطرأ عليها أي تغيير (كم هي) وتحديد الاجراءات التي يتم تخصيصها </a:t>
                      </a:r>
                      <a:r>
                        <a:rPr lang="en-US" baseline="0" dirty="0" smtClean="0"/>
                        <a:t>Customizations</a:t>
                      </a:r>
                      <a:r>
                        <a:rPr lang="ar-SA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اطار الموارد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دراسة وتحديد زمن</a:t>
                      </a:r>
                      <a:r>
                        <a:rPr lang="ar-SA" baseline="0" dirty="0" smtClean="0"/>
                        <a:t> التنفيذ والميزانية التي يجب حشدها للمشروع</a:t>
                      </a:r>
                      <a:endParaRPr lang="ar-SA" dirty="0"/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إطار</a:t>
                      </a:r>
                      <a:r>
                        <a:rPr lang="ar-SA" baseline="0" dirty="0" smtClean="0"/>
                        <a:t> التنفيذ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تحديد</a:t>
                      </a:r>
                      <a:r>
                        <a:rPr lang="ar-SA" baseline="0" dirty="0" smtClean="0"/>
                        <a:t> الوحدات </a:t>
                      </a:r>
                      <a:r>
                        <a:rPr lang="en-US" baseline="0" dirty="0" smtClean="0"/>
                        <a:t> Modules</a:t>
                      </a:r>
                      <a:r>
                        <a:rPr lang="ar-SA" baseline="0" dirty="0" smtClean="0"/>
                        <a:t> التي يتم تنفيذها وطريقة ربطها بالنظام القديم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0" y="1371600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List of Scopes and Commitments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53613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2344372"/>
              </p:ext>
            </p:extLst>
          </p:nvPr>
        </p:nvGraphicFramePr>
        <p:xfrm>
          <a:off x="2057400" y="2286001"/>
          <a:ext cx="3048000" cy="3715198"/>
        </p:xfrm>
        <a:graphic>
          <a:graphicData uri="http://schemas.openxmlformats.org/presentationml/2006/ole">
            <p:oleObj spid="_x0000_s12313" name="Photo Editor Photo" r:id="rId4" imgW="4458086" imgH="5433531" progId="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2286000" y="1676400"/>
            <a:ext cx="3168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ERP Conversion Approaches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78846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مرحلة التشغيل</a:t>
            </a:r>
            <a:r>
              <a:rPr lang="en-US" dirty="0" smtClean="0">
                <a:cs typeface="Arial" pitchFamily="34" charset="0"/>
              </a:rPr>
              <a:t>Operation Stage 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يعتبر تسليم النظام أو نقل التكنولوجيا </a:t>
            </a:r>
            <a:r>
              <a:rPr lang="en-US" dirty="0" smtClean="0">
                <a:cs typeface="Arial" pitchFamily="34" charset="0"/>
              </a:rPr>
              <a:t>Technology transfer </a:t>
            </a:r>
            <a:r>
              <a:rPr lang="ar-SA" dirty="0" smtClean="0">
                <a:cs typeface="Arial" pitchFamily="34" charset="0"/>
              </a:rPr>
              <a:t> أهم نشاط فيما يخص الدعم للنظام الجديد حيث يتم ترحيل  دعم النظام  </a:t>
            </a:r>
            <a:r>
              <a:rPr lang="en-US" dirty="0" smtClean="0">
                <a:cs typeface="Arial" pitchFamily="34" charset="0"/>
              </a:rPr>
              <a:t>migration</a:t>
            </a:r>
            <a:r>
              <a:rPr lang="ar-SA" dirty="0" smtClean="0">
                <a:cs typeface="Arial" pitchFamily="34" charset="0"/>
              </a:rPr>
              <a:t>  الى مكتب المساعدة   </a:t>
            </a:r>
            <a:r>
              <a:rPr lang="en-US" dirty="0" smtClean="0">
                <a:cs typeface="Arial" pitchFamily="34" charset="0"/>
              </a:rPr>
              <a:t>Help Desk</a:t>
            </a:r>
            <a:r>
              <a:rPr lang="ar-SA" dirty="0" smtClean="0">
                <a:cs typeface="Arial" pitchFamily="34" charset="0"/>
              </a:rPr>
              <a:t> تحت إشراف فريق الدعم الفني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تدريب مستخدمين جدد على استخدام  وحدات </a:t>
            </a:r>
            <a:r>
              <a:rPr lang="en-US" dirty="0" smtClean="0">
                <a:cs typeface="Arial" pitchFamily="34" charset="0"/>
              </a:rPr>
              <a:t>Modules 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النظام الجديد  التي يتم تسليمها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تتم إدارة الاصدارات </a:t>
            </a:r>
            <a:r>
              <a:rPr lang="en-US" dirty="0" smtClean="0">
                <a:cs typeface="Arial" pitchFamily="34" charset="0"/>
              </a:rPr>
              <a:t>releases</a:t>
            </a:r>
            <a:r>
              <a:rPr lang="ar-SA" dirty="0" smtClean="0">
                <a:cs typeface="Arial" pitchFamily="34" charset="0"/>
              </a:rPr>
              <a:t> الجديدة للنظام ويتم تنصيب الرقع البرمجية  </a:t>
            </a:r>
            <a:r>
              <a:rPr lang="en-US" dirty="0" smtClean="0">
                <a:cs typeface="Arial" pitchFamily="34" charset="0"/>
              </a:rPr>
              <a:t>Software Patches</a:t>
            </a:r>
            <a:r>
              <a:rPr lang="ar-SA" dirty="0" smtClean="0">
                <a:cs typeface="Arial" pitchFamily="34" charset="0"/>
              </a:rPr>
              <a:t>  والترقيات </a:t>
            </a:r>
            <a:r>
              <a:rPr lang="en-US" dirty="0" smtClean="0">
                <a:cs typeface="Arial" pitchFamily="34" charset="0"/>
              </a:rPr>
              <a:t>Upgrades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إدارة ومتابعة العقد مع المورد</a:t>
            </a: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148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26333519"/>
              </p:ext>
            </p:extLst>
          </p:nvPr>
        </p:nvGraphicFramePr>
        <p:xfrm>
          <a:off x="947739" y="2113584"/>
          <a:ext cx="6443662" cy="3982416"/>
        </p:xfrm>
        <a:graphic>
          <a:graphicData uri="http://schemas.openxmlformats.org/presentationml/2006/ole">
            <p:oleObj spid="_x0000_s13335" name="Photo Editor Photo" r:id="rId4" imgW="7521592" imgH="4648603" progId="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2438400" y="1600200"/>
            <a:ext cx="3617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ERP Life Cycle Phases Summary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51105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 </a:t>
            </a:r>
            <a:r>
              <a:rPr lang="en-US" sz="3200" dirty="0"/>
              <a:t>Role of Change </a:t>
            </a:r>
            <a:r>
              <a:rPr lang="en-US" sz="3200" dirty="0" smtClean="0"/>
              <a:t>Management   </a:t>
            </a:r>
            <a:r>
              <a:rPr lang="ar-SA" sz="3200" dirty="0" smtClean="0"/>
              <a:t> </a:t>
            </a:r>
            <a:r>
              <a:rPr lang="ar-SA" dirty="0" smtClean="0"/>
              <a:t>دور إدارة التغيير</a:t>
            </a: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يفشل النظام  في أغلب الحالات التي لا تؤخذ فيها عملية إدارة التغيير بعين الاعتبار منذ المراحل الاولى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يجب تكوين رؤية لإدارة التغيير منذ المرحلة الأولى ومن ثم تتم مراجعتها ومراقبتها وتنفيذها باستمرار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يتمثل دور المدراء التنفيذيون  المستخدمين في العمل مع فريق المشروع  وتوجيه فريق التنفيذ فيما يخص كل النشاطات عملية ادارة التغيير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يعتبر دعم الادارة العليا وكذلك مهارات فريق ادارة التغيير عوامل مهمة جدا في انجاح المشروع </a:t>
            </a:r>
          </a:p>
          <a:p>
            <a:pPr marL="0" indent="0" rtl="1"/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418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منهجيات تنفيذ نظم الــ</a:t>
            </a:r>
            <a:r>
              <a:rPr lang="en-US" dirty="0" smtClean="0"/>
              <a:t>ERP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2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الحل الجامع </a:t>
            </a:r>
            <a:r>
              <a:rPr lang="en-US" dirty="0" smtClean="0">
                <a:cs typeface="Arial" pitchFamily="34" charset="0"/>
              </a:rPr>
              <a:t>Total Solution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المراحل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اقتراح القيمة  </a:t>
            </a:r>
            <a:r>
              <a:rPr lang="en-US" dirty="0" smtClean="0">
                <a:cs typeface="Arial" pitchFamily="34" charset="0"/>
              </a:rPr>
              <a:t>Value Proposition</a:t>
            </a:r>
            <a:r>
              <a:rPr lang="ar-SA" dirty="0" smtClean="0">
                <a:cs typeface="Arial" pitchFamily="34" charset="0"/>
              </a:rPr>
              <a:t>: هل الحل معقول من وجهة نظر الأعمال؟؟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التحقق الواقعي </a:t>
            </a:r>
            <a:r>
              <a:rPr lang="en-US" dirty="0" smtClean="0">
                <a:cs typeface="Arial" pitchFamily="34" charset="0"/>
              </a:rPr>
              <a:t>Reality Check</a:t>
            </a:r>
            <a:r>
              <a:rPr lang="ar-SA" dirty="0" smtClean="0">
                <a:cs typeface="Arial" pitchFamily="34" charset="0"/>
              </a:rPr>
              <a:t>  : هل المنظمة جاهزة ومستعدة للتغيير؟؟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طريقة المحاذاة  </a:t>
            </a:r>
            <a:r>
              <a:rPr lang="en-US" dirty="0" smtClean="0">
                <a:cs typeface="Arial" pitchFamily="34" charset="0"/>
              </a:rPr>
              <a:t>Aligned Approach </a:t>
            </a:r>
            <a:r>
              <a:rPr lang="ar-SA" dirty="0" smtClean="0">
                <a:cs typeface="Arial" pitchFamily="34" charset="0"/>
              </a:rPr>
              <a:t> : تحديد التوقعات الصحيحة فيما يخص القيمة  سواء على المدى القصير أو الطويل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البعد الخاص بنجاح المشروع </a:t>
            </a:r>
            <a:r>
              <a:rPr lang="en-US" dirty="0" smtClean="0">
                <a:cs typeface="Arial" pitchFamily="34" charset="0"/>
              </a:rPr>
              <a:t>Success Dimension</a:t>
            </a:r>
            <a:r>
              <a:rPr lang="ar-SA" dirty="0" smtClean="0">
                <a:cs typeface="Arial" pitchFamily="34" charset="0"/>
              </a:rPr>
              <a:t> : الخليط الصحيح من الأشخاص، المهارات ، الطرق وإدارة الفريق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 تقديم القيمة   </a:t>
            </a:r>
            <a:r>
              <a:rPr lang="en-US" dirty="0" smtClean="0">
                <a:cs typeface="Arial" pitchFamily="34" charset="0"/>
              </a:rPr>
              <a:t>Delivering Value </a:t>
            </a:r>
            <a:r>
              <a:rPr lang="ar-SA" dirty="0" smtClean="0">
                <a:cs typeface="Arial" pitchFamily="34" charset="0"/>
              </a:rPr>
              <a:t> : تقييم النتائج الاحتفال بالنجاح</a:t>
            </a:r>
          </a:p>
          <a:p>
            <a:pPr marL="0" indent="0" rtl="1"/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479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منهجيات تنفيذ نظم الــ</a:t>
            </a:r>
            <a:r>
              <a:rPr lang="en-US" dirty="0" smtClean="0"/>
              <a:t>ERP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85000"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المسار السريع </a:t>
            </a:r>
            <a:r>
              <a:rPr lang="en-US" dirty="0" smtClean="0">
                <a:cs typeface="Arial" pitchFamily="34" charset="0"/>
              </a:rPr>
              <a:t>Fast Track 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المراحل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تحديد إطار المشروع والتخطيط </a:t>
            </a:r>
            <a:r>
              <a:rPr lang="en-US" dirty="0" smtClean="0">
                <a:cs typeface="Arial" pitchFamily="34" charset="0"/>
              </a:rPr>
              <a:t> Scoping and Planning </a:t>
            </a:r>
            <a:r>
              <a:rPr lang="ar-SA" dirty="0" smtClean="0">
                <a:cs typeface="Arial" pitchFamily="34" charset="0"/>
              </a:rPr>
              <a:t> : تعريف المشروع وتحديد إطاره تبدأ عملية التخطيط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الرؤية والاستهداف </a:t>
            </a:r>
            <a:r>
              <a:rPr lang="en-US" dirty="0" smtClean="0">
                <a:cs typeface="Arial" pitchFamily="34" charset="0"/>
              </a:rPr>
              <a:t>Visioning and Targeting</a:t>
            </a:r>
            <a:r>
              <a:rPr lang="ar-SA" dirty="0" smtClean="0">
                <a:cs typeface="Arial" pitchFamily="34" charset="0"/>
              </a:rPr>
              <a:t> : تحتاج الى التقييم  يتم تحديد الرؤية والاهداف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إعادة التصميم  </a:t>
            </a:r>
            <a:r>
              <a:rPr lang="en-US" dirty="0" smtClean="0">
                <a:cs typeface="Arial" pitchFamily="34" charset="0"/>
              </a:rPr>
              <a:t> Redesign</a:t>
            </a:r>
            <a:r>
              <a:rPr lang="ar-SA" dirty="0" smtClean="0">
                <a:cs typeface="Arial" pitchFamily="34" charset="0"/>
              </a:rPr>
              <a:t> : تصميم وتطوير البرمجيات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الاعدادات </a:t>
            </a:r>
            <a:r>
              <a:rPr lang="en-US" dirty="0" smtClean="0">
                <a:cs typeface="Arial" pitchFamily="34" charset="0"/>
              </a:rPr>
              <a:t>Configuration</a:t>
            </a:r>
            <a:r>
              <a:rPr lang="ar-SA" dirty="0" smtClean="0">
                <a:cs typeface="Arial" pitchFamily="34" charset="0"/>
              </a:rPr>
              <a:t>   تطوير النظم  التكامل وتخطيط اختبار النظام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الاختبار والتسليم : اختبار التكامل  تسليم النظام والاعمال   </a:t>
            </a:r>
            <a:r>
              <a:rPr lang="en-US" dirty="0" smtClean="0">
                <a:cs typeface="Arial" pitchFamily="34" charset="0"/>
              </a:rPr>
              <a:t>Business and system delivery </a:t>
            </a:r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29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منهجيات تنفيذ نظم الــ</a:t>
            </a:r>
            <a:r>
              <a:rPr lang="en-US" dirty="0" smtClean="0"/>
              <a:t>ERP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85000" lnSpcReduction="2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المسار السريع </a:t>
            </a:r>
            <a:r>
              <a:rPr lang="en-US" dirty="0" smtClean="0">
                <a:cs typeface="Arial" pitchFamily="34" charset="0"/>
              </a:rPr>
              <a:t>Fast Track 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المجالات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ادارة المشروع ( تنظيم المشروع ، إدارة المخاطر، التخطيط، التواصل، الميزانية، ضمان الجودة)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معمارية تقنية المعلومات (اختيار المعدات والشبكات، التنصيب، العمليات، التصميم، التطوير، التنصيب)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نزاهة النظم والعمليات </a:t>
            </a:r>
            <a:r>
              <a:rPr lang="en-US" dirty="0" smtClean="0">
                <a:cs typeface="Arial" pitchFamily="34" charset="0"/>
              </a:rPr>
              <a:t>Process  and systems integrity  </a:t>
            </a:r>
            <a:r>
              <a:rPr lang="ar-SA" dirty="0" smtClean="0">
                <a:cs typeface="Arial" pitchFamily="34" charset="0"/>
              </a:rPr>
              <a:t>    (الأمن  التحكم والتدقيق </a:t>
            </a:r>
            <a:r>
              <a:rPr lang="en-US" dirty="0" smtClean="0">
                <a:cs typeface="Arial" pitchFamily="34" charset="0"/>
              </a:rPr>
              <a:t>Audit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الريادة في التغيير </a:t>
            </a:r>
            <a:r>
              <a:rPr lang="en-US" i="1" dirty="0"/>
              <a:t>Change Leadership </a:t>
            </a:r>
            <a:r>
              <a:rPr lang="ar-SA" i="1" dirty="0" smtClean="0"/>
              <a:t>  الريادة الالتزام ،جاهزية التغيير السياسات وتقييم الاداء</a:t>
            </a:r>
          </a:p>
          <a:p>
            <a:pPr marL="457200" indent="-457200" rtl="1">
              <a:buFontTx/>
              <a:buChar char="-"/>
            </a:pPr>
            <a:r>
              <a:rPr lang="ar-SA" i="1" dirty="0" smtClean="0">
                <a:cs typeface="Arial" pitchFamily="34" charset="0"/>
              </a:rPr>
              <a:t>التدريب والتوثيق</a:t>
            </a:r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192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منهجيات تنفيذ نظم الــ</a:t>
            </a:r>
            <a:r>
              <a:rPr lang="en-US" dirty="0" smtClean="0"/>
              <a:t>ERP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2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منهجية ساب السريعة  </a:t>
            </a:r>
            <a:r>
              <a:rPr lang="en-US" dirty="0" smtClean="0">
                <a:cs typeface="Arial" pitchFamily="34" charset="0"/>
              </a:rPr>
              <a:t>Accelerated SAP (ASAP)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التحضير للمشروع حيث تشمل التخطيط وتقييم الجاهزية التنظيمية  </a:t>
            </a:r>
            <a:r>
              <a:rPr lang="en-US" dirty="0" smtClean="0">
                <a:cs typeface="Arial" pitchFamily="34" charset="0"/>
              </a:rPr>
              <a:t>Organizational Readiness 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مخطط الأعمال </a:t>
            </a:r>
            <a:r>
              <a:rPr lang="en-US" dirty="0" smtClean="0">
                <a:cs typeface="Arial" pitchFamily="34" charset="0"/>
              </a:rPr>
              <a:t>Business Blueprint</a:t>
            </a:r>
            <a:r>
              <a:rPr lang="ar-SA" dirty="0" smtClean="0">
                <a:cs typeface="Arial" pitchFamily="34" charset="0"/>
              </a:rPr>
              <a:t> يتم تسليم من طرف المهندس مجموعة الأدوات الخاصة بالإجراءات الموجودة بالنظام  </a:t>
            </a:r>
            <a:r>
              <a:rPr lang="en-US" dirty="0" smtClean="0">
                <a:cs typeface="Arial" pitchFamily="34" charset="0"/>
              </a:rPr>
              <a:t>BP’s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التنفيذ  يتم الشروع في خطوات اعدادات النظام وذلك حسب مخطط الاعمال لنظام </a:t>
            </a:r>
            <a:r>
              <a:rPr lang="en-US" dirty="0" smtClean="0">
                <a:cs typeface="Arial" pitchFamily="34" charset="0"/>
              </a:rPr>
              <a:t>R3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التحضير النهائي  حيث يتم ضبط النظام واجراء التعديلات اللازمة </a:t>
            </a:r>
            <a:r>
              <a:rPr lang="en-US" dirty="0" smtClean="0">
                <a:cs typeface="Arial" pitchFamily="34" charset="0"/>
              </a:rPr>
              <a:t>Fine Tuning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القيام بالنظام والشروع في الدعم ويتم تطوير الاجراءات والطرق التقييمية لتقييم فوائد الاستثمار في النظام وذلك بصفة مستمرة</a:t>
            </a:r>
          </a:p>
          <a:p>
            <a:pPr marL="457200" indent="-457200" rtl="1">
              <a:buFontTx/>
              <a:buChar char="-"/>
            </a:pPr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348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منهجية تكامل الاعمال </a:t>
            </a:r>
            <a:r>
              <a:rPr lang="en-US" sz="2400" dirty="0" smtClean="0"/>
              <a:t>Business Integration Methodology</a:t>
            </a:r>
            <a:endParaRPr lang="en-US" sz="2400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منهجية تكامل الاعمال  ِ</a:t>
            </a:r>
            <a:r>
              <a:rPr lang="en-US" dirty="0" smtClean="0">
                <a:cs typeface="Arial" pitchFamily="34" charset="0"/>
              </a:rPr>
              <a:t>Accenture)</a:t>
            </a:r>
            <a:r>
              <a:rPr lang="ar-SA" dirty="0" smtClean="0">
                <a:cs typeface="Arial" pitchFamily="34" charset="0"/>
              </a:rPr>
              <a:t> )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-  مرحلة التخطيط وتساعد في تعريف وتحديد الاستراتيجيات المناسبة  وكذلك الاتجاهات لتحقيق الميزات التنافسية للمنظمة وبناء نموذج القيمة للمساهمين </a:t>
            </a:r>
            <a:r>
              <a:rPr lang="en-US" dirty="0"/>
              <a:t>stakeholder </a:t>
            </a:r>
            <a:r>
              <a:rPr lang="en-US" dirty="0" smtClean="0"/>
              <a:t>value</a:t>
            </a:r>
            <a:r>
              <a:rPr lang="ar-SA" dirty="0" smtClean="0"/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مرحلة تسليم النظام ويتم خلال هذه المرحلة  ترجمة معمارية الاعمال </a:t>
            </a:r>
            <a:r>
              <a:rPr lang="en-US" dirty="0" smtClean="0">
                <a:cs typeface="Arial" pitchFamily="34" charset="0"/>
              </a:rPr>
              <a:t>Business Architecture</a:t>
            </a:r>
            <a:r>
              <a:rPr lang="ar-SA" dirty="0" smtClean="0">
                <a:cs typeface="Arial" pitchFamily="34" charset="0"/>
              </a:rPr>
              <a:t>  الى قدرة تجارية   </a:t>
            </a:r>
            <a:r>
              <a:rPr lang="en-US" dirty="0" smtClean="0">
                <a:cs typeface="Arial" pitchFamily="34" charset="0"/>
              </a:rPr>
              <a:t>Business Capability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  مرحلة الادارة  </a:t>
            </a:r>
            <a:r>
              <a:rPr lang="en-US" dirty="0" smtClean="0">
                <a:cs typeface="Arial" pitchFamily="34" charset="0"/>
              </a:rPr>
              <a:t>Managing Phase</a:t>
            </a:r>
            <a:r>
              <a:rPr lang="ar-SA" dirty="0" smtClean="0">
                <a:cs typeface="Arial" pitchFamily="34" charset="0"/>
              </a:rPr>
              <a:t> يتم توجيه وتنسيق نشاطات المراحل السابقة الثلاثة لتحقيق نتائج أحسن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مرحلة التشغيل ويتم تشغيل قدرات الاعمال الجديدة والتي تم العمل عليها في مرحلة التسليم</a:t>
            </a:r>
          </a:p>
          <a:p>
            <a:pPr marL="457200" indent="-457200" rtl="1">
              <a:buFontTx/>
              <a:buChar char="-"/>
            </a:pPr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660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مقارنة دورة حياة تطوير النظم التقليدية والخاصة بنظم الـ</a:t>
            </a:r>
            <a:r>
              <a:rPr lang="en-US" dirty="0" smtClean="0"/>
              <a:t>ERP</a:t>
            </a:r>
            <a:r>
              <a:rPr lang="ar-SA" dirty="0" smtClean="0"/>
              <a:t> </a:t>
            </a:r>
            <a:endParaRPr lang="en-US" sz="2400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42167388"/>
              </p:ext>
            </p:extLst>
          </p:nvPr>
        </p:nvGraphicFramePr>
        <p:xfrm>
          <a:off x="381000" y="1600200"/>
          <a:ext cx="9029700" cy="46329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09900"/>
                <a:gridCol w="3009900"/>
                <a:gridCol w="3009900"/>
              </a:tblGrid>
              <a:tr h="80772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دورة</a:t>
                      </a:r>
                      <a:r>
                        <a:rPr lang="ar-SA" baseline="0" dirty="0" smtClean="0"/>
                        <a:t> حياة تطوير النظم التقليدية  </a:t>
                      </a:r>
                      <a:r>
                        <a:rPr lang="en-US" baseline="0" dirty="0" smtClean="0"/>
                        <a:t>SDLC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دورة حياة</a:t>
                      </a:r>
                      <a:r>
                        <a:rPr lang="ar-SA" baseline="0" dirty="0" smtClean="0"/>
                        <a:t> نظم الــ</a:t>
                      </a:r>
                      <a:r>
                        <a:rPr lang="en-US" baseline="0" dirty="0" smtClean="0"/>
                        <a:t>ERP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الهدف </a:t>
                      </a:r>
                      <a:r>
                        <a:rPr lang="en-US" baseline="0" dirty="0" smtClean="0"/>
                        <a:t>Goal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تطوير</a:t>
                      </a:r>
                      <a:r>
                        <a:rPr lang="ar-SA" baseline="0" dirty="0" smtClean="0"/>
                        <a:t> نظام جديد لدعم متطلبات المنظمة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تنفيذ نظام شبه جاهز لدعم متطلبات</a:t>
                      </a:r>
                      <a:r>
                        <a:rPr lang="ar-SA" baseline="0" dirty="0" smtClean="0"/>
                        <a:t> المنظمة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التحليل</a:t>
                      </a:r>
                      <a:r>
                        <a:rPr lang="ar-SA" baseline="0" dirty="0" smtClean="0"/>
                        <a:t> </a:t>
                      </a:r>
                      <a:r>
                        <a:rPr lang="en-US" baseline="0" dirty="0" smtClean="0"/>
                        <a:t>Analysis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تقييم</a:t>
                      </a:r>
                      <a:r>
                        <a:rPr lang="ar-SA" baseline="0" dirty="0" smtClean="0"/>
                        <a:t> حاجة المستخدمين من خلال الملاحظة المقابلات مع المستخدمين وذلك لتحديد مواصفات النظام الجديد 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يتم التحليل</a:t>
                      </a:r>
                      <a:r>
                        <a:rPr lang="ar-SA" baseline="0" dirty="0" smtClean="0"/>
                        <a:t> والتقييم من طرف المورد  للتغييرات اللازمة التي ستطرأ على  إجراءات الاعمال </a:t>
                      </a:r>
                      <a:r>
                        <a:rPr lang="en-US" baseline="0" dirty="0" smtClean="0"/>
                        <a:t>BP</a:t>
                      </a:r>
                      <a:r>
                        <a:rPr lang="ar-SA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التصميم</a:t>
                      </a:r>
                      <a:r>
                        <a:rPr lang="ar-SA" baseline="0" dirty="0" smtClean="0"/>
                        <a:t>    </a:t>
                      </a:r>
                      <a:r>
                        <a:rPr lang="en-US" baseline="0" dirty="0" smtClean="0"/>
                        <a:t>Design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تطوير معمارية</a:t>
                      </a:r>
                      <a:r>
                        <a:rPr lang="ar-SA" baseline="0" dirty="0" smtClean="0"/>
                        <a:t> جديدة للنظام والواجهات الخاصة بالمستخدمين وكذلك أدوات إنشاء التقارير</a:t>
                      </a:r>
                      <a:r>
                        <a:rPr lang="en-US" baseline="0" dirty="0" smtClean="0"/>
                        <a:t>Reporting Tools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التنصيب والتخصيص</a:t>
                      </a:r>
                      <a:r>
                        <a:rPr lang="ar-SA" baseline="0" dirty="0" smtClean="0"/>
                        <a:t>  </a:t>
                      </a:r>
                      <a:r>
                        <a:rPr lang="en-US" baseline="0" dirty="0" smtClean="0"/>
                        <a:t>Installation and Customization</a:t>
                      </a:r>
                      <a:r>
                        <a:rPr lang="ar-SA" baseline="0" dirty="0" smtClean="0"/>
                        <a:t> لنظام الـ</a:t>
                      </a:r>
                      <a:r>
                        <a:rPr lang="en-US" baseline="0" dirty="0" smtClean="0"/>
                        <a:t>ERP</a:t>
                      </a:r>
                      <a:r>
                        <a:rPr lang="ar-SA" baseline="0" dirty="0" smtClean="0"/>
                        <a:t> وترحيل البيانات وكذلك استراتيجيات ادارة التغيير 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التنفيذ</a:t>
                      </a:r>
                      <a:r>
                        <a:rPr lang="ar-SA" baseline="0" dirty="0" smtClean="0"/>
                        <a:t>   </a:t>
                      </a:r>
                      <a:r>
                        <a:rPr lang="en-US" baseline="0" dirty="0" smtClean="0"/>
                        <a:t>Implementation</a:t>
                      </a:r>
                      <a:r>
                        <a:rPr lang="ar-SA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اقتناء</a:t>
                      </a:r>
                      <a:r>
                        <a:rPr lang="ar-SA" baseline="0" dirty="0" smtClean="0"/>
                        <a:t> المعدات والبرمجيات وتطوير التطبيقات والتنصيب واختبار النظام وتدريب المستخدمين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القيام</a:t>
                      </a:r>
                      <a:r>
                        <a:rPr lang="ar-SA" baseline="0" dirty="0" smtClean="0"/>
                        <a:t> بالنظام </a:t>
                      </a:r>
                      <a:r>
                        <a:rPr lang="en-US" baseline="0" dirty="0" smtClean="0"/>
                        <a:t>“Go Live” </a:t>
                      </a:r>
                      <a:r>
                        <a:rPr lang="ar-SA" baseline="0" dirty="0" smtClean="0"/>
                        <a:t> التحول وتسليم النظام للمستخدمين وتدريب الموظفين والتحول الى البيئة الجديدة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4468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مقارنة دورة حياة تطوير النظم التقليدية والخاصة بنظم الـ</a:t>
            </a:r>
            <a:r>
              <a:rPr lang="en-US" dirty="0" smtClean="0"/>
              <a:t>ERP</a:t>
            </a:r>
            <a:r>
              <a:rPr lang="ar-SA" dirty="0" smtClean="0"/>
              <a:t> </a:t>
            </a:r>
            <a:endParaRPr lang="en-US" sz="2400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25188776"/>
              </p:ext>
            </p:extLst>
          </p:nvPr>
        </p:nvGraphicFramePr>
        <p:xfrm>
          <a:off x="381000" y="1600200"/>
          <a:ext cx="9029700" cy="4145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09900"/>
                <a:gridCol w="3009900"/>
                <a:gridCol w="3009900"/>
              </a:tblGrid>
              <a:tr h="80772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دورة</a:t>
                      </a:r>
                      <a:r>
                        <a:rPr lang="ar-SA" baseline="0" dirty="0" smtClean="0"/>
                        <a:t> حياة تطوير النظم التقليدية  </a:t>
                      </a:r>
                      <a:r>
                        <a:rPr lang="en-US" baseline="0" dirty="0" smtClean="0"/>
                        <a:t>SDLC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دورة حياة</a:t>
                      </a:r>
                      <a:r>
                        <a:rPr lang="ar-SA" baseline="0" dirty="0" smtClean="0"/>
                        <a:t> نظم الــ</a:t>
                      </a:r>
                      <a:r>
                        <a:rPr lang="en-US" baseline="0" dirty="0" smtClean="0"/>
                        <a:t>ERP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دور الاستشاريين   </a:t>
                      </a:r>
                      <a:r>
                        <a:rPr lang="en-US" dirty="0" smtClean="0"/>
                        <a:t>Consultant role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الدعم الفني خلال مرحلة التصميم</a:t>
                      </a:r>
                      <a:r>
                        <a:rPr lang="ar-SA" baseline="0" dirty="0" smtClean="0"/>
                        <a:t> والتنفيذ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ادارة</a:t>
                      </a:r>
                      <a:r>
                        <a:rPr lang="ar-SA" baseline="0" dirty="0" smtClean="0"/>
                        <a:t> التغيير وتغيير الاجراءات والدعم الفني من البداية الى نهاية المشروع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دور الادارة   </a:t>
                      </a:r>
                      <a:r>
                        <a:rPr lang="en-US" dirty="0" smtClean="0"/>
                        <a:t>Management Role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اشراف</a:t>
                      </a:r>
                      <a:r>
                        <a:rPr lang="ar-SA" baseline="0" dirty="0" smtClean="0"/>
                        <a:t> محدود والدعم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الاشراف</a:t>
                      </a:r>
                      <a:r>
                        <a:rPr lang="ar-SA" baseline="0" dirty="0" smtClean="0"/>
                        <a:t> الكامل والشامل والتدخل خاصة في ادارة التغيير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دور المستخدم النهائي </a:t>
                      </a:r>
                      <a:r>
                        <a:rPr lang="en-US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انشاء مجموعة واحدة</a:t>
                      </a:r>
                      <a:r>
                        <a:rPr lang="ar-SA" baseline="0" dirty="0" smtClean="0"/>
                        <a:t> ل</a:t>
                      </a:r>
                      <a:r>
                        <a:rPr lang="ar-SA" dirty="0" smtClean="0"/>
                        <a:t>تزويد</a:t>
                      </a:r>
                      <a:r>
                        <a:rPr lang="ar-SA" baseline="0" dirty="0" smtClean="0"/>
                        <a:t> الفريق بالمدخلات خلال مختلف المراحل وخاصة في مرحلة التنفيذ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عدة مجموعات مثل المدراء التنفيذيون والمستخدمون</a:t>
                      </a:r>
                      <a:r>
                        <a:rPr lang="ar-SA" baseline="0" dirty="0" smtClean="0"/>
                        <a:t> المتقدمون  </a:t>
                      </a:r>
                      <a:r>
                        <a:rPr lang="en-US" baseline="0" dirty="0" smtClean="0"/>
                        <a:t>Advanced users </a:t>
                      </a:r>
                      <a:r>
                        <a:rPr lang="ar-SA" baseline="0" dirty="0" smtClean="0"/>
                        <a:t>  ومستخدمي الخدمات الذاتية  ا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دور العمليات </a:t>
                      </a:r>
                      <a:r>
                        <a:rPr lang="en-US" dirty="0" smtClean="0"/>
                        <a:t>Operations</a:t>
                      </a:r>
                      <a:r>
                        <a:rPr lang="ar-SA" dirty="0" smtClean="0"/>
                        <a:t> </a:t>
                      </a:r>
                      <a:r>
                        <a:rPr lang="ar-SA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صيانة وترقية</a:t>
                      </a:r>
                      <a:r>
                        <a:rPr lang="ar-SA" baseline="0" dirty="0" smtClean="0"/>
                        <a:t> النظام وتقديم الدعم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صيانة وترقية</a:t>
                      </a:r>
                      <a:r>
                        <a:rPr lang="ar-SA" baseline="0" dirty="0" smtClean="0"/>
                        <a:t> النظام ومراقبة استراتيجية ادارة التغيير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5901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ادارة المشروع</a:t>
            </a:r>
            <a:endParaRPr lang="en-US" sz="2400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85000"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وجوب وجود خطة واضحة للمشروع  وكذلك هيكل للتقارير  </a:t>
            </a:r>
            <a:r>
              <a:rPr lang="en-US" dirty="0" smtClean="0">
                <a:cs typeface="Arial" pitchFamily="34" charset="0"/>
              </a:rPr>
              <a:t>Reporting Structure</a:t>
            </a:r>
            <a:r>
              <a:rPr lang="ar-SA" dirty="0" smtClean="0">
                <a:cs typeface="Arial" pitchFamily="34" charset="0"/>
              </a:rPr>
              <a:t>   وذلك للتأكد بأن المشروع يلقى الاهتمام الضروري لنجاحه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يجب على صاحب المشروع  الذي يتمثل في لجنة التسيير والتوجيه  </a:t>
            </a:r>
            <a:r>
              <a:rPr lang="en-US" dirty="0" smtClean="0">
                <a:cs typeface="Arial" pitchFamily="34" charset="0"/>
              </a:rPr>
              <a:t>Steering Committee</a:t>
            </a:r>
            <a:r>
              <a:rPr lang="ar-SA" dirty="0" smtClean="0">
                <a:cs typeface="Arial" pitchFamily="34" charset="0"/>
              </a:rPr>
              <a:t> تطوير سلم إداري </a:t>
            </a:r>
            <a:r>
              <a:rPr lang="en-US" dirty="0" smtClean="0">
                <a:cs typeface="Arial" pitchFamily="34" charset="0"/>
              </a:rPr>
              <a:t>hierarchy</a:t>
            </a:r>
            <a:r>
              <a:rPr lang="ar-SA" dirty="0" smtClean="0">
                <a:cs typeface="Arial" pitchFamily="34" charset="0"/>
              </a:rPr>
              <a:t> والمسئوليات المناطة بمختلف الاشخاص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تتوفر في عدة منظمات فريق لإدارة المشاريع على مستوى تقنية المعلومات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يتكون الفريق الفني والوظيفي </a:t>
            </a:r>
            <a:r>
              <a:rPr lang="en-US" dirty="0" smtClean="0">
                <a:cs typeface="Arial" pitchFamily="34" charset="0"/>
              </a:rPr>
              <a:t>Functional </a:t>
            </a:r>
            <a:r>
              <a:rPr lang="ar-SA" dirty="0" smtClean="0">
                <a:cs typeface="Arial" pitchFamily="34" charset="0"/>
              </a:rPr>
              <a:t>  وفريق ادارة التغيير من الموظفين من مختلف الاقسام وكذلك من موظفين جدد يتم استقطابهم وكذلك الاستشاريون</a:t>
            </a:r>
          </a:p>
          <a:p>
            <a:pPr marL="457200" indent="-457200" rtl="1">
              <a:buFont typeface="Wingdings" pitchFamily="2" charset="2"/>
              <a:buChar char="ü"/>
            </a:pPr>
            <a:endParaRPr lang="ar-SA" dirty="0" smtClean="0">
              <a:cs typeface="Arial" pitchFamily="34" charset="0"/>
            </a:endParaRPr>
          </a:p>
          <a:p>
            <a:pPr marL="0" indent="0" rtl="1"/>
            <a:r>
              <a:rPr lang="ar-SA" dirty="0" smtClean="0">
                <a:cs typeface="Arial" pitchFamily="34" charset="0"/>
              </a:rPr>
              <a:t>-</a:t>
            </a: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20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ادارة المشروع</a:t>
            </a:r>
            <a:endParaRPr lang="en-US" sz="2400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428750" y="1629569"/>
            <a:ext cx="7048500" cy="4467225"/>
          </a:xfrm>
          <a:noFill/>
        </p:spPr>
      </p:pic>
      <p:sp>
        <p:nvSpPr>
          <p:cNvPr id="4" name="Rectangle 3"/>
          <p:cNvSpPr/>
          <p:nvPr/>
        </p:nvSpPr>
        <p:spPr>
          <a:xfrm>
            <a:off x="914400" y="1611868"/>
            <a:ext cx="2672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4-8 Project Organization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60137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18346</TotalTime>
  <Words>1246</Words>
  <Application>Microsoft Office PowerPoint</Application>
  <PresentationFormat>A4 Paper (210x297 mm)‎</PresentationFormat>
  <Paragraphs>177</Paragraphs>
  <Slides>20</Slides>
  <Notes>17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2" baseType="lpstr">
      <vt:lpstr>Theme1</vt:lpstr>
      <vt:lpstr>Photo Editor Photo</vt:lpstr>
      <vt:lpstr>الشريحة 1</vt:lpstr>
      <vt:lpstr>المحاضرة الخامسة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  Role of Change Management    دور إدارة التغيير   </vt:lpstr>
      <vt:lpstr>منهجيات تنفيذ نظم الــERP</vt:lpstr>
      <vt:lpstr>منهجيات تنفيذ نظم الــERP</vt:lpstr>
      <vt:lpstr>منهجيات تنفيذ نظم الــERP</vt:lpstr>
      <vt:lpstr>منهجيات تنفيذ نظم الــERP</vt:lpstr>
      <vt:lpstr>منهجية تكامل الاعمال Business Integration Methodology</vt:lpstr>
      <vt:lpstr>مقارنة دورة حياة تطوير النظم التقليدية والخاصة بنظم الـERP </vt:lpstr>
      <vt:lpstr>مقارنة دورة حياة تطوير النظم التقليدية والخاصة بنظم الـERP </vt:lpstr>
      <vt:lpstr>ادارة المشروع</vt:lpstr>
      <vt:lpstr>ادارة المشروع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Toshiba</cp:lastModifiedBy>
  <cp:revision>536</cp:revision>
  <cp:lastPrinted>2012-09-13T04:46:11Z</cp:lastPrinted>
  <dcterms:created xsi:type="dcterms:W3CDTF">2009-10-14T19:14:34Z</dcterms:created>
  <dcterms:modified xsi:type="dcterms:W3CDTF">2012-11-18T21:58:26Z</dcterms:modified>
</cp:coreProperties>
</file>