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5" r:id="rId1"/>
  </p:sldMasterIdLst>
  <p:notesMasterIdLst>
    <p:notesMasterId r:id="rId17"/>
  </p:notesMasterIdLst>
  <p:sldIdLst>
    <p:sldId id="256" r:id="rId2"/>
    <p:sldId id="257" r:id="rId3"/>
    <p:sldId id="267" r:id="rId4"/>
    <p:sldId id="268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66" r:id="rId16"/>
  </p:sldIdLst>
  <p:sldSz cx="9906000" cy="6858000" type="A4"/>
  <p:notesSz cx="6881813" cy="92964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66"/>
    <a:srgbClr val="FF3300"/>
    <a:srgbClr val="009900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6498" autoAdjust="0"/>
    <p:restoredTop sz="72941" autoAdjust="0"/>
  </p:normalViewPr>
  <p:slideViewPr>
    <p:cSldViewPr>
      <p:cViewPr>
        <p:scale>
          <a:sx n="75" d="100"/>
          <a:sy n="75" d="100"/>
        </p:scale>
        <p:origin x="-1182" y="3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11/29/2012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3925" y="696913"/>
            <a:ext cx="503396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157203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0056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ar-SA" baseline="0" dirty="0" smtClean="0"/>
          </a:p>
          <a:p>
            <a:pPr algn="r" rtl="1"/>
            <a:endParaRPr lang="ar-SA" baseline="0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baseline="0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6790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8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>
              <a:defRPr sz="1200" dirty="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4770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452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2688" y="6291263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 الإلكتروني والتعليم 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12984" y="6578367"/>
            <a:ext cx="16594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د/ أحمد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محمد الشريف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3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61" r:id="rId12"/>
    <p:sldLayoutId id="2147483863" r:id="rId13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19400"/>
            <a:ext cx="5105400" cy="154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النظم المتكاملة للمؤسسات </a:t>
            </a:r>
          </a:p>
          <a:p>
            <a:pPr algn="l"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 أحمد محمد الشريف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المحاضرة الثالثة عشرة</a:t>
            </a:r>
            <a:endParaRPr lang="en-US" dirty="0" smtClean="0"/>
          </a:p>
        </p:txBody>
      </p:sp>
      <p:sp>
        <p:nvSpPr>
          <p:cNvPr id="7171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ادارة علاقات العملاء</a:t>
            </a:r>
          </a:p>
          <a:p>
            <a:pPr>
              <a:lnSpc>
                <a:spcPct val="90000"/>
              </a:lnSpc>
            </a:pPr>
            <a:r>
              <a:rPr lang="en-US" b="1" dirty="0"/>
              <a:t>CUSTOMER RELATIONSHIP MANAGEMENT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20000"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/>
              <a:t>مقدمة  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  <a:r>
              <a:rPr lang="en-US" dirty="0" smtClean="0"/>
              <a:t> </a:t>
            </a:r>
            <a:r>
              <a:rPr lang="en-US" dirty="0" smtClean="0">
                <a:cs typeface="Arial" pitchFamily="34" charset="0"/>
              </a:rPr>
              <a:t>Preview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/>
              <a:t>ما هي ادارة علاقات العملاء؟ </a:t>
            </a:r>
            <a:r>
              <a:rPr lang="ar-SA" dirty="0" smtClean="0"/>
              <a:t>  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/>
              <a:t>تطور ادارة علاقات </a:t>
            </a:r>
            <a:r>
              <a:rPr lang="ar-SA" dirty="0" smtClean="0"/>
              <a:t>العملاء</a:t>
            </a:r>
          </a:p>
          <a:p>
            <a:pPr rtl="1">
              <a:buFont typeface="Wingdings" pitchFamily="2" charset="2"/>
              <a:buChar char="ü"/>
            </a:pPr>
            <a:r>
              <a:rPr lang="fr-FR" dirty="0"/>
              <a:t> </a:t>
            </a:r>
            <a:r>
              <a:rPr lang="ar-SA" dirty="0"/>
              <a:t>في الوقت الحالي</a:t>
            </a:r>
            <a:r>
              <a:rPr lang="fr-FR" dirty="0"/>
              <a:t> </a:t>
            </a:r>
            <a:r>
              <a:rPr lang="ar-SA" dirty="0"/>
              <a:t> ادارة علاقات </a:t>
            </a:r>
            <a:r>
              <a:rPr lang="ar-SA" dirty="0" smtClean="0"/>
              <a:t>العملاء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/>
              <a:t>انماط ادارة علاقات </a:t>
            </a:r>
            <a:r>
              <a:rPr lang="ar-SA" dirty="0" smtClean="0"/>
              <a:t>العملاء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/>
              <a:t>ادارة علاقات العملاء من منظور</a:t>
            </a:r>
            <a:r>
              <a:rPr lang="fr-FR" dirty="0"/>
              <a:t> </a:t>
            </a:r>
            <a:r>
              <a:rPr lang="ar-SA" dirty="0"/>
              <a:t> استراتيجية </a:t>
            </a:r>
            <a:r>
              <a:rPr lang="ar-SA" dirty="0" smtClean="0"/>
              <a:t>الاعمال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/>
              <a:t>عمليات علاقات </a:t>
            </a:r>
            <a:r>
              <a:rPr lang="ar-SA" dirty="0" smtClean="0"/>
              <a:t>العملاء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/>
              <a:t>عمليات تسليم ادارة علاقات العملاء  </a:t>
            </a:r>
            <a:r>
              <a:rPr lang="en-US" dirty="0" smtClean="0"/>
              <a:t>CRM</a:t>
            </a:r>
            <a:r>
              <a:rPr lang="ar-SA" dirty="0" smtClean="0"/>
              <a:t>  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/>
              <a:t>عمليات دعم ادارة علاقات العملاء  </a:t>
            </a:r>
            <a:r>
              <a:rPr lang="en-US" dirty="0" smtClean="0"/>
              <a:t>CRM</a:t>
            </a:r>
            <a:endParaRPr lang="ar-SA" dirty="0" smtClean="0"/>
          </a:p>
          <a:p>
            <a:pPr rtl="1">
              <a:buFont typeface="Wingdings" pitchFamily="2" charset="2"/>
              <a:buChar char="ü"/>
            </a:pPr>
            <a:r>
              <a:rPr lang="ar-SA" dirty="0"/>
              <a:t>عمليات تحليل ادارة علاقات العملاء  </a:t>
            </a:r>
            <a:r>
              <a:rPr lang="en-US" dirty="0"/>
              <a:t>CRM</a:t>
            </a:r>
            <a:endParaRPr lang="ar-SA" dirty="0" smtClean="0"/>
          </a:p>
          <a:p>
            <a:pPr rtl="1">
              <a:buFont typeface="Wingdings" pitchFamily="2" charset="2"/>
              <a:buChar char="ü"/>
            </a:pPr>
            <a:endParaRPr lang="en-US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مقدمة 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الاستراتيجيات الجيدة والمرفقة بمجموعة من المتطلبات  الواضحة والمعرفة جيدا بالإضافة الى عوامل النجاح الاساسية والشراكات الجيدة  تقود عادة الى نجاح ادارة علاقات العملاء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من المهم ان تفهم الشركة ان تنفيذ ادارة علاقات العملاء يجب ان يكون موجها ومركزا على العميل اكثر منه الى التكنولوجيا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يجب ان تركز على الاشخاص، العمليات و النظم بدلا عن  تطبيقات تقنية المعلومات ضيقة  المنظور</a:t>
            </a: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727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ما هي ادارة علاقات العملاء؟ 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يجب على ادارة علاقات العملاء ان تجمع استراتيجية المنظمة، منهجية الاعمال و التكنولوجيا وذلك لتحقيق مجموعة من الاهداف التي تخص المنظمات التي تهدف الى تشغيل محيط موجه للعملاء </a:t>
            </a:r>
            <a:r>
              <a:rPr lang="en-US" dirty="0" smtClean="0"/>
              <a:t>customer-driven </a:t>
            </a:r>
            <a:r>
              <a:rPr lang="en-US" dirty="0"/>
              <a:t>environment</a:t>
            </a:r>
            <a:r>
              <a:rPr lang="en-US" dirty="0" smtClean="0"/>
              <a:t>.</a:t>
            </a:r>
            <a:r>
              <a:rPr lang="ar-SA" dirty="0" smtClean="0"/>
              <a:t> 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لا يمكن لأي اعمال  ان تنجح بدون فهم العملاء وبدون وجود علاقة معهم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توفر ادارة علاقات العملاء الدعم للعميل الذي يواجه وظيفة من الوظائف مثل التسويق  والمبيعات وخدمة العملاء والتي لا توجد عادة في نظم الــ</a:t>
            </a:r>
            <a:r>
              <a:rPr lang="en-US" dirty="0" smtClean="0">
                <a:cs typeface="Arial" pitchFamily="34" charset="0"/>
              </a:rPr>
              <a:t>ERP</a:t>
            </a:r>
            <a:r>
              <a:rPr lang="ar-SA" dirty="0" smtClean="0">
                <a:cs typeface="Arial" pitchFamily="34" charset="0"/>
              </a:rPr>
              <a:t>  </a:t>
            </a:r>
            <a:endParaRPr lang="ar-SA" dirty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364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تطور ادارة علاقات العملاء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 من سنة 1980 الى غاية 1990 بدأت الشركات باستعمال تقنية المعلومات </a:t>
            </a:r>
            <a:r>
              <a:rPr lang="ar-SA" dirty="0" err="1" smtClean="0">
                <a:cs typeface="Arial" pitchFamily="34" charset="0"/>
              </a:rPr>
              <a:t>لاتمتة</a:t>
            </a:r>
            <a:r>
              <a:rPr lang="ar-SA" dirty="0" smtClean="0">
                <a:cs typeface="Arial" pitchFamily="34" charset="0"/>
              </a:rPr>
              <a:t> عمليات العملاء باستعمال تطبيقات منفصلة تركز على العملاء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في اواخر التسعينات شرعت المنظمات في عملية تكامل تلك التطبيقات المنفصلة ونتيجة ذلك ما يعرف الان بإدارة علاقات العملاء  </a:t>
            </a:r>
            <a:r>
              <a:rPr lang="en-US" dirty="0" smtClean="0">
                <a:cs typeface="Arial" pitchFamily="34" charset="0"/>
              </a:rPr>
              <a:t>CRM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لقد بدأ التفكير في إدارة علاقات العملاء تجاوبا مع التغيرات في محيط الاسواق حيث ان مفهوم التسويق الشامل نتج عنه التسويق الجزئي المركز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en-US" dirty="0" smtClean="0"/>
              <a:t>focused </a:t>
            </a:r>
            <a:r>
              <a:rPr lang="en-US" dirty="0"/>
              <a:t>segment </a:t>
            </a:r>
            <a:r>
              <a:rPr lang="en-US" dirty="0" smtClean="0"/>
              <a:t>marketing</a:t>
            </a:r>
            <a:r>
              <a:rPr lang="ar-SA" dirty="0" smtClean="0"/>
              <a:t> 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حققت الشركات تقدما ملحوظا في ميدان التسويق الجزئي باستعمال التكنولوجيات الجديدة التي تمكن من جمع بيانات المستهلك </a:t>
            </a:r>
            <a:endParaRPr lang="ar-SA" dirty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807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تطور ادارة علاقات العملاء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 </a:t>
            </a:r>
            <a:endParaRPr lang="ar-SA" dirty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2" name="كائن 1"/>
          <p:cNvGraphicFramePr>
            <a:graphicFrameLocks noChangeAspect="1"/>
          </p:cNvGraphicFramePr>
          <p:nvPr/>
        </p:nvGraphicFramePr>
        <p:xfrm>
          <a:off x="1470025" y="1189038"/>
          <a:ext cx="6203950" cy="4814887"/>
        </p:xfrm>
        <a:graphic>
          <a:graphicData uri="http://schemas.openxmlformats.org/presentationml/2006/ole">
            <p:oleObj spid="_x0000_s10263" name="Photo Editor Photo" r:id="rId4" imgW="6203218" imgH="4815238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5599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  </a:t>
            </a:r>
            <a:r>
              <a:rPr lang="ar-SA" dirty="0" smtClean="0"/>
              <a:t>في الوقت الحالي</a:t>
            </a:r>
            <a:r>
              <a:rPr lang="fr-FR" dirty="0" smtClean="0"/>
              <a:t> </a:t>
            </a:r>
            <a:r>
              <a:rPr lang="ar-SA" dirty="0" smtClean="0"/>
              <a:t> ادارة علاقات العملاء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 تجبر العولمة والتواصل من كل مكان وفي كل وقت الشركات على اعادة تقييم كيفية تسليم القيمة الى العملاء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حاليا تسلم الشركات الكبيرة والصغيرة منتجات متشابهة  بأسعار منخفضة ومرفقة بخيارات كثيرة وهذا بفضل العولمة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لكي تضمن الشركات نجاحها في هذا المحيط التنافسي يجب عليها تسليم منتجات ذات جودة عالية وفريدة بالإضافة الى توفير تجارب ديناميكية للعميل حسب احتياجاته</a:t>
            </a:r>
            <a:endParaRPr lang="ar-SA" dirty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730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انماط ادارة علاقات العملاء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 ادارة سلسلة التموين التشغيلية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توفر الدعم ما قبل وما بعد البيع والتسويق وعمليات خدمة العملاء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ادارة سلسلة التموين التحليلية :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توفر ادوات جمع وتحليل البيانات التي تم جمعها خلال الفترة التشغيلية 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وذلك للمساعدة لأنشاء علاقات افضل وتجارب مع العملاء والمستخدمين النهائيين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ادارة سلسلة التموين التعاونية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- تتعامل مع نقط التفاعل ما بين المنظمة و العميل</a:t>
            </a:r>
          </a:p>
          <a:p>
            <a:pPr marL="0" indent="0" rtl="1"/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878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/>
              <a:t>ادارة علاقات العملاء من </a:t>
            </a:r>
            <a:r>
              <a:rPr lang="ar-SA" dirty="0" smtClean="0"/>
              <a:t>منظور</a:t>
            </a:r>
            <a:r>
              <a:rPr lang="fr-FR" dirty="0" smtClean="0"/>
              <a:t> </a:t>
            </a:r>
            <a:r>
              <a:rPr lang="ar-SA" dirty="0" smtClean="0"/>
              <a:t> استراتيجية الاعمال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0" indent="0" rtl="1"/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00373735"/>
              </p:ext>
            </p:extLst>
          </p:nvPr>
        </p:nvGraphicFramePr>
        <p:xfrm>
          <a:off x="1651000" y="1706880"/>
          <a:ext cx="6604000" cy="24739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302000"/>
                <a:gridCol w="3302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الاعمال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تشجع التركيز</a:t>
                      </a:r>
                      <a:r>
                        <a:rPr lang="ar-SA" baseline="0" dirty="0" smtClean="0"/>
                        <a:t> على العميل  وقطاعات العملاء  والتسويق الفردي </a:t>
                      </a:r>
                      <a:r>
                        <a:rPr lang="fr-SN" baseline="0" dirty="0" smtClean="0"/>
                        <a:t>one-on-one marketing</a:t>
                      </a:r>
                      <a:r>
                        <a:rPr lang="ar-SA" baseline="0" dirty="0" smtClean="0"/>
                        <a:t>  وتزيد في مستوى الحفاظ على العملاء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التكنولوجيا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تعزز</a:t>
                      </a:r>
                      <a:r>
                        <a:rPr lang="ar-SA" baseline="0" dirty="0" smtClean="0"/>
                        <a:t> العلاقة القريبة مع العميل  وتقوم بتحليل معلومات العميل كما تعزز النظرة المتسقة  الى العميل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العميل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زيادة في فرص</a:t>
                      </a:r>
                      <a:r>
                        <a:rPr lang="ar-SA" baseline="0" dirty="0" smtClean="0"/>
                        <a:t> التفاعل  وولاء العملاء 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0960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عمليات علاقات العملاء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 يجب على الادارة الجيدة لعلاقات العملاء ان تدعم الوظائف التالية: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ادراك </a:t>
            </a:r>
            <a:r>
              <a:rPr lang="ar-SA" dirty="0">
                <a:cs typeface="Arial" pitchFamily="34" charset="0"/>
              </a:rPr>
              <a:t>حاجة العميل </a:t>
            </a:r>
            <a:r>
              <a:rPr lang="ar-SA" dirty="0" smtClean="0">
                <a:cs typeface="Arial" pitchFamily="34" charset="0"/>
              </a:rPr>
              <a:t>والحفاظ عليها، التحفيزات والسلوكيات خلال مدة العلاقة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تسهيل استخدام تجارب العملاء للاستمرار في تحسين العلاقة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ادراج التسويق والمبيعات ونشاطات الدعم </a:t>
            </a:r>
            <a:r>
              <a:rPr lang="ar-SA" dirty="0" err="1" smtClean="0">
                <a:cs typeface="Arial" pitchFamily="34" charset="0"/>
              </a:rPr>
              <a:t>بالاضافة</a:t>
            </a:r>
            <a:r>
              <a:rPr lang="ar-SA" dirty="0" smtClean="0">
                <a:cs typeface="Arial" pitchFamily="34" charset="0"/>
              </a:rPr>
              <a:t> الى قياس وتقييم عمليات اكتساب المعرفة والمشاركة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640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عمليات تسليم ادارة علاقات العملاء  </a:t>
            </a:r>
            <a:r>
              <a:rPr lang="en-US" dirty="0" smtClean="0"/>
              <a:t>CRM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2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 إدارة الحملة الدعائية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الهدف منها هو جلب عملاء محتملين للمنظمة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إدارة المبيعات 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الهدف منها تحويل العملاء المحتملين الى مستهلكين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إدارة الخدمات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توفير الدعم المستمر للعميل و تقديم المساعدة له في تشغيل المنتج او شراء خدمة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ادارة الشكاوى  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- تهدف الى تحسين رضا المستخدم وذلك بمعالجة الشكاوى وأخذها بعين الاعتبار بالإضافة الى الدعم المستمر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279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عمليات دعم ادارة علاقات العملاء  </a:t>
            </a:r>
            <a:r>
              <a:rPr lang="en-US" dirty="0" smtClean="0"/>
              <a:t>CRM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 أبحاث السوق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تركز على التصميم المنهجي ، جمع البيانات ، تحليلها واصدار التقارير بالإضافة الى التركيز على ايجاد نشاطات تخص المبيعات المهمة في المنظمة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تنطوي على اعتبار البيانات الداخلية والخارجية من مصادر مختلفة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إدارة الولاء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- يتم توفير العمليات لتعظيم مدة وحدة العلاقات مع العملاء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031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عمليات تحليل ادارة علاقات العملاء  </a:t>
            </a:r>
            <a:r>
              <a:rPr lang="en-US" dirty="0" smtClean="0"/>
              <a:t>CRM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 ادارة القيادة </a:t>
            </a:r>
            <a:r>
              <a:rPr lang="en-US" dirty="0"/>
              <a:t>Lead Management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تركز على تنظيم و اعطاء الاولويات للاتصالات مع العملاء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تنميط العملاء </a:t>
            </a:r>
            <a:r>
              <a:rPr lang="en-US" dirty="0"/>
              <a:t>Customer </a:t>
            </a:r>
            <a:r>
              <a:rPr lang="en-US" dirty="0" smtClean="0"/>
              <a:t>Profiling</a:t>
            </a:r>
            <a:endParaRPr lang="ar-SA" dirty="0" smtClean="0"/>
          </a:p>
          <a:p>
            <a:pPr marL="457200" indent="-457200" rtl="1">
              <a:buFontTx/>
              <a:buChar char="-"/>
            </a:pPr>
            <a:r>
              <a:rPr lang="ar-SA" dirty="0" smtClean="0"/>
              <a:t>تركز على تطوير النمط التسويقي لكل عميل وذلك بتحليل بياناته الخاصة بنمط الشراء الخاص به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/>
              <a:t>إدارة التغذية الراجعة </a:t>
            </a:r>
          </a:p>
          <a:p>
            <a:pPr marL="0" indent="0" rtl="1"/>
            <a:r>
              <a:rPr lang="ar-SA" dirty="0" smtClean="0"/>
              <a:t>- يتم توحيد وتحليل المعلومات الخاصة بالعميل التي تم جمعها من طرف عمليات تسليم و دعم الــ</a:t>
            </a:r>
            <a:r>
              <a:rPr lang="en-US" dirty="0" smtClean="0"/>
              <a:t>CRM</a:t>
            </a:r>
            <a:r>
              <a:rPr lang="ar-SA" dirty="0" smtClean="0"/>
              <a:t> </a:t>
            </a:r>
            <a:r>
              <a:rPr lang="ar-SA" dirty="0"/>
              <a:t>والمشاركة </a:t>
            </a:r>
            <a:r>
              <a:rPr lang="ar-SA" dirty="0" smtClean="0"/>
              <a:t>مع عمليات التحليل والعكس</a:t>
            </a:r>
          </a:p>
          <a:p>
            <a:pPr marL="0" indent="0" rtl="1"/>
            <a:endParaRPr lang="en-US" dirty="0" smtClean="0"/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108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45770</TotalTime>
  <Words>739</Words>
  <Application>Microsoft Office PowerPoint</Application>
  <PresentationFormat>A4 Paper (210x297 mm)‎</PresentationFormat>
  <Paragraphs>111</Paragraphs>
  <Slides>15</Slides>
  <Notes>13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7" baseType="lpstr">
      <vt:lpstr>Theme1</vt:lpstr>
      <vt:lpstr>Photo Editor Photo</vt:lpstr>
      <vt:lpstr>الشريحة 1</vt:lpstr>
      <vt:lpstr>المحاضرة الثالثة عشرة</vt:lpstr>
      <vt:lpstr>عناصر المحاضرة</vt:lpstr>
      <vt:lpstr>مقدمة </vt:lpstr>
      <vt:lpstr>ما هي ادارة علاقات العملاء؟ </vt:lpstr>
      <vt:lpstr>تطور ادارة علاقات العملاء</vt:lpstr>
      <vt:lpstr>تطور ادارة علاقات العملاء</vt:lpstr>
      <vt:lpstr>  في الوقت الحالي  ادارة علاقات العملاء</vt:lpstr>
      <vt:lpstr>انماط ادارة علاقات العملاء</vt:lpstr>
      <vt:lpstr>ادارة علاقات العملاء من منظور  استراتيجية الاعمال</vt:lpstr>
      <vt:lpstr>عمليات علاقات العملاء</vt:lpstr>
      <vt:lpstr>عمليات تسليم ادارة علاقات العملاء  CRM</vt:lpstr>
      <vt:lpstr>عمليات دعم ادارة علاقات العملاء  CRM</vt:lpstr>
      <vt:lpstr>عمليات تحليل ادارة علاقات العملاء  CRM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Toshiba</cp:lastModifiedBy>
  <cp:revision>797</cp:revision>
  <cp:lastPrinted>2012-09-13T04:46:11Z</cp:lastPrinted>
  <dcterms:created xsi:type="dcterms:W3CDTF">2009-10-14T19:14:34Z</dcterms:created>
  <dcterms:modified xsi:type="dcterms:W3CDTF">2012-11-29T01:33:11Z</dcterms:modified>
</cp:coreProperties>
</file>