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5"/>
  </p:notesMasterIdLst>
  <p:handoutMasterIdLst>
    <p:handoutMasterId r:id="rId16"/>
  </p:handoutMasterIdLst>
  <p:sldIdLst>
    <p:sldId id="305" r:id="rId5"/>
    <p:sldId id="287" r:id="rId6"/>
    <p:sldId id="306" r:id="rId7"/>
    <p:sldId id="307" r:id="rId8"/>
    <p:sldId id="308" r:id="rId9"/>
    <p:sldId id="309" r:id="rId10"/>
    <p:sldId id="310" r:id="rId11"/>
    <p:sldId id="311" r:id="rId12"/>
    <p:sldId id="312" r:id="rId13"/>
    <p:sldId id="288"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88530" autoAdjust="0"/>
  </p:normalViewPr>
  <p:slideViewPr>
    <p:cSldViewPr>
      <p:cViewPr>
        <p:scale>
          <a:sx n="75" d="100"/>
          <a:sy n="75" d="100"/>
        </p:scale>
        <p:origin x="-123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 xmlns:p14="http://schemas.microsoft.com/office/powerpoint/2010/main" val="1862594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251520" y="1876128"/>
            <a:ext cx="8280920" cy="3240360"/>
          </a:xfrm>
          <a:prstGeom prst="rect">
            <a:avLst/>
          </a:prstGeom>
          <a:solidFill>
            <a:schemeClr val="accent1">
              <a:lumMod val="75000"/>
            </a:schemeClr>
          </a:solidFill>
          <a:ln>
            <a:noFill/>
          </a:ln>
          <a:effectLst>
            <a:outerShdw blurRad="50800" dist="38100" dir="13500000" algn="br" rotWithShape="0">
              <a:prstClr val="black">
                <a:alpha val="66000"/>
              </a:prstClr>
            </a:outerShdw>
          </a:effectLst>
          <a:scene3d>
            <a:camera prst="orthographicFront"/>
            <a:lightRig rig="threePt" dir="t"/>
          </a:scene3d>
          <a:sp3d>
            <a:bevelB prst="relaxedInset"/>
          </a:sp3d>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srgbClr val="FFC000"/>
              </a:solidFill>
            </a:endParaRPr>
          </a:p>
        </p:txBody>
      </p:sp>
      <p:sp>
        <p:nvSpPr>
          <p:cNvPr id="5" name="Subtitle 2"/>
          <p:cNvSpPr txBox="1">
            <a:spLocks/>
          </p:cNvSpPr>
          <p:nvPr/>
        </p:nvSpPr>
        <p:spPr bwMode="auto">
          <a:xfrm>
            <a:off x="4355976" y="404664"/>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0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000" b="1" dirty="0">
                <a:solidFill>
                  <a:schemeClr val="tx2">
                    <a:lumMod val="75000"/>
                  </a:schemeClr>
                </a:solidFill>
                <a:latin typeface="Calibri" pitchFamily="34" charset="0"/>
              </a:rPr>
              <a:t>عمادة التعلم الإلكتروني والتعليم عن بعد</a:t>
            </a:r>
            <a:endParaRPr lang="en-US" sz="20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6" name="Group 7"/>
          <p:cNvGrpSpPr>
            <a:grpSpLocks/>
          </p:cNvGrpSpPr>
          <p:nvPr/>
        </p:nvGrpSpPr>
        <p:grpSpPr bwMode="auto">
          <a:xfrm>
            <a:off x="6444208" y="2740224"/>
            <a:ext cx="1800200" cy="1512168"/>
            <a:chOff x="5210750" y="1066800"/>
            <a:chExt cx="2976900" cy="3130677"/>
          </a:xfrm>
        </p:grpSpPr>
        <p:sp>
          <p:nvSpPr>
            <p:cNvPr id="7"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9" name="Freeform 10"/>
          <p:cNvSpPr/>
          <p:nvPr/>
        </p:nvSpPr>
        <p:spPr>
          <a:xfrm>
            <a:off x="899592" y="2812232"/>
            <a:ext cx="5184576"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Title 1"/>
          <p:cNvSpPr txBox="1">
            <a:spLocks/>
          </p:cNvSpPr>
          <p:nvPr/>
        </p:nvSpPr>
        <p:spPr bwMode="auto">
          <a:xfrm>
            <a:off x="1403648" y="2668216"/>
            <a:ext cx="3960439" cy="1656184"/>
          </a:xfrm>
          <a:prstGeom prst="rect">
            <a:avLst/>
          </a:prstGeom>
          <a:noFill/>
          <a:ln w="9525">
            <a:noFill/>
            <a:miter lim="800000"/>
            <a:headEnd/>
            <a:tailEnd/>
          </a:ln>
        </p:spPr>
        <p:txBody>
          <a:bodyPr anchor="ctr"/>
          <a:lstStyle/>
          <a:p>
            <a:pPr algn="ctr">
              <a:lnSpc>
                <a:spcPct val="150000"/>
              </a:lnSpc>
              <a:defRPr/>
            </a:pPr>
            <a:r>
              <a:rPr lang="ar-SA" sz="4400" b="1" dirty="0" smtClean="0">
                <a:solidFill>
                  <a:schemeClr val="accent2">
                    <a:lumMod val="50000"/>
                  </a:schemeClr>
                </a:solidFill>
                <a:latin typeface="AYM Wadiy S_U normal."/>
                <a:cs typeface="Times New Roman" pitchFamily="18" charset="0"/>
              </a:rPr>
              <a:t>بحوث الأعمال</a:t>
            </a:r>
          </a:p>
          <a:p>
            <a:pPr algn="ctr">
              <a:lnSpc>
                <a:spcPct val="150000"/>
              </a:lnSpc>
              <a:defRPr/>
            </a:pPr>
            <a:r>
              <a:rPr lang="ar-SA" sz="2600" b="1" dirty="0" smtClean="0">
                <a:solidFill>
                  <a:schemeClr val="accent1">
                    <a:lumMod val="50000"/>
                  </a:schemeClr>
                </a:solidFill>
                <a:latin typeface="Calibri" pitchFamily="34" charset="0"/>
                <a:cs typeface="Times New Roman" pitchFamily="18" charset="0"/>
              </a:rPr>
              <a:t>أ.د. عبدالرحمن الحماد</a:t>
            </a:r>
            <a:endParaRPr lang="en-US" sz="2600" b="1" dirty="0">
              <a:solidFill>
                <a:schemeClr val="accent1">
                  <a:lumMod val="50000"/>
                </a:schemeClr>
              </a:solidFill>
              <a:latin typeface="Calibri"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ar-SA" spc="-150" dirty="0" smtClean="0">
                <a:solidFill>
                  <a:srgbClr val="FF0000"/>
                </a:solidFill>
                <a:latin typeface="Tahoma" pitchFamily="34" charset="0"/>
                <a:ea typeface="Tahoma" pitchFamily="34" charset="0"/>
                <a:cs typeface="Tahoma" pitchFamily="34" charset="0"/>
              </a:rPr>
              <a:t>            المحاضرة الثالثة        </a:t>
            </a:r>
            <a:r>
              <a:rPr lang="ar-SA" sz="6000" spc="-150" dirty="0" smtClean="0">
                <a:solidFill>
                  <a:srgbClr val="FF0000"/>
                </a:solidFill>
                <a:latin typeface="Tahoma" pitchFamily="34" charset="0"/>
                <a:ea typeface="Tahoma" pitchFamily="34" charset="0"/>
                <a:cs typeface="Tahoma" pitchFamily="34" charset="0"/>
                <a:sym typeface="Wingdings 2"/>
              </a:rPr>
              <a:t></a:t>
            </a:r>
            <a:endParaRPr lang="en-US" sz="6000" spc="-150" dirty="0" smtClean="0">
              <a:solidFill>
                <a:srgbClr val="FF0000"/>
              </a:solidFill>
              <a:latin typeface="Tahoma" pitchFamily="34" charset="0"/>
              <a:ea typeface="Tahoma" pitchFamily="34" charset="0"/>
              <a:cs typeface="Tahoma" pitchFamily="34" charset="0"/>
            </a:endParaRPr>
          </a:p>
        </p:txBody>
      </p:sp>
      <p:sp>
        <p:nvSpPr>
          <p:cNvPr id="4" name="Subtitle 3"/>
          <p:cNvSpPr>
            <a:spLocks noGrp="1"/>
          </p:cNvSpPr>
          <p:nvPr>
            <p:ph type="subTitle" idx="1"/>
          </p:nvPr>
        </p:nvSpPr>
        <p:spPr>
          <a:xfrm>
            <a:off x="1043608" y="3886200"/>
            <a:ext cx="6912768" cy="1752600"/>
          </a:xfrm>
        </p:spPr>
        <p:txBody>
          <a:bodyPr/>
          <a:lstStyle/>
          <a:p>
            <a:pPr lvl="0"/>
            <a:endParaRPr lang="ar-SA" sz="4000" dirty="0" smtClean="0">
              <a:solidFill>
                <a:schemeClr val="accent1">
                  <a:lumMod val="50000"/>
                </a:schemeClr>
              </a:solidFill>
            </a:endParaRPr>
          </a:p>
          <a:p>
            <a:r>
              <a:rPr lang="ar-SA" sz="4000" dirty="0" smtClean="0">
                <a:solidFill>
                  <a:schemeClr val="accent1">
                    <a:lumMod val="50000"/>
                  </a:schemeClr>
                </a:solidFill>
              </a:rPr>
              <a:t>العلم ، النظريه والحقيقه والاحكام الذاتيه</a:t>
            </a:r>
          </a:p>
          <a:p>
            <a:endParaRPr lang="en-US" sz="4000" dirty="0" smtClean="0">
              <a:solidFill>
                <a:schemeClr val="accent1">
                  <a:lumMod val="50000"/>
                </a:schemeClr>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أهداف </a:t>
            </a:r>
            <a:r>
              <a:rPr lang="ar-SA" dirty="0" smtClean="0"/>
              <a:t>العلم</a:t>
            </a:r>
            <a:endParaRPr lang="ar-SA" dirty="0"/>
          </a:p>
        </p:txBody>
      </p:sp>
      <p:sp>
        <p:nvSpPr>
          <p:cNvPr id="3" name="عنصر نائب للمحتوى 2"/>
          <p:cNvSpPr>
            <a:spLocks noGrp="1"/>
          </p:cNvSpPr>
          <p:nvPr>
            <p:ph idx="1"/>
          </p:nvPr>
        </p:nvSpPr>
        <p:spPr>
          <a:xfrm>
            <a:off x="467544" y="1412776"/>
            <a:ext cx="8229600" cy="4525963"/>
          </a:xfrm>
        </p:spPr>
        <p:txBody>
          <a:bodyPr/>
          <a:lstStyle/>
          <a:p>
            <a:pPr algn="just"/>
            <a:r>
              <a:rPr lang="ar-SA" sz="2600" dirty="0" smtClean="0"/>
              <a:t>	يهدف </a:t>
            </a:r>
            <a:r>
              <a:rPr lang="ar-SA" sz="2600" b="1" dirty="0" smtClean="0"/>
              <a:t>العلم</a:t>
            </a:r>
            <a:r>
              <a:rPr lang="ar-SA" sz="2600" dirty="0" smtClean="0"/>
              <a:t> </a:t>
            </a:r>
            <a:r>
              <a:rPr lang="ar-SA" sz="2600" dirty="0" smtClean="0"/>
              <a:t>إلى </a:t>
            </a:r>
            <a:r>
              <a:rPr lang="ar-SA" sz="2600" dirty="0" smtClean="0"/>
              <a:t>فهم الظواهر والتنبؤ والتحكم بها ويعتبر الفهم </a:t>
            </a:r>
            <a:r>
              <a:rPr lang="ar-SA" sz="2600" dirty="0" smtClean="0"/>
              <a:t>العملية الأساسية </a:t>
            </a:r>
            <a:r>
              <a:rPr lang="ar-SA" sz="2600" dirty="0" smtClean="0"/>
              <a:t>التي نستند عليها للوصول </a:t>
            </a:r>
            <a:r>
              <a:rPr lang="ar-SA" sz="2600" dirty="0" smtClean="0"/>
              <a:t>إلى إدراك </a:t>
            </a:r>
            <a:r>
              <a:rPr lang="ar-SA" sz="2600" dirty="0" smtClean="0"/>
              <a:t>واع </a:t>
            </a:r>
            <a:r>
              <a:rPr lang="ar-SA" sz="2600" dirty="0" smtClean="0"/>
              <a:t>للظاهرة </a:t>
            </a:r>
            <a:r>
              <a:rPr lang="ar-SA" sz="2600" dirty="0" smtClean="0"/>
              <a:t>وما يرتبط بها من واقع </a:t>
            </a:r>
            <a:r>
              <a:rPr lang="ar-SA" sz="2600" dirty="0" smtClean="0"/>
              <a:t>لأنه </a:t>
            </a:r>
            <a:r>
              <a:rPr lang="ar-SA" sz="2600" dirty="0" smtClean="0"/>
              <a:t>بدون فهم الظواهر والوقائع لا نستطيع </a:t>
            </a:r>
            <a:r>
              <a:rPr lang="ar-SA" sz="2600" dirty="0" smtClean="0"/>
              <a:t>أن </a:t>
            </a:r>
            <a:r>
              <a:rPr lang="ar-SA" sz="2600" dirty="0" smtClean="0"/>
              <a:t>نصد حكما </a:t>
            </a:r>
            <a:r>
              <a:rPr lang="ar-SA" sz="2600" dirty="0" smtClean="0"/>
              <a:t>أو </a:t>
            </a:r>
            <a:r>
              <a:rPr lang="ar-SA" sz="2600" dirty="0" smtClean="0"/>
              <a:t>تعميما </a:t>
            </a:r>
            <a:r>
              <a:rPr lang="ar-SA" sz="2600" dirty="0" smtClean="0"/>
              <a:t>حولها .</a:t>
            </a:r>
            <a:endParaRPr lang="ar-SA" sz="2600" dirty="0" smtClean="0"/>
          </a:p>
          <a:p>
            <a:pPr algn="just"/>
            <a:endParaRPr lang="ar-SA" sz="1200" dirty="0" smtClean="0"/>
          </a:p>
          <a:p>
            <a:pPr algn="just"/>
            <a:r>
              <a:rPr lang="ar-SA" sz="2600" dirty="0" smtClean="0"/>
              <a:t>	وفيما </a:t>
            </a:r>
            <a:r>
              <a:rPr lang="ar-SA" sz="2600" dirty="0" smtClean="0"/>
              <a:t>يتعلق </a:t>
            </a:r>
            <a:r>
              <a:rPr lang="ar-SA" sz="2600" b="1" dirty="0" smtClean="0"/>
              <a:t>بالتنبؤ</a:t>
            </a:r>
            <a:r>
              <a:rPr lang="ar-SA" sz="2600" dirty="0" smtClean="0"/>
              <a:t> فيهتم بما سوف يحدث في المستقبل </a:t>
            </a:r>
            <a:r>
              <a:rPr lang="ar-SA" sz="2600" dirty="0" smtClean="0"/>
              <a:t>لأنه بمثابة </a:t>
            </a:r>
            <a:r>
              <a:rPr lang="ar-SA" sz="2600" dirty="0" smtClean="0"/>
              <a:t>اختيار لمجموعه من العلاقات </a:t>
            </a:r>
            <a:r>
              <a:rPr lang="ar-SA" sz="2600" dirty="0" smtClean="0"/>
              <a:t>القائمة </a:t>
            </a:r>
            <a:r>
              <a:rPr lang="ar-SA" sz="2600" dirty="0" smtClean="0"/>
              <a:t>بين </a:t>
            </a:r>
            <a:r>
              <a:rPr lang="ar-SA" sz="2600" dirty="0" smtClean="0"/>
              <a:t>متغيرات أو </a:t>
            </a:r>
            <a:r>
              <a:rPr lang="ar-SA" sz="2600" dirty="0" smtClean="0"/>
              <a:t>ظواهر </a:t>
            </a:r>
            <a:r>
              <a:rPr lang="ar-SA" sz="2600" dirty="0" smtClean="0"/>
              <a:t>أو أحداث </a:t>
            </a:r>
            <a:r>
              <a:rPr lang="ar-SA" sz="2600" dirty="0" smtClean="0"/>
              <a:t>تقبل </a:t>
            </a:r>
            <a:r>
              <a:rPr lang="ar-SA" sz="2600" dirty="0" smtClean="0"/>
              <a:t>الملاحظة والمشاهدة </a:t>
            </a:r>
            <a:r>
              <a:rPr lang="ar-SA" sz="2600" dirty="0" smtClean="0"/>
              <a:t>ولهذا تكون تلك التنبؤات مصاغه بشكل قانون </a:t>
            </a:r>
            <a:r>
              <a:rPr lang="ar-SA" sz="2600" dirty="0" smtClean="0"/>
              <a:t>أو </a:t>
            </a:r>
            <a:r>
              <a:rPr lang="ar-SA" sz="2600" dirty="0" smtClean="0"/>
              <a:t>نظريه علميه معلنه </a:t>
            </a:r>
            <a:r>
              <a:rPr lang="ar-SA" sz="2600" dirty="0" smtClean="0"/>
              <a:t>إلا أن صياغة </a:t>
            </a:r>
            <a:r>
              <a:rPr lang="ar-SA" sz="2600" dirty="0" smtClean="0"/>
              <a:t>القانون </a:t>
            </a:r>
            <a:r>
              <a:rPr lang="ar-SA" sz="2600" dirty="0" smtClean="0"/>
              <a:t>أو النظرية </a:t>
            </a:r>
            <a:r>
              <a:rPr lang="ar-SA" sz="2600" dirty="0" smtClean="0"/>
              <a:t>لا يتحقق دون فهم الوقائع وتقديم تفسيرا لها على شكل احتمالي تتحدد درجه يقينه في ضوء تحقق نتائج القانون </a:t>
            </a:r>
            <a:r>
              <a:rPr lang="ar-SA" sz="2600" dirty="0" smtClean="0"/>
              <a:t>أو النظرية .</a:t>
            </a:r>
            <a:endParaRPr lang="ar-SA" sz="2600" dirty="0" smtClean="0"/>
          </a:p>
          <a:p>
            <a:pPr algn="just"/>
            <a:endParaRPr lang="ar-SA" sz="2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النظرية والحقيقة</a:t>
            </a:r>
            <a:endParaRPr lang="ar-SA" sz="4000" dirty="0"/>
          </a:p>
        </p:txBody>
      </p:sp>
      <p:sp>
        <p:nvSpPr>
          <p:cNvPr id="3" name="عنصر نائب للمحتوى 2"/>
          <p:cNvSpPr>
            <a:spLocks noGrp="1"/>
          </p:cNvSpPr>
          <p:nvPr>
            <p:ph idx="1"/>
          </p:nvPr>
        </p:nvSpPr>
        <p:spPr>
          <a:xfrm>
            <a:off x="467544" y="1484784"/>
            <a:ext cx="7931224" cy="4525963"/>
          </a:xfrm>
        </p:spPr>
        <p:txBody>
          <a:bodyPr/>
          <a:lstStyle/>
          <a:p>
            <a:pPr algn="just">
              <a:lnSpc>
                <a:spcPct val="150000"/>
              </a:lnSpc>
            </a:pPr>
            <a:r>
              <a:rPr lang="ar-SA" sz="2800" dirty="0" smtClean="0"/>
              <a:t>	النظرية عبارة </a:t>
            </a:r>
            <a:r>
              <a:rPr lang="ar-SA" sz="2800" dirty="0" smtClean="0"/>
              <a:t>عن نظام مفاهيم </a:t>
            </a:r>
            <a:r>
              <a:rPr lang="ar-SA" sz="2800" dirty="0" smtClean="0"/>
              <a:t>أي العلاقات </a:t>
            </a:r>
            <a:r>
              <a:rPr lang="ar-SA" sz="2800" dirty="0" smtClean="0"/>
              <a:t>بين المفاهيم والمتغيرات </a:t>
            </a:r>
            <a:r>
              <a:rPr lang="ar-SA" sz="2800" dirty="0" smtClean="0"/>
              <a:t>المختلفة </a:t>
            </a:r>
            <a:r>
              <a:rPr lang="ar-SA" sz="2800" dirty="0" smtClean="0"/>
              <a:t>ونحن غير متأكدون منها </a:t>
            </a:r>
            <a:r>
              <a:rPr lang="ar-SA" sz="2800" dirty="0" smtClean="0"/>
              <a:t>، لذا </a:t>
            </a:r>
            <a:r>
              <a:rPr lang="ar-SA" sz="2800" dirty="0" smtClean="0"/>
              <a:t>يطلق عليها اسم نظريه عوضا عن </a:t>
            </a:r>
            <a:r>
              <a:rPr lang="ar-SA" sz="2800" dirty="0" smtClean="0"/>
              <a:t>حقيقة أو </a:t>
            </a:r>
            <a:r>
              <a:rPr lang="ar-SA" sz="2800" dirty="0" smtClean="0"/>
              <a:t>قانون </a:t>
            </a:r>
            <a:r>
              <a:rPr lang="ar-SA" sz="2800" dirty="0" smtClean="0"/>
              <a:t>وتحاول النظرية الإجابة </a:t>
            </a:r>
            <a:r>
              <a:rPr lang="ar-SA" sz="2800" dirty="0" smtClean="0"/>
              <a:t>عن مسببات وكيفيه التفسير والتنبؤ للظواهر عن طريق ربطها </a:t>
            </a:r>
            <a:r>
              <a:rPr lang="ar-SA" sz="2800" dirty="0" smtClean="0"/>
              <a:t>ببعضها </a:t>
            </a:r>
            <a:r>
              <a:rPr lang="ar-SA" sz="2800" dirty="0" smtClean="0"/>
              <a:t>البعض </a:t>
            </a:r>
            <a:r>
              <a:rPr lang="ar-SA" sz="2800" dirty="0" smtClean="0"/>
              <a:t>والعبارة أو </a:t>
            </a:r>
            <a:r>
              <a:rPr lang="ar-SA" sz="2800" dirty="0" smtClean="0"/>
              <a:t>المفهوم والذي لا يهدف لتفسير </a:t>
            </a:r>
            <a:r>
              <a:rPr lang="ar-SA" sz="2800" dirty="0" smtClean="0"/>
              <a:t>أو </a:t>
            </a:r>
            <a:r>
              <a:rPr lang="ar-SA" sz="2800" dirty="0" smtClean="0"/>
              <a:t>التنبؤ بشيء فهو ليس بنظريه </a:t>
            </a:r>
            <a:r>
              <a:rPr lang="ar-SA" sz="2800" dirty="0" smtClean="0"/>
              <a:t>أذن فالنظرية </a:t>
            </a:r>
            <a:r>
              <a:rPr lang="ar-SA" sz="2800" dirty="0" smtClean="0"/>
              <a:t>قابله للفحص ولو بعد حين لتعذر </a:t>
            </a:r>
            <a:r>
              <a:rPr lang="ar-SA" sz="2800" dirty="0" smtClean="0"/>
              <a:t>إجراء </a:t>
            </a:r>
            <a:r>
              <a:rPr lang="ar-SA" sz="2800" dirty="0" smtClean="0"/>
              <a:t>مثل هذا الفحص في الوقت </a:t>
            </a:r>
            <a:r>
              <a:rPr lang="ar-SA" sz="2800" dirty="0" smtClean="0"/>
              <a:t>الحالي .</a:t>
            </a:r>
            <a:endParaRPr lang="ar-SA" sz="2800" dirty="0" smtClean="0"/>
          </a:p>
          <a:p>
            <a:pPr algn="just"/>
            <a:endParaRPr lang="ar-SA"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أنواع </a:t>
            </a:r>
            <a:r>
              <a:rPr lang="ar-SA" sz="4000" dirty="0" smtClean="0"/>
              <a:t>المقترحات</a:t>
            </a:r>
            <a:endParaRPr lang="ar-SA" sz="4000" dirty="0"/>
          </a:p>
        </p:txBody>
      </p:sp>
      <p:sp>
        <p:nvSpPr>
          <p:cNvPr id="3" name="عنصر نائب للمحتوى 2"/>
          <p:cNvSpPr>
            <a:spLocks noGrp="1"/>
          </p:cNvSpPr>
          <p:nvPr>
            <p:ph idx="1"/>
          </p:nvPr>
        </p:nvSpPr>
        <p:spPr/>
        <p:txBody>
          <a:bodyPr/>
          <a:lstStyle/>
          <a:p>
            <a:endParaRPr lang="ar-SA" sz="800" dirty="0" smtClean="0"/>
          </a:p>
          <a:p>
            <a:pPr algn="just">
              <a:buFont typeface="Wingdings" pitchFamily="2" charset="2"/>
              <a:buChar char="q"/>
            </a:pPr>
            <a:r>
              <a:rPr lang="ar-SA" sz="2800" dirty="0" smtClean="0"/>
              <a:t> </a:t>
            </a:r>
            <a:r>
              <a:rPr lang="ar-SA" sz="2800" b="1" dirty="0" smtClean="0"/>
              <a:t>الفرضية : </a:t>
            </a:r>
          </a:p>
          <a:p>
            <a:pPr algn="just"/>
            <a:r>
              <a:rPr lang="ar-SA" sz="2800" b="1" dirty="0" smtClean="0"/>
              <a:t>	</a:t>
            </a:r>
            <a:r>
              <a:rPr lang="ar-SA" sz="2800" dirty="0" smtClean="0"/>
              <a:t>وهي عبارة </a:t>
            </a:r>
            <a:r>
              <a:rPr lang="ar-SA" sz="2800" dirty="0" smtClean="0"/>
              <a:t>مصاغه بشكل قابل للقياس تتنبأ بوجود </a:t>
            </a:r>
            <a:r>
              <a:rPr lang="ar-SA" sz="2800" dirty="0" smtClean="0"/>
              <a:t>علاقة </a:t>
            </a:r>
            <a:r>
              <a:rPr lang="ar-SA" sz="2800" dirty="0" smtClean="0"/>
              <a:t>بين متغيرين على </a:t>
            </a:r>
            <a:r>
              <a:rPr lang="ar-SA" sz="2800" dirty="0" smtClean="0"/>
              <a:t>الأقل .</a:t>
            </a:r>
          </a:p>
          <a:p>
            <a:pPr algn="just"/>
            <a:endParaRPr lang="ar-SA" sz="1000" dirty="0" smtClean="0"/>
          </a:p>
          <a:p>
            <a:pPr algn="just">
              <a:buFont typeface="Wingdings" pitchFamily="2" charset="2"/>
              <a:buChar char="q"/>
            </a:pPr>
            <a:r>
              <a:rPr lang="ar-SA" sz="2800" dirty="0" smtClean="0"/>
              <a:t> </a:t>
            </a:r>
            <a:r>
              <a:rPr lang="ar-SA" sz="2800" b="1" dirty="0" smtClean="0"/>
              <a:t>التعميم التجريبي : </a:t>
            </a:r>
          </a:p>
          <a:p>
            <a:pPr algn="just"/>
            <a:r>
              <a:rPr lang="ar-SA" sz="2800" b="1" dirty="0" smtClean="0"/>
              <a:t>	</a:t>
            </a:r>
            <a:r>
              <a:rPr lang="ar-SA" sz="2800" dirty="0" smtClean="0"/>
              <a:t>يعبر </a:t>
            </a:r>
            <a:r>
              <a:rPr lang="ar-SA" sz="2800" dirty="0" smtClean="0"/>
              <a:t>عن </a:t>
            </a:r>
            <a:r>
              <a:rPr lang="ar-SA" sz="2800" dirty="0" smtClean="0"/>
              <a:t>علاقة </a:t>
            </a:r>
            <a:r>
              <a:rPr lang="ar-SA" sz="2800" dirty="0" smtClean="0"/>
              <a:t>تمثل </a:t>
            </a:r>
            <a:r>
              <a:rPr lang="ar-SA" sz="2800" dirty="0" smtClean="0"/>
              <a:t>الأسلوب </a:t>
            </a:r>
            <a:r>
              <a:rPr lang="ar-SA" sz="2800" dirty="0" smtClean="0"/>
              <a:t>الاستقرائي بمعنى تتبع الجزئيات للوصول  </a:t>
            </a:r>
            <a:r>
              <a:rPr lang="ar-SA" sz="2800" dirty="0" smtClean="0"/>
              <a:t>إلى </a:t>
            </a:r>
            <a:r>
              <a:rPr lang="ar-SA" sz="2800" dirty="0" smtClean="0"/>
              <a:t>حكم كلي </a:t>
            </a:r>
            <a:r>
              <a:rPr lang="ar-SA" sz="2800" dirty="0" smtClean="0"/>
              <a:t>فالفرضية </a:t>
            </a:r>
            <a:r>
              <a:rPr lang="ar-SA" sz="2800" dirty="0" smtClean="0"/>
              <a:t>تعتقد بوجود </a:t>
            </a:r>
            <a:r>
              <a:rPr lang="ar-SA" sz="2800" dirty="0" smtClean="0"/>
              <a:t>علاقة </a:t>
            </a:r>
            <a:r>
              <a:rPr lang="ar-SA" sz="2800" dirty="0" smtClean="0"/>
              <a:t>بين المتغيرات وتقوم </a:t>
            </a:r>
            <a:r>
              <a:rPr lang="ar-SA" sz="2800" dirty="0" smtClean="0"/>
              <a:t>باختبار </a:t>
            </a:r>
            <a:r>
              <a:rPr lang="ar-SA" sz="2800" dirty="0" smtClean="0"/>
              <a:t>صحتها </a:t>
            </a:r>
            <a:r>
              <a:rPr lang="ar-SA" sz="2800" dirty="0" smtClean="0"/>
              <a:t>أما </a:t>
            </a:r>
            <a:r>
              <a:rPr lang="ar-SA" sz="2800" dirty="0" smtClean="0"/>
              <a:t>التعميم التجريبي فهو ملاحظه جزئيه ومحاوله </a:t>
            </a:r>
            <a:r>
              <a:rPr lang="ar-SA" sz="2800" dirty="0" smtClean="0"/>
              <a:t>التعميم .</a:t>
            </a:r>
            <a:endParaRPr lang="ar-SA" sz="2800" dirty="0" smtClean="0"/>
          </a:p>
          <a:p>
            <a:endParaRPr lang="ar-SA"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الأحكام الذاتية</a:t>
            </a:r>
            <a:endParaRPr lang="ar-SA" sz="4000" dirty="0"/>
          </a:p>
        </p:txBody>
      </p:sp>
      <p:sp>
        <p:nvSpPr>
          <p:cNvPr id="3" name="عنصر نائب للمحتوى 2"/>
          <p:cNvSpPr>
            <a:spLocks noGrp="1"/>
          </p:cNvSpPr>
          <p:nvPr>
            <p:ph idx="1"/>
          </p:nvPr>
        </p:nvSpPr>
        <p:spPr>
          <a:xfrm>
            <a:off x="755576" y="1600201"/>
            <a:ext cx="7931224" cy="4133055"/>
          </a:xfrm>
        </p:spPr>
        <p:txBody>
          <a:bodyPr/>
          <a:lstStyle/>
          <a:p>
            <a:pPr algn="just"/>
            <a:endParaRPr lang="ar-SA" dirty="0" smtClean="0"/>
          </a:p>
          <a:p>
            <a:pPr algn="just"/>
            <a:r>
              <a:rPr lang="ar-SA" dirty="0" smtClean="0"/>
              <a:t>	الواقع أن </a:t>
            </a:r>
            <a:r>
              <a:rPr lang="ar-SA" dirty="0" smtClean="0"/>
              <a:t>احد مظاهر وجهه النظر </a:t>
            </a:r>
            <a:r>
              <a:rPr lang="ar-SA" dirty="0" smtClean="0"/>
              <a:t>الذاتية </a:t>
            </a:r>
            <a:r>
              <a:rPr lang="ar-SA" dirty="0" smtClean="0"/>
              <a:t>يتمثل في الاعتراف بعنصر الوعي في </a:t>
            </a:r>
            <a:r>
              <a:rPr lang="ar-SA" dirty="0" smtClean="0"/>
              <a:t>الإنسان </a:t>
            </a:r>
            <a:r>
              <a:rPr lang="ar-SA" dirty="0" smtClean="0"/>
              <a:t>بصوره </a:t>
            </a:r>
            <a:r>
              <a:rPr lang="ar-SA" dirty="0" smtClean="0"/>
              <a:t>المختلفة </a:t>
            </a:r>
            <a:r>
              <a:rPr lang="ar-SA" dirty="0" smtClean="0"/>
              <a:t>سواء عيا منطقيا </a:t>
            </a:r>
            <a:r>
              <a:rPr lang="ar-SA" dirty="0" smtClean="0"/>
              <a:t>أو </a:t>
            </a:r>
            <a:r>
              <a:rPr lang="ar-SA" dirty="0" smtClean="0"/>
              <a:t>اجتماعيا لان الإنسان يعي العالم الذي يعيش فيه </a:t>
            </a:r>
            <a:r>
              <a:rPr lang="ar-SA" dirty="0" smtClean="0"/>
              <a:t>ويعي </a:t>
            </a:r>
            <a:r>
              <a:rPr lang="ar-SA" dirty="0" smtClean="0"/>
              <a:t>معاني </a:t>
            </a:r>
            <a:r>
              <a:rPr lang="ar-SA" dirty="0" smtClean="0"/>
              <a:t>وأغراض أعماله .</a:t>
            </a:r>
            <a:endParaRPr lang="ar-SA" dirty="0" smtClean="0"/>
          </a:p>
          <a:p>
            <a:pPr algn="just"/>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النزعة الموضعية والنزعة الذاتية</a:t>
            </a:r>
            <a:endParaRPr lang="ar-SA" sz="4000" dirty="0"/>
          </a:p>
        </p:txBody>
      </p:sp>
      <p:sp>
        <p:nvSpPr>
          <p:cNvPr id="3" name="عنصر نائب للمحتوى 2"/>
          <p:cNvSpPr>
            <a:spLocks noGrp="1"/>
          </p:cNvSpPr>
          <p:nvPr>
            <p:ph idx="1"/>
          </p:nvPr>
        </p:nvSpPr>
        <p:spPr>
          <a:xfrm>
            <a:off x="457200" y="1600201"/>
            <a:ext cx="8229600" cy="4205063"/>
          </a:xfrm>
        </p:spPr>
        <p:txBody>
          <a:bodyPr/>
          <a:lstStyle/>
          <a:p>
            <a:pPr algn="just"/>
            <a:r>
              <a:rPr lang="ar-SA" sz="1600" dirty="0" smtClean="0"/>
              <a:t>	</a:t>
            </a:r>
          </a:p>
          <a:p>
            <a:pPr algn="just"/>
            <a:r>
              <a:rPr lang="ar-SA" dirty="0" smtClean="0"/>
              <a:t>	</a:t>
            </a:r>
            <a:r>
              <a:rPr lang="ar-SA" dirty="0" smtClean="0"/>
              <a:t>ولنسق </a:t>
            </a:r>
            <a:r>
              <a:rPr lang="ar-SA" dirty="0" smtClean="0"/>
              <a:t>مثلا لما يمكن </a:t>
            </a:r>
            <a:r>
              <a:rPr lang="ar-SA" dirty="0" smtClean="0"/>
              <a:t>أن </a:t>
            </a:r>
            <a:r>
              <a:rPr lang="ar-SA" dirty="0" smtClean="0"/>
              <a:t>يعتبر حقائق فعليه </a:t>
            </a:r>
            <a:r>
              <a:rPr lang="ar-SA" dirty="0" smtClean="0"/>
              <a:t>ملموسة : </a:t>
            </a:r>
            <a:r>
              <a:rPr lang="ar-SA" dirty="0" smtClean="0"/>
              <a:t>فاذا اخذنا احصاء الوفيات وبيانات المسافرين ورسمنا صوره احصائيه لتوزيع الأعمار والجنس والمهنه وحركه الناس وكلها امور وضعيه وسألنا السؤال النظري التالي لماذا تأخذ هذه الاشياء الموضوعيه هذا الاتجاه بعينه ولا تأخذ اتجاه </a:t>
            </a:r>
            <a:r>
              <a:rPr lang="ar-SA" dirty="0" smtClean="0"/>
              <a:t>آخر !! أن </a:t>
            </a:r>
            <a:r>
              <a:rPr lang="ar-SA" dirty="0" smtClean="0"/>
              <a:t>المنظور الموضوعي لا يمكن </a:t>
            </a:r>
            <a:r>
              <a:rPr lang="ar-SA" dirty="0" smtClean="0"/>
              <a:t>أن </a:t>
            </a:r>
            <a:r>
              <a:rPr lang="ar-SA" dirty="0" smtClean="0"/>
              <a:t>يذهب بنا ابعد من ذلك الوصف الذي </a:t>
            </a:r>
            <a:r>
              <a:rPr lang="ar-SA" dirty="0" smtClean="0"/>
              <a:t>قدمه .</a:t>
            </a:r>
            <a:endParaRPr lang="ar-SA" dirty="0" smtClean="0"/>
          </a:p>
          <a:p>
            <a:pPr algn="just"/>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dirty="0" smtClean="0"/>
              <a:t>الذاتية </a:t>
            </a:r>
            <a:r>
              <a:rPr lang="ar-SA" sz="2800" dirty="0" smtClean="0"/>
              <a:t>والموضوعية </a:t>
            </a:r>
            <a:r>
              <a:rPr lang="ar-SA" sz="2800" dirty="0" smtClean="0"/>
              <a:t>في الدراسات </a:t>
            </a:r>
            <a:r>
              <a:rPr lang="ar-SA" sz="2800" dirty="0" smtClean="0"/>
              <a:t>الاجتماعية والسلوكية </a:t>
            </a:r>
            <a:r>
              <a:rPr lang="ar-SA" sz="2400" dirty="0" smtClean="0"/>
              <a:t>(واداره </a:t>
            </a:r>
            <a:r>
              <a:rPr lang="ar-SA" sz="2400" dirty="0" smtClean="0"/>
              <a:t>الاعمال)</a:t>
            </a:r>
            <a:endParaRPr lang="ar-SA" sz="2400" dirty="0"/>
          </a:p>
        </p:txBody>
      </p:sp>
      <p:sp>
        <p:nvSpPr>
          <p:cNvPr id="3" name="عنصر نائب للمحتوى 2"/>
          <p:cNvSpPr>
            <a:spLocks noGrp="1"/>
          </p:cNvSpPr>
          <p:nvPr>
            <p:ph idx="1"/>
          </p:nvPr>
        </p:nvSpPr>
        <p:spPr/>
        <p:txBody>
          <a:bodyPr/>
          <a:lstStyle/>
          <a:p>
            <a:pPr algn="just"/>
            <a:r>
              <a:rPr lang="ar-SA" sz="2600" dirty="0" smtClean="0"/>
              <a:t>	يدور البحث </a:t>
            </a:r>
            <a:r>
              <a:rPr lang="ar-SA" sz="2600" dirty="0" smtClean="0"/>
              <a:t>في العلوم </a:t>
            </a:r>
            <a:r>
              <a:rPr lang="ar-SA" sz="2600" dirty="0" smtClean="0"/>
              <a:t>الاجتماعية </a:t>
            </a:r>
            <a:r>
              <a:rPr lang="ar-SA" sz="2600" dirty="0" smtClean="0"/>
              <a:t>حول </a:t>
            </a:r>
            <a:r>
              <a:rPr lang="ar-SA" sz="2600" dirty="0" smtClean="0"/>
              <a:t>الإنسان </a:t>
            </a:r>
            <a:r>
              <a:rPr lang="ar-SA" sz="2600" dirty="0" smtClean="0"/>
              <a:t>والمجتمع </a:t>
            </a:r>
            <a:r>
              <a:rPr lang="ar-SA" sz="2600" dirty="0" smtClean="0"/>
              <a:t>أي أن </a:t>
            </a:r>
            <a:r>
              <a:rPr lang="ar-SA" sz="2600" dirty="0" smtClean="0"/>
              <a:t>الباحث نفسه يكون جزءا من </a:t>
            </a:r>
            <a:r>
              <a:rPr lang="ar-SA" sz="2600" dirty="0" smtClean="0"/>
              <a:t>دائرة </a:t>
            </a:r>
            <a:r>
              <a:rPr lang="ar-SA" sz="2600" dirty="0" smtClean="0"/>
              <a:t>البحث ومعنى ذلك </a:t>
            </a:r>
            <a:r>
              <a:rPr lang="ar-SA" sz="2600" dirty="0" smtClean="0"/>
              <a:t>أن </a:t>
            </a:r>
            <a:r>
              <a:rPr lang="ar-SA" sz="2600" dirty="0" smtClean="0"/>
              <a:t>الباحث سوف لن يكون </a:t>
            </a:r>
            <a:r>
              <a:rPr lang="ar-SA" sz="2600" dirty="0" smtClean="0"/>
              <a:t>بالضرورة </a:t>
            </a:r>
            <a:r>
              <a:rPr lang="ar-SA" sz="2600" dirty="0" smtClean="0"/>
              <a:t>موضوعا خارج </a:t>
            </a:r>
            <a:r>
              <a:rPr lang="ar-SA" sz="2600" dirty="0" smtClean="0"/>
              <a:t>التجربة التي </a:t>
            </a:r>
            <a:r>
              <a:rPr lang="ar-SA" sz="2600" dirty="0" smtClean="0"/>
              <a:t>يقوم بها  بمعنى </a:t>
            </a:r>
            <a:r>
              <a:rPr lang="ar-SA" sz="2600" dirty="0" smtClean="0"/>
              <a:t>أن </a:t>
            </a:r>
            <a:r>
              <a:rPr lang="ar-SA" sz="2600" dirty="0" smtClean="0"/>
              <a:t>ردود الفعل </a:t>
            </a:r>
            <a:r>
              <a:rPr lang="ar-SA" sz="2600" dirty="0" smtClean="0"/>
              <a:t>الخاصة </a:t>
            </a:r>
            <a:r>
              <a:rPr lang="ar-SA" sz="2600" dirty="0" smtClean="0"/>
              <a:t>بأيه ظاهره  من الظواهر لابد </a:t>
            </a:r>
            <a:r>
              <a:rPr lang="ar-SA" sz="2600" dirty="0" smtClean="0"/>
              <a:t>أن </a:t>
            </a:r>
            <a:r>
              <a:rPr lang="ar-SA" sz="2600" dirty="0" smtClean="0"/>
              <a:t>تتأثر بأفكاره وتجاربه </a:t>
            </a:r>
            <a:r>
              <a:rPr lang="ar-SA" sz="2600" dirty="0" smtClean="0"/>
              <a:t>الشخصية </a:t>
            </a:r>
            <a:r>
              <a:rPr lang="ar-SA" sz="2600" dirty="0" smtClean="0"/>
              <a:t>وعلى ذلك فيمكن لاثنين من الباحثين الاجتماعيين </a:t>
            </a:r>
            <a:r>
              <a:rPr lang="ar-SA" sz="2600" dirty="0" smtClean="0"/>
              <a:t>أن </a:t>
            </a:r>
            <a:r>
              <a:rPr lang="ar-SA" sz="2600" dirty="0" smtClean="0"/>
              <a:t>يصلا لنتائج </a:t>
            </a:r>
            <a:r>
              <a:rPr lang="ar-SA" sz="2600" dirty="0" smtClean="0"/>
              <a:t>مختلفة </a:t>
            </a:r>
            <a:r>
              <a:rPr lang="ar-SA" sz="2600" dirty="0" smtClean="0"/>
              <a:t>مستخدمين نفس البيانات وكذلك الحال لدنيا </a:t>
            </a:r>
            <a:r>
              <a:rPr lang="ar-SA" sz="2600" dirty="0" smtClean="0"/>
              <a:t>الأعمال . </a:t>
            </a:r>
            <a:endParaRPr lang="ar-SA" sz="2600" dirty="0" smtClean="0"/>
          </a:p>
          <a:p>
            <a:pPr algn="just"/>
            <a:endParaRPr lang="ar-SA" sz="1200" dirty="0" smtClean="0"/>
          </a:p>
          <a:p>
            <a:pPr algn="just"/>
            <a:r>
              <a:rPr lang="ar-SA" sz="2600" dirty="0" smtClean="0"/>
              <a:t>	</a:t>
            </a:r>
            <a:r>
              <a:rPr lang="ar-SA" sz="2600" dirty="0" smtClean="0"/>
              <a:t>تتركز </a:t>
            </a:r>
            <a:r>
              <a:rPr lang="ar-SA" sz="2600" dirty="0" smtClean="0"/>
              <a:t>العوامل </a:t>
            </a:r>
            <a:r>
              <a:rPr lang="ar-SA" sz="2600" dirty="0" smtClean="0"/>
              <a:t>المؤثرة </a:t>
            </a:r>
            <a:r>
              <a:rPr lang="ar-SA" sz="2600" dirty="0" smtClean="0"/>
              <a:t>على الباحثين في </a:t>
            </a:r>
            <a:r>
              <a:rPr lang="ar-SA" sz="2600" dirty="0" smtClean="0"/>
              <a:t>المجالات السلوكية والاجتماعية </a:t>
            </a:r>
            <a:r>
              <a:rPr lang="ar-SA" sz="2600" dirty="0" smtClean="0"/>
              <a:t>فيما يلي : الدوافع الخاصه والعادات والتقاليد والقيم التي يعتنقها الافراد وينشأون </a:t>
            </a:r>
            <a:r>
              <a:rPr lang="ar-SA" sz="2600" dirty="0" smtClean="0"/>
              <a:t>عليها .</a:t>
            </a:r>
            <a:endParaRPr lang="ar-SA" sz="2600" dirty="0" smtClean="0"/>
          </a:p>
          <a:p>
            <a:pPr algn="just"/>
            <a:endParaRPr lang="ar-SA" sz="2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المذهب </a:t>
            </a:r>
            <a:r>
              <a:rPr lang="ar-SA" sz="4000" dirty="0" smtClean="0"/>
              <a:t>الذاتي </a:t>
            </a:r>
            <a:r>
              <a:rPr lang="ar-SA" sz="4000" dirty="0" smtClean="0"/>
              <a:t>للمعرفة</a:t>
            </a:r>
            <a:endParaRPr lang="ar-SA" sz="4000" dirty="0"/>
          </a:p>
        </p:txBody>
      </p:sp>
      <p:sp>
        <p:nvSpPr>
          <p:cNvPr id="3" name="عنصر نائب للمحتوى 2"/>
          <p:cNvSpPr>
            <a:spLocks noGrp="1"/>
          </p:cNvSpPr>
          <p:nvPr>
            <p:ph idx="1"/>
          </p:nvPr>
        </p:nvSpPr>
        <p:spPr/>
        <p:txBody>
          <a:bodyPr/>
          <a:lstStyle/>
          <a:p>
            <a:endParaRPr lang="ar-SA" sz="2800" dirty="0" smtClean="0"/>
          </a:p>
          <a:p>
            <a:r>
              <a:rPr lang="ar-SA" sz="2800" dirty="0" smtClean="0"/>
              <a:t>توجد نقطتان رئيسيتان في تفسير </a:t>
            </a:r>
            <a:r>
              <a:rPr lang="ar-SA" sz="2800" dirty="0" smtClean="0"/>
              <a:t>المعرفة البشرية :</a:t>
            </a:r>
            <a:endParaRPr lang="ar-SA" sz="2800" dirty="0" smtClean="0"/>
          </a:p>
          <a:p>
            <a:endParaRPr lang="ar-SA" sz="1000" dirty="0" smtClean="0"/>
          </a:p>
          <a:p>
            <a:pPr algn="just"/>
            <a:r>
              <a:rPr lang="ar-SA" sz="2800" b="1" dirty="0" smtClean="0"/>
              <a:t>الأولى </a:t>
            </a:r>
            <a:r>
              <a:rPr lang="ar-SA" sz="2800" dirty="0" smtClean="0"/>
              <a:t>: </a:t>
            </a:r>
            <a:r>
              <a:rPr lang="ar-SA" sz="2800" dirty="0" smtClean="0"/>
              <a:t>تتمثل في تحديد المصدر الاساسي للمعرفه فالتجريبيون </a:t>
            </a:r>
            <a:r>
              <a:rPr lang="ar-SA" sz="2800" dirty="0" smtClean="0"/>
              <a:t>يؤمنون       	بأن </a:t>
            </a:r>
            <a:r>
              <a:rPr lang="ar-SA" sz="2800" dirty="0" smtClean="0"/>
              <a:t>التجربه والخبره الحسيه هي المصدر الوحيد </a:t>
            </a:r>
            <a:r>
              <a:rPr lang="ar-SA" sz="2800" dirty="0" smtClean="0"/>
              <a:t>للمعرفه .</a:t>
            </a:r>
            <a:endParaRPr lang="ar-SA" sz="2800" dirty="0" smtClean="0"/>
          </a:p>
          <a:p>
            <a:pPr algn="just"/>
            <a:endParaRPr lang="ar-SA" sz="2800" dirty="0" smtClean="0"/>
          </a:p>
          <a:p>
            <a:pPr algn="just"/>
            <a:r>
              <a:rPr lang="ar-SA" sz="2800" b="1" dirty="0" smtClean="0"/>
              <a:t>الثانية </a:t>
            </a:r>
            <a:r>
              <a:rPr lang="ar-SA" sz="2800" dirty="0" smtClean="0"/>
              <a:t>: </a:t>
            </a:r>
            <a:r>
              <a:rPr lang="ar-SA" sz="2800" dirty="0" smtClean="0"/>
              <a:t>في تفسير نمو </a:t>
            </a:r>
            <a:r>
              <a:rPr lang="ar-SA" sz="2800" dirty="0" smtClean="0"/>
              <a:t>المعرفة .</a:t>
            </a:r>
            <a:endParaRPr lang="ar-SA" sz="2800" dirty="0" smtClean="0"/>
          </a:p>
          <a:p>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2410</TotalTime>
  <Words>82</Words>
  <Application>Microsoft Office PowerPoint</Application>
  <PresentationFormat>عرض على الشاشة (3:4)‏</PresentationFormat>
  <Paragraphs>42</Paragraphs>
  <Slides>10</Slides>
  <Notes>2</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المحاضرة التمهيدية</vt:lpstr>
      <vt:lpstr>الشريحة 1</vt:lpstr>
      <vt:lpstr>            المحاضرة الثالثة        </vt:lpstr>
      <vt:lpstr> أهداف العلم</vt:lpstr>
      <vt:lpstr>  النظرية والحقيقة</vt:lpstr>
      <vt:lpstr>  أنواع المقترحات</vt:lpstr>
      <vt:lpstr> الأحكام الذاتية</vt:lpstr>
      <vt:lpstr> النزعة الموضعية والنزعة الذاتية</vt:lpstr>
      <vt:lpstr>الذاتية والموضوعية في الدراسات الاجتماعية والسلوكية (واداره الاعمال)</vt:lpstr>
      <vt:lpstr> المذهب الذاتي للمعرفة</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عبدالله</cp:lastModifiedBy>
  <cp:revision>245</cp:revision>
  <dcterms:created xsi:type="dcterms:W3CDTF">1601-01-01T00:00:00Z</dcterms:created>
  <dcterms:modified xsi:type="dcterms:W3CDTF">2013-02-03T15:36:29Z</dcterms:modified>
</cp:coreProperties>
</file>