
<file path=[Content_Types].xml><?xml version="1.0" encoding="utf-8"?>
<Types xmlns="http://schemas.openxmlformats.org/package/2006/content-types">
  <Override PartName="/customXml/itemProps2.xml" ContentType="application/vnd.openxmlformats-officedocument.customXmlProperties+xml"/>
  <Override PartName="/customXml/itemProps3.xml" ContentType="application/vnd.openxmlformats-officedocument.customXmlProperties+xml"/>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20"/>
  </p:notesMasterIdLst>
  <p:handoutMasterIdLst>
    <p:handoutMasterId r:id="rId21"/>
  </p:handoutMasterIdLst>
  <p:sldIdLst>
    <p:sldId id="330" r:id="rId5"/>
    <p:sldId id="329" r:id="rId6"/>
    <p:sldId id="325" r:id="rId7"/>
    <p:sldId id="326" r:id="rId8"/>
    <p:sldId id="305" r:id="rId9"/>
    <p:sldId id="306" r:id="rId10"/>
    <p:sldId id="307" r:id="rId11"/>
    <p:sldId id="308" r:id="rId12"/>
    <p:sldId id="309" r:id="rId13"/>
    <p:sldId id="310" r:id="rId14"/>
    <p:sldId id="311" r:id="rId15"/>
    <p:sldId id="312" r:id="rId16"/>
    <p:sldId id="313" r:id="rId17"/>
    <p:sldId id="314" r:id="rId18"/>
    <p:sldId id="288" r:id="rId1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00FF"/>
    <a:srgbClr val="990033"/>
    <a:srgbClr val="0066FF"/>
    <a:srgbClr val="0033CC"/>
    <a:srgbClr val="FF3300"/>
    <a:srgbClr val="FF0000"/>
    <a:srgbClr val="A50021"/>
    <a:srgbClr val="660033"/>
    <a:srgbClr val="3399FF"/>
    <a:srgbClr val="0099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النمط الفاتح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012ECD-51FC-41F1-AA8D-1B2483CD663E}" styleName="نمط فاتح 2 - تمييز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634" autoAdjust="0"/>
    <p:restoredTop sz="88530" autoAdjust="0"/>
  </p:normalViewPr>
  <p:slideViewPr>
    <p:cSldViewPr>
      <p:cViewPr>
        <p:scale>
          <a:sx n="75" d="100"/>
          <a:sy n="75" d="100"/>
        </p:scale>
        <p:origin x="-1014" y="-18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6" d="100"/>
          <a:sy n="56" d="100"/>
        </p:scale>
        <p:origin x="-1860" y="-96"/>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1"/>
            <a:ext cx="2971800" cy="457200"/>
          </a:xfrm>
          <a:prstGeom prst="rect">
            <a:avLst/>
          </a:prstGeom>
          <a:noFill/>
          <a:ln w="9525">
            <a:noFill/>
            <a:miter lim="800000"/>
            <a:headEnd/>
            <a:tailEnd/>
          </a:ln>
          <a:effectLst/>
        </p:spPr>
        <p:txBody>
          <a:bodyPr vert="horz" wrap="square" lIns="91427" tIns="45714" rIns="91427" bIns="45714"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1"/>
            <a:ext cx="2971800" cy="457200"/>
          </a:xfrm>
          <a:prstGeom prst="rect">
            <a:avLst/>
          </a:prstGeom>
          <a:noFill/>
          <a:ln w="9525">
            <a:noFill/>
            <a:miter lim="800000"/>
            <a:headEnd/>
            <a:tailEnd/>
          </a:ln>
          <a:effectLst/>
        </p:spPr>
        <p:txBody>
          <a:bodyPr vert="horz" wrap="square" lIns="91427" tIns="45714" rIns="91427" bIns="45714"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27" tIns="45714" rIns="91427" bIns="45714"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27" tIns="45714" rIns="91427" bIns="45714"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 xmlns:p14="http://schemas.microsoft.com/office/powerpoint/2010/main"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1"/>
            <a:ext cx="2971800" cy="457200"/>
          </a:xfrm>
          <a:prstGeom prst="rect">
            <a:avLst/>
          </a:prstGeom>
          <a:noFill/>
          <a:ln w="9525">
            <a:noFill/>
            <a:miter lim="800000"/>
            <a:headEnd/>
            <a:tailEnd/>
          </a:ln>
          <a:effectLst/>
        </p:spPr>
        <p:txBody>
          <a:bodyPr vert="horz" wrap="square" lIns="91427" tIns="45714" rIns="91427" bIns="45714"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1"/>
            <a:ext cx="2971800" cy="457200"/>
          </a:xfrm>
          <a:prstGeom prst="rect">
            <a:avLst/>
          </a:prstGeom>
          <a:noFill/>
          <a:ln w="9525">
            <a:noFill/>
            <a:miter lim="800000"/>
            <a:headEnd/>
            <a:tailEnd/>
          </a:ln>
          <a:effectLst/>
        </p:spPr>
        <p:txBody>
          <a:bodyPr vert="horz" wrap="square" lIns="91427" tIns="45714" rIns="91427" bIns="45714"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1"/>
            <a:ext cx="5029200" cy="4114800"/>
          </a:xfrm>
          <a:prstGeom prst="rect">
            <a:avLst/>
          </a:prstGeom>
          <a:noFill/>
          <a:ln w="9525">
            <a:noFill/>
            <a:miter lim="800000"/>
            <a:headEnd/>
            <a:tailEnd/>
          </a:ln>
          <a:effectLst/>
        </p:spPr>
        <p:txBody>
          <a:bodyPr vert="horz" wrap="square" lIns="91427" tIns="45714" rIns="91427" bIns="45714"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27" tIns="45714" rIns="91427" bIns="45714"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27" tIns="45714" rIns="91427" bIns="45714"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 xmlns:p14="http://schemas.microsoft.com/office/powerpoint/2010/main"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 xmlns:p14="http://schemas.microsoft.com/office/powerpoint/2010/main" val="18625943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15</a:t>
            </a:fld>
            <a:endParaRPr lang="en-US" dirty="0"/>
          </a:p>
        </p:txBody>
      </p:sp>
    </p:spTree>
    <p:extLst>
      <p:ext uri="{BB962C8B-B14F-4D97-AF65-F5344CB8AC3E}">
        <p14:creationId xmlns="" xmlns:p14="http://schemas.microsoft.com/office/powerpoint/2010/main" val="2716379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p:nvPr/>
        </p:nvSpPr>
        <p:spPr>
          <a:xfrm>
            <a:off x="467544" y="2132856"/>
            <a:ext cx="8280920" cy="3240360"/>
          </a:xfrm>
          <a:prstGeom prst="rect">
            <a:avLst/>
          </a:prstGeom>
          <a:solidFill>
            <a:schemeClr val="accent1">
              <a:lumMod val="75000"/>
            </a:schemeClr>
          </a:solidFill>
          <a:ln>
            <a:noFill/>
          </a:ln>
          <a:effectLst>
            <a:outerShdw blurRad="50800" dist="38100" dir="13500000" algn="br" rotWithShape="0">
              <a:prstClr val="black">
                <a:alpha val="66000"/>
              </a:prstClr>
            </a:outerShdw>
          </a:effectLst>
          <a:scene3d>
            <a:camera prst="orthographicFront"/>
            <a:lightRig rig="threePt" dir="t"/>
          </a:scene3d>
          <a:sp3d>
            <a:bevelB prst="relaxedInset"/>
          </a:sp3d>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srgbClr val="FFC000"/>
              </a:solidFill>
            </a:endParaRPr>
          </a:p>
        </p:txBody>
      </p:sp>
      <p:grpSp>
        <p:nvGrpSpPr>
          <p:cNvPr id="2" name="Group 7"/>
          <p:cNvGrpSpPr>
            <a:grpSpLocks/>
          </p:cNvGrpSpPr>
          <p:nvPr/>
        </p:nvGrpSpPr>
        <p:grpSpPr bwMode="auto">
          <a:xfrm>
            <a:off x="6660232" y="2996952"/>
            <a:ext cx="1800200" cy="1512168"/>
            <a:chOff x="5210750" y="1066800"/>
            <a:chExt cx="2976900" cy="3130677"/>
          </a:xfrm>
        </p:grpSpPr>
        <p:sp>
          <p:nvSpPr>
            <p:cNvPr id="6"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Freeform 10"/>
          <p:cNvSpPr/>
          <p:nvPr/>
        </p:nvSpPr>
        <p:spPr>
          <a:xfrm>
            <a:off x="1115616" y="3068960"/>
            <a:ext cx="5184576"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9" name="Title 1"/>
          <p:cNvSpPr txBox="1">
            <a:spLocks/>
          </p:cNvSpPr>
          <p:nvPr/>
        </p:nvSpPr>
        <p:spPr bwMode="auto">
          <a:xfrm>
            <a:off x="1619672" y="2924944"/>
            <a:ext cx="3960439" cy="1656184"/>
          </a:xfrm>
          <a:prstGeom prst="rect">
            <a:avLst/>
          </a:prstGeom>
          <a:noFill/>
          <a:ln w="9525">
            <a:noFill/>
            <a:miter lim="800000"/>
            <a:headEnd/>
            <a:tailEnd/>
          </a:ln>
        </p:spPr>
        <p:txBody>
          <a:bodyPr anchor="ctr"/>
          <a:lstStyle/>
          <a:p>
            <a:pPr algn="ctr">
              <a:lnSpc>
                <a:spcPct val="150000"/>
              </a:lnSpc>
              <a:defRPr/>
            </a:pPr>
            <a:r>
              <a:rPr lang="ar-SA" sz="4400" b="1" dirty="0" smtClean="0">
                <a:solidFill>
                  <a:schemeClr val="accent2">
                    <a:lumMod val="50000"/>
                  </a:schemeClr>
                </a:solidFill>
                <a:latin typeface="AYM Wadiy S_U normal."/>
                <a:cs typeface="Times New Roman" pitchFamily="18" charset="0"/>
              </a:rPr>
              <a:t>بحوث الأعمال</a:t>
            </a:r>
          </a:p>
          <a:p>
            <a:pPr algn="ctr">
              <a:lnSpc>
                <a:spcPct val="150000"/>
              </a:lnSpc>
              <a:defRPr/>
            </a:pPr>
            <a:r>
              <a:rPr lang="ar-SA" sz="2600" b="1" dirty="0" smtClean="0">
                <a:solidFill>
                  <a:schemeClr val="accent1">
                    <a:lumMod val="50000"/>
                  </a:schemeClr>
                </a:solidFill>
                <a:latin typeface="Calibri" pitchFamily="34" charset="0"/>
                <a:cs typeface="Times New Roman" pitchFamily="18" charset="0"/>
              </a:rPr>
              <a:t>أ.د. عبدالرحمن الحماد</a:t>
            </a:r>
            <a:endParaRPr lang="en-US" sz="2600" b="1" dirty="0">
              <a:solidFill>
                <a:schemeClr val="accent1">
                  <a:lumMod val="50000"/>
                </a:schemeClr>
              </a:solidFill>
              <a:latin typeface="Calibri" pitchFamily="34" charset="0"/>
            </a:endParaRPr>
          </a:p>
        </p:txBody>
      </p:sp>
      <p:sp>
        <p:nvSpPr>
          <p:cNvPr id="10" name="Subtitle 2"/>
          <p:cNvSpPr txBox="1">
            <a:spLocks noGrp="1"/>
          </p:cNvSpPr>
          <p:nvPr>
            <p:ph type="title"/>
          </p:nvPr>
        </p:nvSpPr>
        <p:spPr bwMode="auto">
          <a:xfrm>
            <a:off x="4860032" y="188640"/>
            <a:ext cx="3826768" cy="1152128"/>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0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000" b="1" dirty="0">
                <a:solidFill>
                  <a:schemeClr val="tx2">
                    <a:lumMod val="75000"/>
                  </a:schemeClr>
                </a:solidFill>
                <a:latin typeface="Calibri" pitchFamily="34" charset="0"/>
              </a:rPr>
              <a:t>عمادة التعلم الإلكتروني والتعليم عن بعد</a:t>
            </a:r>
            <a:endParaRPr lang="en-US" sz="20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a:defRPr/>
            </a:pPr>
            <a:r>
              <a:rPr lang="ar-SA" spc="-150" dirty="0" smtClean="0">
                <a:solidFill>
                  <a:srgbClr val="660033"/>
                </a:solidFill>
                <a:latin typeface="Tahoma" pitchFamily="34" charset="0"/>
                <a:ea typeface="Tahoma" pitchFamily="34" charset="0"/>
                <a:cs typeface="Tahoma" pitchFamily="34" charset="0"/>
              </a:rPr>
              <a:t>             المحاضرة </a:t>
            </a:r>
            <a:r>
              <a:rPr lang="ar-SA" spc="-150" dirty="0" smtClean="0">
                <a:solidFill>
                  <a:srgbClr val="660033"/>
                </a:solidFill>
                <a:latin typeface="Tahoma" pitchFamily="34" charset="0"/>
                <a:ea typeface="Tahoma" pitchFamily="34" charset="0"/>
                <a:cs typeface="Tahoma" pitchFamily="34" charset="0"/>
              </a:rPr>
              <a:t>الأولى         </a:t>
            </a:r>
            <a:r>
              <a:rPr lang="ar-SA" sz="6000" spc="-150" dirty="0" smtClean="0">
                <a:solidFill>
                  <a:srgbClr val="660033"/>
                </a:solidFill>
                <a:latin typeface="Tahoma" pitchFamily="34" charset="0"/>
                <a:ea typeface="Tahoma" pitchFamily="34" charset="0"/>
                <a:cs typeface="Tahoma" pitchFamily="34" charset="0"/>
                <a:sym typeface="Wingdings 2"/>
              </a:rPr>
              <a:t></a:t>
            </a:r>
            <a:endParaRPr lang="en-US" sz="6000" spc="-150" dirty="0" smtClean="0">
              <a:solidFill>
                <a:srgbClr val="660033"/>
              </a:solidFill>
              <a:latin typeface="Tahoma" pitchFamily="34" charset="0"/>
              <a:ea typeface="Tahoma" pitchFamily="34" charset="0"/>
              <a:cs typeface="Tahoma" pitchFamily="34" charset="0"/>
            </a:endParaRPr>
          </a:p>
        </p:txBody>
      </p:sp>
      <p:sp>
        <p:nvSpPr>
          <p:cNvPr id="4" name="Subtitle 3"/>
          <p:cNvSpPr>
            <a:spLocks noGrp="1"/>
          </p:cNvSpPr>
          <p:nvPr>
            <p:ph type="subTitle" idx="1"/>
          </p:nvPr>
        </p:nvSpPr>
        <p:spPr/>
        <p:txBody>
          <a:bodyPr/>
          <a:lstStyle/>
          <a:p>
            <a:pPr lvl="0"/>
            <a:endParaRPr lang="ar-SA" dirty="0" smtClean="0">
              <a:solidFill>
                <a:srgbClr val="292934"/>
              </a:solidFill>
            </a:endParaRPr>
          </a:p>
          <a:p>
            <a:r>
              <a:rPr lang="ar-SA" sz="3600" dirty="0" smtClean="0">
                <a:solidFill>
                  <a:srgbClr val="292934"/>
                </a:solidFill>
              </a:rPr>
              <a:t>طبيعة البحث </a:t>
            </a:r>
            <a:r>
              <a:rPr lang="ar-SA" sz="3600" dirty="0" smtClean="0">
                <a:solidFill>
                  <a:srgbClr val="292934"/>
                </a:solidFill>
              </a:rPr>
              <a:t>العلمي</a:t>
            </a:r>
            <a:endParaRPr lang="en-US" b="1" dirty="0" smtClean="0">
              <a:solidFill>
                <a:schemeClr val="tx1"/>
              </a:solidFill>
            </a:endParaRPr>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ctr"/>
            <a:endParaRPr lang="ar-SA" sz="800" dirty="0" smtClean="0">
              <a:solidFill>
                <a:srgbClr val="006600"/>
              </a:solidFill>
            </a:endParaRPr>
          </a:p>
          <a:p>
            <a:pPr algn="ctr"/>
            <a:r>
              <a:rPr lang="ar-SA" sz="3600" dirty="0" smtClean="0">
                <a:solidFill>
                  <a:srgbClr val="006600"/>
                </a:solidFill>
              </a:rPr>
              <a:t>(1) عملية بناء الأفكار أو العصف الذهني </a:t>
            </a:r>
            <a:br>
              <a:rPr lang="ar-SA" sz="3600" dirty="0" smtClean="0">
                <a:solidFill>
                  <a:srgbClr val="006600"/>
                </a:solidFill>
              </a:rPr>
            </a:br>
            <a:r>
              <a:rPr lang="en-US" sz="3600" dirty="0" smtClean="0">
                <a:solidFill>
                  <a:srgbClr val="006600"/>
                </a:solidFill>
              </a:rPr>
              <a:t>Brainstorming</a:t>
            </a:r>
            <a:endParaRPr lang="ar-SA" sz="3600" dirty="0" smtClean="0"/>
          </a:p>
          <a:p>
            <a:pPr algn="just"/>
            <a:endParaRPr lang="ar-SA" sz="2400" dirty="0" smtClean="0"/>
          </a:p>
          <a:p>
            <a:pPr algn="just"/>
            <a:r>
              <a:rPr lang="ar-SA" dirty="0" smtClean="0"/>
              <a:t>	هي محاولة الحصول على أكبر عدد من الأفكار الإبداعية بواسطة بيئة محفزة ومتحررة من القيود الغير ضارة .</a:t>
            </a:r>
            <a:endParaRPr lang="en-US" dirty="0" smtClean="0"/>
          </a:p>
          <a:p>
            <a:pPr algn="just"/>
            <a:endParaRPr lang="ar-SA" sz="4000" dirty="0" smtClean="0"/>
          </a:p>
          <a:p>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188640"/>
            <a:ext cx="8229600" cy="648072"/>
          </a:xfrm>
        </p:spPr>
        <p:txBody>
          <a:bodyPr/>
          <a:lstStyle/>
          <a:p>
            <a:pPr algn="ctr"/>
            <a:r>
              <a:rPr lang="ar-SA" sz="4000" dirty="0" smtClean="0">
                <a:solidFill>
                  <a:srgbClr val="006600"/>
                </a:solidFill>
              </a:rPr>
              <a:t>نظريات الحافز</a:t>
            </a:r>
            <a:endParaRPr lang="ar-SA" sz="4000" dirty="0"/>
          </a:p>
        </p:txBody>
      </p:sp>
      <p:graphicFrame>
        <p:nvGraphicFramePr>
          <p:cNvPr id="4" name="عنصر نائب للمحتوى 3"/>
          <p:cNvGraphicFramePr>
            <a:graphicFrameLocks noGrp="1"/>
          </p:cNvGraphicFramePr>
          <p:nvPr>
            <p:ph idx="1"/>
          </p:nvPr>
        </p:nvGraphicFramePr>
        <p:xfrm>
          <a:off x="442664" y="980728"/>
          <a:ext cx="8161784" cy="4706359"/>
        </p:xfrm>
        <a:graphic>
          <a:graphicData uri="http://schemas.openxmlformats.org/drawingml/2006/table">
            <a:tbl>
              <a:tblPr rtl="1" firstRow="1" bandRow="1">
                <a:tableStyleId>{5940675A-B579-460E-94D1-54222C63F5DA}</a:tableStyleId>
              </a:tblPr>
              <a:tblGrid>
                <a:gridCol w="2986838"/>
                <a:gridCol w="5174946"/>
              </a:tblGrid>
              <a:tr h="432048">
                <a:tc>
                  <a:txBody>
                    <a:bodyPr/>
                    <a:lstStyle/>
                    <a:p>
                      <a:pPr algn="ctr" rtl="1"/>
                      <a:r>
                        <a:rPr lang="ar-SA" sz="2800" dirty="0" smtClean="0"/>
                        <a:t>اسم البرنامج</a:t>
                      </a:r>
                      <a:endParaRPr lang="ar-SA" sz="2800" b="1" dirty="0">
                        <a:solidFill>
                          <a:schemeClr val="accent1">
                            <a:lumMod val="50000"/>
                          </a:schemeClr>
                        </a:solidFill>
                      </a:endParaRPr>
                    </a:p>
                  </a:txBody>
                  <a:tcPr/>
                </a:tc>
                <a:tc>
                  <a:txBody>
                    <a:bodyPr/>
                    <a:lstStyle/>
                    <a:p>
                      <a:pPr algn="ctr" rtl="1"/>
                      <a:r>
                        <a:rPr lang="ar-SA" sz="2800" dirty="0" smtClean="0"/>
                        <a:t>الهدف</a:t>
                      </a:r>
                      <a:endParaRPr lang="ar-SA" sz="2800" b="1" dirty="0">
                        <a:solidFill>
                          <a:schemeClr val="accent1">
                            <a:lumMod val="50000"/>
                          </a:schemeClr>
                        </a:solidFill>
                      </a:endParaRPr>
                    </a:p>
                  </a:txBody>
                  <a:tcPr/>
                </a:tc>
              </a:tr>
              <a:tr h="697111">
                <a:tc>
                  <a:txBody>
                    <a:bodyPr/>
                    <a:lstStyle/>
                    <a:p>
                      <a:pPr algn="r" rtl="1">
                        <a:buFont typeface="Arial" pitchFamily="34" charset="0"/>
                        <a:buChar char="•"/>
                      </a:pPr>
                      <a:r>
                        <a:rPr lang="ar-SA" sz="1800" dirty="0" smtClean="0"/>
                        <a:t> الدفع مقابل الأداء .</a:t>
                      </a:r>
                      <a:endParaRPr lang="ar-SA" sz="1800" dirty="0"/>
                    </a:p>
                  </a:txBody>
                  <a:tcPr/>
                </a:tc>
                <a:tc>
                  <a:txBody>
                    <a:bodyPr/>
                    <a:lstStyle/>
                    <a:p>
                      <a:pPr algn="r" rtl="1"/>
                      <a:r>
                        <a:rPr lang="ar-SA" sz="1800" dirty="0" smtClean="0"/>
                        <a:t>مكافئات الموظفين الفردية تتناسب مع مساهمات أدائهم وهذا يدعى أيضاً باستحقاق الدفع .</a:t>
                      </a:r>
                      <a:endParaRPr lang="ar-SA" sz="1800" dirty="0"/>
                    </a:p>
                  </a:txBody>
                  <a:tcPr/>
                </a:tc>
              </a:tr>
              <a:tr h="697111">
                <a:tc>
                  <a:txBody>
                    <a:bodyPr/>
                    <a:lstStyle/>
                    <a:p>
                      <a:pPr algn="r" rtl="1">
                        <a:buFont typeface="Arial" pitchFamily="34" charset="0"/>
                        <a:buChar char="•"/>
                      </a:pPr>
                      <a:r>
                        <a:rPr lang="ar-SA" sz="1800" dirty="0" smtClean="0"/>
                        <a:t> مقابل المشاركة .</a:t>
                      </a:r>
                      <a:endParaRPr lang="ar-SA" sz="1800" dirty="0"/>
                    </a:p>
                  </a:txBody>
                  <a:tcPr/>
                </a:tc>
                <a:tc>
                  <a:txBody>
                    <a:bodyPr/>
                    <a:lstStyle/>
                    <a:p>
                      <a:pPr algn="r" rtl="1"/>
                      <a:r>
                        <a:rPr lang="ar-SA" sz="1800" dirty="0" smtClean="0"/>
                        <a:t>مكافأة</a:t>
                      </a:r>
                      <a:r>
                        <a:rPr lang="ar-SA" sz="1800" baseline="0" dirty="0" smtClean="0"/>
                        <a:t> جميع الموظفين والمدراء في وحدة العمل عندما يتم تحقيق أهداف الأداء المحددة .</a:t>
                      </a:r>
                      <a:endParaRPr lang="ar-SA" sz="1800" dirty="0"/>
                    </a:p>
                  </a:txBody>
                  <a:tcPr/>
                </a:tc>
              </a:tr>
              <a:tr h="697111">
                <a:tc>
                  <a:txBody>
                    <a:bodyPr/>
                    <a:lstStyle/>
                    <a:p>
                      <a:pPr algn="r" rtl="1">
                        <a:buFont typeface="Arial" pitchFamily="34" charset="0"/>
                        <a:buChar char="•"/>
                      </a:pPr>
                      <a:r>
                        <a:rPr lang="ar-SA" sz="1800" dirty="0" smtClean="0"/>
                        <a:t> سهم الموظف/خطة</a:t>
                      </a:r>
                      <a:r>
                        <a:rPr lang="ar-SA" sz="1800" baseline="0" dirty="0" smtClean="0"/>
                        <a:t> الملكية .</a:t>
                      </a:r>
                      <a:endParaRPr lang="ar-SA" sz="1800" dirty="0" smtClean="0"/>
                    </a:p>
                  </a:txBody>
                  <a:tcPr/>
                </a:tc>
                <a:tc>
                  <a:txBody>
                    <a:bodyPr/>
                    <a:lstStyle/>
                    <a:p>
                      <a:pPr algn="r" rtl="1"/>
                      <a:r>
                        <a:rPr lang="ar-SA" sz="1800" dirty="0" smtClean="0"/>
                        <a:t>منح الموظفين جزء من ملكية المنظمة لتمكين الموظفين من المشاركة لتحسين عوائد الأداء .</a:t>
                      </a:r>
                      <a:endParaRPr lang="ar-SA" sz="1800" dirty="0"/>
                    </a:p>
                  </a:txBody>
                  <a:tcPr/>
                </a:tc>
              </a:tr>
              <a:tr h="403882">
                <a:tc>
                  <a:txBody>
                    <a:bodyPr/>
                    <a:lstStyle/>
                    <a:p>
                      <a:pPr algn="r" rtl="1">
                        <a:buFont typeface="Arial" pitchFamily="34" charset="0"/>
                        <a:buChar char="•"/>
                      </a:pPr>
                      <a:r>
                        <a:rPr lang="ar-SA" sz="1800" dirty="0" smtClean="0"/>
                        <a:t> تكتيك – تجميع الزيادات .</a:t>
                      </a:r>
                      <a:endParaRPr lang="ar-SA" sz="1800" dirty="0"/>
                    </a:p>
                  </a:txBody>
                  <a:tcPr/>
                </a:tc>
                <a:tc>
                  <a:txBody>
                    <a:bodyPr/>
                    <a:lstStyle/>
                    <a:p>
                      <a:pPr algn="r" rtl="1"/>
                      <a:r>
                        <a:rPr lang="ar-SA" sz="1800" dirty="0" smtClean="0"/>
                        <a:t>مكافأة الموظفين بالدفع النقدي لمرة واجدة</a:t>
                      </a:r>
                      <a:r>
                        <a:rPr lang="ar-SA" sz="1800" baseline="0" dirty="0" smtClean="0"/>
                        <a:t> مبني على الأداء .</a:t>
                      </a:r>
                      <a:endParaRPr lang="ar-SA" sz="1800" dirty="0"/>
                    </a:p>
                  </a:txBody>
                  <a:tcPr/>
                </a:tc>
              </a:tr>
              <a:tr h="995873">
                <a:tc>
                  <a:txBody>
                    <a:bodyPr/>
                    <a:lstStyle/>
                    <a:p>
                      <a:pPr algn="r" rtl="1">
                        <a:buFont typeface="Arial" pitchFamily="34" charset="0"/>
                        <a:buChar char="•"/>
                      </a:pPr>
                      <a:r>
                        <a:rPr lang="ar-SA" sz="1800" dirty="0" smtClean="0"/>
                        <a:t> الدفع مقابل المعرفة .</a:t>
                      </a:r>
                      <a:endParaRPr lang="ar-SA" sz="1800" dirty="0"/>
                    </a:p>
                  </a:txBody>
                  <a:tcPr/>
                </a:tc>
                <a:tc>
                  <a:txBody>
                    <a:bodyPr/>
                    <a:lstStyle/>
                    <a:p>
                      <a:pPr algn="r" rtl="1"/>
                      <a:r>
                        <a:rPr lang="ar-SA" sz="1800" dirty="0" smtClean="0"/>
                        <a:t>ربط راتب الموظف بعدد مهارات المهمة</a:t>
                      </a:r>
                      <a:r>
                        <a:rPr lang="ar-SA" sz="1800" baseline="0" dirty="0" smtClean="0"/>
                        <a:t> المطلوب إنجازها العاملون يحفزهم لتعلم مهارات لأكثر من عمل وهذا يزيد من كفاءة المنظمة ومرونتها .</a:t>
                      </a:r>
                      <a:endParaRPr lang="ar-SA" sz="1800" dirty="0"/>
                    </a:p>
                  </a:txBody>
                  <a:tcPr/>
                </a:tc>
              </a:tr>
              <a:tr h="697111">
                <a:tc>
                  <a:txBody>
                    <a:bodyPr/>
                    <a:lstStyle/>
                    <a:p>
                      <a:pPr algn="r" rtl="1">
                        <a:buFont typeface="Arial" pitchFamily="34" charset="0"/>
                        <a:buChar char="•"/>
                      </a:pPr>
                      <a:r>
                        <a:rPr lang="ar-SA" sz="1800" dirty="0" smtClean="0"/>
                        <a:t> التعويض على أساس جماعي كفريق </a:t>
                      </a:r>
                      <a:endParaRPr lang="ar-SA" sz="1800" dirty="0"/>
                    </a:p>
                  </a:txBody>
                  <a:tcPr/>
                </a:tc>
                <a:tc>
                  <a:txBody>
                    <a:bodyPr/>
                    <a:lstStyle/>
                    <a:p>
                      <a:pPr algn="r" rtl="1"/>
                      <a:r>
                        <a:rPr lang="ar-SA" sz="1800" dirty="0" smtClean="0"/>
                        <a:t>مكافئات الموظفين على النشاطات والسلوكيات يعود بالفائدة على الفريق مثل التنسيق والاستماع والتمكين للآخرين .</a:t>
                      </a:r>
                      <a:endParaRPr lang="ar-SA" sz="1800" dirty="0"/>
                    </a:p>
                  </a:txBody>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7931224" cy="1143000"/>
          </a:xfrm>
        </p:spPr>
        <p:txBody>
          <a:bodyPr/>
          <a:lstStyle/>
          <a:p>
            <a:r>
              <a:rPr lang="ar-SA" sz="4000" dirty="0" smtClean="0">
                <a:solidFill>
                  <a:srgbClr val="43661C"/>
                </a:solidFill>
              </a:rPr>
              <a:t/>
            </a:r>
            <a:br>
              <a:rPr lang="ar-SA" sz="4000" dirty="0" smtClean="0">
                <a:solidFill>
                  <a:srgbClr val="43661C"/>
                </a:solidFill>
              </a:rPr>
            </a:br>
            <a:r>
              <a:rPr lang="ar-SA" sz="4000" dirty="0" smtClean="0">
                <a:solidFill>
                  <a:srgbClr val="43661C"/>
                </a:solidFill>
              </a:rPr>
              <a:t>بحوث الأعمال والمسؤولية الاجتماعية </a:t>
            </a:r>
            <a:r>
              <a:rPr lang="ar-SA" sz="4000" dirty="0" smtClean="0">
                <a:solidFill>
                  <a:srgbClr val="003E1C"/>
                </a:solidFill>
              </a:rPr>
              <a:t>:</a:t>
            </a:r>
            <a:r>
              <a:rPr lang="ar-SA" sz="4000" dirty="0" smtClean="0">
                <a:solidFill>
                  <a:srgbClr val="43661C"/>
                </a:solidFill>
              </a:rPr>
              <a:t/>
            </a:r>
            <a:br>
              <a:rPr lang="ar-SA" sz="4000" dirty="0" smtClean="0">
                <a:solidFill>
                  <a:srgbClr val="43661C"/>
                </a:solidFill>
              </a:rPr>
            </a:br>
            <a:endParaRPr lang="ar-SA" sz="4000" dirty="0"/>
          </a:p>
        </p:txBody>
      </p:sp>
      <p:sp>
        <p:nvSpPr>
          <p:cNvPr id="3" name="عنصر نائب للمحتوى 2"/>
          <p:cNvSpPr>
            <a:spLocks noGrp="1"/>
          </p:cNvSpPr>
          <p:nvPr>
            <p:ph idx="1"/>
          </p:nvPr>
        </p:nvSpPr>
        <p:spPr>
          <a:xfrm>
            <a:off x="611560" y="1600201"/>
            <a:ext cx="8075240" cy="3989039"/>
          </a:xfrm>
        </p:spPr>
        <p:txBody>
          <a:bodyPr/>
          <a:lstStyle/>
          <a:p>
            <a:pPr algn="just"/>
            <a:endParaRPr lang="ar-SA" sz="1200" dirty="0" smtClean="0">
              <a:solidFill>
                <a:srgbClr val="003E1C"/>
              </a:solidFill>
            </a:endParaRPr>
          </a:p>
          <a:p>
            <a:pPr algn="just"/>
            <a:r>
              <a:rPr lang="ar-SA" dirty="0" smtClean="0">
                <a:solidFill>
                  <a:srgbClr val="003E1C"/>
                </a:solidFill>
              </a:rPr>
              <a:t>مفهوم المسؤولية الاجتماعية لمنظمات الأعمال : </a:t>
            </a:r>
            <a:endParaRPr lang="ar-SA" dirty="0" smtClean="0"/>
          </a:p>
          <a:p>
            <a:pPr algn="just"/>
            <a:r>
              <a:rPr lang="ar-SA" sz="1100" dirty="0" smtClean="0"/>
              <a:t>	</a:t>
            </a:r>
          </a:p>
          <a:p>
            <a:pPr algn="just"/>
            <a:r>
              <a:rPr lang="ar-SA" sz="2800" dirty="0" smtClean="0"/>
              <a:t>	عرّف البنك الدولي مفهوم المسؤولية الاجتماعية لمنظمات الأعمال على أنها التزام أصحاب النشاطات التجارية بالمساهمة في التنمية المستدامة من خلال العمل مع موظفيهم وعائلاتهم والمجتمع المحلي لتحسين مستوى معيشة الناس بأسلوب يخدم التجارة ويخدم التنمية في آن واحد .</a:t>
            </a:r>
          </a:p>
          <a:p>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SA" sz="4000" dirty="0" smtClean="0">
                <a:solidFill>
                  <a:schemeClr val="accent1">
                    <a:lumMod val="50000"/>
                  </a:schemeClr>
                </a:solidFill>
              </a:rPr>
              <a:t>أخلاقيات الباحث :</a:t>
            </a:r>
          </a:p>
          <a:p>
            <a:endParaRPr lang="ar-SA" sz="1200" dirty="0" smtClean="0"/>
          </a:p>
          <a:p>
            <a:pPr marL="914400" lvl="1" indent="-514350">
              <a:buFont typeface="+mj-lt"/>
              <a:buAutoNum type="arabicPeriod"/>
            </a:pPr>
            <a:r>
              <a:rPr lang="ar-SA" sz="3600" dirty="0" smtClean="0"/>
              <a:t>الوفاء .</a:t>
            </a:r>
          </a:p>
          <a:p>
            <a:pPr marL="914400" lvl="1" indent="-514350">
              <a:buFont typeface="+mj-lt"/>
              <a:buAutoNum type="arabicPeriod"/>
            </a:pPr>
            <a:r>
              <a:rPr lang="ar-SA" sz="3600" dirty="0" smtClean="0"/>
              <a:t>التواضع .</a:t>
            </a:r>
          </a:p>
          <a:p>
            <a:pPr marL="914400" lvl="1" indent="-514350">
              <a:buFont typeface="+mj-lt"/>
              <a:buAutoNum type="arabicPeriod"/>
            </a:pPr>
            <a:r>
              <a:rPr lang="ar-SA" sz="3600" dirty="0" smtClean="0"/>
              <a:t>الصبر والدقة والصدق (قولا و عملا) .</a:t>
            </a:r>
          </a:p>
          <a:p>
            <a:pPr marL="914400" lvl="1" indent="-514350">
              <a:buFont typeface="+mj-lt"/>
              <a:buAutoNum type="arabicPeriod"/>
            </a:pPr>
            <a:r>
              <a:rPr lang="ar-SA" sz="3600" dirty="0" smtClean="0"/>
              <a:t>الحفاظ على أسرار الغير .</a:t>
            </a:r>
          </a:p>
          <a:p>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075240" cy="1143000"/>
          </a:xfrm>
        </p:spPr>
        <p:txBody>
          <a:bodyPr/>
          <a:lstStyle/>
          <a:p>
            <a:r>
              <a:rPr lang="ar-SA" dirty="0" smtClean="0"/>
              <a:t>توليد الأفكار</a:t>
            </a:r>
            <a:endParaRPr lang="ar-SA" dirty="0"/>
          </a:p>
        </p:txBody>
      </p:sp>
      <p:sp>
        <p:nvSpPr>
          <p:cNvPr id="3" name="عنصر نائب للمحتوى 2"/>
          <p:cNvSpPr>
            <a:spLocks noGrp="1"/>
          </p:cNvSpPr>
          <p:nvPr>
            <p:ph idx="1"/>
          </p:nvPr>
        </p:nvSpPr>
        <p:spPr>
          <a:xfrm>
            <a:off x="457200" y="1600201"/>
            <a:ext cx="8229600" cy="4205063"/>
          </a:xfrm>
        </p:spPr>
        <p:txBody>
          <a:bodyPr/>
          <a:lstStyle/>
          <a:p>
            <a:pPr lvl="1"/>
            <a:r>
              <a:rPr lang="ar-SA" sz="2400" dirty="0" smtClean="0"/>
              <a:t> 1. التفكير الترابطي .</a:t>
            </a:r>
          </a:p>
          <a:p>
            <a:pPr lvl="1"/>
            <a:r>
              <a:rPr lang="ar-SA" sz="2400" dirty="0" smtClean="0"/>
              <a:t> 2. الخلاصة المنظمة .</a:t>
            </a:r>
          </a:p>
          <a:p>
            <a:pPr lvl="1"/>
            <a:r>
              <a:rPr lang="ar-SA" sz="2400" dirty="0" smtClean="0"/>
              <a:t> 3. القوائم .</a:t>
            </a:r>
          </a:p>
          <a:p>
            <a:pPr lvl="1"/>
            <a:r>
              <a:rPr lang="ar-SA" sz="2400" dirty="0" smtClean="0"/>
              <a:t> 4. التناظر .</a:t>
            </a:r>
          </a:p>
          <a:p>
            <a:pPr lvl="1"/>
            <a:r>
              <a:rPr lang="ar-SA" sz="2400" dirty="0" smtClean="0"/>
              <a:t> 5. أساليب الحفز الذهني . </a:t>
            </a:r>
          </a:p>
          <a:p>
            <a:pPr lvl="1"/>
            <a:r>
              <a:rPr lang="ar-SA" sz="2400" dirty="0" smtClean="0"/>
              <a:t> 6. نصائح وخبرات المبدعين .</a:t>
            </a:r>
          </a:p>
          <a:p>
            <a:pPr lvl="1"/>
            <a:r>
              <a:rPr lang="ar-SA" sz="2400" dirty="0" smtClean="0"/>
              <a:t> 7. لوحة ومفكرة الأفكار .</a:t>
            </a:r>
          </a:p>
          <a:p>
            <a:pPr lvl="1"/>
            <a:r>
              <a:rPr lang="ar-SA" sz="2400" dirty="0" smtClean="0"/>
              <a:t> 8. المدخلات والمخرجات .</a:t>
            </a:r>
          </a:p>
          <a:p>
            <a:pPr lvl="1"/>
            <a:r>
              <a:rPr lang="ar-SA" sz="2400" dirty="0" smtClean="0"/>
              <a:t> 9. الناقشات 10.أساليب الفرضيات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003232" cy="1143000"/>
          </a:xfrm>
        </p:spPr>
        <p:txBody>
          <a:bodyPr/>
          <a:lstStyle/>
          <a:p>
            <a:r>
              <a:rPr lang="ar-SA" dirty="0" smtClean="0"/>
              <a:t>ماذا يعني أن نتعلم أساليب البحث العلمي؟</a:t>
            </a:r>
            <a:endParaRPr lang="ar-SA" dirty="0"/>
          </a:p>
        </p:txBody>
      </p:sp>
      <p:sp>
        <p:nvSpPr>
          <p:cNvPr id="3" name="عنصر نائب للمحتوى 2"/>
          <p:cNvSpPr>
            <a:spLocks noGrp="1"/>
          </p:cNvSpPr>
          <p:nvPr>
            <p:ph idx="1"/>
          </p:nvPr>
        </p:nvSpPr>
        <p:spPr/>
        <p:txBody>
          <a:bodyPr/>
          <a:lstStyle/>
          <a:p>
            <a:pPr algn="just"/>
            <a:r>
              <a:rPr lang="ar-SA" sz="2400" dirty="0" smtClean="0"/>
              <a:t>	أن منهج البحث العلمي يعني أننا نستخدم طريقة علمية منظمة في مواجهة مشكلاتنا اليومية ومشكلاتنا العامة , وهذا يعني –أيضا- أننا نكون قادرين على ما يلي :</a:t>
            </a:r>
          </a:p>
          <a:p>
            <a:pPr lvl="1" algn="just">
              <a:buFont typeface="Wingdings" pitchFamily="2" charset="2"/>
              <a:buChar char="q"/>
            </a:pPr>
            <a:r>
              <a:rPr lang="ar-SA" sz="2400" dirty="0" smtClean="0"/>
              <a:t>تحديد مشكلاتنا بشكل دقيق يساعدنا على تناولها بالدراسة والبحث.</a:t>
            </a:r>
          </a:p>
          <a:p>
            <a:pPr lvl="1" algn="just">
              <a:buFont typeface="Wingdings" pitchFamily="2" charset="2"/>
              <a:buChar char="q"/>
            </a:pPr>
            <a:r>
              <a:rPr lang="ar-SA" sz="2400" dirty="0" smtClean="0"/>
              <a:t>وضع الفروض المبدئية التي تساعدنا على حل مشكلاتنا.</a:t>
            </a:r>
          </a:p>
          <a:p>
            <a:pPr lvl="1" algn="just">
              <a:buFont typeface="Wingdings" pitchFamily="2" charset="2"/>
              <a:buChar char="q"/>
            </a:pPr>
            <a:r>
              <a:rPr lang="ar-SA" sz="2400" dirty="0" smtClean="0"/>
              <a:t>تحديت الإجراءات اللازمة لاختيار الفروض والوصول إلى حل للمشكلات .</a:t>
            </a:r>
          </a:p>
          <a:p>
            <a:pPr algn="just"/>
            <a:endParaRPr lang="ar-SA" sz="1000" dirty="0" smtClean="0"/>
          </a:p>
          <a:p>
            <a:pPr algn="just"/>
            <a:r>
              <a:rPr lang="ar-SA" sz="2400" dirty="0" smtClean="0"/>
              <a:t>	إن معرفتنا بأسلوب البحث العلمي سترفع من قدرتنا على حل مشكلاتنا , فسواء كنا طلابا أم في الإعداد المعلمين أم في المهن التجارية و الهندسية و الطبية     والإجتماعية أما في الجامعات , فإن أساليب البحث العلمي ستمكننا من تناول مشكلاتنا بطريقة علمية , مما يسهل علينا مواجهتها وحلها.</a:t>
            </a:r>
          </a:p>
          <a:p>
            <a:pPr algn="just"/>
            <a:endParaRPr lang="ar-SA"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260648"/>
            <a:ext cx="8075240" cy="1143000"/>
          </a:xfrm>
        </p:spPr>
        <p:txBody>
          <a:bodyPr/>
          <a:lstStyle/>
          <a:p>
            <a:r>
              <a:rPr lang="ar-SA" sz="4000" dirty="0" smtClean="0"/>
              <a:t>طبيعة البحث العلمي في العلوم الإدارية :</a:t>
            </a:r>
            <a:endParaRPr lang="ar-SA" sz="4000" dirty="0"/>
          </a:p>
        </p:txBody>
      </p:sp>
      <p:sp>
        <p:nvSpPr>
          <p:cNvPr id="3" name="عنصر نائب للمحتوى 2"/>
          <p:cNvSpPr>
            <a:spLocks noGrp="1"/>
          </p:cNvSpPr>
          <p:nvPr>
            <p:ph idx="1"/>
          </p:nvPr>
        </p:nvSpPr>
        <p:spPr>
          <a:xfrm>
            <a:off x="457200" y="1600201"/>
            <a:ext cx="8075240" cy="4525963"/>
          </a:xfrm>
        </p:spPr>
        <p:txBody>
          <a:bodyPr/>
          <a:lstStyle/>
          <a:p>
            <a:pPr algn="just"/>
            <a:r>
              <a:rPr lang="ar-SA" sz="2800" dirty="0" smtClean="0"/>
              <a:t>	نواجه في حياتنا اليومية العديد من الظواهر ، فكلنا لا بد وان سمع بمشكله البطاله وقد يكون عايشها ، وتتحدث الصحف يوميا عن التضخم وآثاره المختلفه.ولا يكاد يفوت يوما دون ان نسمع عن تغير اسعار صرف بعض العملات وتدخل البنوك المركزيه  لدعم هذه العمله او تلك.واصبحنا نتسائل دوما عن مسببات هذه الازمات والاحداث ، وينتابنا الفضول حول اكتساب اكبر قدر ممكن من المعرفه الدقيقه المستنده للعلوم الماليه والاجتماعيه للوصول الى التفسير المنطقي والعلمي لهذه الظواهر وهذه المعرفه تقود الانسان لتحقيق مستويات عاليه من الرفاه والتقدم وتضمن للدوله والمنشأة النجاح والتميز و التفوق .</a:t>
            </a:r>
          </a:p>
          <a:p>
            <a:pPr algn="just"/>
            <a:endParaRPr lang="ar-SA"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075240" cy="1143000"/>
          </a:xfrm>
        </p:spPr>
        <p:txBody>
          <a:bodyPr/>
          <a:lstStyle/>
          <a:p>
            <a:r>
              <a:rPr lang="ar-SA" sz="4000" dirty="0" smtClean="0"/>
              <a:t>مفهوم المعرفة والبحث العلمي</a:t>
            </a:r>
            <a:endParaRPr lang="ar-SA" sz="4000" dirty="0"/>
          </a:p>
        </p:txBody>
      </p:sp>
      <p:sp>
        <p:nvSpPr>
          <p:cNvPr id="3" name="عنصر نائب للمحتوى 2"/>
          <p:cNvSpPr>
            <a:spLocks noGrp="1"/>
          </p:cNvSpPr>
          <p:nvPr>
            <p:ph idx="1"/>
          </p:nvPr>
        </p:nvSpPr>
        <p:spPr>
          <a:xfrm>
            <a:off x="457200" y="1600201"/>
            <a:ext cx="8229600" cy="4133055"/>
          </a:xfrm>
        </p:spPr>
        <p:txBody>
          <a:bodyPr/>
          <a:lstStyle/>
          <a:p>
            <a:endParaRPr lang="ar-SA" sz="1000" dirty="0" smtClean="0"/>
          </a:p>
          <a:p>
            <a:pPr algn="just"/>
            <a:r>
              <a:rPr lang="ar-SA" sz="2800" dirty="0" smtClean="0"/>
              <a:t>	لا احد يكاد ينكر أهمية المعرفة للإنسان فهي الوسيلة التي يستطيع بواسطته اجتياز العقبات والتخطيط للمستقبل وتفادي الأخطاء وهناك نوعان من المعرفة :</a:t>
            </a:r>
          </a:p>
          <a:p>
            <a:pPr algn="just"/>
            <a:endParaRPr lang="ar-SA" sz="1000" dirty="0" smtClean="0"/>
          </a:p>
          <a:p>
            <a:pPr marL="914400" lvl="1" indent="-514350" algn="just">
              <a:buFont typeface="+mj-lt"/>
              <a:buAutoNum type="arabicPeriod"/>
            </a:pPr>
            <a:r>
              <a:rPr lang="ar-SA" b="1" dirty="0" smtClean="0"/>
              <a:t>المعرفة العامة </a:t>
            </a:r>
            <a:r>
              <a:rPr lang="ar-SA" dirty="0" smtClean="0"/>
              <a:t>والتي يكتسبها الإنسان من خلال المعاشرة اليومية .</a:t>
            </a:r>
          </a:p>
          <a:p>
            <a:pPr marL="914400" lvl="1" indent="-514350" algn="just">
              <a:buFont typeface="+mj-lt"/>
              <a:buAutoNum type="arabicPeriod"/>
            </a:pPr>
            <a:endParaRPr lang="ar-SA" sz="1000" dirty="0" smtClean="0"/>
          </a:p>
          <a:p>
            <a:pPr marL="914400" lvl="1" indent="-514350" algn="just">
              <a:buFont typeface="+mj-lt"/>
              <a:buAutoNum type="arabicPeriod"/>
            </a:pPr>
            <a:r>
              <a:rPr lang="ar-SA" b="1" dirty="0" smtClean="0"/>
              <a:t>المعرفة الخاصة </a:t>
            </a:r>
            <a:r>
              <a:rPr lang="ar-SA" dirty="0" smtClean="0"/>
              <a:t>العلمية الدقيقة والتي لا تستند إلى الحدس والاحتكاك بالآخرين .</a:t>
            </a:r>
          </a:p>
          <a:p>
            <a:endParaRPr lang="ar-SA" dirty="0" smtClean="0">
              <a:ln>
                <a:solidFill>
                  <a:srgbClr val="B0DD7F"/>
                </a:solidFill>
              </a:ln>
            </a:endParaRPr>
          </a:p>
          <a:p>
            <a:endParaRPr lang="ar-SA" dirty="0" smtClean="0">
              <a:ln>
                <a:solidFill>
                  <a:srgbClr val="B0DD7F"/>
                </a:solidFill>
              </a:ln>
            </a:endParaRPr>
          </a:p>
          <a:p>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003232" cy="1143000"/>
          </a:xfrm>
        </p:spPr>
        <p:txBody>
          <a:bodyPr/>
          <a:lstStyle/>
          <a:p>
            <a:r>
              <a:rPr lang="ar-SA" sz="4000" dirty="0" smtClean="0"/>
              <a:t>تعريف البحث العلمي </a:t>
            </a:r>
            <a:endParaRPr lang="ar-SA" sz="4000" dirty="0"/>
          </a:p>
        </p:txBody>
      </p:sp>
      <p:sp>
        <p:nvSpPr>
          <p:cNvPr id="3" name="عنصر نائب للمحتوى 2"/>
          <p:cNvSpPr>
            <a:spLocks noGrp="1"/>
          </p:cNvSpPr>
          <p:nvPr>
            <p:ph idx="1"/>
          </p:nvPr>
        </p:nvSpPr>
        <p:spPr>
          <a:xfrm>
            <a:off x="611560" y="1600201"/>
            <a:ext cx="8075240" cy="4133055"/>
          </a:xfrm>
        </p:spPr>
        <p:txBody>
          <a:bodyPr/>
          <a:lstStyle/>
          <a:p>
            <a:r>
              <a:rPr lang="ar-SA" sz="1000" dirty="0" smtClean="0"/>
              <a:t>	</a:t>
            </a:r>
          </a:p>
          <a:p>
            <a:pPr algn="just">
              <a:lnSpc>
                <a:spcPct val="150000"/>
              </a:lnSpc>
            </a:pPr>
            <a:r>
              <a:rPr lang="ar-SA" sz="2800" dirty="0" smtClean="0"/>
              <a:t>	ومهما اختلفت التعاريف للبحث العلمي فكلها تتشارك في انه أسلوب منظم للتفكير يعتمد على الملاحظة العلمية والحقائق والبيانات لدراسة الظواهر الاجتماعية والاقتصادية دراسة موضوعيه بعيده عن الميول والأهواء الشخصية للوصول إلى حقائق علميه يمكن تعميمها والقياس عليها .</a:t>
            </a:r>
          </a:p>
          <a:p>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147248" cy="1143000"/>
          </a:xfrm>
        </p:spPr>
        <p:txBody>
          <a:bodyPr/>
          <a:lstStyle/>
          <a:p>
            <a:r>
              <a:rPr lang="ar-SA" sz="3600" dirty="0" smtClean="0"/>
              <a:t>لماذا ندرس هذا المقرر؟ أهم ميزات المنهج العلمي</a:t>
            </a:r>
            <a:endParaRPr lang="ar-SA" sz="3600" dirty="0"/>
          </a:p>
        </p:txBody>
      </p:sp>
      <p:sp>
        <p:nvSpPr>
          <p:cNvPr id="3" name="عنصر نائب للمحتوى 2"/>
          <p:cNvSpPr>
            <a:spLocks noGrp="1"/>
          </p:cNvSpPr>
          <p:nvPr>
            <p:ph idx="1"/>
          </p:nvPr>
        </p:nvSpPr>
        <p:spPr>
          <a:xfrm>
            <a:off x="457200" y="1484785"/>
            <a:ext cx="8363272" cy="4464496"/>
          </a:xfrm>
        </p:spPr>
        <p:txBody>
          <a:bodyPr/>
          <a:lstStyle/>
          <a:p>
            <a:pPr lvl="1" algn="just">
              <a:buFont typeface="Wingdings" pitchFamily="2" charset="2"/>
              <a:buChar char="Ø"/>
            </a:pPr>
            <a:r>
              <a:rPr lang="ar-SA" dirty="0" smtClean="0"/>
              <a:t>يمتاز المنهج العلمي بالموضوعية والبعد عن الأهواء . </a:t>
            </a:r>
          </a:p>
          <a:p>
            <a:pPr lvl="1" algn="just">
              <a:buFont typeface="Wingdings" pitchFamily="2" charset="2"/>
              <a:buChar char="Ø"/>
            </a:pPr>
            <a:r>
              <a:rPr lang="ar-SA" dirty="0" smtClean="0"/>
              <a:t>نتائج البحث العلمي قابله للإثبات ونعني بهذا أن نتائج البحث قابله للبرهنة في كل الأوقات .</a:t>
            </a:r>
          </a:p>
          <a:p>
            <a:pPr lvl="1" algn="just">
              <a:buFont typeface="Wingdings" pitchFamily="2" charset="2"/>
              <a:buChar char="Ø"/>
            </a:pPr>
            <a:r>
              <a:rPr lang="ar-SA" dirty="0" smtClean="0"/>
              <a:t>نتائج البحث قابله للتعميم وبالتالي تطبيقها على الظواهر المشابهة .</a:t>
            </a:r>
          </a:p>
          <a:p>
            <a:pPr lvl="1" algn="just">
              <a:buFont typeface="Wingdings" pitchFamily="2" charset="2"/>
              <a:buChar char="Ø"/>
            </a:pPr>
            <a:r>
              <a:rPr lang="ar-SA" dirty="0" smtClean="0"/>
              <a:t>تمتاز نتائج البحث العلمي بإمكانية التنبؤ فمثل هذا التنبؤ يكون أكثر دقه في العلوم الطبيعية عنها في العلوم الاجتماعية .</a:t>
            </a:r>
          </a:p>
          <a:p>
            <a:pPr lvl="1" algn="just">
              <a:buFont typeface="Wingdings" pitchFamily="2" charset="2"/>
              <a:buChar char="Ø"/>
            </a:pPr>
            <a:r>
              <a:rPr lang="ar-SA" dirty="0" smtClean="0"/>
              <a:t>يمتاز المنهج العلمي بالمرونة ليوائم المشاكل والعلوم المختلف. لذا لا يمكن الادعاء بوجود مجموعه قواعد ثابتة ويمكن تطبيقها في كل العلوم وفي كافه الأوقات .</a:t>
            </a:r>
          </a:p>
          <a:p>
            <a:pPr algn="just"/>
            <a:endParaRPr lang="ar-SA"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147248" cy="1143000"/>
          </a:xfrm>
        </p:spPr>
        <p:txBody>
          <a:bodyPr/>
          <a:lstStyle/>
          <a:p>
            <a:r>
              <a:rPr lang="ar-SA" sz="3600" dirty="0" smtClean="0"/>
              <a:t>صفات الباحث الناجح (لمعالجه حاله سلبيه أو ايجابيه)</a:t>
            </a:r>
            <a:endParaRPr lang="ar-SA" sz="3600" dirty="0"/>
          </a:p>
        </p:txBody>
      </p:sp>
      <p:sp>
        <p:nvSpPr>
          <p:cNvPr id="3" name="عنصر نائب للمحتوى 2"/>
          <p:cNvSpPr>
            <a:spLocks noGrp="1"/>
          </p:cNvSpPr>
          <p:nvPr>
            <p:ph idx="1"/>
          </p:nvPr>
        </p:nvSpPr>
        <p:spPr>
          <a:xfrm>
            <a:off x="251520" y="1484784"/>
            <a:ext cx="8435280" cy="4525963"/>
          </a:xfrm>
        </p:spPr>
        <p:txBody>
          <a:bodyPr/>
          <a:lstStyle/>
          <a:p>
            <a:pPr marL="914400" lvl="1" indent="-514350" algn="just">
              <a:buFont typeface="+mj-lt"/>
              <a:buAutoNum type="arabicPeriod"/>
            </a:pPr>
            <a:r>
              <a:rPr lang="ar-SA" sz="2400" dirty="0" smtClean="0"/>
              <a:t>الرغبة الجادة والصادقة في البحث .</a:t>
            </a:r>
          </a:p>
          <a:p>
            <a:pPr marL="914400" lvl="1" indent="-514350" algn="just">
              <a:buFont typeface="+mj-lt"/>
              <a:buAutoNum type="arabicPeriod"/>
            </a:pPr>
            <a:r>
              <a:rPr lang="ar-SA" sz="2400" dirty="0" smtClean="0"/>
              <a:t>الصبر والعزم على استمرارية البحث رغم الصعوبات التي تعترض الباحث .</a:t>
            </a:r>
          </a:p>
          <a:p>
            <a:pPr marL="914400" lvl="1" indent="-514350" algn="just">
              <a:buFont typeface="+mj-lt"/>
              <a:buAutoNum type="arabicPeriod"/>
            </a:pPr>
            <a:r>
              <a:rPr lang="ar-SA" sz="2400" dirty="0" smtClean="0"/>
              <a:t>وضوح التفكير وصفاء الذهن ليتمكن الباحث من جمع الحقائق .</a:t>
            </a:r>
          </a:p>
          <a:p>
            <a:pPr marL="914400" lvl="1" indent="-514350" algn="just">
              <a:buFont typeface="+mj-lt"/>
              <a:buAutoNum type="arabicPeriod"/>
            </a:pPr>
            <a:r>
              <a:rPr lang="ar-SA" sz="2400" dirty="0" smtClean="0"/>
              <a:t>ضرورة تقصي الحقائق وجمع البيانات بصدق وأمانة .</a:t>
            </a:r>
          </a:p>
          <a:p>
            <a:pPr marL="914400" lvl="1" indent="-514350" algn="just">
              <a:buFont typeface="+mj-lt"/>
              <a:buAutoNum type="arabicPeriod"/>
            </a:pPr>
            <a:r>
              <a:rPr lang="ar-SA" sz="2400" dirty="0" smtClean="0"/>
              <a:t>المعرفة السابقة حول موضوع ومشكله البحث .</a:t>
            </a:r>
          </a:p>
          <a:p>
            <a:pPr marL="914400" lvl="1" indent="-514350" algn="just">
              <a:buFont typeface="+mj-lt"/>
              <a:buAutoNum type="arabicPeriod"/>
            </a:pPr>
            <a:r>
              <a:rPr lang="ar-SA" sz="2400" dirty="0" smtClean="0"/>
              <a:t>عدم الإكثار من الاقتباس والحشو .</a:t>
            </a:r>
          </a:p>
          <a:p>
            <a:pPr marL="914400" lvl="1" indent="-514350" algn="just">
              <a:buFont typeface="+mj-lt"/>
              <a:buAutoNum type="arabicPeriod"/>
            </a:pPr>
            <a:r>
              <a:rPr lang="ar-SA" sz="2400" dirty="0" smtClean="0"/>
              <a:t>ضرورة الإشادة بانجازات الآخرين وعدم طعن الباحثين .</a:t>
            </a:r>
          </a:p>
          <a:p>
            <a:pPr marL="914400" lvl="1" indent="-514350" algn="just">
              <a:buFont typeface="+mj-lt"/>
              <a:buAutoNum type="arabicPeriod"/>
            </a:pPr>
            <a:r>
              <a:rPr lang="ar-SA" sz="2400" dirty="0" smtClean="0"/>
              <a:t>التجرد العلمي والموضوعي والبعد عن العاطفة والعادات</a:t>
            </a:r>
          </a:p>
          <a:p>
            <a:pPr marL="914400" lvl="1" indent="-514350" algn="just">
              <a:buFont typeface="+mj-lt"/>
              <a:buAutoNum type="arabicPeriod"/>
            </a:pPr>
            <a:r>
              <a:rPr lang="ar-SA" sz="2400" dirty="0" smtClean="0"/>
              <a:t>وضوح العبارات والدلالات .</a:t>
            </a:r>
          </a:p>
          <a:p>
            <a:pPr marL="400050" lvl="1" indent="0" algn="just"/>
            <a:r>
              <a:rPr lang="ar-SA" sz="2400" dirty="0" smtClean="0"/>
              <a:t>10.عدم حذف أي دليل أو حجه تتنافى مع آراء الباحث آو توجيهاته .</a:t>
            </a:r>
          </a:p>
          <a:p>
            <a:pPr lvl="1" algn="just"/>
            <a:endParaRPr lang="ar-SA"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003232" cy="1143000"/>
          </a:xfrm>
        </p:spPr>
        <p:txBody>
          <a:bodyPr/>
          <a:lstStyle/>
          <a:p>
            <a:r>
              <a:rPr lang="ar-SA" sz="3200" dirty="0" smtClean="0"/>
              <a:t>الصعوبات التي تواجه الباحث في العلوم الإدارية الاجتماعية</a:t>
            </a:r>
            <a:endParaRPr lang="ar-SA" sz="3200" dirty="0"/>
          </a:p>
        </p:txBody>
      </p:sp>
      <p:sp>
        <p:nvSpPr>
          <p:cNvPr id="3" name="عنصر نائب للمحتوى 2"/>
          <p:cNvSpPr>
            <a:spLocks noGrp="1"/>
          </p:cNvSpPr>
          <p:nvPr>
            <p:ph idx="1"/>
          </p:nvPr>
        </p:nvSpPr>
        <p:spPr>
          <a:xfrm>
            <a:off x="539552" y="1600201"/>
            <a:ext cx="8147248" cy="4133055"/>
          </a:xfrm>
        </p:spPr>
        <p:txBody>
          <a:bodyPr/>
          <a:lstStyle/>
          <a:p>
            <a:pPr marL="514350" indent="-514350"/>
            <a:endParaRPr lang="ar-SA" sz="900" dirty="0" smtClean="0"/>
          </a:p>
          <a:p>
            <a:pPr marL="914400" lvl="1" indent="-514350" algn="just">
              <a:lnSpc>
                <a:spcPct val="150000"/>
              </a:lnSpc>
              <a:buFont typeface="+mj-lt"/>
              <a:buAutoNum type="arabicPeriod"/>
            </a:pPr>
            <a:r>
              <a:rPr lang="ar-SA" dirty="0" smtClean="0"/>
              <a:t>تعقيد الظواهر الاجتماعية : ذلك ان مثل هذه الظواهر مرتبطه بالانسان .</a:t>
            </a:r>
          </a:p>
          <a:p>
            <a:pPr marL="914400" lvl="1" indent="-514350" algn="just">
              <a:lnSpc>
                <a:spcPct val="150000"/>
              </a:lnSpc>
              <a:buFont typeface="+mj-lt"/>
              <a:buAutoNum type="arabicPeriod"/>
            </a:pPr>
            <a:r>
              <a:rPr lang="ar-SA" dirty="0" smtClean="0"/>
              <a:t>التأثر بالميول والأهواء والعواطف .</a:t>
            </a:r>
          </a:p>
          <a:p>
            <a:pPr marL="914400" lvl="1" indent="-514350" algn="just">
              <a:lnSpc>
                <a:spcPct val="150000"/>
              </a:lnSpc>
              <a:buFont typeface="+mj-lt"/>
              <a:buAutoNum type="arabicPeriod"/>
            </a:pPr>
            <a:r>
              <a:rPr lang="ar-SA" dirty="0" smtClean="0"/>
              <a:t>عدم مقدره الدراسات الاجتماعية استخدام الطرق المخبرية .</a:t>
            </a:r>
          </a:p>
          <a:p>
            <a:pPr marL="914400" lvl="1" indent="-514350" algn="just">
              <a:lnSpc>
                <a:spcPct val="150000"/>
              </a:lnSpc>
              <a:buFont typeface="+mj-lt"/>
              <a:buAutoNum type="arabicPeriod"/>
            </a:pPr>
            <a:r>
              <a:rPr lang="ar-SA" dirty="0" smtClean="0"/>
              <a:t>عدم إمكانية تعميم النتائج .</a:t>
            </a:r>
          </a:p>
          <a:p>
            <a:endParaRPr lang="ar-SA"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ذروة">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31ECFD-0FC7-4749-9C70-1BCB8B0CB385}">
  <ds:schemaRefs>
    <ds:schemaRef ds:uri="http://schemas.openxmlformats.org/package/2006/metadata/core-properties"/>
    <ds:schemaRef ds:uri="http://purl.org/dc/dcmitype/"/>
    <ds:schemaRef ds:uri="http://www.w3.org/XML/1998/namespace"/>
    <ds:schemaRef ds:uri="http://purl.org/dc/elements/1.1/"/>
    <ds:schemaRef ds:uri="http://schemas.microsoft.com/office/2006/metadata/properties"/>
    <ds:schemaRef ds:uri="http://schemas.microsoft.com/office/2006/documentManagement/types"/>
    <ds:schemaRef ds:uri="http://purl.org/dc/te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A13A9A0C-CBD6-41F3-A75A-99682811E7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2447</TotalTime>
  <Words>484</Words>
  <Application>Microsoft Office PowerPoint</Application>
  <PresentationFormat>عرض على الشاشة (3:4)‏</PresentationFormat>
  <Paragraphs>95</Paragraphs>
  <Slides>15</Slides>
  <Notes>2</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المحاضرة التمهيدية</vt:lpstr>
      <vt:lpstr>جامعة الملك فيصل عمادة التعلم الإلكتروني والتعليم عن بعد  </vt:lpstr>
      <vt:lpstr>             المحاضرة الأولى         </vt:lpstr>
      <vt:lpstr>الشريحة 3</vt:lpstr>
      <vt:lpstr>نظريات الحافز</vt:lpstr>
      <vt:lpstr> بحوث الأعمال والمسؤولية الاجتماعية : </vt:lpstr>
      <vt:lpstr>الشريحة 6</vt:lpstr>
      <vt:lpstr>توليد الأفكار</vt:lpstr>
      <vt:lpstr>ماذا يعني أن نتعلم أساليب البحث العلمي؟</vt:lpstr>
      <vt:lpstr>طبيعة البحث العلمي في العلوم الإدارية :</vt:lpstr>
      <vt:lpstr>مفهوم المعرفة والبحث العلمي</vt:lpstr>
      <vt:lpstr>تعريف البحث العلمي </vt:lpstr>
      <vt:lpstr>لماذا ندرس هذا المقرر؟ أهم ميزات المنهج العلمي</vt:lpstr>
      <vt:lpstr>صفات الباحث الناجح (لمعالجه حاله سلبيه أو ايجابيه)</vt:lpstr>
      <vt:lpstr>الصعوبات التي تواجه الباحث في العلوم الإدارية الاجتماعية</vt:lpstr>
      <vt:lpstr>الشريحة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User</cp:lastModifiedBy>
  <cp:revision>257</cp:revision>
  <dcterms:created xsi:type="dcterms:W3CDTF">1601-01-01T00:00:00Z</dcterms:created>
  <dcterms:modified xsi:type="dcterms:W3CDTF">2013-03-02T15:56:31Z</dcterms:modified>
</cp:coreProperties>
</file>