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4"/>
  </p:sldMasterIdLst>
  <p:notesMasterIdLst>
    <p:notesMasterId r:id="rId14"/>
  </p:notesMasterIdLst>
  <p:handoutMasterIdLst>
    <p:handoutMasterId r:id="rId15"/>
  </p:handoutMasterIdLst>
  <p:sldIdLst>
    <p:sldId id="305" r:id="rId5"/>
    <p:sldId id="287" r:id="rId6"/>
    <p:sldId id="306" r:id="rId7"/>
    <p:sldId id="307" r:id="rId8"/>
    <p:sldId id="308" r:id="rId9"/>
    <p:sldId id="310" r:id="rId10"/>
    <p:sldId id="311" r:id="rId11"/>
    <p:sldId id="312" r:id="rId12"/>
    <p:sldId id="288" r:id="rId1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a:srgbClr val="0000FF"/>
    <a:srgbClr val="990033"/>
    <a:srgbClr val="0066FF"/>
    <a:srgbClr val="0033CC"/>
    <a:srgbClr val="FF3300"/>
    <a:srgbClr val="FF0000"/>
    <a:srgbClr val="A50021"/>
    <a:srgbClr val="3399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88530" autoAdjust="0"/>
  </p:normalViewPr>
  <p:slideViewPr>
    <p:cSldViewPr>
      <p:cViewPr>
        <p:scale>
          <a:sx n="75" d="100"/>
          <a:sy n="75" d="100"/>
        </p:scale>
        <p:origin x="-72" y="6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15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215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F96BF620-5DF2-4AA5-AAEC-B2B4FFD5CA8C}" type="slidenum">
              <a:rPr lang="en-US"/>
              <a:pPr>
                <a:defRPr/>
              </a:pPr>
              <a:t>‹#›</a:t>
            </a:fld>
            <a:endParaRPr lang="en-US" dirty="0"/>
          </a:p>
        </p:txBody>
      </p:sp>
    </p:spTree>
    <p:extLst>
      <p:ext uri="{BB962C8B-B14F-4D97-AF65-F5344CB8AC3E}">
        <p14:creationId xmlns:p14="http://schemas.microsoft.com/office/powerpoint/2010/main" val="2735817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Times New Roman" pitchFamily="18"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Times New Roman" pitchFamily="18" charset="0"/>
              </a:defRPr>
            </a:lvl1pPr>
          </a:lstStyle>
          <a:p>
            <a:pPr>
              <a:defRPr/>
            </a:pPr>
            <a:fld id="{E5C5D1F6-904E-4F35-A659-B6C44C15B66F}" type="slidenum">
              <a:rPr lang="en-US"/>
              <a:pPr>
                <a:defRPr/>
              </a:pPr>
              <a:t>‹#›</a:t>
            </a:fld>
            <a:endParaRPr lang="en-US" dirty="0"/>
          </a:p>
        </p:txBody>
      </p:sp>
    </p:spTree>
    <p:extLst>
      <p:ext uri="{BB962C8B-B14F-4D97-AF65-F5344CB8AC3E}">
        <p14:creationId xmlns:p14="http://schemas.microsoft.com/office/powerpoint/2010/main" val="3371623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2</a:t>
            </a:fld>
            <a:endParaRPr lang="en-US" dirty="0"/>
          </a:p>
        </p:txBody>
      </p:sp>
    </p:spTree>
    <p:extLst>
      <p:ext uri="{BB962C8B-B14F-4D97-AF65-F5344CB8AC3E}">
        <p14:creationId xmlns:p14="http://schemas.microsoft.com/office/powerpoint/2010/main" val="1862594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pPr>
              <a:defRPr/>
            </a:pPr>
            <a:fld id="{E5C5D1F6-904E-4F35-A659-B6C44C15B66F}" type="slidenum">
              <a:rPr lang="en-US" smtClean="0"/>
              <a:pPr>
                <a:defRPr/>
              </a:pPr>
              <a:t>9</a:t>
            </a:fld>
            <a:endParaRPr lang="en-US" dirty="0"/>
          </a:p>
        </p:txBody>
      </p:sp>
    </p:spTree>
    <p:extLst>
      <p:ext uri="{BB962C8B-B14F-4D97-AF65-F5344CB8AC3E}">
        <p14:creationId xmlns:p14="http://schemas.microsoft.com/office/powerpoint/2010/main" val="271637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5" name="Rectangle 9"/>
          <p:cNvSpPr/>
          <p:nvPr/>
        </p:nvSpPr>
        <p:spPr>
          <a:xfrm>
            <a:off x="0"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6" name="Rectangle 11"/>
          <p:cNvSpPr/>
          <p:nvPr/>
        </p:nvSpPr>
        <p:spPr>
          <a:xfrm>
            <a:off x="6682154" y="2133600"/>
            <a:ext cx="2461846"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685800" y="2130427"/>
            <a:ext cx="77724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4548554" y="6356351"/>
            <a:ext cx="445477" cy="365125"/>
          </a:xfrm>
        </p:spPr>
        <p:txBody>
          <a:bodyPr/>
          <a:lstStyle>
            <a:lvl1pPr>
              <a:defRPr/>
            </a:lvl1pPr>
          </a:lstStyle>
          <a:p>
            <a:pPr>
              <a:defRPr/>
            </a:pPr>
            <a:fld id="{C455E084-9970-4F34-AC24-F1A206AAC94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7" name="Rectangle 6"/>
          <p:cNvSpPr/>
          <p:nvPr/>
        </p:nvSpPr>
        <p:spPr>
          <a:xfrm>
            <a:off x="4501662" y="6367463"/>
            <a:ext cx="92204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fld id="{8A1C9AF9-138B-4FF1-9E9A-A36AC571954C}" type="slidenum">
              <a:rPr lang="en-US" sz="1600" smtClean="0">
                <a:solidFill>
                  <a:schemeClr val="bg1"/>
                </a:solidFill>
                <a:latin typeface="+mn-lt"/>
                <a:cs typeface="+mn-cs"/>
              </a:rPr>
              <a:pPr algn="l" rtl="0" fontAlgn="auto">
                <a:spcBef>
                  <a:spcPts val="0"/>
                </a:spcBef>
                <a:spcAft>
                  <a:spcPts val="0"/>
                </a:spcAft>
                <a:defRPr/>
              </a:pPr>
              <a:t>‹#›</a:t>
            </a:fld>
            <a:r>
              <a:rPr lang="en-US" sz="1600" dirty="0" smtClean="0">
                <a:solidFill>
                  <a:schemeClr val="bg1"/>
                </a:solidFill>
                <a:latin typeface="+mn-lt"/>
                <a:cs typeface="+mn-cs"/>
              </a:rPr>
              <a:t>     </a:t>
            </a:r>
            <a:r>
              <a:rPr lang="en-US" sz="1600" dirty="0">
                <a:solidFill>
                  <a:schemeClr val="bg1"/>
                </a:solidFill>
                <a:latin typeface="+mn-lt"/>
                <a:cs typeface="+mn-cs"/>
              </a:rPr>
              <a:t>]</a:t>
            </a:r>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8" name="Rectangle 7"/>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4638685"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22031" y="1600202"/>
            <a:ext cx="4051495"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4501662" y="6367464"/>
            <a:ext cx="681597"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2B71BEFD-5694-4D42-B6B2-4AB0CF4212D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1943100" y="6376989"/>
            <a:ext cx="527538" cy="365125"/>
          </a:xfrm>
        </p:spPr>
        <p:txBody>
          <a:bodyPr/>
          <a:lstStyle>
            <a:lvl1pPr>
              <a:defRPr/>
            </a:lvl1pPr>
          </a:lstStyle>
          <a:p>
            <a:pPr>
              <a:defRPr/>
            </a:pPr>
            <a:fld id="{8E357673-F87A-43BA-AA61-C74C9F012FC9}"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B3FF3978-8EEA-4379-8B38-B0CDE824526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1" y="274640"/>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1943100" y="6376989"/>
            <a:ext cx="527538" cy="365125"/>
          </a:xfrm>
        </p:spPr>
        <p:txBody>
          <a:bodyPr/>
          <a:lstStyle>
            <a:lvl1pPr>
              <a:defRPr/>
            </a:lvl1pPr>
          </a:lstStyle>
          <a:p>
            <a:pPr>
              <a:defRPr/>
            </a:pPr>
            <a:fld id="{721D8995-148C-4492-AF94-5C9F1387DA00}"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27"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p:nvSpPr>
        <p:spPr>
          <a:xfrm>
            <a:off x="0" y="6324600"/>
            <a:ext cx="9144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7"/>
          <p:cNvGrpSpPr>
            <a:grpSpLocks/>
          </p:cNvGrpSpPr>
          <p:nvPr/>
        </p:nvGrpSpPr>
        <p:grpSpPr bwMode="auto">
          <a:xfrm>
            <a:off x="7948246" y="5791200"/>
            <a:ext cx="868974"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037"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536831" y="6376989"/>
            <a:ext cx="527538"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300A16-F201-4E35-871D-6738331B5CE3}" type="slidenum">
              <a:rPr lang="en-US" smtClean="0"/>
              <a:pPr>
                <a:defRPr/>
              </a:pPr>
              <a:t>‹#›</a:t>
            </a:fld>
            <a:endParaRPr lang="en-US" dirty="0"/>
          </a:p>
        </p:txBody>
      </p:sp>
      <p:sp>
        <p:nvSpPr>
          <p:cNvPr id="16" name="Rectangle 15"/>
          <p:cNvSpPr/>
          <p:nvPr/>
        </p:nvSpPr>
        <p:spPr>
          <a:xfrm>
            <a:off x="6260123" y="6519864"/>
            <a:ext cx="1928926" cy="338554"/>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a:t>
            </a:r>
          </a:p>
        </p:txBody>
      </p:sp>
      <p:sp>
        <p:nvSpPr>
          <p:cNvPr id="17" name="Rectangle 16"/>
          <p:cNvSpPr/>
          <p:nvPr/>
        </p:nvSpPr>
        <p:spPr>
          <a:xfrm>
            <a:off x="6507773" y="6291264"/>
            <a:ext cx="1406154"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033" name="Picture 17" descr="logo EDE.png"/>
          <p:cNvPicPr>
            <a:picLocks noChangeAspect="1"/>
          </p:cNvPicPr>
          <p:nvPr/>
        </p:nvPicPr>
        <p:blipFill>
          <a:blip r:embed="rId14" cstate="print"/>
          <a:srcRect/>
          <a:stretch>
            <a:fillRect/>
          </a:stretch>
        </p:blipFill>
        <p:spPr bwMode="auto">
          <a:xfrm>
            <a:off x="281354" y="5791201"/>
            <a:ext cx="773723" cy="938213"/>
          </a:xfrm>
          <a:prstGeom prst="rect">
            <a:avLst/>
          </a:prstGeom>
          <a:noFill/>
          <a:ln w="9525">
            <a:noFill/>
            <a:miter lim="800000"/>
            <a:headEnd/>
            <a:tailEnd/>
          </a:ln>
        </p:spPr>
      </p:pic>
      <p:sp>
        <p:nvSpPr>
          <p:cNvPr id="19" name="Rectangle 18"/>
          <p:cNvSpPr/>
          <p:nvPr/>
        </p:nvSpPr>
        <p:spPr>
          <a:xfrm>
            <a:off x="844062" y="6581776"/>
            <a:ext cx="3116046" cy="276999"/>
          </a:xfrm>
          <a:prstGeom prst="rect">
            <a:avLst/>
          </a:prstGeom>
        </p:spPr>
        <p:txBody>
          <a:bodyPr wrap="none">
            <a:spAutoFit/>
          </a:bodyPr>
          <a:lstStyle/>
          <a:p>
            <a:pPr algn="l" rtl="0" fontAlgn="auto">
              <a:spcBef>
                <a:spcPts val="0"/>
              </a:spcBef>
              <a:spcAft>
                <a:spcPts val="0"/>
              </a:spcAft>
              <a:defRPr/>
            </a:pPr>
            <a:r>
              <a:rPr lang="en-US" sz="1200" dirty="0">
                <a:solidFill>
                  <a:schemeClr val="bg1"/>
                </a:solidFill>
                <a:latin typeface="+mn-lt"/>
                <a:cs typeface="+mn-cs"/>
              </a:rPr>
              <a:t>Deanship of E-Learning and Distance Education</a:t>
            </a:r>
          </a:p>
        </p:txBody>
      </p:sp>
      <p:sp>
        <p:nvSpPr>
          <p:cNvPr id="20" name="Rectangle 19"/>
          <p:cNvSpPr/>
          <p:nvPr/>
        </p:nvSpPr>
        <p:spPr>
          <a:xfrm>
            <a:off x="1091712" y="6291264"/>
            <a:ext cx="2795958" cy="338554"/>
          </a:xfrm>
          <a:prstGeom prst="rect">
            <a:avLst/>
          </a:prstGeom>
        </p:spPr>
        <p:txBody>
          <a:bodyPr wrap="none">
            <a:spAutoFit/>
          </a:bodyPr>
          <a:lstStyle/>
          <a:p>
            <a:pPr algn="l" rtl="0" fontAlgn="auto">
              <a:spcBef>
                <a:spcPts val="0"/>
              </a:spcBef>
              <a:spcAft>
                <a:spcPts val="0"/>
              </a:spcAft>
              <a:defRPr/>
            </a:pPr>
            <a:r>
              <a:rPr lang="ar-SA" sz="1600" b="1" dirty="0">
                <a:solidFill>
                  <a:schemeClr val="bg1"/>
                </a:solidFill>
                <a:latin typeface="+mn-lt"/>
                <a:cs typeface="+mn-cs"/>
              </a:rPr>
              <a:t>عمادة التعلم الإلكتروني والتعليم عن بعد</a:t>
            </a:r>
            <a:endParaRPr lang="en-US" sz="1600" b="1"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5"/>
          <p:cNvSpPr/>
          <p:nvPr/>
        </p:nvSpPr>
        <p:spPr>
          <a:xfrm>
            <a:off x="323528" y="1876128"/>
            <a:ext cx="8280920" cy="3240360"/>
          </a:xfrm>
          <a:prstGeom prst="rect">
            <a:avLst/>
          </a:prstGeom>
          <a:solidFill>
            <a:schemeClr val="accent1">
              <a:lumMod val="75000"/>
            </a:schemeClr>
          </a:solidFill>
          <a:ln>
            <a:noFill/>
          </a:ln>
          <a:effectLst>
            <a:outerShdw blurRad="50800" dist="38100" dir="13500000" algn="br" rotWithShape="0">
              <a:prstClr val="black">
                <a:alpha val="66000"/>
              </a:prstClr>
            </a:outerShdw>
          </a:effectLst>
          <a:scene3d>
            <a:camera prst="orthographicFront"/>
            <a:lightRig rig="threePt" dir="t"/>
          </a:scene3d>
          <a:sp3d>
            <a:bevelB prst="relaxedInset"/>
          </a:sp3d>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rtl="0" fontAlgn="auto">
              <a:spcBef>
                <a:spcPts val="0"/>
              </a:spcBef>
              <a:spcAft>
                <a:spcPts val="0"/>
              </a:spcAft>
              <a:defRPr/>
            </a:pPr>
            <a:endParaRPr lang="en-US" dirty="0">
              <a:solidFill>
                <a:srgbClr val="FFC000"/>
              </a:solidFill>
            </a:endParaRPr>
          </a:p>
        </p:txBody>
      </p:sp>
      <p:sp>
        <p:nvSpPr>
          <p:cNvPr id="14" name="Subtitle 2"/>
          <p:cNvSpPr txBox="1">
            <a:spLocks/>
          </p:cNvSpPr>
          <p:nvPr/>
        </p:nvSpPr>
        <p:spPr bwMode="auto">
          <a:xfrm>
            <a:off x="4427984" y="404664"/>
            <a:ext cx="4355976" cy="1066800"/>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rtl="0">
              <a:spcBef>
                <a:spcPct val="20000"/>
              </a:spcBef>
              <a:buFont typeface="Arial" pitchFamily="34" charset="0"/>
              <a:buNone/>
              <a:defRPr/>
            </a:pPr>
            <a:r>
              <a:rPr lang="ar-SA" sz="2000" b="1" dirty="0">
                <a:solidFill>
                  <a:schemeClr val="tx2">
                    <a:lumMod val="75000"/>
                  </a:schemeClr>
                </a:solidFill>
                <a:latin typeface="Calibri" pitchFamily="34" charset="0"/>
              </a:rPr>
              <a:t>جامعة الملك فيصل</a:t>
            </a:r>
          </a:p>
          <a:p>
            <a:pPr algn="ctr" rtl="0">
              <a:spcBef>
                <a:spcPct val="20000"/>
              </a:spcBef>
              <a:buFont typeface="Arial" pitchFamily="34" charset="0"/>
              <a:buNone/>
              <a:defRPr/>
            </a:pPr>
            <a:r>
              <a:rPr lang="ar-SA" sz="2000" b="1" dirty="0">
                <a:solidFill>
                  <a:schemeClr val="tx2">
                    <a:lumMod val="75000"/>
                  </a:schemeClr>
                </a:solidFill>
                <a:latin typeface="Calibri" pitchFamily="34" charset="0"/>
              </a:rPr>
              <a:t>عمادة التعلم الإلكتروني والتعليم عن بعد</a:t>
            </a:r>
            <a:endParaRPr lang="en-US" sz="2000" b="1" dirty="0">
              <a:solidFill>
                <a:schemeClr val="tx2">
                  <a:lumMod val="75000"/>
                </a:schemeClr>
              </a:solidFill>
              <a:latin typeface="Calibri" pitchFamily="34" charset="0"/>
            </a:endParaRPr>
          </a:p>
          <a:p>
            <a:pPr algn="ctr" rtl="0">
              <a:spcBef>
                <a:spcPct val="20000"/>
              </a:spcBef>
              <a:buFont typeface="Arial" pitchFamily="34" charset="0"/>
              <a:buNone/>
              <a:defRPr/>
            </a:pPr>
            <a:r>
              <a:rPr lang="ar-SA" sz="2400" dirty="0">
                <a:solidFill>
                  <a:schemeClr val="tx2">
                    <a:lumMod val="75000"/>
                  </a:schemeClr>
                </a:solidFill>
                <a:latin typeface="Calibri" pitchFamily="34" charset="0"/>
              </a:rPr>
              <a:t>	</a:t>
            </a:r>
            <a:endParaRPr lang="en-US" sz="2400" dirty="0">
              <a:solidFill>
                <a:schemeClr val="tx2">
                  <a:lumMod val="75000"/>
                </a:schemeClr>
              </a:solidFill>
              <a:latin typeface="Calibri" pitchFamily="34" charset="0"/>
            </a:endParaRPr>
          </a:p>
        </p:txBody>
      </p:sp>
      <p:grpSp>
        <p:nvGrpSpPr>
          <p:cNvPr id="15" name="Group 7"/>
          <p:cNvGrpSpPr>
            <a:grpSpLocks/>
          </p:cNvGrpSpPr>
          <p:nvPr/>
        </p:nvGrpSpPr>
        <p:grpSpPr bwMode="auto">
          <a:xfrm>
            <a:off x="6516216" y="2740224"/>
            <a:ext cx="1800200" cy="1512168"/>
            <a:chOff x="5210750" y="1066800"/>
            <a:chExt cx="2976900" cy="3130677"/>
          </a:xfrm>
        </p:grpSpPr>
        <p:sp>
          <p:nvSpPr>
            <p:cNvPr id="18"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rtl="0" fontAlgn="auto">
                <a:spcBef>
                  <a:spcPts val="0"/>
                </a:spcBef>
                <a:spcAft>
                  <a:spcPts val="0"/>
                </a:spcAft>
                <a:defRPr/>
              </a:pPr>
              <a:endParaRPr lang="en-US" dirty="0"/>
            </a:p>
          </p:txBody>
        </p:sp>
        <p:pic>
          <p:nvPicPr>
            <p:cNvPr id="19"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6" name="Freeform 10"/>
          <p:cNvSpPr/>
          <p:nvPr/>
        </p:nvSpPr>
        <p:spPr>
          <a:xfrm>
            <a:off x="971600" y="2812232"/>
            <a:ext cx="5184576"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r" defTabSz="914400" rtl="1" eaLnBrk="1" latinLnBrk="0" hangingPunct="1">
              <a:defRPr kern="1200">
                <a:solidFill>
                  <a:schemeClr val="lt1"/>
                </a:solidFill>
                <a:latin typeface="+mn-lt"/>
                <a:ea typeface="+mn-ea"/>
                <a:cs typeface="+mn-cs"/>
              </a:defRPr>
            </a:lvl6pPr>
            <a:lvl7pPr marL="2743200" algn="r" defTabSz="914400" rtl="1" eaLnBrk="1" latinLnBrk="0" hangingPunct="1">
              <a:defRPr kern="1200">
                <a:solidFill>
                  <a:schemeClr val="lt1"/>
                </a:solidFill>
                <a:latin typeface="+mn-lt"/>
                <a:ea typeface="+mn-ea"/>
                <a:cs typeface="+mn-cs"/>
              </a:defRPr>
            </a:lvl7pPr>
            <a:lvl8pPr marL="3200400" algn="r" defTabSz="914400" rtl="1" eaLnBrk="1" latinLnBrk="0" hangingPunct="1">
              <a:defRPr kern="1200">
                <a:solidFill>
                  <a:schemeClr val="lt1"/>
                </a:solidFill>
                <a:latin typeface="+mn-lt"/>
                <a:ea typeface="+mn-ea"/>
                <a:cs typeface="+mn-cs"/>
              </a:defRPr>
            </a:lvl8pPr>
            <a:lvl9pPr marL="3657600" algn="r" defTabSz="914400" rtl="1" eaLnBrk="1" latinLnBrk="0" hangingPunct="1">
              <a:defRPr kern="1200">
                <a:solidFill>
                  <a:schemeClr val="lt1"/>
                </a:solidFill>
                <a:latin typeface="+mn-lt"/>
                <a:ea typeface="+mn-ea"/>
                <a:cs typeface="+mn-cs"/>
              </a:defRPr>
            </a:lvl9pPr>
          </a:lstStyle>
          <a:p>
            <a:pPr algn="ctr" rtl="0" fontAlgn="auto">
              <a:spcBef>
                <a:spcPts val="0"/>
              </a:spcBef>
              <a:spcAft>
                <a:spcPts val="0"/>
              </a:spcAft>
              <a:defRPr/>
            </a:pPr>
            <a:endParaRPr lang="en-US" dirty="0"/>
          </a:p>
        </p:txBody>
      </p:sp>
      <p:sp>
        <p:nvSpPr>
          <p:cNvPr id="17" name="Title 1"/>
          <p:cNvSpPr txBox="1">
            <a:spLocks/>
          </p:cNvSpPr>
          <p:nvPr/>
        </p:nvSpPr>
        <p:spPr bwMode="auto">
          <a:xfrm>
            <a:off x="1187624" y="2664296"/>
            <a:ext cx="3960439" cy="1656184"/>
          </a:xfrm>
          <a:prstGeom prst="rect">
            <a:avLst/>
          </a:prstGeom>
          <a:noFill/>
          <a:ln w="9525">
            <a:noFill/>
            <a:miter lim="800000"/>
            <a:headEnd/>
            <a:tailEnd/>
          </a:ln>
        </p:spPr>
        <p:txBody>
          <a:bodyPr anchor="ct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a:lstStyle>
          <a:p>
            <a:pPr algn="ctr">
              <a:lnSpc>
                <a:spcPct val="150000"/>
              </a:lnSpc>
              <a:defRPr/>
            </a:pPr>
            <a:r>
              <a:rPr lang="ar-SA" sz="4400" b="1" dirty="0" smtClean="0">
                <a:solidFill>
                  <a:schemeClr val="accent2">
                    <a:lumMod val="50000"/>
                  </a:schemeClr>
                </a:solidFill>
                <a:latin typeface="AYM Wadiy S_U normal."/>
                <a:cs typeface="Times New Roman" pitchFamily="18" charset="0"/>
              </a:rPr>
              <a:t>بحوث الأعمال</a:t>
            </a:r>
          </a:p>
          <a:p>
            <a:pPr algn="ctr">
              <a:lnSpc>
                <a:spcPct val="150000"/>
              </a:lnSpc>
              <a:defRPr/>
            </a:pPr>
            <a:r>
              <a:rPr lang="ar-SA" sz="2600" b="1" dirty="0" smtClean="0">
                <a:solidFill>
                  <a:schemeClr val="accent1">
                    <a:lumMod val="50000"/>
                  </a:schemeClr>
                </a:solidFill>
                <a:latin typeface="Calibri" pitchFamily="34" charset="0"/>
                <a:cs typeface="Times New Roman" pitchFamily="18" charset="0"/>
              </a:rPr>
              <a:t>أ.د. عبدالرحمن الحماد</a:t>
            </a:r>
            <a:endParaRPr lang="en-US" sz="2600" b="1" dirty="0">
              <a:solidFill>
                <a:schemeClr val="accent1">
                  <a:lumMod val="50000"/>
                </a:schemeClr>
              </a:solidFill>
              <a:latin typeface="Calibri"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p:txBody>
          <a:bodyPr/>
          <a:lstStyle/>
          <a:p>
            <a:pPr>
              <a:defRPr/>
            </a:pPr>
            <a:r>
              <a:rPr lang="ar-SA" spc="-150" dirty="0" smtClean="0">
                <a:solidFill>
                  <a:srgbClr val="FF0000"/>
                </a:solidFill>
                <a:latin typeface="Tahoma" pitchFamily="34" charset="0"/>
                <a:ea typeface="Tahoma" pitchFamily="34" charset="0"/>
                <a:cs typeface="Tahoma" pitchFamily="34" charset="0"/>
              </a:rPr>
              <a:t>          المحاضرة الخامسة      </a:t>
            </a:r>
            <a:r>
              <a:rPr lang="ar-SA" sz="6000" spc="-150" dirty="0" smtClean="0">
                <a:solidFill>
                  <a:srgbClr val="FF0000"/>
                </a:solidFill>
                <a:latin typeface="Tahoma" pitchFamily="34" charset="0"/>
                <a:ea typeface="Tahoma" pitchFamily="34" charset="0"/>
                <a:cs typeface="Tahoma" pitchFamily="34" charset="0"/>
                <a:sym typeface="Wingdings 2"/>
              </a:rPr>
              <a:t></a:t>
            </a:r>
            <a:endParaRPr lang="en-US" sz="6000" spc="-150" dirty="0" smtClean="0">
              <a:solidFill>
                <a:srgbClr val="FF0000"/>
              </a:solidFill>
              <a:latin typeface="Tahoma" pitchFamily="34" charset="0"/>
              <a:ea typeface="Tahoma" pitchFamily="34" charset="0"/>
              <a:cs typeface="Tahoma" pitchFamily="34" charset="0"/>
            </a:endParaRPr>
          </a:p>
        </p:txBody>
      </p:sp>
      <p:sp>
        <p:nvSpPr>
          <p:cNvPr id="4" name="Subtitle 3"/>
          <p:cNvSpPr>
            <a:spLocks noGrp="1"/>
          </p:cNvSpPr>
          <p:nvPr>
            <p:ph type="subTitle" idx="1"/>
          </p:nvPr>
        </p:nvSpPr>
        <p:spPr/>
        <p:txBody>
          <a:bodyPr/>
          <a:lstStyle/>
          <a:p>
            <a:pPr lvl="0"/>
            <a:endParaRPr lang="ar-SA" dirty="0" smtClean="0">
              <a:solidFill>
                <a:srgbClr val="292934"/>
              </a:solidFill>
            </a:endParaRPr>
          </a:p>
          <a:p>
            <a:r>
              <a:rPr lang="ar-SA" sz="4400" dirty="0" smtClean="0">
                <a:solidFill>
                  <a:srgbClr val="660033"/>
                </a:solidFill>
              </a:rPr>
              <a:t>أنواع البحث العلمي</a:t>
            </a:r>
          </a:p>
          <a:p>
            <a:endParaRPr lang="en-US" b="1" dirty="0" smtClean="0">
              <a:solidFill>
                <a:schemeClr val="tx1"/>
              </a:solidFill>
            </a:endParaRPr>
          </a:p>
        </p:txBody>
      </p:sp>
      <p:sp>
        <p:nvSpPr>
          <p:cNvPr id="14338" name="Slide Number Placeholder 3"/>
          <p:cNvSpPr>
            <a:spLocks noGrp="1"/>
          </p:cNvSpPr>
          <p:nvPr>
            <p:ph type="sldNum" sz="quarter" idx="10"/>
          </p:nvPr>
        </p:nvSpPr>
        <p:spPr bwMode="auto">
          <a:xfrm>
            <a:off x="4698682" y="6356351"/>
            <a:ext cx="445477" cy="365125"/>
          </a:xfrm>
          <a:noFill/>
          <a:ln>
            <a:miter lim="800000"/>
            <a:headEnd/>
            <a:tailEnd/>
          </a:ln>
        </p:spPr>
        <p:txBody>
          <a:bodyPr/>
          <a:lstStyle/>
          <a:p>
            <a:fld id="{9B498F4A-58E1-402E-9A26-F99314DCE6EC}" type="slidenum">
              <a:rPr lang="en-US" sz="1600" smtClean="0">
                <a:cs typeface="Arial" pitchFamily="34" charset="0"/>
              </a:rPr>
              <a:pPr/>
              <a:t>2</a:t>
            </a:fld>
            <a:endParaRPr lang="en-US" sz="1600" dirty="0"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البحث التطبيقي</a:t>
            </a:r>
            <a:endParaRPr lang="ar-SA" sz="4000" dirty="0"/>
          </a:p>
        </p:txBody>
      </p:sp>
      <p:sp>
        <p:nvSpPr>
          <p:cNvPr id="3" name="عنصر نائب للمحتوى 2"/>
          <p:cNvSpPr>
            <a:spLocks noGrp="1"/>
          </p:cNvSpPr>
          <p:nvPr>
            <p:ph idx="1"/>
          </p:nvPr>
        </p:nvSpPr>
        <p:spPr>
          <a:xfrm>
            <a:off x="457200" y="1600201"/>
            <a:ext cx="8229600" cy="3917031"/>
          </a:xfrm>
        </p:spPr>
        <p:txBody>
          <a:bodyPr/>
          <a:lstStyle/>
          <a:p>
            <a:pPr algn="just">
              <a:lnSpc>
                <a:spcPct val="150000"/>
              </a:lnSpc>
            </a:pPr>
            <a:endParaRPr lang="ar-SA" sz="2800" dirty="0" smtClean="0"/>
          </a:p>
          <a:p>
            <a:pPr algn="just">
              <a:lnSpc>
                <a:spcPct val="150000"/>
              </a:lnSpc>
            </a:pPr>
            <a:r>
              <a:rPr lang="ar-SA" sz="2800" dirty="0" smtClean="0"/>
              <a:t>	يعرف البحث التطبيقي على انه ذلك النوع من الدراسات التي يقوم بها الباحث بهدف تطبيق نتائجها لحل المشاكل الحالية وتغطي العديد من التخصصات في مجال الأعمال .</a:t>
            </a:r>
          </a:p>
          <a:p>
            <a:pPr algn="just">
              <a:lnSpc>
                <a:spcPct val="150000"/>
              </a:lnSpc>
            </a:pPr>
            <a:endParaRPr lang="ar-SA"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البحث النظري </a:t>
            </a:r>
            <a:endParaRPr lang="ar-SA" sz="4000" dirty="0"/>
          </a:p>
        </p:txBody>
      </p:sp>
      <p:sp>
        <p:nvSpPr>
          <p:cNvPr id="3" name="عنصر نائب للمحتوى 2"/>
          <p:cNvSpPr>
            <a:spLocks noGrp="1"/>
          </p:cNvSpPr>
          <p:nvPr>
            <p:ph idx="1"/>
          </p:nvPr>
        </p:nvSpPr>
        <p:spPr/>
        <p:txBody>
          <a:bodyPr/>
          <a:lstStyle/>
          <a:p>
            <a:pPr algn="just"/>
            <a:r>
              <a:rPr lang="ar-SA" sz="2800" dirty="0" smtClean="0"/>
              <a:t>	يتعلق هذا النوع من الأبحاث بفضول الباحث للإجابة على التساؤلات ذكيه تجول في ذهنه أو لتوضيح غموض معين يحيط بظاهرة ما وهناك احتماليه لإيجاد تطبيق عملي لنتائج البحث أو </a:t>
            </a:r>
            <a:r>
              <a:rPr lang="ar-SA" sz="2800" smtClean="0"/>
              <a:t>عدم </a:t>
            </a:r>
            <a:r>
              <a:rPr lang="ar-SA" sz="2800" smtClean="0"/>
              <a:t>الاستفادة </a:t>
            </a:r>
            <a:r>
              <a:rPr lang="ar-SA" sz="2800" dirty="0" smtClean="0"/>
              <a:t>منها في الوقت الحالي أو المستقبل</a:t>
            </a:r>
          </a:p>
          <a:p>
            <a:pPr algn="just"/>
            <a:endParaRPr lang="ar-SA" sz="1000" dirty="0" smtClean="0"/>
          </a:p>
          <a:p>
            <a:pPr algn="just"/>
            <a:r>
              <a:rPr lang="ar-SA" sz="2800" dirty="0" smtClean="0"/>
              <a:t>	ومن المهم الإشارة إلى البحوث التطبيقية والنظرية ليست مفصولة عن بعضها البعض بمعنى أن الدراسة النظرية يمكن أن تكون تطبيقيه أيضا فالأكاديميون يهتمون بإجراء الدراسات لتحقيق أهداف معينه كالمساهمة في تطوير العلم والنظرية والترقية العلمية .</a:t>
            </a:r>
          </a:p>
          <a:p>
            <a:pPr algn="just"/>
            <a:endParaRPr lang="ar-SA"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البحث الاستكشافي</a:t>
            </a:r>
            <a:endParaRPr lang="ar-SA" sz="4000" dirty="0"/>
          </a:p>
        </p:txBody>
      </p:sp>
      <p:sp>
        <p:nvSpPr>
          <p:cNvPr id="3" name="عنصر نائب للمحتوى 2"/>
          <p:cNvSpPr>
            <a:spLocks noGrp="1"/>
          </p:cNvSpPr>
          <p:nvPr>
            <p:ph idx="1"/>
          </p:nvPr>
        </p:nvSpPr>
        <p:spPr/>
        <p:txBody>
          <a:bodyPr/>
          <a:lstStyle/>
          <a:p>
            <a:pPr algn="just">
              <a:lnSpc>
                <a:spcPct val="150000"/>
              </a:lnSpc>
            </a:pPr>
            <a:endParaRPr lang="ar-SA" sz="2800" dirty="0" smtClean="0"/>
          </a:p>
          <a:p>
            <a:pPr algn="just">
              <a:lnSpc>
                <a:spcPct val="150000"/>
              </a:lnSpc>
            </a:pPr>
            <a:r>
              <a:rPr lang="ar-SA" sz="2800" dirty="0" smtClean="0"/>
              <a:t>	تعبر البحوث الاستكشافية الخطوة الأساسية للبحوث المصممة لتزويد الصانع بالمعلومات المناسبة ويهدف هذا النوع إلى تشكيل فرضيات تساعد أوليا على المشكلة القائمة .</a:t>
            </a:r>
          </a:p>
          <a:p>
            <a:pPr algn="just">
              <a:lnSpc>
                <a:spcPct val="150000"/>
              </a:lnSpc>
            </a:pPr>
            <a:endParaRPr lang="ar-SA"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البحث التجريبي</a:t>
            </a:r>
            <a:endParaRPr lang="ar-SA" sz="4000" dirty="0"/>
          </a:p>
        </p:txBody>
      </p:sp>
      <p:sp>
        <p:nvSpPr>
          <p:cNvPr id="3" name="عنصر نائب للمحتوى 2"/>
          <p:cNvSpPr>
            <a:spLocks noGrp="1"/>
          </p:cNvSpPr>
          <p:nvPr>
            <p:ph idx="1"/>
          </p:nvPr>
        </p:nvSpPr>
        <p:spPr>
          <a:xfrm>
            <a:off x="683568" y="1600201"/>
            <a:ext cx="8003232" cy="4061047"/>
          </a:xfrm>
        </p:spPr>
        <p:txBody>
          <a:bodyPr/>
          <a:lstStyle/>
          <a:p>
            <a:pPr algn="just">
              <a:lnSpc>
                <a:spcPct val="150000"/>
              </a:lnSpc>
            </a:pPr>
            <a:endParaRPr lang="ar-SA" dirty="0" smtClean="0"/>
          </a:p>
          <a:p>
            <a:pPr algn="just">
              <a:lnSpc>
                <a:spcPct val="150000"/>
              </a:lnSpc>
            </a:pPr>
            <a:r>
              <a:rPr lang="ar-SA" dirty="0" smtClean="0"/>
              <a:t>	يعرف بشكل عام على انه البحث الذي يستخدم عند البدء وقائع خارجه عن العقل سواء أكانت خارجه عن النفس أم باطنه فيها .</a:t>
            </a:r>
          </a:p>
          <a:p>
            <a:pPr algn="just">
              <a:lnSpc>
                <a:spcPct val="150000"/>
              </a:lnSpc>
            </a:pP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عناصر (خطوات) البحث التجريبي</a:t>
            </a:r>
            <a:endParaRPr lang="ar-SA" sz="4000" dirty="0"/>
          </a:p>
        </p:txBody>
      </p:sp>
      <p:sp>
        <p:nvSpPr>
          <p:cNvPr id="3" name="عنصر نائب للمحتوى 2"/>
          <p:cNvSpPr>
            <a:spLocks noGrp="1"/>
          </p:cNvSpPr>
          <p:nvPr>
            <p:ph idx="1"/>
          </p:nvPr>
        </p:nvSpPr>
        <p:spPr/>
        <p:txBody>
          <a:bodyPr/>
          <a:lstStyle/>
          <a:p>
            <a:pPr algn="just">
              <a:lnSpc>
                <a:spcPct val="150000"/>
              </a:lnSpc>
            </a:pPr>
            <a:r>
              <a:rPr lang="ar-SA" dirty="0" smtClean="0">
                <a:solidFill>
                  <a:srgbClr val="660033"/>
                </a:solidFill>
              </a:rPr>
              <a:t>هناك خطوات </a:t>
            </a:r>
            <a:r>
              <a:rPr lang="ar-SA" b="1" dirty="0" smtClean="0">
                <a:solidFill>
                  <a:srgbClr val="660033"/>
                </a:solidFill>
              </a:rPr>
              <a:t>ثلاث</a:t>
            </a:r>
            <a:r>
              <a:rPr lang="ar-SA" dirty="0" smtClean="0">
                <a:solidFill>
                  <a:srgbClr val="660033"/>
                </a:solidFill>
              </a:rPr>
              <a:t> أساسية للبحث التجريبي : </a:t>
            </a:r>
          </a:p>
          <a:p>
            <a:pPr lvl="1" algn="just">
              <a:lnSpc>
                <a:spcPct val="150000"/>
              </a:lnSpc>
            </a:pPr>
            <a:r>
              <a:rPr lang="ar-SA" dirty="0" smtClean="0"/>
              <a:t>1- تتمثل في ملاحظه الأحداث والتعرف عليها (الوصف البسيط) .</a:t>
            </a:r>
          </a:p>
          <a:p>
            <a:pPr lvl="1" algn="just">
              <a:lnSpc>
                <a:spcPct val="150000"/>
              </a:lnSpc>
            </a:pPr>
            <a:r>
              <a:rPr lang="ar-SA" dirty="0" smtClean="0"/>
              <a:t>2- ثم صياغه الفروض حول هذه الاحداث والعلاقات والارتباطات بين الظواهر والأحداث .</a:t>
            </a:r>
          </a:p>
          <a:p>
            <a:pPr lvl="1" algn="just">
              <a:lnSpc>
                <a:spcPct val="150000"/>
              </a:lnSpc>
            </a:pPr>
            <a:r>
              <a:rPr lang="ar-SA" dirty="0" smtClean="0"/>
              <a:t>3- التأكد من صحه الفروض المصاغه عن طريق تحليل هذه الفروض واجراء التجارب بشأنها .</a:t>
            </a:r>
          </a:p>
          <a:p>
            <a:pPr algn="just">
              <a:lnSpc>
                <a:spcPct val="150000"/>
              </a:lnSpc>
            </a:pPr>
            <a:endParaRPr lang="ar-SA"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000" dirty="0" smtClean="0"/>
              <a:t> البحث التطويري </a:t>
            </a:r>
            <a:endParaRPr lang="ar-SA" sz="4000" dirty="0"/>
          </a:p>
        </p:txBody>
      </p:sp>
      <p:sp>
        <p:nvSpPr>
          <p:cNvPr id="3" name="عنصر نائب للمحتوى 2"/>
          <p:cNvSpPr>
            <a:spLocks noGrp="1"/>
          </p:cNvSpPr>
          <p:nvPr>
            <p:ph idx="1"/>
          </p:nvPr>
        </p:nvSpPr>
        <p:spPr>
          <a:xfrm>
            <a:off x="539552" y="1340768"/>
            <a:ext cx="8229600" cy="4525963"/>
          </a:xfrm>
        </p:spPr>
        <p:txBody>
          <a:bodyPr/>
          <a:lstStyle/>
          <a:p>
            <a:pPr algn="just">
              <a:lnSpc>
                <a:spcPct val="150000"/>
              </a:lnSpc>
            </a:pPr>
            <a:r>
              <a:rPr lang="ar-SA" sz="2800" dirty="0" smtClean="0"/>
              <a:t>	</a:t>
            </a:r>
            <a:r>
              <a:rPr lang="ar-SA" sz="2400" dirty="0" smtClean="0"/>
              <a:t>يتناول هذا النوع من الدراسات الوصفية التغيرات التي تحدث في بعض المتغيرات نتيجة لمرور الزمن وهي أما أن تتم من خلال قياس الصفة أو المتغير ومن الدراسات التطويرية دراسات التوجهات وهي دراسات تتبعيه تعتمد على تكرار دراسة مسحية تتعلق بطبيعة العرض والطلب في بعض الوظائف لتحديد الاتجاه الغالب والتنبؤ بما سيحدث في المستقبل ومنها أيضا تحليل البيانات المدونة في الوثائق والسجلات التي تصف الظروف التي كانت قائمه في موعد من السنة وتتبع هذه الظروف خلال عدد من السنوات حتى الوقت الحاضر ومن ملاحظه اتجاه التغير ومعدله يمكن التنبؤ بما سيحصل في المستقبل .</a:t>
            </a:r>
          </a:p>
          <a:p>
            <a:pPr algn="just">
              <a:lnSpc>
                <a:spcPct val="150000"/>
              </a:lnSpc>
            </a:pPr>
            <a:endParaRPr lang="ar-SA"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2" name="Group 5"/>
          <p:cNvGrpSpPr>
            <a:grpSpLocks/>
          </p:cNvGrpSpPr>
          <p:nvPr/>
        </p:nvGrpSpPr>
        <p:grpSpPr bwMode="auto">
          <a:xfrm>
            <a:off x="5969977" y="1981201"/>
            <a:ext cx="2400300"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pic>
          <p:nvPicPr>
            <p:cNvPr id="17416" name="Picture 2" descr="http://kfu.files.googlepages.com/newKFUlog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26628" name="Rectangle 8"/>
          <p:cNvSpPr>
            <a:spLocks noChangeArrowheads="1"/>
          </p:cNvSpPr>
          <p:nvPr/>
        </p:nvSpPr>
        <p:spPr bwMode="auto">
          <a:xfrm>
            <a:off x="3165231" y="3352800"/>
            <a:ext cx="2602523" cy="1200150"/>
          </a:xfrm>
          <a:prstGeom prst="rect">
            <a:avLst/>
          </a:prstGeom>
          <a:noFill/>
          <a:ln w="9525">
            <a:noFill/>
            <a:miter lim="800000"/>
            <a:headEnd/>
            <a:tailEnd/>
          </a:ln>
        </p:spPr>
        <p:txBody>
          <a:bodyPr>
            <a:spAutoFit/>
          </a:bodyPr>
          <a:lstStyle/>
          <a:p>
            <a:pPr algn="l" rtl="0"/>
            <a:r>
              <a:rPr lang="ar-EG" sz="7200" dirty="0">
                <a:solidFill>
                  <a:schemeClr val="bg1"/>
                </a:solidFill>
                <a:latin typeface="Calibri" pitchFamily="34" charset="0"/>
              </a:rPr>
              <a:t>بحمد الله</a:t>
            </a:r>
            <a:endParaRPr lang="en-US" sz="7200" dirty="0">
              <a:solidFill>
                <a:schemeClr val="bg1"/>
              </a:solidFill>
              <a:latin typeface="Calibri" pitchFamily="34" charset="0"/>
            </a:endParaRPr>
          </a:p>
        </p:txBody>
      </p:sp>
      <p:sp>
        <p:nvSpPr>
          <p:cNvPr id="26629" name="Freeform 6"/>
          <p:cNvSpPr>
            <a:spLocks noEditPoints="1"/>
          </p:cNvSpPr>
          <p:nvPr/>
        </p:nvSpPr>
        <p:spPr bwMode="auto">
          <a:xfrm>
            <a:off x="3165231" y="2209801"/>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4" cstate="print"/>
          <a:stretch>
            <a:fillRect/>
          </a:stretch>
        </p:blipFill>
        <p:spPr>
          <a:xfrm>
            <a:off x="844061" y="2133600"/>
            <a:ext cx="1947497"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المحاضرة التمهيدية">
  <a:themeElements>
    <a:clrScheme name="ذروة">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9DCA7809943246987C296F52628793" ma:contentTypeVersion="0" ma:contentTypeDescription="Create a new document." ma:contentTypeScope="" ma:versionID="66248b1838ce988e3d1949362f485d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3A9A0C-CBD6-41F3-A75A-99682811E7EC}">
  <ds:schemaRefs>
    <ds:schemaRef ds:uri="http://schemas.microsoft.com/sharepoint/v3/contenttype/forms"/>
  </ds:schemaRefs>
</ds:datastoreItem>
</file>

<file path=customXml/itemProps2.xml><?xml version="1.0" encoding="utf-8"?>
<ds:datastoreItem xmlns:ds="http://schemas.openxmlformats.org/officeDocument/2006/customXml" ds:itemID="{C9AA4854-023C-442B-BF0B-BFE67BD6A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A31ECFD-0FC7-4749-9C70-1BCB8B0CB385}">
  <ds:schemaRefs>
    <ds:schemaRef ds:uri="http://schemas.openxmlformats.org/package/2006/metadata/core-properties"/>
    <ds:schemaRef ds:uri="http://purl.org/dc/dcmitype/"/>
    <ds:schemaRef ds:uri="http://www.w3.org/XML/1998/namespace"/>
    <ds:schemaRef ds:uri="http://purl.org/dc/elements/1.1/"/>
    <ds:schemaRef ds:uri="http://schemas.microsoft.com/office/2006/metadata/properties"/>
    <ds:schemaRef ds:uri="http://schemas.microsoft.com/office/2006/documentManagement/typ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2406</TotalTime>
  <Words>96</Words>
  <Application>Microsoft Office PowerPoint</Application>
  <PresentationFormat>عرض على الشاشة (3:4)‏</PresentationFormat>
  <Paragraphs>32</Paragraphs>
  <Slides>9</Slides>
  <Notes>2</Notes>
  <HiddenSlides>0</HiddenSlides>
  <MMClips>0</MMClips>
  <ScaleCrop>false</ScaleCrop>
  <HeadingPairs>
    <vt:vector size="4" baseType="variant">
      <vt:variant>
        <vt:lpstr>نسق</vt:lpstr>
      </vt:variant>
      <vt:variant>
        <vt:i4>1</vt:i4>
      </vt:variant>
      <vt:variant>
        <vt:lpstr>عناوين الشرائح</vt:lpstr>
      </vt:variant>
      <vt:variant>
        <vt:i4>9</vt:i4>
      </vt:variant>
    </vt:vector>
  </HeadingPairs>
  <TitlesOfParts>
    <vt:vector size="10" baseType="lpstr">
      <vt:lpstr>المحاضرة التمهيدية</vt:lpstr>
      <vt:lpstr>عرض تقديمي في PowerPoint</vt:lpstr>
      <vt:lpstr>          المحاضرة الخامسة      </vt:lpstr>
      <vt:lpstr> البحث التطبيقي</vt:lpstr>
      <vt:lpstr> البحث النظري </vt:lpstr>
      <vt:lpstr> البحث الاستكشافي</vt:lpstr>
      <vt:lpstr> البحث التجريبي</vt:lpstr>
      <vt:lpstr>  عناصر (خطوات) البحث التجريبي</vt:lpstr>
      <vt:lpstr> البحث التطويري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Marwan</dc:creator>
  <cp:lastModifiedBy>amalbood</cp:lastModifiedBy>
  <cp:revision>248</cp:revision>
  <dcterms:created xsi:type="dcterms:W3CDTF">1601-01-01T00:00:00Z</dcterms:created>
  <dcterms:modified xsi:type="dcterms:W3CDTF">2013-02-07T04:15:23Z</dcterms:modified>
</cp:coreProperties>
</file>