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24"/>
  </p:notesMasterIdLst>
  <p:handoutMasterIdLst>
    <p:handoutMasterId r:id="rId25"/>
  </p:handoutMasterIdLst>
  <p:sldIdLst>
    <p:sldId id="305" r:id="rId5"/>
    <p:sldId id="287" r:id="rId6"/>
    <p:sldId id="306" r:id="rId7"/>
    <p:sldId id="307" r:id="rId8"/>
    <p:sldId id="308" r:id="rId9"/>
    <p:sldId id="309" r:id="rId10"/>
    <p:sldId id="310" r:id="rId11"/>
    <p:sldId id="311" r:id="rId12"/>
    <p:sldId id="312" r:id="rId13"/>
    <p:sldId id="313" r:id="rId14"/>
    <p:sldId id="314" r:id="rId15"/>
    <p:sldId id="315" r:id="rId16"/>
    <p:sldId id="316" r:id="rId17"/>
    <p:sldId id="317" r:id="rId18"/>
    <p:sldId id="318" r:id="rId19"/>
    <p:sldId id="319" r:id="rId20"/>
    <p:sldId id="320" r:id="rId21"/>
    <p:sldId id="321" r:id="rId22"/>
    <p:sldId id="288" r:id="rId23"/>
  </p:sldIdLst>
  <p:sldSz cx="9144000" cy="6858000" type="screen4x3"/>
  <p:notesSz cx="6877050" cy="100012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50021"/>
    <a:srgbClr val="660033"/>
    <a:srgbClr val="0000FF"/>
    <a:srgbClr val="990033"/>
    <a:srgbClr val="0066FF"/>
    <a:srgbClr val="0033CC"/>
    <a:srgbClr val="FF3300"/>
    <a:srgbClr val="FF0000"/>
    <a:srgbClr val="3399FF"/>
    <a:srgbClr val="009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34" autoAdjust="0"/>
    <p:restoredTop sz="88530" autoAdjust="0"/>
  </p:normalViewPr>
  <p:slideViewPr>
    <p:cSldViewPr>
      <p:cViewPr>
        <p:scale>
          <a:sx n="75" d="100"/>
          <a:sy n="75" d="100"/>
        </p:scale>
        <p:origin x="-1014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60" y="-96"/>
      </p:cViewPr>
      <p:guideLst>
        <p:guide orient="horz" pos="3150"/>
        <p:guide pos="216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005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42" tIns="48221" rIns="96442" bIns="48221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6995" y="0"/>
            <a:ext cx="298005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42" tIns="48221" rIns="96442" bIns="4822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01187"/>
            <a:ext cx="298005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42" tIns="48221" rIns="96442" bIns="48221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6995" y="9501187"/>
            <a:ext cx="298005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42" tIns="48221" rIns="96442" bIns="4822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35817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005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42" tIns="48221" rIns="96442" bIns="48221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6995" y="0"/>
            <a:ext cx="298005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42" tIns="48221" rIns="96442" bIns="4822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9800" y="750888"/>
            <a:ext cx="4997450" cy="37496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6940" y="4750594"/>
            <a:ext cx="5043170" cy="450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42" tIns="48221" rIns="96442" bIns="4822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01187"/>
            <a:ext cx="298005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42" tIns="48221" rIns="96442" bIns="48221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6995" y="9501187"/>
            <a:ext cx="298005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42" tIns="48221" rIns="96442" bIns="4822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716235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2594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16379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377788" y="1660104"/>
            <a:ext cx="8280920" cy="32403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66000"/>
              </a:prstClr>
            </a:outerShdw>
          </a:effectLst>
          <a:scene3d>
            <a:camera prst="orthographicFront"/>
            <a:lightRig rig="threePt" dir="t"/>
          </a:scene3d>
          <a:sp3d>
            <a:bevelB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 bwMode="auto">
          <a:xfrm>
            <a:off x="4482244" y="188640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0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0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0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6570476" y="2524200"/>
            <a:ext cx="1800200" cy="1512168"/>
            <a:chOff x="5210750" y="1066800"/>
            <a:chExt cx="2976900" cy="3130677"/>
          </a:xfrm>
        </p:grpSpPr>
        <p:sp>
          <p:nvSpPr>
            <p:cNvPr id="7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8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Freeform 10"/>
          <p:cNvSpPr/>
          <p:nvPr/>
        </p:nvSpPr>
        <p:spPr>
          <a:xfrm>
            <a:off x="1025860" y="2596208"/>
            <a:ext cx="5184576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Title 1"/>
          <p:cNvSpPr txBox="1">
            <a:spLocks/>
          </p:cNvSpPr>
          <p:nvPr/>
        </p:nvSpPr>
        <p:spPr bwMode="auto">
          <a:xfrm>
            <a:off x="1529916" y="2452192"/>
            <a:ext cx="3960439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ar-SA" sz="4400" b="1" dirty="0" smtClean="0">
                <a:solidFill>
                  <a:schemeClr val="accent2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بحوث الأعمال</a:t>
            </a:r>
          </a:p>
          <a:p>
            <a:pPr algn="ctr">
              <a:lnSpc>
                <a:spcPct val="150000"/>
              </a:lnSpc>
              <a:defRPr/>
            </a:pPr>
            <a:r>
              <a:rPr lang="ar-SA" sz="2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أ.د. عبدالرحمن الحماد</a:t>
            </a:r>
            <a:endParaRPr lang="en-US" sz="2600" b="1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9350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ar-SA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                     </a:t>
            </a:r>
            <a:r>
              <a:rPr lang="ar-SA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        المحاضرة التاسعة                   </a:t>
            </a:r>
            <a:r>
              <a:rPr lang="ar-SA" sz="6000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  <a:sym typeface="Wingdings 2"/>
              </a:rPr>
              <a:t>    </a:t>
            </a:r>
            <a:endParaRPr lang="en-US" sz="6000" b="1" spc="-150" dirty="0" smtClean="0">
              <a:solidFill>
                <a:srgbClr val="FF0000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/>
            <a:endParaRPr lang="ar-SA" sz="1000" dirty="0" smtClean="0">
              <a:solidFill>
                <a:srgbClr val="292934"/>
              </a:solidFill>
            </a:endParaRPr>
          </a:p>
          <a:p>
            <a:pPr lvl="0">
              <a:buClr>
                <a:srgbClr val="93A299"/>
              </a:buClr>
            </a:pPr>
            <a:r>
              <a:rPr lang="ar-SA" sz="4400" dirty="0">
                <a:solidFill>
                  <a:schemeClr val="accent1">
                    <a:lumMod val="75000"/>
                  </a:schemeClr>
                </a:solidFill>
              </a:rPr>
              <a:t>انواع مناهج البحث</a:t>
            </a:r>
          </a:p>
          <a:p>
            <a:endParaRPr lang="ar-SA" sz="3600" dirty="0"/>
          </a:p>
          <a:p>
            <a:endParaRPr lang="en-US" b="1" dirty="0" smtClean="0">
              <a:solidFill>
                <a:schemeClr val="tx1"/>
              </a:solidFill>
            </a:endParaRPr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 </a:t>
            </a:r>
            <a:r>
              <a:rPr lang="ar-SA" sz="4000" dirty="0"/>
              <a:t>اولا: المنهج الوصفي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sz="800" dirty="0" smtClean="0"/>
              <a:t>	</a:t>
            </a:r>
          </a:p>
          <a:p>
            <a:pPr algn="just"/>
            <a:r>
              <a:rPr lang="ar-SA" sz="2800" dirty="0"/>
              <a:t>	</a:t>
            </a:r>
            <a:r>
              <a:rPr lang="ar-SA" sz="2800" dirty="0" smtClean="0"/>
              <a:t>يعرف </a:t>
            </a:r>
            <a:r>
              <a:rPr lang="ar-SA" sz="2800" dirty="0"/>
              <a:t>المنهج العلمي على انه مجموعه القواعد </a:t>
            </a:r>
            <a:r>
              <a:rPr lang="ar-SA" sz="2800" dirty="0" smtClean="0"/>
              <a:t>العامة </a:t>
            </a:r>
            <a:r>
              <a:rPr lang="ar-SA" sz="2800" dirty="0"/>
              <a:t>التي يستخدمها الباحث للوصول الى </a:t>
            </a:r>
            <a:r>
              <a:rPr lang="ar-SA" sz="2800" dirty="0" smtClean="0"/>
              <a:t>الحقيقة </a:t>
            </a:r>
            <a:r>
              <a:rPr lang="ar-SA" sz="2800" dirty="0"/>
              <a:t>وهذا ما اشرنا اليه </a:t>
            </a:r>
            <a:r>
              <a:rPr lang="ar-SA" sz="2800" dirty="0" smtClean="0"/>
              <a:t>بالحاضرة الثامنة (السابقة) .</a:t>
            </a:r>
          </a:p>
          <a:p>
            <a:pPr algn="just"/>
            <a:endParaRPr lang="ar-SA" sz="800" dirty="0"/>
          </a:p>
          <a:p>
            <a:pPr algn="just"/>
            <a:r>
              <a:rPr lang="ar-SA" sz="2800" dirty="0" smtClean="0"/>
              <a:t>	وتعريف </a:t>
            </a:r>
            <a:r>
              <a:rPr lang="ar-SA" sz="2800" dirty="0"/>
              <a:t>المنهج الوصفي بانه محاوله الوصول الى </a:t>
            </a:r>
            <a:r>
              <a:rPr lang="ar-SA" sz="2800" dirty="0" smtClean="0"/>
              <a:t>المعرفة الدقيقة والتفصيلية </a:t>
            </a:r>
            <a:r>
              <a:rPr lang="ar-SA" sz="2800" dirty="0"/>
              <a:t>لعناصر مشكله او ظاهره قائمه للوصول الى فهم افضل وادق او وضع السياسات والاجراءات </a:t>
            </a:r>
            <a:r>
              <a:rPr lang="ar-SA" sz="2800" dirty="0" smtClean="0"/>
              <a:t>المستقبلية الخاصة </a:t>
            </a:r>
            <a:r>
              <a:rPr lang="ar-SA" sz="2800" dirty="0"/>
              <a:t>بها وعاده ما يلجأ الباحث الى هذا المنهج عند معرفته </a:t>
            </a:r>
            <a:r>
              <a:rPr lang="ar-SA" sz="2800" dirty="0" smtClean="0"/>
              <a:t>المسبقة </a:t>
            </a:r>
            <a:r>
              <a:rPr lang="ar-SA" sz="2800" dirty="0"/>
              <a:t>بجوانب وابعاد </a:t>
            </a:r>
            <a:r>
              <a:rPr lang="ar-SA" sz="2800" dirty="0" smtClean="0"/>
              <a:t>الظاهرة </a:t>
            </a:r>
            <a:r>
              <a:rPr lang="ar-SA" sz="2800" dirty="0"/>
              <a:t>موضع </a:t>
            </a:r>
            <a:r>
              <a:rPr lang="ar-SA" sz="2800" dirty="0" smtClean="0"/>
              <a:t>الدراسة .</a:t>
            </a:r>
            <a:endParaRPr lang="ar-SA" sz="2800" dirty="0"/>
          </a:p>
          <a:p>
            <a:pPr algn="just"/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xmlns="" val="4046160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 </a:t>
            </a:r>
            <a:r>
              <a:rPr lang="ar-SA" sz="4000" dirty="0"/>
              <a:t>انماط البحوث </a:t>
            </a:r>
            <a:r>
              <a:rPr lang="ar-SA" sz="4000" dirty="0" smtClean="0"/>
              <a:t>الوصفية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b="1" dirty="0" smtClean="0">
                <a:solidFill>
                  <a:srgbClr val="A50021"/>
                </a:solidFill>
              </a:rPr>
              <a:t>اولا </a:t>
            </a:r>
            <a:r>
              <a:rPr lang="ar-SA" sz="2800" dirty="0" smtClean="0">
                <a:solidFill>
                  <a:srgbClr val="A50021"/>
                </a:solidFill>
              </a:rPr>
              <a:t>: </a:t>
            </a:r>
            <a:r>
              <a:rPr lang="ar-SA" sz="2800" dirty="0">
                <a:solidFill>
                  <a:srgbClr val="A50021"/>
                </a:solidFill>
              </a:rPr>
              <a:t>دراسات المسح وتنقسم الى عده اصناف </a:t>
            </a:r>
            <a:r>
              <a:rPr lang="ar-SA" sz="2800" dirty="0" smtClean="0">
                <a:solidFill>
                  <a:srgbClr val="A50021"/>
                </a:solidFill>
              </a:rPr>
              <a:t>ومنها :</a:t>
            </a:r>
            <a:endParaRPr lang="ar-SA" sz="2800" dirty="0">
              <a:solidFill>
                <a:srgbClr val="A50021"/>
              </a:solidFill>
            </a:endParaRPr>
          </a:p>
          <a:p>
            <a:pPr lvl="1"/>
            <a:r>
              <a:rPr lang="ar-SA" dirty="0"/>
              <a:t>أ- المسح </a:t>
            </a:r>
            <a:r>
              <a:rPr lang="ar-SA" dirty="0" smtClean="0"/>
              <a:t>الاجتماعي .</a:t>
            </a:r>
            <a:endParaRPr lang="ar-SA" dirty="0"/>
          </a:p>
          <a:p>
            <a:pPr lvl="1"/>
            <a:r>
              <a:rPr lang="ar-SA" dirty="0"/>
              <a:t>ب- مسح الرأي </a:t>
            </a:r>
            <a:r>
              <a:rPr lang="ar-SA" dirty="0" smtClean="0"/>
              <a:t>العام .</a:t>
            </a:r>
            <a:endParaRPr lang="ar-SA" dirty="0"/>
          </a:p>
          <a:p>
            <a:pPr lvl="1"/>
            <a:r>
              <a:rPr lang="ar-SA" dirty="0"/>
              <a:t>ج- مسح او تحليل </a:t>
            </a:r>
            <a:r>
              <a:rPr lang="ar-SA" dirty="0" smtClean="0"/>
              <a:t>العمل .</a:t>
            </a:r>
            <a:endParaRPr lang="ar-SA" dirty="0"/>
          </a:p>
          <a:p>
            <a:pPr lvl="1"/>
            <a:r>
              <a:rPr lang="ar-SA" dirty="0"/>
              <a:t>د- تحليل المضمون او </a:t>
            </a:r>
            <a:r>
              <a:rPr lang="ar-SA" dirty="0" smtClean="0"/>
              <a:t>المحتوى .</a:t>
            </a:r>
            <a:endParaRPr lang="ar-SA" dirty="0"/>
          </a:p>
          <a:p>
            <a:endParaRPr lang="ar-SA" sz="800" b="1" dirty="0" smtClean="0">
              <a:solidFill>
                <a:srgbClr val="A50021"/>
              </a:solidFill>
            </a:endParaRPr>
          </a:p>
          <a:p>
            <a:r>
              <a:rPr lang="ar-SA" sz="2800" b="1" dirty="0" smtClean="0">
                <a:solidFill>
                  <a:srgbClr val="A50021"/>
                </a:solidFill>
              </a:rPr>
              <a:t>ثانيا</a:t>
            </a:r>
            <a:r>
              <a:rPr lang="ar-SA" sz="2800" dirty="0">
                <a:solidFill>
                  <a:srgbClr val="A50021"/>
                </a:solidFill>
              </a:rPr>
              <a:t>: </a:t>
            </a:r>
            <a:r>
              <a:rPr lang="ar-SA" sz="2800" dirty="0" smtClean="0">
                <a:solidFill>
                  <a:srgbClr val="A50021"/>
                </a:solidFill>
              </a:rPr>
              <a:t>دراسة </a:t>
            </a:r>
            <a:r>
              <a:rPr lang="ar-SA" sz="2800" dirty="0">
                <a:solidFill>
                  <a:srgbClr val="A50021"/>
                </a:solidFill>
              </a:rPr>
              <a:t>الروابط والعلاقات وتقسم </a:t>
            </a:r>
            <a:r>
              <a:rPr lang="ar-SA" sz="2800" dirty="0" smtClean="0">
                <a:solidFill>
                  <a:srgbClr val="A50021"/>
                </a:solidFill>
              </a:rPr>
              <a:t>الى :</a:t>
            </a:r>
            <a:endParaRPr lang="ar-SA" sz="2800" dirty="0">
              <a:solidFill>
                <a:srgbClr val="A50021"/>
              </a:solidFill>
            </a:endParaRPr>
          </a:p>
          <a:p>
            <a:pPr lvl="1"/>
            <a:r>
              <a:rPr lang="ar-SA" b="1" dirty="0"/>
              <a:t>أ</a:t>
            </a:r>
            <a:r>
              <a:rPr lang="ar-SA" dirty="0"/>
              <a:t>- </a:t>
            </a:r>
            <a:r>
              <a:rPr lang="ar-SA" dirty="0" smtClean="0"/>
              <a:t>دراسة الحالة .</a:t>
            </a:r>
            <a:endParaRPr lang="ar-SA" dirty="0"/>
          </a:p>
          <a:p>
            <a:pPr lvl="1"/>
            <a:r>
              <a:rPr lang="ar-SA" dirty="0"/>
              <a:t>ب- </a:t>
            </a:r>
            <a:r>
              <a:rPr lang="ar-SA" dirty="0" smtClean="0"/>
              <a:t>الدراسة العلمية .</a:t>
            </a:r>
            <a:endParaRPr lang="ar-SA" dirty="0"/>
          </a:p>
          <a:p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xmlns="" val="974384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 </a:t>
            </a:r>
            <a:r>
              <a:rPr lang="ar-SA" dirty="0"/>
              <a:t>المسح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pPr algn="ctr">
              <a:lnSpc>
                <a:spcPct val="150000"/>
              </a:lnSpc>
            </a:pPr>
            <a:r>
              <a:rPr lang="ar-SA" dirty="0" smtClean="0"/>
              <a:t>	وتعتمد دراسة </a:t>
            </a:r>
            <a:r>
              <a:rPr lang="ar-SA" dirty="0"/>
              <a:t>المسح على تجميع البيانات والحقائق </a:t>
            </a:r>
            <a:endParaRPr lang="ar-SA" dirty="0" smtClean="0"/>
          </a:p>
          <a:p>
            <a:pPr algn="ctr">
              <a:lnSpc>
                <a:spcPct val="150000"/>
              </a:lnSpc>
            </a:pPr>
            <a:r>
              <a:rPr lang="ar-SA" dirty="0" smtClean="0"/>
              <a:t>من </a:t>
            </a:r>
            <a:r>
              <a:rPr lang="ar-SA" dirty="0"/>
              <a:t>اكبر عدد ممكن من الحالات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773570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 </a:t>
            </a:r>
            <a:r>
              <a:rPr lang="ar-SA" dirty="0"/>
              <a:t>المسح الاجتماعي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lnSpc>
                <a:spcPct val="150000"/>
              </a:lnSpc>
            </a:pPr>
            <a:endParaRPr lang="ar-SA" dirty="0" smtClean="0"/>
          </a:p>
          <a:p>
            <a:pPr algn="ctr">
              <a:lnSpc>
                <a:spcPct val="150000"/>
              </a:lnSpc>
            </a:pPr>
            <a:r>
              <a:rPr lang="ar-SA" dirty="0"/>
              <a:t>	</a:t>
            </a:r>
            <a:r>
              <a:rPr lang="ar-SA" dirty="0" smtClean="0"/>
              <a:t>ويستخدم </a:t>
            </a:r>
            <a:r>
              <a:rPr lang="ar-SA" dirty="0"/>
              <a:t>هذا المنهج لوصف </a:t>
            </a:r>
            <a:r>
              <a:rPr lang="ar-SA" dirty="0" smtClean="0"/>
              <a:t>الظاهرة </a:t>
            </a:r>
            <a:r>
              <a:rPr lang="ar-SA" dirty="0"/>
              <a:t>وتصويرها كميا </a:t>
            </a:r>
            <a:endParaRPr lang="ar-SA" dirty="0" smtClean="0"/>
          </a:p>
          <a:p>
            <a:pPr algn="ctr">
              <a:lnSpc>
                <a:spcPct val="150000"/>
              </a:lnSpc>
            </a:pPr>
            <a:r>
              <a:rPr lang="ar-SA" dirty="0" smtClean="0"/>
              <a:t>عن </a:t>
            </a:r>
            <a:r>
              <a:rPr lang="ar-SA" dirty="0"/>
              <a:t>طريق جمع البيانات والحقائق وتصنيفها وتحليلها واخضاعها </a:t>
            </a:r>
            <a:r>
              <a:rPr lang="ar-SA" dirty="0" smtClean="0"/>
              <a:t>للدراسة الدقيقة</a:t>
            </a:r>
            <a:endParaRPr lang="ar-SA" dirty="0"/>
          </a:p>
          <a:p>
            <a:pPr algn="ctr">
              <a:lnSpc>
                <a:spcPct val="150000"/>
              </a:lnSpc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325280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/>
              <a:t>مسح الرأي العام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lnSpc>
                <a:spcPct val="150000"/>
              </a:lnSpc>
            </a:pPr>
            <a:endParaRPr lang="ar-SA" sz="900" dirty="0" smtClean="0"/>
          </a:p>
          <a:p>
            <a:pPr algn="ctr">
              <a:lnSpc>
                <a:spcPct val="150000"/>
              </a:lnSpc>
            </a:pPr>
            <a:r>
              <a:rPr lang="ar-SA" dirty="0" smtClean="0"/>
              <a:t>يكشف </a:t>
            </a:r>
            <a:r>
              <a:rPr lang="ar-SA" dirty="0"/>
              <a:t>هذا النوع من المسموح عن رأي الجمهور بموضوع معين سياسي او اجتماعي او اقتصادي </a:t>
            </a:r>
            <a:endParaRPr lang="ar-SA" dirty="0" smtClean="0"/>
          </a:p>
          <a:p>
            <a:pPr algn="ctr">
              <a:lnSpc>
                <a:spcPct val="150000"/>
              </a:lnSpc>
            </a:pPr>
            <a:r>
              <a:rPr lang="ar-SA" dirty="0" smtClean="0"/>
              <a:t>وتعبر </a:t>
            </a:r>
            <a:r>
              <a:rPr lang="ar-SA" dirty="0"/>
              <a:t>هنا عن </a:t>
            </a:r>
            <a:r>
              <a:rPr lang="ar-SA" dirty="0" smtClean="0"/>
              <a:t>آرائهم </a:t>
            </a:r>
            <a:r>
              <a:rPr lang="ar-SA" dirty="0"/>
              <a:t>من خلال معتقداتهم وبشكل لقائي</a:t>
            </a:r>
          </a:p>
          <a:p>
            <a:pPr algn="ctr">
              <a:lnSpc>
                <a:spcPct val="150000"/>
              </a:lnSpc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001632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 مسح </a:t>
            </a:r>
            <a:r>
              <a:rPr lang="ar-SA" dirty="0"/>
              <a:t>العمل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11560" y="1600201"/>
            <a:ext cx="8075240" cy="4525963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ar-SA" dirty="0" smtClean="0"/>
              <a:t>	وهذا </a:t>
            </a:r>
            <a:r>
              <a:rPr lang="ar-SA" dirty="0"/>
              <a:t>النوع من المسموح شائع جدا في </a:t>
            </a:r>
            <a:r>
              <a:rPr lang="ar-SA" dirty="0" smtClean="0"/>
              <a:t>دراسة الادارة </a:t>
            </a:r>
            <a:r>
              <a:rPr lang="ar-SA" dirty="0"/>
              <a:t>ويقوم الباحث هنا بتحليل واجبات الشخص المطلوب للقيام بوظيفته ومهام ومجالات </a:t>
            </a:r>
            <a:r>
              <a:rPr lang="ar-SA" dirty="0" smtClean="0"/>
              <a:t>الوظيفة </a:t>
            </a:r>
            <a:r>
              <a:rPr lang="ar-SA" dirty="0"/>
              <a:t>والاجر الواجب دفعه والذي يتناسب مع </a:t>
            </a:r>
            <a:r>
              <a:rPr lang="ar-SA" dirty="0" smtClean="0"/>
              <a:t>الخبرة والكفاءة </a:t>
            </a:r>
            <a:r>
              <a:rPr lang="ar-SA" dirty="0"/>
              <a:t>والتدريب وهذا النوع من المسموح مهم جدا ويدرس ضمن اداره الموارد </a:t>
            </a:r>
            <a:r>
              <a:rPr lang="ar-SA" dirty="0" smtClean="0"/>
              <a:t>البشرية .</a:t>
            </a:r>
            <a:endParaRPr lang="ar-SA" dirty="0"/>
          </a:p>
          <a:p>
            <a:pPr algn="just">
              <a:lnSpc>
                <a:spcPct val="150000"/>
              </a:lnSpc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612870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</a:t>
            </a:r>
            <a:r>
              <a:rPr lang="ar-SA" sz="4000" dirty="0"/>
              <a:t>تحليل المضمون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ar-SA" dirty="0" smtClean="0"/>
              <a:t>	ارتبطت </a:t>
            </a:r>
            <a:r>
              <a:rPr lang="ar-SA" dirty="0"/>
              <a:t>الدراسات </a:t>
            </a:r>
            <a:r>
              <a:rPr lang="ar-SA" dirty="0" smtClean="0"/>
              <a:t>المسحية السابقة </a:t>
            </a:r>
            <a:r>
              <a:rPr lang="ar-SA" dirty="0"/>
              <a:t>والتي اشرنا اليها بصوره مباشره بمصدر </a:t>
            </a:r>
            <a:r>
              <a:rPr lang="ar-SA" dirty="0" smtClean="0"/>
              <a:t>المعلومة </a:t>
            </a:r>
            <a:r>
              <a:rPr lang="ar-SA" dirty="0"/>
              <a:t>موضع </a:t>
            </a:r>
            <a:r>
              <a:rPr lang="ar-SA" dirty="0" smtClean="0"/>
              <a:t>الدراسة </a:t>
            </a:r>
            <a:r>
              <a:rPr lang="ar-SA" dirty="0"/>
              <a:t>اما </a:t>
            </a:r>
            <a:r>
              <a:rPr lang="ar-SA" dirty="0" smtClean="0"/>
              <a:t>دراسة </a:t>
            </a:r>
            <a:r>
              <a:rPr lang="ar-SA" dirty="0"/>
              <a:t>تحليل المضمون فهي ترتبط بمصدر </a:t>
            </a:r>
            <a:r>
              <a:rPr lang="ar-SA" dirty="0" smtClean="0"/>
              <a:t>المعلومة </a:t>
            </a:r>
            <a:r>
              <a:rPr lang="ar-SA" dirty="0"/>
              <a:t>بشكل غير مباشر وذلك من خلال الرجوع الى الوثائق التي تعبر عنه كالكتب والصحف والمجلات والاحاديث </a:t>
            </a:r>
            <a:r>
              <a:rPr lang="ar-SA" dirty="0" smtClean="0"/>
              <a:t>الاذاعية </a:t>
            </a:r>
            <a:r>
              <a:rPr lang="ar-SA" dirty="0"/>
              <a:t>وذلك بهدف العمل على </a:t>
            </a:r>
            <a:r>
              <a:rPr lang="ar-SA" dirty="0" smtClean="0"/>
              <a:t>تحليلها .</a:t>
            </a:r>
            <a:endParaRPr lang="ar-SA" dirty="0"/>
          </a:p>
          <a:p>
            <a:pPr algn="just">
              <a:lnSpc>
                <a:spcPct val="150000"/>
              </a:lnSpc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423859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 دراسة </a:t>
            </a:r>
            <a:r>
              <a:rPr lang="ar-SA" sz="4000" dirty="0"/>
              <a:t>الروابط والعلاقات </a:t>
            </a:r>
            <a:r>
              <a:rPr lang="ar-SA" sz="4000" dirty="0" smtClean="0"/>
              <a:t>المتبادلة 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7"/>
          </a:xfrm>
        </p:spPr>
        <p:txBody>
          <a:bodyPr/>
          <a:lstStyle/>
          <a:p>
            <a:pPr algn="just"/>
            <a:r>
              <a:rPr lang="ar-SA" sz="2000" b="1" dirty="0">
                <a:solidFill>
                  <a:srgbClr val="A50021"/>
                </a:solidFill>
              </a:rPr>
              <a:t>أ) </a:t>
            </a:r>
            <a:r>
              <a:rPr lang="ar-SA" sz="2000" b="1" dirty="0" smtClean="0">
                <a:solidFill>
                  <a:srgbClr val="A50021"/>
                </a:solidFill>
              </a:rPr>
              <a:t>دراسة الحالة : </a:t>
            </a:r>
            <a:r>
              <a:rPr lang="ar-SA" sz="2000" dirty="0"/>
              <a:t>وهي تلك </a:t>
            </a:r>
            <a:r>
              <a:rPr lang="ar-SA" sz="2000" dirty="0" smtClean="0"/>
              <a:t>الدراسة </a:t>
            </a:r>
            <a:r>
              <a:rPr lang="ar-SA" sz="2000" dirty="0"/>
              <a:t>التي تركز الاهتمام على حاله واحده قائمه بحد ذاتها تتعلق بفرد او جماعه او </a:t>
            </a:r>
            <a:r>
              <a:rPr lang="ar-SA" sz="2000" dirty="0" smtClean="0"/>
              <a:t>شركه .</a:t>
            </a:r>
            <a:endParaRPr lang="ar-SA" sz="2000" dirty="0"/>
          </a:p>
          <a:p>
            <a:pPr algn="just"/>
            <a:r>
              <a:rPr lang="ar-SA" sz="2000" dirty="0"/>
              <a:t>مزايا وانتقادات منهج </a:t>
            </a:r>
            <a:r>
              <a:rPr lang="ar-SA" sz="2000" dirty="0" smtClean="0"/>
              <a:t>دراسة الحالة : </a:t>
            </a:r>
            <a:r>
              <a:rPr lang="ar-SA" sz="2000" dirty="0"/>
              <a:t>انتقادات لهذا الاسلوب</a:t>
            </a:r>
          </a:p>
          <a:p>
            <a:pPr lvl="1" algn="just"/>
            <a:r>
              <a:rPr lang="ar-SA" sz="2000" dirty="0" smtClean="0"/>
              <a:t>1- وجود </a:t>
            </a:r>
            <a:r>
              <a:rPr lang="ar-SA" sz="2000" dirty="0"/>
              <a:t>العامل الذاتي والحكم الشخصي</a:t>
            </a:r>
          </a:p>
          <a:p>
            <a:pPr lvl="1" algn="just"/>
            <a:r>
              <a:rPr lang="ar-SA" sz="2000" dirty="0"/>
              <a:t>2-لا يمكن تعميم النتائج على حالات اخرى</a:t>
            </a:r>
          </a:p>
          <a:p>
            <a:pPr lvl="1" algn="just"/>
            <a:r>
              <a:rPr lang="ar-SA" sz="2000" dirty="0"/>
              <a:t>3-عدم دقه المعلومات التي يقدمها الفرد(موضوع </a:t>
            </a:r>
            <a:r>
              <a:rPr lang="ar-SA" sz="2000" dirty="0" smtClean="0"/>
              <a:t>الحالة)</a:t>
            </a:r>
            <a:endParaRPr lang="ar-SA" sz="2000" dirty="0"/>
          </a:p>
          <a:p>
            <a:pPr algn="just"/>
            <a:r>
              <a:rPr lang="ar-SA" sz="2000" b="1" dirty="0">
                <a:solidFill>
                  <a:srgbClr val="A50021"/>
                </a:solidFill>
              </a:rPr>
              <a:t>ب</a:t>
            </a:r>
            <a:r>
              <a:rPr lang="ar-SA" sz="2000" b="1" dirty="0" smtClean="0">
                <a:solidFill>
                  <a:srgbClr val="A50021"/>
                </a:solidFill>
              </a:rPr>
              <a:t>) اسلوب </a:t>
            </a:r>
            <a:r>
              <a:rPr lang="ar-SA" sz="2000" b="1" dirty="0">
                <a:solidFill>
                  <a:srgbClr val="A50021"/>
                </a:solidFill>
              </a:rPr>
              <a:t>الدراسات </a:t>
            </a:r>
            <a:r>
              <a:rPr lang="ar-SA" sz="2000" b="1" dirty="0" smtClean="0">
                <a:solidFill>
                  <a:srgbClr val="A50021"/>
                </a:solidFill>
              </a:rPr>
              <a:t>العلمية المقارنة </a:t>
            </a:r>
            <a:r>
              <a:rPr lang="ar-SA" sz="2000" dirty="0" smtClean="0">
                <a:solidFill>
                  <a:srgbClr val="A50021"/>
                </a:solidFill>
              </a:rPr>
              <a:t>: </a:t>
            </a:r>
            <a:r>
              <a:rPr lang="ar-SA" sz="2000" dirty="0"/>
              <a:t>وتتضح الحاجه الى الدراسات </a:t>
            </a:r>
            <a:r>
              <a:rPr lang="ar-SA" sz="2000" dirty="0" smtClean="0"/>
              <a:t>المقارنة </a:t>
            </a:r>
            <a:r>
              <a:rPr lang="ar-SA" sz="2000" dirty="0"/>
              <a:t>من </a:t>
            </a:r>
            <a:r>
              <a:rPr lang="ar-SA" sz="2000" dirty="0" smtClean="0"/>
              <a:t>خلال :</a:t>
            </a:r>
            <a:endParaRPr lang="ar-SA" sz="2000" dirty="0"/>
          </a:p>
          <a:p>
            <a:pPr lvl="1" algn="just"/>
            <a:r>
              <a:rPr lang="ar-SA" sz="2000" dirty="0"/>
              <a:t>1-عدم اضطرار الباحث الى اجراء تغيير في واقع </a:t>
            </a:r>
            <a:r>
              <a:rPr lang="ar-SA" sz="2000" dirty="0" smtClean="0"/>
              <a:t>الظاهرة .</a:t>
            </a:r>
            <a:endParaRPr lang="ar-SA" sz="2000" dirty="0"/>
          </a:p>
          <a:p>
            <a:pPr lvl="1" algn="just"/>
            <a:r>
              <a:rPr lang="ar-SA" sz="2000" dirty="0"/>
              <a:t>2-عدم خضوع الكثير من الظواهر </a:t>
            </a:r>
            <a:r>
              <a:rPr lang="ar-SA" sz="2000" dirty="0" smtClean="0"/>
              <a:t>الانسانية </a:t>
            </a:r>
            <a:r>
              <a:rPr lang="ar-SA" sz="2000" dirty="0"/>
              <a:t>الى المنهج التجريبي بل لا يمكن دراستها الا من خلال اسلوب </a:t>
            </a:r>
            <a:r>
              <a:rPr lang="ar-SA" sz="2000" dirty="0" smtClean="0"/>
              <a:t>الدراسة العلمية المقارنة .</a:t>
            </a:r>
            <a:endParaRPr lang="ar-SA" sz="2000" dirty="0"/>
          </a:p>
          <a:p>
            <a:pPr lvl="1" algn="just"/>
            <a:r>
              <a:rPr lang="ar-SA" sz="2000" dirty="0"/>
              <a:t>3-لا يتطلب هذا النوع من </a:t>
            </a:r>
            <a:r>
              <a:rPr lang="ar-SA" sz="2000" dirty="0" smtClean="0"/>
              <a:t>الدراسة </a:t>
            </a:r>
            <a:r>
              <a:rPr lang="ar-SA" sz="2000" dirty="0"/>
              <a:t>جدا طويلا ونفقات </a:t>
            </a:r>
            <a:r>
              <a:rPr lang="ar-SA" sz="2000" dirty="0" smtClean="0"/>
              <a:t>كثيره .</a:t>
            </a:r>
            <a:endParaRPr lang="ar-SA" sz="2000" dirty="0"/>
          </a:p>
          <a:p>
            <a:pPr algn="just"/>
            <a:r>
              <a:rPr lang="ar-SA" sz="2000" b="1" dirty="0">
                <a:solidFill>
                  <a:srgbClr val="A50021"/>
                </a:solidFill>
              </a:rPr>
              <a:t>ج</a:t>
            </a:r>
            <a:r>
              <a:rPr lang="ar-SA" sz="2000" b="1" dirty="0" smtClean="0">
                <a:solidFill>
                  <a:srgbClr val="A50021"/>
                </a:solidFill>
              </a:rPr>
              <a:t>) اسلوب </a:t>
            </a:r>
            <a:r>
              <a:rPr lang="ar-SA" sz="2000" b="1" dirty="0">
                <a:solidFill>
                  <a:srgbClr val="A50021"/>
                </a:solidFill>
              </a:rPr>
              <a:t>الدراسات </a:t>
            </a:r>
            <a:r>
              <a:rPr lang="ar-SA" sz="2000" b="1" dirty="0" smtClean="0">
                <a:solidFill>
                  <a:srgbClr val="A50021"/>
                </a:solidFill>
              </a:rPr>
              <a:t>الارتباطية </a:t>
            </a:r>
            <a:r>
              <a:rPr lang="ar-SA" sz="2000" dirty="0" smtClean="0">
                <a:solidFill>
                  <a:srgbClr val="A50021"/>
                </a:solidFill>
              </a:rPr>
              <a:t>: </a:t>
            </a:r>
            <a:r>
              <a:rPr lang="ar-SA" sz="2000" dirty="0"/>
              <a:t>يهتم هذا النوع من الدراسات بالكشف عن </a:t>
            </a:r>
            <a:r>
              <a:rPr lang="ar-SA" sz="2000" dirty="0" smtClean="0"/>
              <a:t>العلاقة </a:t>
            </a:r>
            <a:r>
              <a:rPr lang="ar-SA" sz="2000" dirty="0"/>
              <a:t>بين متغيرين او اكثر لمعرفه مدى الارتباط بين هذه المتغيرات والتعبير عنها بصوره رقميه</a:t>
            </a:r>
          </a:p>
          <a:p>
            <a:pPr algn="just"/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xmlns="" val="92156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</a:t>
            </a:r>
            <a:r>
              <a:rPr lang="ar-SA" sz="4000" dirty="0"/>
              <a:t>ايجابيات وفوائد المنهج الوصفي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ar-SA" sz="2800" dirty="0" smtClean="0"/>
              <a:t>أ ) </a:t>
            </a:r>
            <a:r>
              <a:rPr lang="ar-SA" sz="2800" dirty="0"/>
              <a:t>اتساع النطاق وتعدد الطرق </a:t>
            </a:r>
            <a:r>
              <a:rPr lang="ar-SA" sz="2800" dirty="0" smtClean="0"/>
              <a:t>المتاحة </a:t>
            </a:r>
            <a:r>
              <a:rPr lang="ar-SA" sz="2800" dirty="0"/>
              <a:t>امام </a:t>
            </a:r>
            <a:r>
              <a:rPr lang="ar-SA" sz="2800" dirty="0" smtClean="0"/>
              <a:t>الباحث .</a:t>
            </a:r>
            <a:endParaRPr lang="ar-SA" sz="2800" dirty="0"/>
          </a:p>
          <a:p>
            <a:pPr algn="just">
              <a:lnSpc>
                <a:spcPct val="150000"/>
              </a:lnSpc>
            </a:pPr>
            <a:r>
              <a:rPr lang="ar-SA" sz="2800" dirty="0"/>
              <a:t>ب) القاء ضوء على العلاقات بين الظواهر </a:t>
            </a:r>
            <a:r>
              <a:rPr lang="ar-SA" sz="2800" dirty="0" smtClean="0"/>
              <a:t>المختلفة . </a:t>
            </a:r>
            <a:endParaRPr lang="ar-SA" sz="2800" dirty="0"/>
          </a:p>
          <a:p>
            <a:pPr algn="just">
              <a:lnSpc>
                <a:spcPct val="150000"/>
              </a:lnSpc>
            </a:pPr>
            <a:r>
              <a:rPr lang="ar-SA" sz="2800" dirty="0"/>
              <a:t>ج) تقديم التفسيرات والتحليلات للظواهر </a:t>
            </a:r>
            <a:r>
              <a:rPr lang="ar-SA" sz="2800" dirty="0" smtClean="0"/>
              <a:t>المختلفة .</a:t>
            </a:r>
            <a:endParaRPr lang="ar-SA" sz="2800" dirty="0"/>
          </a:p>
          <a:p>
            <a:pPr algn="just">
              <a:lnSpc>
                <a:spcPct val="150000"/>
              </a:lnSpc>
            </a:pPr>
            <a:r>
              <a:rPr lang="ar-SA" sz="2800" dirty="0" smtClean="0"/>
              <a:t>د) </a:t>
            </a:r>
            <a:r>
              <a:rPr lang="ar-SA" sz="2800" dirty="0"/>
              <a:t>تناول البحوث </a:t>
            </a:r>
            <a:r>
              <a:rPr lang="ar-SA" sz="2800" dirty="0" smtClean="0"/>
              <a:t>الوصفية </a:t>
            </a:r>
            <a:r>
              <a:rPr lang="ar-SA" sz="2800" dirty="0"/>
              <a:t>الظواهر كما هي عليه في الواقع فلا تتطلب اجراءات </a:t>
            </a:r>
            <a:r>
              <a:rPr lang="ar-SA" sz="2800" dirty="0" smtClean="0"/>
              <a:t>متميزة </a:t>
            </a:r>
            <a:r>
              <a:rPr lang="ar-SA" sz="2800" dirty="0"/>
              <a:t>قد تكون </a:t>
            </a:r>
            <a:r>
              <a:rPr lang="ar-SA" sz="2800" dirty="0" smtClean="0"/>
              <a:t>محظورة </a:t>
            </a:r>
            <a:r>
              <a:rPr lang="ar-SA" sz="2800" dirty="0"/>
              <a:t>او مجال </a:t>
            </a:r>
            <a:r>
              <a:rPr lang="ar-SA" sz="2800" dirty="0" smtClean="0"/>
              <a:t>اعتراض .</a:t>
            </a:r>
            <a:endParaRPr lang="ar-SA" sz="2800" dirty="0"/>
          </a:p>
          <a:p>
            <a:pPr>
              <a:lnSpc>
                <a:spcPct val="150000"/>
              </a:lnSpc>
            </a:pPr>
            <a:endParaRPr lang="ar-SA" sz="3000" dirty="0"/>
          </a:p>
        </p:txBody>
      </p:sp>
    </p:spTree>
    <p:extLst>
      <p:ext uri="{BB962C8B-B14F-4D97-AF65-F5344CB8AC3E}">
        <p14:creationId xmlns:p14="http://schemas.microsoft.com/office/powerpoint/2010/main" xmlns="" val="1485508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</a:t>
            </a:r>
            <a:r>
              <a:rPr lang="ar-SA" sz="4000" dirty="0"/>
              <a:t>الانتقادات </a:t>
            </a:r>
            <a:r>
              <a:rPr lang="ar-SA" sz="4000" dirty="0" smtClean="0"/>
              <a:t>الموجهة </a:t>
            </a:r>
            <a:r>
              <a:rPr lang="ar-SA" sz="4000" dirty="0"/>
              <a:t>الى المنهج الوصفي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sz="2000" b="1" dirty="0"/>
              <a:t>اولا</a:t>
            </a:r>
            <a:r>
              <a:rPr lang="ar-SA" sz="2000" dirty="0"/>
              <a:t>: الاصطدام بتعقيد الظواهر وتشابك العلاقات بين </a:t>
            </a:r>
            <a:r>
              <a:rPr lang="ar-SA" sz="2000" dirty="0" smtClean="0"/>
              <a:t>الظواهر .</a:t>
            </a:r>
            <a:endParaRPr lang="ar-SA" sz="2000" dirty="0"/>
          </a:p>
          <a:p>
            <a:pPr algn="just"/>
            <a:r>
              <a:rPr lang="ar-SA" sz="2000" b="1" dirty="0"/>
              <a:t>ثانيا</a:t>
            </a:r>
            <a:r>
              <a:rPr lang="ar-SA" sz="2000" dirty="0"/>
              <a:t>: احتماليه اعتماد الباحث على معلومات </a:t>
            </a:r>
            <a:r>
              <a:rPr lang="ar-SA" sz="2000" dirty="0" smtClean="0"/>
              <a:t>خاطئة نتيجة </a:t>
            </a:r>
            <a:r>
              <a:rPr lang="ar-SA" sz="2000" dirty="0"/>
              <a:t>الاخطاء </a:t>
            </a:r>
            <a:r>
              <a:rPr lang="ar-SA" sz="2000" dirty="0" smtClean="0"/>
              <a:t>مقصودة </a:t>
            </a:r>
            <a:r>
              <a:rPr lang="ar-SA" sz="2000" dirty="0"/>
              <a:t>او غير </a:t>
            </a:r>
            <a:r>
              <a:rPr lang="ar-SA" sz="2000" dirty="0" smtClean="0"/>
              <a:t>مقصودة </a:t>
            </a:r>
            <a:r>
              <a:rPr lang="ar-SA" sz="2000" dirty="0"/>
              <a:t>في مصادر المعلومات سواء كانت مصادر بشريه او ماديه كالسجلات </a:t>
            </a:r>
            <a:r>
              <a:rPr lang="ar-SA" sz="2000" dirty="0" smtClean="0"/>
              <a:t>والوثائق .</a:t>
            </a:r>
            <a:endParaRPr lang="ar-SA" sz="2000" dirty="0"/>
          </a:p>
          <a:p>
            <a:pPr algn="just"/>
            <a:r>
              <a:rPr lang="ar-SA" sz="2000" b="1" dirty="0"/>
              <a:t>ثالثا</a:t>
            </a:r>
            <a:r>
              <a:rPr lang="ar-SA" sz="2000" dirty="0"/>
              <a:t>: هنالك مجال لتحيز الباحث في جمع البيانات وميله لاستخدام مصادر </a:t>
            </a:r>
            <a:r>
              <a:rPr lang="ar-SA" sz="2000" dirty="0" smtClean="0"/>
              <a:t>معينه .</a:t>
            </a:r>
            <a:endParaRPr lang="ar-SA" sz="2000" dirty="0"/>
          </a:p>
          <a:p>
            <a:pPr algn="just"/>
            <a:r>
              <a:rPr lang="ar-SA" sz="2000" b="1" dirty="0"/>
              <a:t>رابعا</a:t>
            </a:r>
            <a:r>
              <a:rPr lang="ar-SA" sz="2000" dirty="0"/>
              <a:t>: غالبا يتم جمع المعلومات في الدراسات </a:t>
            </a:r>
            <a:r>
              <a:rPr lang="ar-SA" sz="2000" dirty="0" smtClean="0"/>
              <a:t>الوصفية </a:t>
            </a:r>
            <a:r>
              <a:rPr lang="ar-SA" sz="2000" dirty="0"/>
              <a:t>عن طريق عدد من الافراد المعاونين وبالتالي فصدق المعلومات يعتمد على مقدار فهم هؤلاء الافراد </a:t>
            </a:r>
            <a:r>
              <a:rPr lang="ar-SA" sz="2000" dirty="0" smtClean="0"/>
              <a:t>لطبيعة </a:t>
            </a:r>
            <a:r>
              <a:rPr lang="ar-SA" sz="2000" dirty="0"/>
              <a:t>واهداف البحث </a:t>
            </a:r>
            <a:r>
              <a:rPr lang="ar-SA" sz="2000" dirty="0" smtClean="0"/>
              <a:t>.</a:t>
            </a:r>
            <a:endParaRPr lang="ar-SA" sz="2000" dirty="0"/>
          </a:p>
          <a:p>
            <a:pPr algn="just"/>
            <a:r>
              <a:rPr lang="ar-SA" sz="2000" b="1" dirty="0"/>
              <a:t>خامسا</a:t>
            </a:r>
            <a:r>
              <a:rPr lang="ar-SA" sz="2000" dirty="0"/>
              <a:t>: </a:t>
            </a:r>
            <a:r>
              <a:rPr lang="ar-SA" sz="2000" dirty="0" smtClean="0"/>
              <a:t>صعوبة </a:t>
            </a:r>
            <a:r>
              <a:rPr lang="ar-SA" sz="2000" dirty="0"/>
              <a:t>اثبات الفرضيات في الدراسات </a:t>
            </a:r>
            <a:r>
              <a:rPr lang="ar-SA" sz="2000" dirty="0" smtClean="0"/>
              <a:t>الوصفية لأنها </a:t>
            </a:r>
            <a:r>
              <a:rPr lang="ar-SA" sz="2000" dirty="0"/>
              <a:t>تتم عن طريق </a:t>
            </a:r>
            <a:r>
              <a:rPr lang="ar-SA" sz="2000" dirty="0" smtClean="0"/>
              <a:t>الملاحظة والمشاهدة </a:t>
            </a:r>
            <a:r>
              <a:rPr lang="ar-SA" sz="2000" dirty="0"/>
              <a:t>وجمع المعلومات </a:t>
            </a:r>
            <a:r>
              <a:rPr lang="ar-SA" sz="2000" dirty="0" smtClean="0"/>
              <a:t>المؤيدة والمعارضة </a:t>
            </a:r>
            <a:r>
              <a:rPr lang="ar-SA" sz="2000" dirty="0"/>
              <a:t>للفرضيات دون ان يتاح المجال للباحث استخدام </a:t>
            </a:r>
            <a:r>
              <a:rPr lang="ar-SA" sz="2000" dirty="0" smtClean="0"/>
              <a:t>التجربة لإثباتها </a:t>
            </a:r>
            <a:r>
              <a:rPr lang="ar-SA" sz="2000" dirty="0"/>
              <a:t>نظرا لعدم امكانيه ملاحظه كل العوامل او احتمال اغفال </a:t>
            </a:r>
            <a:r>
              <a:rPr lang="ar-SA" sz="2000" dirty="0" smtClean="0"/>
              <a:t>بعضها .</a:t>
            </a:r>
            <a:endParaRPr lang="ar-SA" sz="2000" dirty="0"/>
          </a:p>
          <a:p>
            <a:pPr lvl="0" algn="just">
              <a:buClr>
                <a:srgbClr val="93A299"/>
              </a:buClr>
            </a:pPr>
            <a:r>
              <a:rPr lang="ar-SA" sz="2000" b="1" dirty="0">
                <a:solidFill>
                  <a:srgbClr val="292934"/>
                </a:solidFill>
              </a:rPr>
              <a:t>سادسا</a:t>
            </a:r>
            <a:r>
              <a:rPr lang="ar-SA" sz="2000" dirty="0">
                <a:solidFill>
                  <a:srgbClr val="292934"/>
                </a:solidFill>
              </a:rPr>
              <a:t>: ارتباط الدراسات </a:t>
            </a:r>
            <a:r>
              <a:rPr lang="ar-SA" sz="2000" dirty="0" smtClean="0">
                <a:solidFill>
                  <a:srgbClr val="292934"/>
                </a:solidFill>
              </a:rPr>
              <a:t>الوصفية </a:t>
            </a:r>
            <a:r>
              <a:rPr lang="ar-SA" sz="2000" dirty="0">
                <a:solidFill>
                  <a:srgbClr val="292934"/>
                </a:solidFill>
              </a:rPr>
              <a:t>بظواهر </a:t>
            </a:r>
            <a:r>
              <a:rPr lang="ar-SA" sz="2000" dirty="0" smtClean="0">
                <a:solidFill>
                  <a:srgbClr val="292934"/>
                </a:solidFill>
              </a:rPr>
              <a:t>محدودة </a:t>
            </a:r>
            <a:r>
              <a:rPr lang="ar-SA" sz="2000" dirty="0">
                <a:solidFill>
                  <a:srgbClr val="292934"/>
                </a:solidFill>
              </a:rPr>
              <a:t>بزمان ومكان </a:t>
            </a:r>
            <a:r>
              <a:rPr lang="ar-SA" sz="2000" dirty="0" smtClean="0">
                <a:solidFill>
                  <a:srgbClr val="292934"/>
                </a:solidFill>
              </a:rPr>
              <a:t>معين .</a:t>
            </a:r>
            <a:endParaRPr lang="ar-SA" sz="2000" dirty="0">
              <a:solidFill>
                <a:srgbClr val="292934"/>
              </a:solidFill>
            </a:endParaRPr>
          </a:p>
          <a:p>
            <a:pPr lvl="0" algn="just">
              <a:buClr>
                <a:srgbClr val="93A299"/>
              </a:buClr>
            </a:pPr>
            <a:r>
              <a:rPr lang="ar-SA" sz="2000" b="1" dirty="0">
                <a:solidFill>
                  <a:srgbClr val="292934"/>
                </a:solidFill>
              </a:rPr>
              <a:t>سابعا</a:t>
            </a:r>
            <a:r>
              <a:rPr lang="ar-SA" sz="2000" dirty="0">
                <a:solidFill>
                  <a:srgbClr val="292934"/>
                </a:solidFill>
              </a:rPr>
              <a:t>: </a:t>
            </a:r>
            <a:r>
              <a:rPr lang="ar-SA" sz="2000" dirty="0" smtClean="0">
                <a:solidFill>
                  <a:srgbClr val="292934"/>
                </a:solidFill>
              </a:rPr>
              <a:t>محدودية </a:t>
            </a:r>
            <a:r>
              <a:rPr lang="ar-SA" sz="2000" dirty="0">
                <a:solidFill>
                  <a:srgbClr val="292934"/>
                </a:solidFill>
              </a:rPr>
              <a:t>امكانيه التنبؤ في الدراسات </a:t>
            </a:r>
            <a:r>
              <a:rPr lang="ar-SA" sz="2000" dirty="0" smtClean="0">
                <a:solidFill>
                  <a:srgbClr val="292934"/>
                </a:solidFill>
              </a:rPr>
              <a:t>الوصفية لصعوبة </a:t>
            </a:r>
            <a:r>
              <a:rPr lang="ar-SA" sz="2000" dirty="0">
                <a:solidFill>
                  <a:srgbClr val="292934"/>
                </a:solidFill>
              </a:rPr>
              <a:t>وتعتقد الظواهر </a:t>
            </a:r>
            <a:r>
              <a:rPr lang="ar-SA" sz="2000" dirty="0" smtClean="0">
                <a:solidFill>
                  <a:srgbClr val="292934"/>
                </a:solidFill>
              </a:rPr>
              <a:t>الاجتماعية </a:t>
            </a:r>
            <a:r>
              <a:rPr lang="ar-SA" sz="2000" dirty="0">
                <a:solidFill>
                  <a:srgbClr val="292934"/>
                </a:solidFill>
              </a:rPr>
              <a:t>وتأثرها بالعديد من </a:t>
            </a:r>
            <a:r>
              <a:rPr lang="ar-SA" sz="2000" dirty="0" smtClean="0">
                <a:solidFill>
                  <a:srgbClr val="292934"/>
                </a:solidFill>
              </a:rPr>
              <a:t>العوامل .</a:t>
            </a:r>
            <a:endParaRPr lang="ar-SA" sz="2000" dirty="0">
              <a:solidFill>
                <a:srgbClr val="292934"/>
              </a:solidFill>
            </a:endParaRPr>
          </a:p>
          <a:p>
            <a:pPr algn="just"/>
            <a:endParaRPr lang="ar-SA" sz="2000" dirty="0"/>
          </a:p>
          <a:p>
            <a:pPr algn="just"/>
            <a:endParaRPr lang="ar-SA" sz="2000" dirty="0"/>
          </a:p>
          <a:p>
            <a:pPr algn="just"/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xmlns="" val="1150509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</a:t>
            </a:r>
            <a:r>
              <a:rPr lang="ar-SA" sz="4000" dirty="0"/>
              <a:t>ثانيا: المنهج التجريبي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ar-SA" dirty="0" smtClean="0"/>
          </a:p>
          <a:p>
            <a:pPr algn="ctr">
              <a:lnSpc>
                <a:spcPct val="150000"/>
              </a:lnSpc>
            </a:pPr>
            <a:r>
              <a:rPr lang="ar-SA" dirty="0"/>
              <a:t>يعتبر المنهج التجريبي الاسلوب الذي تتمثل فيه معالم </a:t>
            </a:r>
            <a:r>
              <a:rPr lang="ar-SA" dirty="0" smtClean="0"/>
              <a:t>الطريقة العلمية </a:t>
            </a:r>
            <a:r>
              <a:rPr lang="ar-SA" dirty="0"/>
              <a:t>بالشكل الصحيح اذ يقوم هذا المنهج على اساس استخدام </a:t>
            </a:r>
            <a:r>
              <a:rPr lang="ar-SA" dirty="0" smtClean="0"/>
              <a:t>التجربة </a:t>
            </a:r>
            <a:r>
              <a:rPr lang="ar-SA" dirty="0"/>
              <a:t>في قياس متغيرات </a:t>
            </a:r>
            <a:r>
              <a:rPr lang="ar-SA" dirty="0" smtClean="0"/>
              <a:t>الظاهرة</a:t>
            </a:r>
            <a:endParaRPr lang="ar-SA" dirty="0"/>
          </a:p>
          <a:p>
            <a:pPr algn="ctr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3918305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</a:t>
            </a:r>
            <a:r>
              <a:rPr lang="ar-SA" sz="4000" dirty="0"/>
              <a:t>مرتكزات المنهج التجريبي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484783"/>
            <a:ext cx="8229600" cy="4641381"/>
          </a:xfrm>
        </p:spPr>
        <p:txBody>
          <a:bodyPr/>
          <a:lstStyle/>
          <a:p>
            <a:pPr algn="just"/>
            <a:r>
              <a:rPr lang="ar-SA" sz="2000" dirty="0"/>
              <a:t>1- العامل التجريبي او المستقل حيث يتم بيان اثر هذا العامل (التجريبي) على ظاهره معينه من متابعه نتائج </a:t>
            </a:r>
            <a:r>
              <a:rPr lang="ar-SA" sz="2000" dirty="0" smtClean="0"/>
              <a:t>تغيره . </a:t>
            </a:r>
            <a:endParaRPr lang="ar-SA" sz="2000" dirty="0"/>
          </a:p>
          <a:p>
            <a:pPr algn="just"/>
            <a:r>
              <a:rPr lang="ar-SA" sz="2000" dirty="0"/>
              <a:t>2- العامل التابع: ان تغير العامل المستقل سيؤدي </a:t>
            </a:r>
            <a:r>
              <a:rPr lang="ar-SA" sz="2000" dirty="0" smtClean="0"/>
              <a:t>بالضرورة </a:t>
            </a:r>
            <a:r>
              <a:rPr lang="ar-SA" sz="2000" dirty="0"/>
              <a:t>الى تغير في احد اوجه </a:t>
            </a:r>
            <a:r>
              <a:rPr lang="ar-SA" sz="2000" dirty="0" smtClean="0"/>
              <a:t>الظاهرة المرتبطة </a:t>
            </a:r>
            <a:r>
              <a:rPr lang="ar-SA" sz="2000" dirty="0"/>
              <a:t>بها وهو ما يسمى بالعامل </a:t>
            </a:r>
            <a:r>
              <a:rPr lang="ar-SA" sz="2000" dirty="0" smtClean="0"/>
              <a:t>التابع .</a:t>
            </a:r>
            <a:endParaRPr lang="ar-SA" sz="2000" dirty="0"/>
          </a:p>
          <a:p>
            <a:pPr algn="just"/>
            <a:r>
              <a:rPr lang="ar-SA" sz="2000" dirty="0"/>
              <a:t>3- المتغيرات </a:t>
            </a:r>
            <a:r>
              <a:rPr lang="ar-SA" sz="2000" dirty="0" smtClean="0"/>
              <a:t>المتداخلة : </a:t>
            </a:r>
            <a:r>
              <a:rPr lang="ar-SA" sz="2000" dirty="0"/>
              <a:t>يوجد بعض انواع من المتغيرات والتي تؤثر على آليه عمل </a:t>
            </a:r>
            <a:r>
              <a:rPr lang="ar-SA" sz="2000" dirty="0" smtClean="0"/>
              <a:t>الظاهرة </a:t>
            </a:r>
            <a:r>
              <a:rPr lang="ar-SA" sz="2000" dirty="0"/>
              <a:t>اثناء اعداد </a:t>
            </a:r>
            <a:r>
              <a:rPr lang="ar-SA" sz="2000" dirty="0" smtClean="0"/>
              <a:t>التجربة .</a:t>
            </a:r>
            <a:endParaRPr lang="ar-SA" sz="2000" dirty="0"/>
          </a:p>
          <a:p>
            <a:pPr algn="just"/>
            <a:r>
              <a:rPr lang="ar-SA" sz="2000" dirty="0"/>
              <a:t>4- الضبط </a:t>
            </a:r>
            <a:r>
              <a:rPr lang="ar-SA" sz="2000" dirty="0" smtClean="0"/>
              <a:t>والتحكم .</a:t>
            </a:r>
            <a:endParaRPr lang="ar-SA" sz="2000" dirty="0"/>
          </a:p>
          <a:p>
            <a:pPr lvl="1" algn="just"/>
            <a:r>
              <a:rPr lang="ar-SA" sz="2000" dirty="0"/>
              <a:t>*عزل </a:t>
            </a:r>
            <a:r>
              <a:rPr lang="ar-SA" sz="2000" dirty="0" smtClean="0"/>
              <a:t>المتغيرات .</a:t>
            </a:r>
            <a:endParaRPr lang="ar-SA" sz="2000" dirty="0"/>
          </a:p>
          <a:p>
            <a:pPr lvl="1" algn="just"/>
            <a:r>
              <a:rPr lang="ar-SA" sz="2000" dirty="0" smtClean="0"/>
              <a:t>* التحكم </a:t>
            </a:r>
            <a:r>
              <a:rPr lang="ar-SA" sz="2000" dirty="0"/>
              <a:t>في مقدار التغير </a:t>
            </a:r>
            <a:r>
              <a:rPr lang="ar-SA" sz="2000" dirty="0" smtClean="0"/>
              <a:t>التجريبي .</a:t>
            </a:r>
            <a:endParaRPr lang="ar-SA" sz="2000" dirty="0"/>
          </a:p>
          <a:p>
            <a:pPr algn="just"/>
            <a:r>
              <a:rPr lang="ar-SA" sz="2000" dirty="0"/>
              <a:t>5- مجموعات </a:t>
            </a:r>
            <a:r>
              <a:rPr lang="ar-SA" sz="2000" dirty="0" smtClean="0"/>
              <a:t>الدراسة :</a:t>
            </a:r>
            <a:endParaRPr lang="ar-SA" sz="2000" dirty="0"/>
          </a:p>
          <a:p>
            <a:pPr lvl="1" algn="just"/>
            <a:r>
              <a:rPr lang="ar-SA" sz="2000" dirty="0" smtClean="0"/>
              <a:t>* المجموعة التجريبية</a:t>
            </a:r>
            <a:endParaRPr lang="ar-SA" sz="2000" dirty="0"/>
          </a:p>
          <a:p>
            <a:pPr lvl="1" algn="just"/>
            <a:r>
              <a:rPr lang="ar-SA" sz="2000" dirty="0" smtClean="0"/>
              <a:t>* المجموعة الضابطة : </a:t>
            </a:r>
            <a:r>
              <a:rPr lang="ar-SA" sz="2000" dirty="0"/>
              <a:t>و تشترك هذه </a:t>
            </a:r>
            <a:r>
              <a:rPr lang="ar-SA" sz="2000" dirty="0" smtClean="0"/>
              <a:t>المجموعة </a:t>
            </a:r>
            <a:r>
              <a:rPr lang="ar-SA" sz="2000" dirty="0"/>
              <a:t>مع </a:t>
            </a:r>
            <a:r>
              <a:rPr lang="ar-SA" sz="2000" dirty="0" smtClean="0"/>
              <a:t>المجموعة التجريبية </a:t>
            </a:r>
            <a:r>
              <a:rPr lang="ar-SA" sz="2000" dirty="0"/>
              <a:t>من حيث الخصائص والمكونات الا انه يتم تثبيت العامل التجريبي </a:t>
            </a:r>
            <a:r>
              <a:rPr lang="ar-SA" sz="2000" dirty="0" smtClean="0"/>
              <a:t>هنا .</a:t>
            </a:r>
            <a:endParaRPr lang="ar-SA" sz="2000" dirty="0"/>
          </a:p>
          <a:p>
            <a:pPr algn="just"/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xmlns="" val="12183387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</a:t>
            </a:r>
            <a:r>
              <a:rPr lang="ar-SA" sz="4000" dirty="0"/>
              <a:t>خطوات المنهج التجريبي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just">
              <a:buFont typeface="+mj-lt"/>
              <a:buAutoNum type="arabicPeriod"/>
            </a:pPr>
            <a:r>
              <a:rPr lang="ar-SA" sz="2400" dirty="0" smtClean="0"/>
              <a:t>صياغه </a:t>
            </a:r>
            <a:r>
              <a:rPr lang="ar-SA" sz="2400" dirty="0"/>
              <a:t>مشكله البحث وتحديد </a:t>
            </a:r>
            <a:r>
              <a:rPr lang="ar-SA" sz="2400" dirty="0" smtClean="0"/>
              <a:t>ابعادها .</a:t>
            </a:r>
            <a:endParaRPr lang="ar-SA" sz="2400" dirty="0"/>
          </a:p>
          <a:p>
            <a:pPr marL="457200" indent="-457200" algn="just">
              <a:buFont typeface="+mj-lt"/>
              <a:buAutoNum type="arabicPeriod"/>
            </a:pPr>
            <a:r>
              <a:rPr lang="ar-SA" sz="2400" dirty="0" smtClean="0"/>
              <a:t>صياغه </a:t>
            </a:r>
            <a:r>
              <a:rPr lang="ar-SA" sz="2400" dirty="0"/>
              <a:t>الفرضيات </a:t>
            </a:r>
            <a:r>
              <a:rPr lang="ar-SA" sz="2400" dirty="0" smtClean="0"/>
              <a:t>الدراسة </a:t>
            </a:r>
            <a:r>
              <a:rPr lang="ar-SA" sz="2400" dirty="0"/>
              <a:t>واستنباط ما يترتب </a:t>
            </a:r>
            <a:r>
              <a:rPr lang="ar-SA" sz="2400" dirty="0" smtClean="0"/>
              <a:t>عليها .</a:t>
            </a:r>
            <a:endParaRPr lang="ar-SA" sz="2400" dirty="0"/>
          </a:p>
          <a:p>
            <a:pPr marL="457200" indent="-457200" algn="just">
              <a:buFont typeface="+mj-lt"/>
              <a:buAutoNum type="arabicPeriod"/>
            </a:pPr>
            <a:r>
              <a:rPr lang="ar-SA" sz="2400" dirty="0" smtClean="0"/>
              <a:t>اعداد </a:t>
            </a:r>
            <a:r>
              <a:rPr lang="ar-SA" sz="2400" dirty="0"/>
              <a:t>تصميم تجريبي يحتوي على العلاقات والمتغيرات المراد استخدامها واختيار عينه </a:t>
            </a:r>
            <a:r>
              <a:rPr lang="ar-SA" sz="2400" dirty="0" smtClean="0"/>
              <a:t>الدراسة .</a:t>
            </a:r>
            <a:endParaRPr lang="ar-SA" sz="2400" dirty="0"/>
          </a:p>
          <a:p>
            <a:pPr marL="457200" indent="-457200" algn="just">
              <a:buFont typeface="+mj-lt"/>
              <a:buAutoNum type="arabicPeriod"/>
            </a:pPr>
            <a:r>
              <a:rPr lang="ar-SA" sz="2400" dirty="0" smtClean="0"/>
              <a:t>تحديد </a:t>
            </a:r>
            <a:r>
              <a:rPr lang="ar-SA" sz="2400" dirty="0"/>
              <a:t>العوامل </a:t>
            </a:r>
            <a:r>
              <a:rPr lang="ar-SA" sz="2400" dirty="0" smtClean="0"/>
              <a:t>المستقلة </a:t>
            </a:r>
            <a:r>
              <a:rPr lang="ar-SA" sz="2400" dirty="0"/>
              <a:t>التي ينوي اخضاعها </a:t>
            </a:r>
            <a:r>
              <a:rPr lang="ar-SA" sz="2400" dirty="0" smtClean="0"/>
              <a:t>للتجربة .</a:t>
            </a:r>
            <a:endParaRPr lang="ar-SA" sz="2400" dirty="0"/>
          </a:p>
          <a:p>
            <a:pPr marL="457200" indent="-457200" algn="just">
              <a:buFont typeface="+mj-lt"/>
              <a:buAutoNum type="arabicPeriod"/>
            </a:pPr>
            <a:r>
              <a:rPr lang="ar-SA" sz="2400" dirty="0" smtClean="0"/>
              <a:t>تحديد </a:t>
            </a:r>
            <a:r>
              <a:rPr lang="ar-SA" sz="2400" dirty="0"/>
              <a:t>الوسائل والتي من خلالها يمكن قياس نتائج </a:t>
            </a:r>
            <a:r>
              <a:rPr lang="ar-SA" sz="2400" dirty="0" smtClean="0"/>
              <a:t>التجربة </a:t>
            </a:r>
            <a:r>
              <a:rPr lang="ar-SA" sz="2400" dirty="0"/>
              <a:t>والتأكد من </a:t>
            </a:r>
            <a:r>
              <a:rPr lang="ar-SA" sz="2400" dirty="0" smtClean="0"/>
              <a:t>صحتها .</a:t>
            </a:r>
            <a:endParaRPr lang="ar-SA" sz="2400" dirty="0"/>
          </a:p>
          <a:p>
            <a:pPr marL="457200" indent="-457200" algn="just">
              <a:buFont typeface="+mj-lt"/>
              <a:buAutoNum type="arabicPeriod"/>
            </a:pPr>
            <a:r>
              <a:rPr lang="ar-SA" sz="2400" dirty="0" smtClean="0"/>
              <a:t>اجراء </a:t>
            </a:r>
            <a:r>
              <a:rPr lang="ar-SA" sz="2400" dirty="0"/>
              <a:t>الاختبارات </a:t>
            </a:r>
            <a:r>
              <a:rPr lang="ar-SA" sz="2400" dirty="0" smtClean="0"/>
              <a:t>الاولية .</a:t>
            </a:r>
            <a:endParaRPr lang="ar-SA" sz="2400" dirty="0"/>
          </a:p>
          <a:p>
            <a:pPr marL="457200" indent="-457200" algn="just">
              <a:buFont typeface="+mj-lt"/>
              <a:buAutoNum type="arabicPeriod"/>
            </a:pPr>
            <a:r>
              <a:rPr lang="ar-SA" sz="2400" dirty="0" smtClean="0"/>
              <a:t>تحديد </a:t>
            </a:r>
            <a:r>
              <a:rPr lang="ar-SA" sz="2400" dirty="0"/>
              <a:t>مكان وموعده وزمان اجراء </a:t>
            </a:r>
            <a:r>
              <a:rPr lang="ar-SA" sz="2400" dirty="0" smtClean="0"/>
              <a:t>التجربة .</a:t>
            </a:r>
            <a:endParaRPr lang="ar-SA" sz="2400" dirty="0"/>
          </a:p>
          <a:p>
            <a:pPr marL="457200" indent="-457200" algn="just">
              <a:buFont typeface="+mj-lt"/>
              <a:buAutoNum type="arabicPeriod"/>
            </a:pPr>
            <a:r>
              <a:rPr lang="ar-SA" sz="2400" dirty="0" smtClean="0"/>
              <a:t>التأكد </a:t>
            </a:r>
            <a:r>
              <a:rPr lang="ar-SA" sz="2400" dirty="0"/>
              <a:t>من مدى </a:t>
            </a:r>
            <a:r>
              <a:rPr lang="ar-SA" sz="2400" dirty="0" smtClean="0"/>
              <a:t>الثقة </a:t>
            </a:r>
            <a:r>
              <a:rPr lang="ar-SA" sz="2400" dirty="0"/>
              <a:t>بالنتائج التي تم الوصول اليها بحيث يتم تصميم اختبار دلاله لتحديد مدى </a:t>
            </a:r>
            <a:r>
              <a:rPr lang="ar-SA" sz="2400" dirty="0" smtClean="0"/>
              <a:t>الثقة . </a:t>
            </a:r>
            <a:endParaRPr lang="ar-SA" sz="2400" dirty="0"/>
          </a:p>
          <a:p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xmlns="" val="12009445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 </a:t>
            </a:r>
            <a:r>
              <a:rPr lang="ar-SA" sz="4000" dirty="0"/>
              <a:t>انواع التجارب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600201"/>
            <a:ext cx="8640960" cy="4525963"/>
          </a:xfrm>
        </p:spPr>
        <p:txBody>
          <a:bodyPr/>
          <a:lstStyle/>
          <a:p>
            <a:pPr algn="just"/>
            <a:r>
              <a:rPr lang="ar-SA" sz="2800" b="1" dirty="0" smtClean="0">
                <a:solidFill>
                  <a:srgbClr val="A50021"/>
                </a:solidFill>
              </a:rPr>
              <a:t>اولا </a:t>
            </a:r>
            <a:r>
              <a:rPr lang="ar-SA" sz="2800" dirty="0" smtClean="0">
                <a:solidFill>
                  <a:srgbClr val="A50021"/>
                </a:solidFill>
              </a:rPr>
              <a:t>: </a:t>
            </a:r>
            <a:r>
              <a:rPr lang="ar-SA" sz="2800" dirty="0">
                <a:solidFill>
                  <a:srgbClr val="A50021"/>
                </a:solidFill>
              </a:rPr>
              <a:t>طريقه اجراء </a:t>
            </a:r>
            <a:r>
              <a:rPr lang="ar-SA" sz="2800" dirty="0" smtClean="0">
                <a:solidFill>
                  <a:srgbClr val="A50021"/>
                </a:solidFill>
              </a:rPr>
              <a:t>التجربة : </a:t>
            </a:r>
            <a:r>
              <a:rPr lang="ar-SA" sz="2800" dirty="0">
                <a:solidFill>
                  <a:srgbClr val="A50021"/>
                </a:solidFill>
              </a:rPr>
              <a:t>وتنقسم بدوره الى </a:t>
            </a:r>
            <a:r>
              <a:rPr lang="ar-SA" sz="2800" dirty="0" smtClean="0">
                <a:solidFill>
                  <a:srgbClr val="A50021"/>
                </a:solidFill>
              </a:rPr>
              <a:t>نوعين :</a:t>
            </a:r>
            <a:endParaRPr lang="ar-SA" sz="2800" dirty="0">
              <a:solidFill>
                <a:srgbClr val="A50021"/>
              </a:solidFill>
            </a:endParaRPr>
          </a:p>
          <a:p>
            <a:pPr lvl="1" algn="just"/>
            <a:r>
              <a:rPr lang="ar-SA" dirty="0" smtClean="0"/>
              <a:t>* تجارب </a:t>
            </a:r>
            <a:r>
              <a:rPr lang="ar-SA" dirty="0"/>
              <a:t>معمليه (مخبريه</a:t>
            </a:r>
            <a:r>
              <a:rPr lang="ar-SA" dirty="0" smtClean="0"/>
              <a:t>) .</a:t>
            </a:r>
            <a:endParaRPr lang="ar-SA" dirty="0"/>
          </a:p>
          <a:p>
            <a:pPr lvl="1" algn="just"/>
            <a:r>
              <a:rPr lang="ar-SA" dirty="0" smtClean="0"/>
              <a:t>* تجارب </a:t>
            </a:r>
            <a:r>
              <a:rPr lang="ar-SA" dirty="0"/>
              <a:t>غير مخبريه: وغالبا ما تجرى على انسان او مجموعه </a:t>
            </a:r>
            <a:r>
              <a:rPr lang="ar-SA" dirty="0" smtClean="0"/>
              <a:t>افراد . </a:t>
            </a:r>
            <a:endParaRPr lang="ar-SA" dirty="0"/>
          </a:p>
          <a:p>
            <a:pPr algn="just"/>
            <a:endParaRPr lang="ar-SA" sz="800" b="1" dirty="0" smtClean="0">
              <a:solidFill>
                <a:srgbClr val="A50021"/>
              </a:solidFill>
            </a:endParaRPr>
          </a:p>
          <a:p>
            <a:pPr algn="just"/>
            <a:r>
              <a:rPr lang="ar-SA" sz="2800" b="1" dirty="0" smtClean="0">
                <a:solidFill>
                  <a:srgbClr val="A50021"/>
                </a:solidFill>
              </a:rPr>
              <a:t>ثانيا </a:t>
            </a:r>
            <a:r>
              <a:rPr lang="ar-SA" sz="2800" dirty="0" smtClean="0">
                <a:solidFill>
                  <a:srgbClr val="A50021"/>
                </a:solidFill>
              </a:rPr>
              <a:t>: عدد </a:t>
            </a:r>
            <a:r>
              <a:rPr lang="ar-SA" sz="2800" dirty="0">
                <a:solidFill>
                  <a:srgbClr val="A50021"/>
                </a:solidFill>
              </a:rPr>
              <a:t>المجموعات </a:t>
            </a:r>
            <a:r>
              <a:rPr lang="ar-SA" sz="2800" dirty="0" smtClean="0">
                <a:solidFill>
                  <a:srgbClr val="A50021"/>
                </a:solidFill>
              </a:rPr>
              <a:t>الخاضعة للتجربة : </a:t>
            </a:r>
            <a:r>
              <a:rPr lang="ar-SA" sz="2800" dirty="0">
                <a:solidFill>
                  <a:srgbClr val="A50021"/>
                </a:solidFill>
              </a:rPr>
              <a:t>وتشمل هذه التوزيعات ما </a:t>
            </a:r>
            <a:r>
              <a:rPr lang="ar-SA" sz="2800" dirty="0" smtClean="0">
                <a:solidFill>
                  <a:srgbClr val="A50021"/>
                </a:solidFill>
              </a:rPr>
              <a:t>يلي :</a:t>
            </a:r>
            <a:endParaRPr lang="ar-SA" sz="2800" dirty="0">
              <a:solidFill>
                <a:srgbClr val="A50021"/>
              </a:solidFill>
            </a:endParaRPr>
          </a:p>
          <a:p>
            <a:pPr lvl="1" algn="just"/>
            <a:r>
              <a:rPr lang="ar-SA" dirty="0" smtClean="0"/>
              <a:t>* تجارب </a:t>
            </a:r>
            <a:r>
              <a:rPr lang="ar-SA" dirty="0"/>
              <a:t>على مجموعه </a:t>
            </a:r>
            <a:r>
              <a:rPr lang="ar-SA" dirty="0" smtClean="0"/>
              <a:t>واحده . </a:t>
            </a:r>
            <a:endParaRPr lang="ar-SA" dirty="0"/>
          </a:p>
          <a:p>
            <a:pPr lvl="1" algn="just"/>
            <a:r>
              <a:rPr lang="ar-SA" dirty="0" smtClean="0"/>
              <a:t>* او </a:t>
            </a:r>
            <a:r>
              <a:rPr lang="ar-SA" dirty="0"/>
              <a:t>اثر شرب </a:t>
            </a:r>
            <a:r>
              <a:rPr lang="ar-SA" dirty="0" smtClean="0"/>
              <a:t>القهوة </a:t>
            </a:r>
            <a:r>
              <a:rPr lang="ar-SA" dirty="0"/>
              <a:t>على </a:t>
            </a:r>
            <a:r>
              <a:rPr lang="ar-SA" dirty="0" smtClean="0"/>
              <a:t>السهر .</a:t>
            </a:r>
            <a:endParaRPr lang="ar-SA" dirty="0"/>
          </a:p>
          <a:p>
            <a:pPr lvl="1" algn="just"/>
            <a:r>
              <a:rPr lang="ar-SA" dirty="0" smtClean="0"/>
              <a:t>* تجارب </a:t>
            </a:r>
            <a:r>
              <a:rPr lang="ar-SA" dirty="0"/>
              <a:t>تجري على عده </a:t>
            </a:r>
            <a:r>
              <a:rPr lang="ar-SA" dirty="0" smtClean="0"/>
              <a:t>مجموعات .</a:t>
            </a:r>
            <a:endParaRPr lang="ar-SA" dirty="0"/>
          </a:p>
          <a:p>
            <a:pPr algn="just"/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xmlns="" val="24570124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 </a:t>
            </a:r>
            <a:r>
              <a:rPr lang="ar-SA" sz="4000" dirty="0"/>
              <a:t>مزايا المنهج التجريبي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>
                <a:solidFill>
                  <a:srgbClr val="A50021"/>
                </a:solidFill>
              </a:rPr>
              <a:t>1- ايجاد </a:t>
            </a:r>
            <a:r>
              <a:rPr lang="ar-SA" dirty="0" smtClean="0">
                <a:solidFill>
                  <a:srgbClr val="A50021"/>
                </a:solidFill>
              </a:rPr>
              <a:t>السببية :</a:t>
            </a:r>
            <a:endParaRPr lang="ar-SA" dirty="0">
              <a:solidFill>
                <a:srgbClr val="A50021"/>
              </a:solidFill>
            </a:endParaRPr>
          </a:p>
          <a:p>
            <a:pPr lvl="1" algn="just">
              <a:lnSpc>
                <a:spcPct val="150000"/>
              </a:lnSpc>
            </a:pPr>
            <a:r>
              <a:rPr lang="ar-SA" dirty="0" smtClean="0"/>
              <a:t>( أ ) القدرة </a:t>
            </a:r>
            <a:r>
              <a:rPr lang="ar-SA" dirty="0"/>
              <a:t>على الضبط والتحكم: يستطيع الباحث التحكم في العوامل </a:t>
            </a:r>
            <a:r>
              <a:rPr lang="ar-SA" dirty="0" smtClean="0"/>
              <a:t>المؤثرة ويضبطها .</a:t>
            </a:r>
            <a:endParaRPr lang="ar-SA" dirty="0"/>
          </a:p>
          <a:p>
            <a:pPr lvl="1" algn="just">
              <a:lnSpc>
                <a:spcPct val="150000"/>
              </a:lnSpc>
            </a:pPr>
            <a:r>
              <a:rPr lang="ar-SA" dirty="0" smtClean="0"/>
              <a:t>(ب</a:t>
            </a:r>
            <a:r>
              <a:rPr lang="ar-SA" dirty="0"/>
              <a:t>) امكانيه تكرار </a:t>
            </a:r>
            <a:r>
              <a:rPr lang="ar-SA" dirty="0" smtClean="0"/>
              <a:t>التجربة : </a:t>
            </a:r>
            <a:r>
              <a:rPr lang="ar-SA" dirty="0"/>
              <a:t>واجراء التغيرات عبر </a:t>
            </a:r>
            <a:r>
              <a:rPr lang="ar-SA" dirty="0" smtClean="0"/>
              <a:t>الزمن .</a:t>
            </a:r>
            <a:endParaRPr lang="ar-SA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4094441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</a:t>
            </a:r>
            <a:r>
              <a:rPr lang="ar-SA" sz="4000" dirty="0"/>
              <a:t>انتقادات المنهج التجريبي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sz="2400" dirty="0"/>
              <a:t>1- </a:t>
            </a:r>
            <a:r>
              <a:rPr lang="ar-SA" sz="2400" dirty="0" smtClean="0"/>
              <a:t>البيئة الاصطناعية : </a:t>
            </a:r>
            <a:r>
              <a:rPr lang="ar-SA" sz="2400" dirty="0"/>
              <a:t>عدم </a:t>
            </a:r>
            <a:r>
              <a:rPr lang="ar-SA" sz="2400" dirty="0" smtClean="0"/>
              <a:t>السيطرة </a:t>
            </a:r>
            <a:r>
              <a:rPr lang="ar-SA" sz="2400" dirty="0"/>
              <a:t>والضبط التام للمشاهدات وذلك </a:t>
            </a:r>
            <a:r>
              <a:rPr lang="ar-SA" sz="2400" dirty="0" smtClean="0"/>
              <a:t>لصعوبة </a:t>
            </a:r>
            <a:r>
              <a:rPr lang="ar-SA" sz="2400" dirty="0"/>
              <a:t>وضع المشاهدات </a:t>
            </a:r>
            <a:r>
              <a:rPr lang="ar-SA" sz="2400" dirty="0" smtClean="0"/>
              <a:t>الانسانية </a:t>
            </a:r>
            <a:r>
              <a:rPr lang="ar-SA" sz="2400" dirty="0"/>
              <a:t>في </a:t>
            </a:r>
            <a:r>
              <a:rPr lang="ar-SA" sz="2400" dirty="0" smtClean="0"/>
              <a:t>بيئة مصطنعة </a:t>
            </a:r>
            <a:r>
              <a:rPr lang="ar-SA" sz="2400" dirty="0"/>
              <a:t>واخضاعها </a:t>
            </a:r>
            <a:r>
              <a:rPr lang="ar-SA" sz="2400" dirty="0" smtClean="0"/>
              <a:t>للتجربة .</a:t>
            </a:r>
            <a:endParaRPr lang="ar-SA" sz="2400" dirty="0"/>
          </a:p>
          <a:p>
            <a:pPr algn="just"/>
            <a:r>
              <a:rPr lang="ar-SA" sz="2400" dirty="0"/>
              <a:t>2- يتم اجراء </a:t>
            </a:r>
            <a:r>
              <a:rPr lang="ar-SA" sz="2400" dirty="0" smtClean="0"/>
              <a:t>التجربة بالعادة </a:t>
            </a:r>
            <a:r>
              <a:rPr lang="ar-SA" sz="2400" dirty="0"/>
              <a:t>على عينه من المجتمع الامر الذي يقود </a:t>
            </a:r>
            <a:r>
              <a:rPr lang="ar-SA" sz="2400" dirty="0" smtClean="0"/>
              <a:t>لصعوبة </a:t>
            </a:r>
            <a:r>
              <a:rPr lang="ar-SA" sz="2400" dirty="0"/>
              <a:t>تعميم النتائج على باقي افراد </a:t>
            </a:r>
            <a:r>
              <a:rPr lang="ar-SA" sz="2400" dirty="0" smtClean="0"/>
              <a:t>المجتمع .</a:t>
            </a:r>
            <a:endParaRPr lang="ar-SA" sz="2400" dirty="0"/>
          </a:p>
          <a:p>
            <a:pPr algn="just"/>
            <a:r>
              <a:rPr lang="ar-SA" sz="2400" dirty="0"/>
              <a:t>3- تعقيد الاجراءات </a:t>
            </a:r>
            <a:r>
              <a:rPr lang="ar-SA" sz="2400" dirty="0" smtClean="0"/>
              <a:t>الادارية </a:t>
            </a:r>
            <a:r>
              <a:rPr lang="ar-SA" sz="2400" dirty="0"/>
              <a:t>التي </a:t>
            </a:r>
            <a:r>
              <a:rPr lang="ar-SA" sz="2400" dirty="0" smtClean="0"/>
              <a:t>يتطلبها </a:t>
            </a:r>
            <a:r>
              <a:rPr lang="ar-SA" sz="2400" dirty="0"/>
              <a:t>هذا المنهج من حيث تصميم </a:t>
            </a:r>
            <a:r>
              <a:rPr lang="ar-SA" sz="2400" dirty="0" smtClean="0"/>
              <a:t>التجربة </a:t>
            </a:r>
            <a:r>
              <a:rPr lang="ar-SA" sz="2400" dirty="0"/>
              <a:t>وتنفيذها واجراء تعديلات </a:t>
            </a:r>
            <a:r>
              <a:rPr lang="ar-SA" sz="2400" dirty="0" smtClean="0"/>
              <a:t>مستمرة .</a:t>
            </a:r>
            <a:endParaRPr lang="ar-SA" sz="2400" dirty="0"/>
          </a:p>
          <a:p>
            <a:pPr algn="just"/>
            <a:r>
              <a:rPr lang="ar-SA" sz="2400" dirty="0"/>
              <a:t>4- تعتمد دقه النتائج على الادوات </a:t>
            </a:r>
            <a:r>
              <a:rPr lang="ar-SA" sz="2400" dirty="0" smtClean="0"/>
              <a:t>المستخدمة </a:t>
            </a:r>
            <a:r>
              <a:rPr lang="ar-SA" sz="2400" dirty="0"/>
              <a:t>في </a:t>
            </a:r>
            <a:r>
              <a:rPr lang="ar-SA" sz="2400" dirty="0" smtClean="0"/>
              <a:t>التجربة </a:t>
            </a:r>
            <a:r>
              <a:rPr lang="ar-SA" sz="2400" dirty="0"/>
              <a:t>وبالتالي دقه وتطور </a:t>
            </a:r>
            <a:r>
              <a:rPr lang="ar-SA" sz="2400" dirty="0" smtClean="0"/>
              <a:t>الارواق المستخدمة </a:t>
            </a:r>
            <a:r>
              <a:rPr lang="ar-SA" sz="2400" dirty="0"/>
              <a:t>ستساهم في الحصول على نتائج افضل واكثر </a:t>
            </a:r>
            <a:r>
              <a:rPr lang="ar-SA" sz="2400" dirty="0" smtClean="0"/>
              <a:t>واقعيه .</a:t>
            </a:r>
            <a:endParaRPr lang="ar-SA" sz="2400" dirty="0"/>
          </a:p>
          <a:p>
            <a:pPr algn="just"/>
            <a:r>
              <a:rPr lang="ar-SA" sz="2400" dirty="0"/>
              <a:t>5- احتماليه ارتباط العوامل فيما بينهما بموجب علاقات شبكيه بحيث يصعب عزل اثر عامل معين على انفراد وهذا يقود </a:t>
            </a:r>
            <a:r>
              <a:rPr lang="ar-SA" sz="2400" dirty="0" smtClean="0"/>
              <a:t>لصعوبة </a:t>
            </a:r>
            <a:r>
              <a:rPr lang="ar-SA" sz="2400" dirty="0"/>
              <a:t>التأكد من صحه </a:t>
            </a:r>
            <a:r>
              <a:rPr lang="ar-SA" sz="2400" dirty="0" smtClean="0"/>
              <a:t>تأثيرها .</a:t>
            </a:r>
            <a:endParaRPr lang="ar-SA" sz="2400" dirty="0"/>
          </a:p>
          <a:p>
            <a:pPr algn="just"/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xmlns="" val="38706184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ذروة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A31ECFD-0FC7-4749-9C70-1BCB8B0CB385}">
  <ds:schemaRefs>
    <ds:schemaRef ds:uri="http://schemas.openxmlformats.org/package/2006/metadata/core-properties"/>
    <ds:schemaRef ds:uri="http://purl.org/dc/dcmitype/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2426</TotalTime>
  <Words>908</Words>
  <Application>Microsoft Office PowerPoint</Application>
  <PresentationFormat>عرض على الشاشة (3:4)‏</PresentationFormat>
  <Paragraphs>110</Paragraphs>
  <Slides>19</Slides>
  <Notes>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المحاضرة التمهيدية</vt:lpstr>
      <vt:lpstr>الشريحة 1</vt:lpstr>
      <vt:lpstr>                             المحاضرة التاسعة                       </vt:lpstr>
      <vt:lpstr>  اولا: المنهج الوصفي</vt:lpstr>
      <vt:lpstr>  انماط البحوث الوصفية</vt:lpstr>
      <vt:lpstr>  المسح</vt:lpstr>
      <vt:lpstr>  المسح الاجتماعي</vt:lpstr>
      <vt:lpstr>مسح الرأي العام</vt:lpstr>
      <vt:lpstr>  مسح العمل </vt:lpstr>
      <vt:lpstr> تحليل المضمون</vt:lpstr>
      <vt:lpstr>  دراسة الروابط والعلاقات المتبادلة </vt:lpstr>
      <vt:lpstr> ايجابيات وفوائد المنهج الوصفي</vt:lpstr>
      <vt:lpstr> الانتقادات الموجهة الى المنهج الوصفي</vt:lpstr>
      <vt:lpstr> ثانيا: المنهج التجريبي</vt:lpstr>
      <vt:lpstr> مرتكزات المنهج التجريبي</vt:lpstr>
      <vt:lpstr> خطوات المنهج التجريبي</vt:lpstr>
      <vt:lpstr>  انواع التجارب</vt:lpstr>
      <vt:lpstr>  مزايا المنهج التجريبي</vt:lpstr>
      <vt:lpstr> انتقادات المنهج التجريبي</vt:lpstr>
      <vt:lpstr>الشريحة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User</cp:lastModifiedBy>
  <cp:revision>248</cp:revision>
  <dcterms:created xsi:type="dcterms:W3CDTF">1601-01-01T00:00:00Z</dcterms:created>
  <dcterms:modified xsi:type="dcterms:W3CDTF">2013-03-23T17:37:27Z</dcterms:modified>
</cp:coreProperties>
</file>