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7"/>
  </p:notesMasterIdLst>
  <p:handoutMasterIdLst>
    <p:handoutMasterId r:id="rId18"/>
  </p:handoutMasterIdLst>
  <p:sldIdLst>
    <p:sldId id="305" r:id="rId5"/>
    <p:sldId id="287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288" r:id="rId16"/>
  </p:sldIdLst>
  <p:sldSz cx="9144000" cy="6858000" type="screen4x3"/>
  <p:notesSz cx="6877050" cy="10001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0033"/>
    <a:srgbClr val="0066FF"/>
    <a:srgbClr val="0033CC"/>
    <a:srgbClr val="FF3300"/>
    <a:srgbClr val="FF0000"/>
    <a:srgbClr val="A50021"/>
    <a:srgbClr val="660033"/>
    <a:srgbClr val="3399FF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101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3150"/>
        <p:guide pos="216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6995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6995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6995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7450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6940" y="4750594"/>
            <a:ext cx="504317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6995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467544" y="1670944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572000" y="199480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660232" y="2535040"/>
            <a:ext cx="1800200" cy="1512168"/>
            <a:chOff x="5210750" y="1066800"/>
            <a:chExt cx="2976900" cy="3130677"/>
          </a:xfrm>
        </p:grpSpPr>
        <p:sp>
          <p:nvSpPr>
            <p:cNvPr id="7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Freeform 10"/>
          <p:cNvSpPr/>
          <p:nvPr/>
        </p:nvSpPr>
        <p:spPr>
          <a:xfrm>
            <a:off x="1115616" y="2607048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619672" y="2463032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887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      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المحاضرة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العاشرة 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     </a:t>
            </a:r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  <a:sym typeface="Wingdings 2"/>
              </a:rPr>
              <a:t></a:t>
            </a:r>
            <a:endParaRPr lang="en-US" sz="60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sz="800" dirty="0" smtClean="0">
              <a:solidFill>
                <a:srgbClr val="292934"/>
              </a:solidFill>
            </a:endParaRPr>
          </a:p>
          <a:p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>العيينـات</a:t>
            </a:r>
            <a:endParaRPr lang="ar-SA" sz="4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/>
              <a:t>العيينات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algn="just"/>
            <a:r>
              <a:rPr lang="ar-SA" sz="2800" dirty="0" smtClean="0"/>
              <a:t>	لما </a:t>
            </a:r>
            <a:r>
              <a:rPr lang="ar-SA" sz="2800" dirty="0"/>
              <a:t>كان من العسير بل من المستحيل في كثير من الاحيان القيام بالبحث على جمع مفردات المجتمع الاصيل فيلجأ الباحث الى اختيار عينه ممثله لمجتمع </a:t>
            </a:r>
            <a:r>
              <a:rPr lang="ar-SA" sz="2800" dirty="0" smtClean="0"/>
              <a:t>الدراسة .</a:t>
            </a:r>
            <a:endParaRPr lang="ar-SA" sz="2800" dirty="0"/>
          </a:p>
          <a:p>
            <a:pPr algn="just"/>
            <a:endParaRPr lang="ar-SA" sz="800" dirty="0" smtClean="0"/>
          </a:p>
          <a:p>
            <a:pPr algn="just"/>
            <a:r>
              <a:rPr lang="ar-SA" sz="2800" dirty="0" smtClean="0"/>
              <a:t>	وهناك </a:t>
            </a:r>
            <a:r>
              <a:rPr lang="ar-SA" sz="2800" dirty="0"/>
              <a:t>العديد من العناصر </a:t>
            </a:r>
            <a:r>
              <a:rPr lang="ar-SA" sz="2800" dirty="0" smtClean="0"/>
              <a:t>المتداخلة </a:t>
            </a:r>
            <a:r>
              <a:rPr lang="ar-SA" sz="2800" dirty="0"/>
              <a:t>الواجب اعتبارها عند اختيار </a:t>
            </a:r>
            <a:r>
              <a:rPr lang="ar-SA" sz="2800" dirty="0" smtClean="0"/>
              <a:t>العينة </a:t>
            </a:r>
            <a:r>
              <a:rPr lang="ar-SA" sz="2800" dirty="0"/>
              <a:t>منها نوع </a:t>
            </a:r>
            <a:r>
              <a:rPr lang="ar-SA" sz="2800" dirty="0" smtClean="0"/>
              <a:t>العينة </a:t>
            </a:r>
            <a:r>
              <a:rPr lang="ar-SA" sz="2800" dirty="0"/>
              <a:t>وحجمها ومجتمع </a:t>
            </a:r>
            <a:r>
              <a:rPr lang="ar-SA" sz="2800" dirty="0" smtClean="0"/>
              <a:t>الدراسة </a:t>
            </a:r>
            <a:r>
              <a:rPr lang="ar-SA" sz="2800" dirty="0"/>
              <a:t>ودرجه </a:t>
            </a:r>
            <a:r>
              <a:rPr lang="ar-SA" sz="2800" dirty="0" smtClean="0"/>
              <a:t>الدقة المطلوبة </a:t>
            </a:r>
            <a:r>
              <a:rPr lang="ar-SA" sz="2800" dirty="0"/>
              <a:t>في تمثيل </a:t>
            </a:r>
            <a:r>
              <a:rPr lang="ar-SA" sz="2800" dirty="0" smtClean="0"/>
              <a:t>العينة والثقة </a:t>
            </a:r>
            <a:r>
              <a:rPr lang="ar-SA" sz="2800" dirty="0"/>
              <a:t>بالنتائج التي يرغب الباحث بالحصول عليها </a:t>
            </a:r>
          </a:p>
          <a:p>
            <a:pPr algn="just"/>
            <a:endParaRPr lang="ar-SA" sz="800" dirty="0" smtClean="0"/>
          </a:p>
          <a:p>
            <a:pPr algn="just"/>
            <a:r>
              <a:rPr lang="ar-SA" sz="2800" dirty="0" smtClean="0"/>
              <a:t>وتعرف العينة </a:t>
            </a:r>
            <a:r>
              <a:rPr lang="ar-SA" sz="2800" dirty="0"/>
              <a:t>على انها مجموعه الوحدات </a:t>
            </a:r>
            <a:r>
              <a:rPr lang="ar-SA" sz="2800" dirty="0" smtClean="0"/>
              <a:t>المختارة </a:t>
            </a:r>
            <a:r>
              <a:rPr lang="ar-SA" sz="2800" dirty="0"/>
              <a:t>من مجتمع </a:t>
            </a:r>
            <a:r>
              <a:rPr lang="ar-SA" sz="2800" dirty="0" smtClean="0"/>
              <a:t>الدراسة </a:t>
            </a:r>
            <a:r>
              <a:rPr lang="ar-SA" sz="2800" dirty="0"/>
              <a:t>وذلك لتوفير البيانات التي ستستخدم </a:t>
            </a:r>
            <a:r>
              <a:rPr lang="ar-SA" sz="2800" dirty="0" smtClean="0"/>
              <a:t>لدراسة </a:t>
            </a:r>
            <a:r>
              <a:rPr lang="ar-SA" sz="2800" dirty="0"/>
              <a:t>خصائص </a:t>
            </a:r>
            <a:r>
              <a:rPr lang="ar-SA" sz="2800" dirty="0" smtClean="0"/>
              <a:t>المجتمع .</a:t>
            </a:r>
            <a:endParaRPr lang="ar-SA" sz="2800" dirty="0"/>
          </a:p>
          <a:p>
            <a:pPr algn="just"/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82037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العينة العشوائية البسيطة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	تعتبر العينة العشوائية البسيطة </a:t>
            </a:r>
            <a:r>
              <a:rPr lang="ar-SA" dirty="0"/>
              <a:t>من اكثر انواع العينات استخداما ويتم اختيارها عن طريق </a:t>
            </a:r>
            <a:r>
              <a:rPr lang="ar-SA" dirty="0" smtClean="0"/>
              <a:t>المعاينة </a:t>
            </a:r>
            <a:r>
              <a:rPr lang="ar-SA" dirty="0"/>
              <a:t>مع </a:t>
            </a:r>
            <a:r>
              <a:rPr lang="ar-SA" dirty="0" smtClean="0"/>
              <a:t>الاعادة بحيث </a:t>
            </a:r>
            <a:r>
              <a:rPr lang="ar-SA" dirty="0"/>
              <a:t>يكون لكل مفرده من المفردات فرصه </a:t>
            </a:r>
            <a:r>
              <a:rPr lang="ar-SA" dirty="0" smtClean="0"/>
              <a:t>متكافئة </a:t>
            </a:r>
            <a:r>
              <a:rPr lang="ar-SA" dirty="0"/>
              <a:t>في الاختيار</a:t>
            </a:r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290478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العينة العشوائية المنتظمة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/>
              <a:t>وطبقا لهذه </a:t>
            </a:r>
            <a:r>
              <a:rPr lang="ar-SA" dirty="0" smtClean="0"/>
              <a:t>الطريقة </a:t>
            </a:r>
            <a:r>
              <a:rPr lang="ar-SA" dirty="0"/>
              <a:t>يتم اختيار </a:t>
            </a:r>
            <a:r>
              <a:rPr lang="ar-SA" dirty="0" smtClean="0"/>
              <a:t>العينة </a:t>
            </a:r>
          </a:p>
          <a:p>
            <a:pPr algn="ctr">
              <a:lnSpc>
                <a:spcPct val="150000"/>
              </a:lnSpc>
            </a:pPr>
            <a:r>
              <a:rPr lang="ar-SA" dirty="0" smtClean="0"/>
              <a:t>وذلك </a:t>
            </a:r>
            <a:r>
              <a:rPr lang="ar-SA" dirty="0"/>
              <a:t>بعد ترقيم مفردات المجتمع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505404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العينة الطبقية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ar-SA" dirty="0" smtClean="0"/>
              <a:t>تعتبر العينة العشوائية الطبقية </a:t>
            </a:r>
            <a:r>
              <a:rPr lang="ar-SA" dirty="0"/>
              <a:t>من العينات شائعه الاستخدام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ويتم </a:t>
            </a:r>
            <a:r>
              <a:rPr lang="ar-SA" dirty="0"/>
              <a:t>تقسيم المجتمع الى مجتمعات جزئيه تسمى طبقات بحيث تكون مفردات كل طبقه متجانسه </a:t>
            </a:r>
            <a:r>
              <a:rPr lang="ar-SA" dirty="0" smtClean="0"/>
              <a:t>بالنسبة </a:t>
            </a:r>
            <a:r>
              <a:rPr lang="ar-SA" dirty="0"/>
              <a:t>للخصائص المطلوب دراستها </a:t>
            </a:r>
            <a:r>
              <a:rPr lang="ar-SA" dirty="0" smtClean="0"/>
              <a:t>وباختيار </a:t>
            </a:r>
            <a:r>
              <a:rPr lang="ar-SA" dirty="0"/>
              <a:t>عينه </a:t>
            </a:r>
            <a:r>
              <a:rPr lang="ar-SA" dirty="0" smtClean="0"/>
              <a:t>عشوائية بسيطة </a:t>
            </a:r>
            <a:r>
              <a:rPr lang="ar-SA" dirty="0"/>
              <a:t>من كل طبقه من هذه الطبقات يتم اخذ </a:t>
            </a:r>
            <a:r>
              <a:rPr lang="ar-SA" dirty="0" smtClean="0"/>
              <a:t>العينة الطبقية</a:t>
            </a:r>
            <a:endParaRPr lang="ar-SA" dirty="0"/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662755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/>
              <a:t>عينه المجموعات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sz="1000" dirty="0" smtClean="0"/>
          </a:p>
          <a:p>
            <a:pPr algn="ctr">
              <a:lnSpc>
                <a:spcPct val="150000"/>
              </a:lnSpc>
            </a:pPr>
            <a:r>
              <a:rPr lang="ar-SA" dirty="0"/>
              <a:t>يتم في هذا النوع من العينات تقسيم المجتمع الى مجموعات يختار بعضها وتتكون عينه المجموعات اما من جميع مفردات المجموعات </a:t>
            </a:r>
            <a:r>
              <a:rPr lang="ar-SA" dirty="0" smtClean="0"/>
              <a:t>المختارة </a:t>
            </a:r>
            <a:r>
              <a:rPr lang="ar-SA" dirty="0"/>
              <a:t>او من عينات </a:t>
            </a:r>
            <a:r>
              <a:rPr lang="ar-SA" dirty="0" smtClean="0"/>
              <a:t>عشوائية </a:t>
            </a:r>
            <a:r>
              <a:rPr lang="ar-SA" dirty="0"/>
              <a:t>جزئيه يختار كل منها من احد المجموعات </a:t>
            </a:r>
            <a:r>
              <a:rPr lang="ar-SA" dirty="0" smtClean="0"/>
              <a:t>المأخوذة </a:t>
            </a:r>
            <a:endParaRPr lang="ar-SA" dirty="0"/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862780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العينة المساحية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ar-SA" dirty="0" smtClean="0"/>
              <a:t>وهذا </a:t>
            </a:r>
            <a:r>
              <a:rPr lang="ar-SA" dirty="0"/>
              <a:t>النوع من العينات واسع الاستخدام وذو اهميه كبيره </a:t>
            </a:r>
            <a:r>
              <a:rPr lang="ar-SA" dirty="0" smtClean="0"/>
              <a:t> </a:t>
            </a:r>
          </a:p>
          <a:p>
            <a:pPr algn="ctr">
              <a:lnSpc>
                <a:spcPct val="150000"/>
              </a:lnSpc>
            </a:pPr>
            <a:r>
              <a:rPr lang="ar-SA" dirty="0" smtClean="0"/>
              <a:t>في </a:t>
            </a:r>
            <a:r>
              <a:rPr lang="ar-SA" dirty="0"/>
              <a:t>الحصول على المعلومات عن طريق اخذ عينات ممثله للمناطق </a:t>
            </a:r>
            <a:r>
              <a:rPr lang="ar-SA" dirty="0" smtClean="0"/>
              <a:t>الجغرافية المختلفة </a:t>
            </a:r>
            <a:r>
              <a:rPr lang="ar-SA" dirty="0"/>
              <a:t>على ان يتم اختيار هذه المناطق </a:t>
            </a:r>
            <a:r>
              <a:rPr lang="ar-SA" dirty="0" smtClean="0"/>
              <a:t>بطريقة عشوائية </a:t>
            </a:r>
            <a:r>
              <a:rPr lang="ar-SA" dirty="0"/>
              <a:t>شريطه تمثيل كل الفئات </a:t>
            </a:r>
            <a:r>
              <a:rPr lang="ar-SA" dirty="0" smtClean="0"/>
              <a:t>الاجتماعية المتمايزة </a:t>
            </a:r>
            <a:r>
              <a:rPr lang="ar-SA" dirty="0"/>
              <a:t>في كل منطقه اقليميه</a:t>
            </a:r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583669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ar-SA" sz="4000" dirty="0" smtClean="0"/>
              <a:t> العينة الحصصية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7920880" cy="4525963"/>
          </a:xfrm>
        </p:spPr>
        <p:txBody>
          <a:bodyPr/>
          <a:lstStyle/>
          <a:p>
            <a:pPr algn="just"/>
            <a:r>
              <a:rPr lang="ar-SA" sz="2400" dirty="0" smtClean="0"/>
              <a:t>	تستخدم العينة الحصصية </a:t>
            </a:r>
            <a:r>
              <a:rPr lang="ar-SA" sz="2400" dirty="0"/>
              <a:t>في دراسات الرأي العام اذ انها سهله التنفيذ وقليله </a:t>
            </a:r>
            <a:r>
              <a:rPr lang="ar-SA" sz="2400" dirty="0" smtClean="0"/>
              <a:t>التكلفة </a:t>
            </a:r>
            <a:r>
              <a:rPr lang="ar-SA" sz="2400" dirty="0"/>
              <a:t>سواء في تخطيط </a:t>
            </a:r>
            <a:r>
              <a:rPr lang="ar-SA" sz="2400" dirty="0" smtClean="0"/>
              <a:t>العينة </a:t>
            </a:r>
            <a:r>
              <a:rPr lang="ar-SA" sz="2400" dirty="0"/>
              <a:t>او استكمال عمليه </a:t>
            </a:r>
            <a:r>
              <a:rPr lang="ar-SA" sz="2400" dirty="0" smtClean="0"/>
              <a:t>المقابلة </a:t>
            </a:r>
            <a:r>
              <a:rPr lang="ar-SA" sz="2400" dirty="0"/>
              <a:t>في البحث وتعتمد هذه </a:t>
            </a:r>
            <a:r>
              <a:rPr lang="ar-SA" sz="2400" dirty="0" smtClean="0"/>
              <a:t>الطريقة </a:t>
            </a:r>
            <a:r>
              <a:rPr lang="ar-SA" sz="2400" dirty="0"/>
              <a:t>على اختيار افراد </a:t>
            </a:r>
            <a:r>
              <a:rPr lang="ar-SA" sz="2400" dirty="0" smtClean="0"/>
              <a:t>العينة </a:t>
            </a:r>
            <a:r>
              <a:rPr lang="ar-SA" sz="2400" dirty="0"/>
              <a:t>من بين الجماعات او الفئات ذات الخصائص </a:t>
            </a:r>
            <a:r>
              <a:rPr lang="ar-SA" sz="2400" dirty="0" smtClean="0"/>
              <a:t>المعينة </a:t>
            </a:r>
            <a:r>
              <a:rPr lang="ar-SA" sz="2400" dirty="0"/>
              <a:t>وذلك بنسبه الحجم العددي لهذه </a:t>
            </a:r>
            <a:r>
              <a:rPr lang="ar-SA" sz="2400" dirty="0" smtClean="0"/>
              <a:t>الجماعات .</a:t>
            </a:r>
            <a:endParaRPr lang="ar-SA" sz="2400" dirty="0"/>
          </a:p>
          <a:p>
            <a:pPr algn="just"/>
            <a:r>
              <a:rPr lang="ar-SA" sz="2400" dirty="0"/>
              <a:t>وقد تبدو </a:t>
            </a:r>
            <a:r>
              <a:rPr lang="ar-SA" sz="2400" dirty="0" smtClean="0"/>
              <a:t>العينة الحصصية </a:t>
            </a:r>
            <a:r>
              <a:rPr lang="ar-SA" sz="2400" dirty="0"/>
              <a:t>مشابهه للعينه </a:t>
            </a:r>
            <a:r>
              <a:rPr lang="ar-SA" sz="2400" dirty="0" smtClean="0"/>
              <a:t>الطبقية </a:t>
            </a:r>
            <a:r>
              <a:rPr lang="ar-SA" sz="2400" dirty="0"/>
              <a:t>ولكن الحال مختلف في </a:t>
            </a:r>
            <a:r>
              <a:rPr lang="ar-SA" sz="2400" dirty="0" smtClean="0"/>
              <a:t>العينة الطبقية </a:t>
            </a:r>
            <a:r>
              <a:rPr lang="ar-SA" sz="2400" dirty="0"/>
              <a:t>حيث ان اختيار المفردات فيها لا يترك للشخص الذي يجري </a:t>
            </a:r>
            <a:r>
              <a:rPr lang="ar-SA" sz="2400" dirty="0" smtClean="0"/>
              <a:t>المقابلة </a:t>
            </a:r>
            <a:r>
              <a:rPr lang="ar-SA" sz="2400" dirty="0"/>
              <a:t>بل يتم عشوائيا اما في </a:t>
            </a:r>
            <a:r>
              <a:rPr lang="ar-SA" sz="2400" dirty="0" smtClean="0"/>
              <a:t>العينة الحصصية فالحرية </a:t>
            </a:r>
            <a:r>
              <a:rPr lang="ar-SA" sz="2400" dirty="0"/>
              <a:t>متروكه للشخص الباحث في اختيار مفردات </a:t>
            </a:r>
            <a:r>
              <a:rPr lang="ar-SA" sz="2400" dirty="0" smtClean="0"/>
              <a:t>العينة </a:t>
            </a:r>
            <a:r>
              <a:rPr lang="ar-SA" sz="2400" dirty="0"/>
              <a:t>حتى يحصل على الحصه </a:t>
            </a:r>
            <a:r>
              <a:rPr lang="ar-SA" sz="2400" dirty="0" smtClean="0"/>
              <a:t>المطلوبة </a:t>
            </a:r>
            <a:r>
              <a:rPr lang="ar-SA" sz="2400" dirty="0"/>
              <a:t>من كل طبقه او فئه مما يؤدي لبعض التحيز في </a:t>
            </a:r>
            <a:r>
              <a:rPr lang="ar-SA" sz="2400" dirty="0" smtClean="0"/>
              <a:t>الاختيار .</a:t>
            </a:r>
            <a:endParaRPr lang="ar-SA" sz="2400" dirty="0"/>
          </a:p>
          <a:p>
            <a:pPr algn="just"/>
            <a:r>
              <a:rPr lang="ar-SA" sz="2400" dirty="0"/>
              <a:t>وفي </a:t>
            </a:r>
            <a:r>
              <a:rPr lang="ar-SA" sz="2400" dirty="0" smtClean="0"/>
              <a:t>نهاية </a:t>
            </a:r>
            <a:r>
              <a:rPr lang="ar-SA" sz="2400" dirty="0"/>
              <a:t>حديثنا </a:t>
            </a:r>
            <a:r>
              <a:rPr lang="ar-SA" sz="2400" dirty="0" smtClean="0"/>
              <a:t>لأنواع </a:t>
            </a:r>
            <a:r>
              <a:rPr lang="ar-SA" sz="2400" dirty="0"/>
              <a:t>العينات نود القول انه اذا تطلبت دراستنا اخذ عينه من المجتمع فلا بد من اختيارها بطريقه بحيث تمثل المجتمع الاصيل وكثيرا ما يلجـأ الباحث الى استخدام اكثر من طريقه </a:t>
            </a:r>
            <a:r>
              <a:rPr lang="ar-SA" sz="2400" dirty="0" smtClean="0"/>
              <a:t>للمعاينة .</a:t>
            </a:r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3628367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أساليب </a:t>
            </a:r>
            <a:r>
              <a:rPr lang="ar-SA" sz="4000" dirty="0"/>
              <a:t>العينة غير العشوائية اخرى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1. </a:t>
            </a:r>
            <a:r>
              <a:rPr lang="ar-SA" dirty="0"/>
              <a:t>عينة </a:t>
            </a:r>
            <a:r>
              <a:rPr lang="ar-SA" dirty="0" smtClean="0"/>
              <a:t>الصدفة :</a:t>
            </a:r>
            <a:endParaRPr lang="ar-SA" dirty="0"/>
          </a:p>
          <a:p>
            <a:endParaRPr lang="ar-SA" dirty="0"/>
          </a:p>
          <a:p>
            <a:r>
              <a:rPr lang="ar-SA" dirty="0"/>
              <a:t>2-العينة الغرضية أو </a:t>
            </a:r>
            <a:r>
              <a:rPr lang="ar-SA" dirty="0" smtClean="0"/>
              <a:t>القصيدية :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025922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تحديد حجم </a:t>
            </a:r>
            <a:r>
              <a:rPr lang="ar-SA" sz="4000" dirty="0" smtClean="0"/>
              <a:t>العينة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268760"/>
            <a:ext cx="8136904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200" dirty="0" smtClean="0"/>
              <a:t>	السؤال </a:t>
            </a:r>
            <a:r>
              <a:rPr lang="ar-SA" sz="2200" dirty="0"/>
              <a:t>الهام الذي يجول في خاطر الباحث هو ما هو حجم </a:t>
            </a:r>
            <a:r>
              <a:rPr lang="ar-SA" sz="2200" dirty="0" smtClean="0"/>
              <a:t>العينة </a:t>
            </a:r>
            <a:r>
              <a:rPr lang="ar-SA" sz="2200" dirty="0"/>
              <a:t>المناسب يعتقد الكثيرون بأن المحدد الرئيسي لحجم </a:t>
            </a:r>
            <a:r>
              <a:rPr lang="ar-SA" sz="2200" dirty="0" smtClean="0"/>
              <a:t>العينة </a:t>
            </a:r>
            <a:r>
              <a:rPr lang="ar-SA" sz="2200" dirty="0"/>
              <a:t>هو حجم المجتمع فقط ولكن هذا جزء من </a:t>
            </a:r>
            <a:r>
              <a:rPr lang="ar-SA" sz="2200" dirty="0" smtClean="0"/>
              <a:t>القضية </a:t>
            </a:r>
            <a:r>
              <a:rPr lang="ar-SA" sz="2200" dirty="0"/>
              <a:t>لان هناك العديد من العوامل الاخرى الواجب تحديدها ومعرفتها لاختيار الحجم الامثل للعينه وسنقوم هنا بتحديد تلك العوامل وبشكل عام </a:t>
            </a:r>
            <a:r>
              <a:rPr lang="ar-SA" sz="2200" dirty="0" smtClean="0"/>
              <a:t>كما </a:t>
            </a:r>
            <a:r>
              <a:rPr lang="ar-SA" sz="2200" dirty="0"/>
              <a:t>زاد حجم </a:t>
            </a:r>
            <a:r>
              <a:rPr lang="ar-SA" sz="2200" dirty="0" smtClean="0"/>
              <a:t>العينة </a:t>
            </a:r>
            <a:r>
              <a:rPr lang="ar-SA" sz="2200" dirty="0"/>
              <a:t>كلما حصلنا على نتائج افضل حول تمثيل المجتمع بحيث يمكننا تعميم النتائج على سائر مفردات المجتمع ولكن يجب ان </a:t>
            </a:r>
            <a:r>
              <a:rPr lang="ar-SA" sz="2200" dirty="0" smtClean="0"/>
              <a:t>لا يغيب </a:t>
            </a:r>
            <a:r>
              <a:rPr lang="ar-SA" sz="2200" dirty="0"/>
              <a:t>عن اذهاننا بأن </a:t>
            </a:r>
            <a:r>
              <a:rPr lang="ar-SA" sz="2200" dirty="0" smtClean="0"/>
              <a:t>الزيادة المفرطة </a:t>
            </a:r>
            <a:r>
              <a:rPr lang="ar-SA" sz="2200" dirty="0"/>
              <a:t>في حجم </a:t>
            </a:r>
            <a:r>
              <a:rPr lang="ar-SA" sz="2200" dirty="0" smtClean="0"/>
              <a:t>العينة </a:t>
            </a:r>
            <a:r>
              <a:rPr lang="ar-SA" sz="2200" dirty="0"/>
              <a:t>ربما تقود الى تحسن بسيط في تعميمنا حول المجتمع اضافه الى التكاليف </a:t>
            </a:r>
            <a:r>
              <a:rPr lang="ar-SA" sz="2200" dirty="0" smtClean="0"/>
              <a:t>المرتفعة </a:t>
            </a:r>
            <a:r>
              <a:rPr lang="ar-SA" sz="2200" dirty="0"/>
              <a:t>التي سنتكبدها وبناء على ذلك يجب </a:t>
            </a:r>
            <a:r>
              <a:rPr lang="ar-SA" sz="2200" dirty="0" smtClean="0"/>
              <a:t>الموازنة </a:t>
            </a:r>
            <a:r>
              <a:rPr lang="ar-SA" sz="2200" dirty="0"/>
              <a:t>بين مقدار </a:t>
            </a:r>
            <a:r>
              <a:rPr lang="ar-SA" sz="2200" dirty="0" smtClean="0"/>
              <a:t>الدقة المطلوبة </a:t>
            </a:r>
            <a:r>
              <a:rPr lang="ar-SA" sz="2200" dirty="0"/>
              <a:t>في الاختيار وتكاليف جمع البيانات</a:t>
            </a:r>
          </a:p>
          <a:p>
            <a:pPr algn="just">
              <a:lnSpc>
                <a:spcPct val="150000"/>
              </a:lnSpc>
            </a:pP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xmlns="" val="3759943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2397</TotalTime>
  <Words>189</Words>
  <Application>Microsoft Office PowerPoint</Application>
  <PresentationFormat>عرض على الشاشة (3:4)‏</PresentationFormat>
  <Paragraphs>45</Paragraphs>
  <Slides>12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المحاضرة التمهيدية</vt:lpstr>
      <vt:lpstr>الشريحة 1</vt:lpstr>
      <vt:lpstr>                             المحاضرة العاشرة                  </vt:lpstr>
      <vt:lpstr> العيينات</vt:lpstr>
      <vt:lpstr> العينة العشوائية البسيطة </vt:lpstr>
      <vt:lpstr>  العينة العشوائية المنتظمة</vt:lpstr>
      <vt:lpstr> العينة الطبقية</vt:lpstr>
      <vt:lpstr>عينه المجموعات</vt:lpstr>
      <vt:lpstr> العينة المساحية</vt:lpstr>
      <vt:lpstr> العينة الحصصية</vt:lpstr>
      <vt:lpstr> أساليب العينة غير العشوائية اخرى</vt:lpstr>
      <vt:lpstr> تحديد حجم العينة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240</cp:revision>
  <dcterms:created xsi:type="dcterms:W3CDTF">1601-01-01T00:00:00Z</dcterms:created>
  <dcterms:modified xsi:type="dcterms:W3CDTF">2013-03-23T17:38:50Z</dcterms:modified>
</cp:coreProperties>
</file>