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22" r:id="rId2"/>
    <p:sldId id="321" r:id="rId3"/>
    <p:sldId id="259" r:id="rId4"/>
    <p:sldId id="287" r:id="rId5"/>
    <p:sldId id="411" r:id="rId6"/>
    <p:sldId id="431" r:id="rId7"/>
    <p:sldId id="412" r:id="rId8"/>
    <p:sldId id="432" r:id="rId9"/>
    <p:sldId id="433" r:id="rId10"/>
    <p:sldId id="413" r:id="rId11"/>
    <p:sldId id="434" r:id="rId12"/>
    <p:sldId id="435" r:id="rId13"/>
    <p:sldId id="266" r:id="rId14"/>
  </p:sldIdLst>
  <p:sldSz cx="9906000" cy="6858000" type="A4"/>
  <p:notesSz cx="9874250" cy="6797675"/>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009900"/>
    <a:srgbClr val="663300"/>
    <a:srgbClr val="FF3300"/>
    <a:srgbClr val="CC6600"/>
    <a:srgbClr val="000000"/>
    <a:srgbClr val="AD9968"/>
    <a:srgbClr val="3B84AF"/>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19" autoAdjust="0"/>
    <p:restoredTop sz="94664" autoAdjust="0"/>
  </p:normalViewPr>
  <p:slideViewPr>
    <p:cSldViewPr>
      <p:cViewPr>
        <p:scale>
          <a:sx n="70" d="100"/>
          <a:sy n="70" d="100"/>
        </p:scale>
        <p:origin x="-1596" y="-19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278841" cy="339884"/>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5593125" y="0"/>
            <a:ext cx="4278841" cy="339884"/>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11/19/2012</a:t>
            </a:fld>
            <a:endParaRPr lang="en-US" dirty="0"/>
          </a:p>
        </p:txBody>
      </p:sp>
      <p:sp>
        <p:nvSpPr>
          <p:cNvPr id="4" name="Slide Image Placeholder 3"/>
          <p:cNvSpPr>
            <a:spLocks noGrp="1" noRot="1" noChangeAspect="1"/>
          </p:cNvSpPr>
          <p:nvPr>
            <p:ph type="sldImg" idx="2"/>
          </p:nvPr>
        </p:nvSpPr>
        <p:spPr>
          <a:xfrm>
            <a:off x="3095625" y="509588"/>
            <a:ext cx="3683000" cy="2549525"/>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987426" y="3228896"/>
            <a:ext cx="7899400" cy="3058954"/>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6456612"/>
            <a:ext cx="4278841" cy="339884"/>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5593125" y="6456612"/>
            <a:ext cx="4278841" cy="339884"/>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 xmlns:p14="http://schemas.microsoft.com/office/powerpoint/2010/main" val="74142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extLst>
      <p:ext uri="{BB962C8B-B14F-4D97-AF65-F5344CB8AC3E}">
        <p14:creationId xmlns="" xmlns:p14="http://schemas.microsoft.com/office/powerpoint/2010/main" val="3502228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 xmlns:p14="http://schemas.microsoft.com/office/powerpoint/2010/main" val="119729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 xmlns:p14="http://schemas.microsoft.com/office/powerpoint/2010/main" val="3059832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89546"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عنصر نائب لرقم الشريحة 3"/>
          <p:cNvSpPr txBox="1">
            <a:spLocks/>
          </p:cNvSpPr>
          <p:nvPr userDrawn="1"/>
        </p:nvSpPr>
        <p:spPr>
          <a:xfrm>
            <a:off x="4851400" y="6356350"/>
            <a:ext cx="482600" cy="365125"/>
          </a:xfrm>
          <a:prstGeom prst="rect">
            <a:avLst/>
          </a:prstGeom>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r>
              <a:rPr lang="en-US" dirty="0" smtClean="0">
                <a:solidFill>
                  <a:srgbClr val="376092"/>
                </a:solidFill>
                <a:cs typeface="Arial" pitchFamily="34" charset="0"/>
              </a:rPr>
              <a:t>1</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r>
              <a:rPr lang="en-US" dirty="0" smtClean="0"/>
              <a:t> </a:t>
            </a:r>
            <a:endParaRPr lang="en-US" dirty="0"/>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362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25146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اسم المقرر:</a:t>
            </a:r>
            <a:r>
              <a:rPr lang="en-US"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إدارة الجودة</a:t>
            </a:r>
          </a:p>
          <a:p>
            <a:pPr algn="ctr">
              <a:lnSpc>
                <a:spcPct val="80000"/>
              </a:lnSpc>
            </a:pPr>
            <a:endParaRPr lang="en-GB" sz="40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b="1" dirty="0" smtClean="0">
                <a:latin typeface="Calibri" pitchFamily="34" charset="0"/>
                <a:cs typeface="Times New Roman" pitchFamily="18" charset="0"/>
              </a:rPr>
              <a:t>د. جهاد عبدالله </a:t>
            </a:r>
            <a:r>
              <a:rPr lang="ar-SA" sz="3200" b="1" dirty="0" err="1" smtClean="0">
                <a:latin typeface="Calibri" pitchFamily="34" charset="0"/>
                <a:cs typeface="Times New Roman" pitchFamily="18" charset="0"/>
              </a:rPr>
              <a:t>عفانه</a:t>
            </a: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3"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z="4200" b="1" dirty="0" smtClean="0">
                <a:solidFill>
                  <a:schemeClr val="tx1"/>
                </a:solidFill>
                <a:latin typeface="AYM Wadiy S_U normal."/>
                <a:cs typeface="Times New Roman" pitchFamily="18" charset="0"/>
              </a:rPr>
              <a:t>المحاضرة الرابعة عشر</a:t>
            </a:r>
            <a:endParaRPr lang="ar-SA" sz="4200" dirty="0"/>
          </a:p>
        </p:txBody>
      </p:sp>
      <p:sp>
        <p:nvSpPr>
          <p:cNvPr id="3" name="عنوان فرعي 2"/>
          <p:cNvSpPr>
            <a:spLocks noGrp="1"/>
          </p:cNvSpPr>
          <p:nvPr>
            <p:ph type="subTitle" idx="1"/>
          </p:nvPr>
        </p:nvSpPr>
        <p:spPr>
          <a:xfrm>
            <a:off x="762000" y="4191000"/>
            <a:ext cx="8153400" cy="1752600"/>
          </a:xfrm>
        </p:spPr>
        <p:txBody>
          <a:bodyPr/>
          <a:lstStyle/>
          <a:p>
            <a:pPr lvl="0" eaLnBrk="1" fontAlgn="auto" hangingPunct="1">
              <a:spcAft>
                <a:spcPts val="0"/>
              </a:spcAft>
              <a:defRPr/>
            </a:pPr>
            <a:r>
              <a:rPr lang="ar-SA" sz="4000" b="1" dirty="0" smtClean="0">
                <a:solidFill>
                  <a:srgbClr val="009900"/>
                </a:solidFill>
                <a:cs typeface="Arial"/>
              </a:rPr>
              <a:t>جـوائـز إدارة الـجودة الشاملـة</a:t>
            </a:r>
            <a:endParaRPr lang="ar-SA" sz="4000" b="1" dirty="0">
              <a:solidFill>
                <a:srgbClr val="009900"/>
              </a:solidFill>
              <a:cs typeface="Arial"/>
            </a:endParaRPr>
          </a:p>
          <a:p>
            <a:endParaRPr lang="ar-SA" sz="4000" dirty="0">
              <a:solidFill>
                <a:srgbClr val="002060"/>
              </a:solidFill>
            </a:endParaRPr>
          </a:p>
        </p:txBody>
      </p:sp>
    </p:spTree>
  </p:cSld>
  <p:clrMapOvr>
    <a:masterClrMapping/>
  </p:clrMapOvr>
  <mc:AlternateContent xmlns:mc="http://schemas.openxmlformats.org/markup-compatibility/2006">
    <mc:Choice xmlns=""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by="(-#ppt_w*2)" calcmode="lin" valueType="num">
                                      <p:cBhvr rctx="PPT">
                                        <p:cTn id="12" dur="500" autoRev="1" fill="hold">
                                          <p:stCondLst>
                                            <p:cond delay="0"/>
                                          </p:stCondLst>
                                        </p:cTn>
                                        <p:tgtEl>
                                          <p:spTgt spid="3">
                                            <p:txEl>
                                              <p:pRg st="0" end="0"/>
                                            </p:txEl>
                                          </p:spTgt>
                                        </p:tgtEl>
                                        <p:attrNameLst>
                                          <p:attrName>ppt_w</p:attrName>
                                        </p:attrNameLst>
                                      </p:cBhvr>
                                    </p:anim>
                                    <p:anim by="(#ppt_w*0.50)" calcmode="lin" valueType="num">
                                      <p:cBhvr>
                                        <p:cTn id="13" dur="500" decel="50000" autoRev="1" fill="hold">
                                          <p:stCondLst>
                                            <p:cond delay="0"/>
                                          </p:stCondLst>
                                        </p:cTn>
                                        <p:tgtEl>
                                          <p:spTgt spid="3">
                                            <p:txEl>
                                              <p:pRg st="0" end="0"/>
                                            </p:txEl>
                                          </p:spTgt>
                                        </p:tgtEl>
                                        <p:attrNameLst>
                                          <p:attrName>ppt_x</p:attrName>
                                        </p:attrNameLst>
                                      </p:cBhvr>
                                    </p:anim>
                                    <p:anim from="(-#ppt_h/2)" to="(#ppt_y)" calcmode="lin" valueType="num">
                                      <p:cBhvr>
                                        <p:cTn id="14" dur="1000" fill="hold">
                                          <p:stCondLst>
                                            <p:cond delay="0"/>
                                          </p:stCondLst>
                                        </p:cTn>
                                        <p:tgtEl>
                                          <p:spTgt spid="3">
                                            <p:txEl>
                                              <p:pRg st="0" end="0"/>
                                            </p:txEl>
                                          </p:spTgt>
                                        </p:tgtEl>
                                        <p:attrNameLst>
                                          <p:attrName>ppt_y</p:attrName>
                                        </p:attrNameLst>
                                      </p:cBhvr>
                                    </p:anim>
                                    <p:animRot by="21600000">
                                      <p:cBhvr>
                                        <p:cTn id="15" dur="1000" fill="hold">
                                          <p:stCondLst>
                                            <p:cond delay="0"/>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z="4200" b="1" dirty="0" smtClean="0">
                <a:solidFill>
                  <a:schemeClr val="tx1"/>
                </a:solidFill>
                <a:cs typeface="Arial" pitchFamily="34" charset="0"/>
              </a:rPr>
              <a:t>:</a:t>
            </a:r>
            <a:r>
              <a:rPr lang="ar-SA" sz="4200" b="1" dirty="0" smtClean="0">
                <a:solidFill>
                  <a:schemeClr val="tx1"/>
                </a:solidFill>
                <a:cs typeface="Arial" pitchFamily="34" charset="0"/>
              </a:rPr>
              <a:t>موضوعات الفصل</a:t>
            </a:r>
          </a:p>
        </p:txBody>
      </p:sp>
      <p:sp>
        <p:nvSpPr>
          <p:cNvPr id="7" name="Rectangle 5"/>
          <p:cNvSpPr>
            <a:spLocks noChangeArrowheads="1"/>
          </p:cNvSpPr>
          <p:nvPr/>
        </p:nvSpPr>
        <p:spPr bwMode="auto">
          <a:xfrm>
            <a:off x="990600" y="1905000"/>
            <a:ext cx="7924800" cy="3416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lvl="0" algn="just">
              <a:buFont typeface="Arial" pitchFamily="34" charset="0"/>
              <a:buChar char="•"/>
            </a:pPr>
            <a:r>
              <a:rPr lang="ar-SA" sz="3600" b="1" dirty="0" smtClean="0"/>
              <a:t> مقدمة.</a:t>
            </a:r>
          </a:p>
          <a:p>
            <a:pPr lvl="0" algn="just">
              <a:buFont typeface="Arial" pitchFamily="34" charset="0"/>
              <a:buChar char="•"/>
            </a:pPr>
            <a:r>
              <a:rPr lang="ar-SA" sz="3600" b="1" dirty="0" smtClean="0"/>
              <a:t> جائزة </a:t>
            </a:r>
            <a:r>
              <a:rPr lang="ar-SA" sz="3600" b="1" dirty="0" err="1" smtClean="0"/>
              <a:t>ديمنج</a:t>
            </a:r>
            <a:r>
              <a:rPr lang="ar-SA" sz="3600" b="1" dirty="0" smtClean="0"/>
              <a:t>.</a:t>
            </a:r>
          </a:p>
          <a:p>
            <a:pPr lvl="0" algn="just">
              <a:buFont typeface="Arial" pitchFamily="34" charset="0"/>
              <a:buChar char="•"/>
            </a:pPr>
            <a:r>
              <a:rPr lang="ar-SA" sz="3600" b="1" dirty="0" smtClean="0">
                <a:solidFill>
                  <a:prstClr val="black"/>
                </a:solidFill>
              </a:rPr>
              <a:t> جائزة مالكوم </a:t>
            </a:r>
            <a:r>
              <a:rPr lang="ar-SA" sz="3600" b="1" dirty="0" err="1" smtClean="0">
                <a:solidFill>
                  <a:prstClr val="black"/>
                </a:solidFill>
              </a:rPr>
              <a:t>بالدريج</a:t>
            </a:r>
            <a:r>
              <a:rPr lang="ar-SA" sz="3600" b="1" dirty="0" smtClean="0">
                <a:solidFill>
                  <a:prstClr val="black"/>
                </a:solidFill>
              </a:rPr>
              <a:t> الوطنية للجودة. </a:t>
            </a:r>
          </a:p>
          <a:p>
            <a:pPr lvl="0" algn="just">
              <a:buFont typeface="Arial" pitchFamily="34" charset="0"/>
              <a:buChar char="•"/>
            </a:pPr>
            <a:r>
              <a:rPr lang="ar-SA" sz="3600" b="1" dirty="0" smtClean="0">
                <a:solidFill>
                  <a:prstClr val="black"/>
                </a:solidFill>
              </a:rPr>
              <a:t> الجائزة الأوروبية للجودة.</a:t>
            </a:r>
          </a:p>
          <a:p>
            <a:pPr lvl="0" algn="just"/>
            <a:endParaRPr lang="ar-SA" sz="3600" b="1" dirty="0" smtClean="0">
              <a:solidFill>
                <a:prstClr val="black"/>
              </a:solidFill>
            </a:endParaRPr>
          </a:p>
          <a:p>
            <a:pPr marL="457200" lvl="0" indent="-457200" algn="just"/>
            <a:endParaRPr lang="ar-SA" sz="3600" b="1" dirty="0" smtClean="0">
              <a:solidFill>
                <a:prstClr val="black"/>
              </a:solidFill>
            </a:endParaRPr>
          </a:p>
        </p:txBody>
      </p:sp>
    </p:spTree>
  </p:cSld>
  <p:clrMapOvr>
    <a:masterClrMapping/>
  </p:clrMapOvr>
  <p:transition spd="slow">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مقدمة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219200"/>
            <a:ext cx="9601200" cy="51783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endParaRPr lang="ar-SA" sz="1200" b="1" dirty="0" smtClean="0"/>
          </a:p>
          <a:p>
            <a:pPr marL="514350" indent="-514350" algn="just"/>
            <a:r>
              <a:rPr lang="ar-SA" sz="2600" b="1" dirty="0" smtClean="0"/>
              <a:t> </a:t>
            </a:r>
            <a:r>
              <a:rPr lang="ar-SA" sz="2600" b="1" u="sng" dirty="0" smtClean="0">
                <a:solidFill>
                  <a:srgbClr val="993300"/>
                </a:solidFill>
              </a:rPr>
              <a:t>الأهداف المشتركة لجوائز إدارة الجودة الشاملة</a:t>
            </a:r>
            <a:r>
              <a:rPr lang="ar-SA" sz="2600" b="1" dirty="0" smtClean="0"/>
              <a:t>:</a:t>
            </a:r>
          </a:p>
          <a:p>
            <a:pPr marL="514350" indent="-514350" algn="just">
              <a:buFont typeface="+mj-lt"/>
              <a:buAutoNum type="arabicPeriod"/>
            </a:pPr>
            <a:r>
              <a:rPr lang="ar-SA" sz="2450" b="1" dirty="0" smtClean="0"/>
              <a:t>زيادة وعي الناس بأهمية إدارة الجودة لدورها البارز في تدعيم الميزة التنافسية للمنظمة.</a:t>
            </a:r>
          </a:p>
          <a:p>
            <a:pPr marL="514350" indent="-514350" algn="just">
              <a:buFont typeface="+mj-lt"/>
              <a:buAutoNum type="arabicPeriod"/>
            </a:pPr>
            <a:r>
              <a:rPr lang="ar-SA" sz="2600" b="1" dirty="0" smtClean="0"/>
              <a:t>تشجيع التقييم الذاتي للمنظمات ومقارنة أداء المنظمة مع المعايير الموضوعة.</a:t>
            </a:r>
          </a:p>
          <a:p>
            <a:pPr marL="514350" indent="-514350" algn="just">
              <a:buFont typeface="+mj-lt"/>
              <a:buAutoNum type="arabicPeriod"/>
            </a:pPr>
            <a:r>
              <a:rPr lang="ar-SA" sz="2600" b="1" dirty="0" smtClean="0"/>
              <a:t>الحث على تشجيع تبادل المعلومات حول استراتيجيات نشر ثقافة الجودة، والعوائد المتحققة من تطبيق هذه الاستراتيجيات.</a:t>
            </a:r>
          </a:p>
          <a:p>
            <a:pPr marL="514350" indent="-514350" algn="just">
              <a:buFont typeface="+mj-lt"/>
              <a:buAutoNum type="arabicPeriod"/>
            </a:pPr>
            <a:r>
              <a:rPr lang="ar-SA" sz="2600" b="1" dirty="0" smtClean="0"/>
              <a:t>زيادة الوعي بخصوص متطلبات الحصول على التميز.</a:t>
            </a:r>
          </a:p>
          <a:p>
            <a:pPr marL="514350" indent="-514350" algn="just">
              <a:buFont typeface="+mj-lt"/>
              <a:buAutoNum type="arabicPeriod"/>
            </a:pPr>
            <a:r>
              <a:rPr lang="ar-SA" sz="2600" b="1" dirty="0" smtClean="0"/>
              <a:t>تشجيع المنظمات على تقديم وتطبيق عمليات تطوير إدارة الجودة بالمنظمة.</a:t>
            </a:r>
          </a:p>
          <a:p>
            <a:pPr marL="514350" indent="-514350" algn="just"/>
            <a:endParaRPr lang="ar-SA" sz="1000" b="1" dirty="0" smtClean="0"/>
          </a:p>
          <a:p>
            <a:pPr marL="514350" indent="-514350" algn="just"/>
            <a:r>
              <a:rPr lang="ar-SA" sz="2600" b="1" dirty="0" smtClean="0"/>
              <a:t>* تعتمد كافة جوائز الجودة في العالم على أساس </a:t>
            </a:r>
            <a:r>
              <a:rPr lang="ar-SA" sz="2600" b="1" dirty="0" smtClean="0">
                <a:solidFill>
                  <a:srgbClr val="993300"/>
                </a:solidFill>
              </a:rPr>
              <a:t>إجراء تقييم لأداء المنظمات بالمقارنة مع معايير محددة سلفاً وفقاً لدرجات أو علامات مخصصة لكل عنصر من العناصر التي يتم تقييمها</a:t>
            </a:r>
            <a:r>
              <a:rPr lang="ar-SA" sz="2600" b="1" dirty="0" smtClean="0"/>
              <a:t>. وقد تنظم هذه الجوائز على مستوى عالمي أو إقليمي أو محلي. </a:t>
            </a:r>
            <a:r>
              <a:rPr lang="ar-SA" sz="2600" b="1" u="sng" dirty="0" smtClean="0"/>
              <a:t>ومن أهم هذه الجوائز</a:t>
            </a:r>
            <a:r>
              <a:rPr lang="ar-SA" sz="2600" b="1" dirty="0" smtClean="0"/>
              <a:t>:</a:t>
            </a:r>
          </a:p>
          <a:p>
            <a:pPr marL="514350" indent="-514350" algn="just"/>
            <a:endParaRPr lang="ar-SA" sz="2600" b="1" dirty="0" smtClean="0"/>
          </a:p>
        </p:txBody>
      </p:sp>
    </p:spTree>
  </p:cSld>
  <p:clrMapOvr>
    <a:masterClrMapping/>
  </p:clrMapOvr>
  <p:transition spd="slow">
    <p:wheel spokes="3"/>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أولاً: جائزة </a:t>
            </a:r>
            <a:r>
              <a:rPr lang="ar-SA" sz="4200" b="1" dirty="0" err="1" smtClean="0">
                <a:solidFill>
                  <a:srgbClr val="002060"/>
                </a:solidFill>
                <a:cs typeface="Arial" pitchFamily="34" charset="0"/>
              </a:rPr>
              <a:t>ديمنج</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0" y="1390992"/>
            <a:ext cx="9753600" cy="50860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500" b="1" dirty="0" smtClean="0"/>
              <a:t>  وضع أساسها من قبل اتحاد العلماء والمهندسين اليابانيين عام 1951، وذلك اعترافاً بجهود </a:t>
            </a:r>
            <a:r>
              <a:rPr lang="ar-SA" sz="2500" b="1" dirty="0" err="1" smtClean="0"/>
              <a:t>ديمنج</a:t>
            </a:r>
            <a:r>
              <a:rPr lang="ar-SA" sz="2500" b="1" dirty="0" smtClean="0"/>
              <a:t> ومساهماته في الصناعة اليابانية وبالذات في الأساليب الإحصائية لضبط الجودة. </a:t>
            </a:r>
            <a:r>
              <a:rPr lang="ar-SA" sz="2500" b="1" dirty="0" smtClean="0">
                <a:solidFill>
                  <a:srgbClr val="993300"/>
                </a:solidFill>
              </a:rPr>
              <a:t>وتُمنح الجائزة سنوياً للمنظمات والوحدات العاملة فيها، كما وتُمنح للأفراد الذين ساهموا في </a:t>
            </a:r>
            <a:r>
              <a:rPr lang="ar-SA" sz="2500" b="1" dirty="0" smtClean="0">
                <a:solidFill>
                  <a:srgbClr val="993300"/>
                </a:solidFill>
              </a:rPr>
              <a:t>دراسات الجودة، </a:t>
            </a:r>
            <a:r>
              <a:rPr lang="ar-SA" sz="2500" b="1" dirty="0" smtClean="0">
                <a:solidFill>
                  <a:srgbClr val="993300"/>
                </a:solidFill>
              </a:rPr>
              <a:t>أو في الأساليب </a:t>
            </a:r>
            <a:r>
              <a:rPr lang="ar-SA" sz="2500" b="1" dirty="0" smtClean="0">
                <a:solidFill>
                  <a:srgbClr val="993300"/>
                </a:solidFill>
              </a:rPr>
              <a:t>الإحصائية، </a:t>
            </a:r>
            <a:r>
              <a:rPr lang="ar-SA" sz="2500" b="1" dirty="0" smtClean="0">
                <a:solidFill>
                  <a:srgbClr val="993300"/>
                </a:solidFill>
              </a:rPr>
              <a:t>أو في نشر مبادئ إدارة الجودة الشاملة</a:t>
            </a:r>
            <a:r>
              <a:rPr lang="ar-SA" sz="2500" b="1" dirty="0" smtClean="0"/>
              <a:t>. </a:t>
            </a:r>
            <a:r>
              <a:rPr lang="ar-SA" sz="2500" b="1" dirty="0" smtClean="0"/>
              <a:t>ويتم </a:t>
            </a:r>
            <a:r>
              <a:rPr lang="ar-SA" sz="2500" b="1" dirty="0" smtClean="0"/>
              <a:t>اختيار المنظمة الأكثر نجاحاً في هذا المجال. </a:t>
            </a:r>
            <a:r>
              <a:rPr lang="ar-SA" sz="2500" b="1" u="sng" dirty="0" smtClean="0">
                <a:solidFill>
                  <a:srgbClr val="993300"/>
                </a:solidFill>
              </a:rPr>
              <a:t>ويمكن تلخيص عناصر التقييم التي تشملها جائزة </a:t>
            </a:r>
            <a:r>
              <a:rPr lang="ar-SA" sz="2500" b="1" u="sng" dirty="0" err="1" smtClean="0">
                <a:solidFill>
                  <a:srgbClr val="993300"/>
                </a:solidFill>
              </a:rPr>
              <a:t>ديمنج</a:t>
            </a:r>
            <a:r>
              <a:rPr lang="ar-SA" sz="2500" b="1" u="sng" dirty="0" smtClean="0">
                <a:solidFill>
                  <a:srgbClr val="993300"/>
                </a:solidFill>
              </a:rPr>
              <a:t> بما يلي</a:t>
            </a:r>
            <a:r>
              <a:rPr lang="ar-SA" sz="2500" b="1" dirty="0" smtClean="0"/>
              <a:t>:</a:t>
            </a:r>
          </a:p>
          <a:p>
            <a:pPr marL="514350" indent="-514350" algn="just"/>
            <a:endParaRPr lang="ar-SA" sz="800" b="1" dirty="0" smtClean="0"/>
          </a:p>
          <a:p>
            <a:pPr marL="514350" indent="-514350" algn="just">
              <a:buFont typeface="+mj-lt"/>
              <a:buAutoNum type="arabicPeriod"/>
            </a:pPr>
            <a:r>
              <a:rPr lang="ar-SA" sz="2400" b="1" dirty="0" smtClean="0">
                <a:solidFill>
                  <a:srgbClr val="993300"/>
                </a:solidFill>
              </a:rPr>
              <a:t>السياسات</a:t>
            </a:r>
            <a:r>
              <a:rPr lang="ar-SA" sz="2400" b="1" dirty="0" smtClean="0"/>
              <a:t>: سياسات الجودة، ومراقبة الجودة، وطريقة وضع السياسات ومدى ثباتها ومراجعتها وعلاقتها بالتخطيط.</a:t>
            </a:r>
          </a:p>
          <a:p>
            <a:pPr marL="514350" indent="-514350" algn="just">
              <a:buFont typeface="+mj-lt"/>
              <a:buAutoNum type="arabicPeriod"/>
            </a:pPr>
            <a:r>
              <a:rPr lang="ar-SA" sz="2250" b="1" dirty="0" smtClean="0">
                <a:solidFill>
                  <a:srgbClr val="993300"/>
                </a:solidFill>
              </a:rPr>
              <a:t>التنظيم وإدارة التنظيم</a:t>
            </a:r>
            <a:r>
              <a:rPr lang="ar-SA" sz="2250" b="1" dirty="0" smtClean="0"/>
              <a:t>: من حيث وضوح السلطة والمسؤولية، التفويض، التنسيق، حلقات الجودة،..</a:t>
            </a:r>
          </a:p>
          <a:p>
            <a:pPr marL="514350" indent="-514350" algn="just">
              <a:buFont typeface="+mj-lt"/>
              <a:buAutoNum type="arabicPeriod" startAt="3"/>
            </a:pPr>
            <a:r>
              <a:rPr lang="ar-SA" sz="2400" b="1" dirty="0" smtClean="0"/>
              <a:t> </a:t>
            </a:r>
            <a:r>
              <a:rPr lang="ar-SA" sz="2400" b="1" dirty="0" smtClean="0">
                <a:solidFill>
                  <a:srgbClr val="993300"/>
                </a:solidFill>
              </a:rPr>
              <a:t>التعليم والنشر</a:t>
            </a:r>
            <a:r>
              <a:rPr lang="ar-SA" sz="2400" b="1" dirty="0" smtClean="0"/>
              <a:t>: برامج التعليم ونتائجه، </a:t>
            </a:r>
            <a:r>
              <a:rPr lang="ar-SA" sz="2400" b="1" dirty="0" smtClean="0"/>
              <a:t>تعلّم </a:t>
            </a:r>
            <a:r>
              <a:rPr lang="ar-SA" sz="2400" b="1" dirty="0" smtClean="0"/>
              <a:t>الأساليب الإحصائية، نظام التحسينات،..</a:t>
            </a:r>
          </a:p>
          <a:p>
            <a:pPr marL="514350" indent="-514350" algn="just">
              <a:buFont typeface="+mj-lt"/>
              <a:buAutoNum type="arabicPeriod" startAt="3"/>
            </a:pPr>
            <a:r>
              <a:rPr lang="ar-SA" sz="2400" b="1" dirty="0" smtClean="0">
                <a:solidFill>
                  <a:srgbClr val="993300"/>
                </a:solidFill>
              </a:rPr>
              <a:t>جمع واستخدام معلومات الجودة</a:t>
            </a:r>
            <a:r>
              <a:rPr lang="ar-SA" sz="2400" b="1" dirty="0" smtClean="0"/>
              <a:t>: جمع المعلومات الخارجية، إيصال المعلومات إلى الدوائر    بسرعة، معالجة البيانات، ...</a:t>
            </a:r>
          </a:p>
          <a:p>
            <a:pPr marL="514350" indent="-514350" algn="just"/>
            <a:endParaRPr lang="ar-SA" sz="2400" b="1" dirty="0" smtClean="0"/>
          </a:p>
        </p:txBody>
      </p:sp>
    </p:spTree>
  </p:cSld>
  <p:clrMapOvr>
    <a:masterClrMapping/>
  </p:clrMapOvr>
  <p:transition spd="slow">
    <p:wheel spokes="3"/>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جائزة </a:t>
            </a:r>
            <a:r>
              <a:rPr lang="ar-SA" sz="4200" b="1" dirty="0" err="1" smtClean="0">
                <a:solidFill>
                  <a:srgbClr val="002060"/>
                </a:solidFill>
                <a:cs typeface="Arial" pitchFamily="34" charset="0"/>
              </a:rPr>
              <a:t>ديمنج</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447800"/>
            <a:ext cx="9525000" cy="48936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5"/>
            </a:pPr>
            <a:r>
              <a:rPr lang="ar-SA" sz="2500" b="1" dirty="0" smtClean="0">
                <a:solidFill>
                  <a:srgbClr val="993300"/>
                </a:solidFill>
              </a:rPr>
              <a:t>التحليل</a:t>
            </a:r>
            <a:r>
              <a:rPr lang="ar-SA" sz="2500" b="1" dirty="0" smtClean="0"/>
              <a:t>: من حيث اختيار المشاكل الرئيسة، واستخدام الأساليب الإحصائية، وربط التحليل مع التكنولوجيا، وتحليل الجودة، واستخدام نتائج التحليل، ...</a:t>
            </a:r>
          </a:p>
          <a:p>
            <a:pPr marL="514350" indent="-514350" algn="just">
              <a:buFont typeface="+mj-lt"/>
              <a:buAutoNum type="arabicPeriod" startAt="5"/>
            </a:pPr>
            <a:r>
              <a:rPr lang="ar-SA" sz="2500" b="1" dirty="0" smtClean="0">
                <a:solidFill>
                  <a:srgbClr val="993300"/>
                </a:solidFill>
              </a:rPr>
              <a:t>المعايير</a:t>
            </a:r>
            <a:r>
              <a:rPr lang="ar-SA" sz="2500" b="1" dirty="0" smtClean="0"/>
              <a:t>: وضع المعايير ومراجعتها وتوحيدها واستخدامها، ...</a:t>
            </a:r>
          </a:p>
          <a:p>
            <a:pPr marL="514350" indent="-514350" algn="just">
              <a:buFont typeface="+mj-lt"/>
              <a:buAutoNum type="arabicPeriod" startAt="5"/>
            </a:pPr>
            <a:r>
              <a:rPr lang="ar-SA" sz="2500" b="1" dirty="0" smtClean="0">
                <a:solidFill>
                  <a:srgbClr val="993300"/>
                </a:solidFill>
              </a:rPr>
              <a:t>المراقبة</a:t>
            </a:r>
            <a:r>
              <a:rPr lang="ar-SA" sz="2500" b="1" dirty="0" smtClean="0"/>
              <a:t>: أنظمة مراقبة الجودة وبنودها، واستخدام الأساليب الإحصائية في الرقابة، ..</a:t>
            </a:r>
          </a:p>
          <a:p>
            <a:pPr marL="514350" indent="-514350" algn="just">
              <a:buFont typeface="+mj-lt"/>
              <a:buAutoNum type="arabicPeriod" startAt="5"/>
            </a:pPr>
            <a:r>
              <a:rPr lang="ar-SA" sz="2500" b="1" dirty="0" smtClean="0">
                <a:solidFill>
                  <a:srgbClr val="993300"/>
                </a:solidFill>
              </a:rPr>
              <a:t>تأكيد الجودة</a:t>
            </a:r>
            <a:r>
              <a:rPr lang="ar-SA" sz="2500" b="1" dirty="0" smtClean="0"/>
              <a:t>: إجراءات تطوير المنتج، ورضا العميل، وتصميم العمليات وتحليلها، وأجهزة القياس وصيانتها، نظام توكيد الجودة والتدقيق الداخلي، ...</a:t>
            </a:r>
          </a:p>
          <a:p>
            <a:pPr marL="514350" indent="-514350" algn="just">
              <a:buFont typeface="+mj-lt"/>
              <a:buAutoNum type="arabicPeriod" startAt="5"/>
            </a:pPr>
            <a:r>
              <a:rPr lang="ar-SA" sz="2500" b="1" dirty="0" smtClean="0">
                <a:solidFill>
                  <a:srgbClr val="993300"/>
                </a:solidFill>
              </a:rPr>
              <a:t>النتائج</a:t>
            </a:r>
            <a:r>
              <a:rPr lang="ar-SA" sz="2500" b="1" dirty="0" smtClean="0"/>
              <a:t>: قياس النتائج الأساسية والنتائج غير الملموسة بالنسبة للجودة، والخدمات، ووقت التسليم، والتكلفة والأرباح، والسلامة البيئية، ..</a:t>
            </a:r>
          </a:p>
          <a:p>
            <a:pPr marL="514350" indent="-514350" algn="just">
              <a:buFont typeface="+mj-lt"/>
              <a:buAutoNum type="arabicPeriod" startAt="5"/>
            </a:pPr>
            <a:r>
              <a:rPr lang="ar-SA" sz="2500" b="1" dirty="0" smtClean="0">
                <a:solidFill>
                  <a:srgbClr val="993300"/>
                </a:solidFill>
              </a:rPr>
              <a:t>التخطيط للمستقبل</a:t>
            </a:r>
            <a:r>
              <a:rPr lang="ar-SA" sz="2500" b="1" dirty="0" smtClean="0"/>
              <a:t>: دقة الخطط الموضوعة، معالجة المشاكل، والخطط المستقبلية.</a:t>
            </a:r>
          </a:p>
          <a:p>
            <a:pPr marL="514350" indent="-514350" algn="just"/>
            <a:endParaRPr lang="ar-SA" sz="1200" b="1" dirty="0" smtClean="0"/>
          </a:p>
          <a:p>
            <a:pPr marL="514350" indent="-514350" algn="just"/>
            <a:r>
              <a:rPr lang="ar-SA" sz="2500" b="1" dirty="0" smtClean="0"/>
              <a:t>* </a:t>
            </a:r>
            <a:r>
              <a:rPr lang="ar-SA" sz="2500" b="1" dirty="0" smtClean="0">
                <a:solidFill>
                  <a:srgbClr val="993300"/>
                </a:solidFill>
              </a:rPr>
              <a:t>حققت الكثير من الشركات الفائزة بجائزة </a:t>
            </a:r>
            <a:r>
              <a:rPr lang="ar-SA" sz="2500" b="1" dirty="0" err="1" smtClean="0">
                <a:solidFill>
                  <a:srgbClr val="993300"/>
                </a:solidFill>
              </a:rPr>
              <a:t>ديمنج</a:t>
            </a:r>
            <a:r>
              <a:rPr lang="ar-SA" sz="2500" b="1" dirty="0" smtClean="0">
                <a:solidFill>
                  <a:srgbClr val="993300"/>
                </a:solidFill>
              </a:rPr>
              <a:t> </a:t>
            </a:r>
            <a:r>
              <a:rPr lang="ar-SA" sz="2500" b="1" dirty="0" smtClean="0"/>
              <a:t>فوائد عديدة، كتخفيض تكاليف الإنتاج بنسب ملموسة، </a:t>
            </a:r>
            <a:r>
              <a:rPr lang="ar-SA" sz="2500" b="1" dirty="0" smtClean="0"/>
              <a:t>وتخفيض </a:t>
            </a:r>
            <a:r>
              <a:rPr lang="ar-SA" sz="2500" b="1" dirty="0" smtClean="0"/>
              <a:t>نسبة الأخطاء المرتكبة، وتقليل معدل شكاوي العملاء، ...</a:t>
            </a:r>
          </a:p>
          <a:p>
            <a:pPr marL="514350" indent="-514350" algn="just"/>
            <a:endParaRPr lang="ar-SA" sz="2500" b="1" dirty="0" smtClean="0"/>
          </a:p>
        </p:txBody>
      </p:sp>
    </p:spTree>
  </p:cSld>
  <p:clrMapOvr>
    <a:masterClrMapping/>
  </p:clrMapOvr>
  <p:transition spd="slow">
    <p:pull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ثانياً: جائزة مالكوم </a:t>
            </a:r>
            <a:r>
              <a:rPr lang="ar-SA" sz="4200" b="1" dirty="0" err="1" smtClean="0">
                <a:solidFill>
                  <a:srgbClr val="002060"/>
                </a:solidFill>
                <a:cs typeface="Arial" pitchFamily="34" charset="0"/>
              </a:rPr>
              <a:t>بالدريج</a:t>
            </a:r>
            <a:r>
              <a:rPr lang="ar-SA" sz="4200" b="1" dirty="0" smtClean="0">
                <a:solidFill>
                  <a:srgbClr val="002060"/>
                </a:solidFill>
                <a:cs typeface="Arial" pitchFamily="34" charset="0"/>
              </a:rPr>
              <a:t> الوطنية للجودة</a:t>
            </a:r>
          </a:p>
        </p:txBody>
      </p:sp>
      <p:sp>
        <p:nvSpPr>
          <p:cNvPr id="7" name="Rectangle 5"/>
          <p:cNvSpPr>
            <a:spLocks noChangeArrowheads="1"/>
          </p:cNvSpPr>
          <p:nvPr/>
        </p:nvSpPr>
        <p:spPr bwMode="auto">
          <a:xfrm>
            <a:off x="304800" y="1722834"/>
            <a:ext cx="9372600" cy="30777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dirty="0" smtClean="0"/>
              <a:t>   أُسست في الولايات المتحدة عام 1987 بهدف تعزيز التنافسية بين المنظمات الأمريكية. ويقوم بإدارة برنامج الجائزة المعهد الوطني للمقاييس والتكنولوجيا التابع لوزارة التجارة الأمريكية بالتعاون مع القطاع الخاص. </a:t>
            </a:r>
            <a:r>
              <a:rPr lang="ar-SA" sz="2600" b="1" dirty="0" smtClean="0">
                <a:solidFill>
                  <a:srgbClr val="993300"/>
                </a:solidFill>
              </a:rPr>
              <a:t>ويكمن هدفها في تشجيع الاهتمام بموضوع الجودة، واستيعاب المنظمات لمفهوم التمييز في العمل، بالإضافة إلى تبادل المعلومات والخبرات عن تجارب الشركات الفائزة في مجال الجودة.</a:t>
            </a:r>
          </a:p>
          <a:p>
            <a:pPr marL="514350" indent="-514350" algn="just"/>
            <a:endParaRPr lang="ar-SA" sz="1200" b="1" dirty="0" smtClean="0"/>
          </a:p>
          <a:p>
            <a:pPr marL="514350" indent="-514350" algn="just"/>
            <a:r>
              <a:rPr lang="ar-SA" sz="2600" b="1" dirty="0" smtClean="0"/>
              <a:t> </a:t>
            </a:r>
          </a:p>
        </p:txBody>
      </p:sp>
    </p:spTree>
  </p:cSld>
  <p:clrMapOvr>
    <a:masterClrMapping/>
  </p:clrMapOvr>
  <p:transition spd="slow">
    <p:wheel spokes="3"/>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جائزة مالكوم </a:t>
            </a:r>
            <a:r>
              <a:rPr lang="ar-SA" sz="4200" b="1" dirty="0" err="1" smtClean="0">
                <a:solidFill>
                  <a:srgbClr val="002060"/>
                </a:solidFill>
                <a:cs typeface="Arial" pitchFamily="34" charset="0"/>
              </a:rPr>
              <a:t>بالدريج</a:t>
            </a:r>
            <a:r>
              <a:rPr lang="ar-SA" sz="4200" b="1" dirty="0" smtClean="0">
                <a:solidFill>
                  <a:srgbClr val="002060"/>
                </a:solidFill>
                <a:cs typeface="Arial" pitchFamily="34" charset="0"/>
              </a:rPr>
              <a:t> الوطنية للجودة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304800" y="1665506"/>
            <a:ext cx="9372600" cy="46782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u="sng" dirty="0" smtClean="0">
                <a:solidFill>
                  <a:srgbClr val="993300"/>
                </a:solidFill>
              </a:rPr>
              <a:t>المراحل الأساسية للجائزة</a:t>
            </a:r>
            <a:r>
              <a:rPr lang="ar-SA" sz="2600" b="1" dirty="0" smtClean="0"/>
              <a:t>:</a:t>
            </a:r>
          </a:p>
          <a:p>
            <a:pPr marL="514350" indent="-514350" algn="just"/>
            <a:endParaRPr lang="ar-SA" sz="1200" b="1" dirty="0" smtClean="0"/>
          </a:p>
          <a:p>
            <a:pPr marL="514350" indent="-514350" algn="just">
              <a:buFont typeface="+mj-lt"/>
              <a:buAutoNum type="arabicPeriod"/>
            </a:pPr>
            <a:r>
              <a:rPr lang="ar-SA" sz="2600" b="1" dirty="0" smtClean="0"/>
              <a:t>استلام طلبات الترشيح للجائزة من المنظمات الراغبة.</a:t>
            </a:r>
          </a:p>
          <a:p>
            <a:pPr marL="514350" indent="-514350" algn="just">
              <a:buFont typeface="+mj-lt"/>
              <a:buAutoNum type="arabicPeriod"/>
            </a:pPr>
            <a:r>
              <a:rPr lang="ar-SA" sz="2600" b="1" dirty="0" smtClean="0"/>
              <a:t>المراجعة المستقلة على أساس فردي.</a:t>
            </a:r>
          </a:p>
          <a:p>
            <a:pPr marL="514350" indent="-514350" algn="just">
              <a:buFont typeface="+mj-lt"/>
              <a:buAutoNum type="arabicPeriod"/>
            </a:pPr>
            <a:r>
              <a:rPr lang="ar-SA" sz="2600" b="1" dirty="0" smtClean="0"/>
              <a:t>ترشيح المنظمات المؤهلة للمرحلة التالية.</a:t>
            </a:r>
          </a:p>
          <a:p>
            <a:pPr marL="514350" indent="-514350" algn="just">
              <a:buFont typeface="+mj-lt"/>
              <a:buAutoNum type="arabicPeriod"/>
            </a:pPr>
            <a:r>
              <a:rPr lang="ar-SA" sz="2600" b="1" dirty="0" smtClean="0"/>
              <a:t>إجراء المراجعة الجماعية من قبل حكام الجائزة.</a:t>
            </a:r>
          </a:p>
          <a:p>
            <a:pPr marL="514350" indent="-514350" algn="just">
              <a:buFont typeface="+mj-lt"/>
              <a:buAutoNum type="arabicPeriod"/>
            </a:pPr>
            <a:r>
              <a:rPr lang="ar-SA" sz="2600" b="1" dirty="0" smtClean="0"/>
              <a:t>ترشيح المنظمات المؤهلة للمرحلة التالية.</a:t>
            </a:r>
          </a:p>
          <a:p>
            <a:pPr marL="514350" indent="-514350" algn="just">
              <a:buFont typeface="+mj-lt"/>
              <a:buAutoNum type="arabicPeriod"/>
            </a:pPr>
            <a:r>
              <a:rPr lang="ar-SA" sz="2600" b="1" dirty="0" smtClean="0"/>
              <a:t>إجراء المراجعات الخاصة بالزيارات الميدانية.</a:t>
            </a:r>
          </a:p>
          <a:p>
            <a:pPr marL="514350" indent="-514350" algn="just">
              <a:buFont typeface="+mj-lt"/>
              <a:buAutoNum type="arabicPeriod"/>
            </a:pPr>
            <a:r>
              <a:rPr lang="ar-SA" sz="2600" b="1" dirty="0" smtClean="0"/>
              <a:t>الاختيار النهائي والتوصية بأسماء المنظمات الفائزة بالجائزة.</a:t>
            </a:r>
          </a:p>
          <a:p>
            <a:pPr marL="514350" indent="-514350" algn="just">
              <a:buFont typeface="+mj-lt"/>
              <a:buAutoNum type="arabicPeriod"/>
            </a:pPr>
            <a:r>
              <a:rPr lang="ar-SA" sz="2600" b="1" dirty="0" smtClean="0"/>
              <a:t>إرسال تقارير كتغذية عكسية إلى المنظمات المشاركة بالجائزة، حيث يتم توضيح نقاط الضعف والقوة، ونقاط التحسين بالنسبة لكل عنصر من عناصر التقييم.</a:t>
            </a:r>
          </a:p>
          <a:p>
            <a:pPr marL="514350" indent="-514350" algn="just"/>
            <a:r>
              <a:rPr lang="ar-SA" sz="2600" b="1" dirty="0" smtClean="0"/>
              <a:t> </a:t>
            </a:r>
          </a:p>
        </p:txBody>
      </p:sp>
    </p:spTree>
  </p:cSld>
  <p:clrMapOvr>
    <a:masterClrMapping/>
  </p:clrMapOvr>
  <p:transition spd="slow">
    <p:pull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جائزة مالكوم </a:t>
            </a:r>
            <a:r>
              <a:rPr lang="ar-SA" sz="4200" b="1" dirty="0" err="1" smtClean="0">
                <a:solidFill>
                  <a:srgbClr val="002060"/>
                </a:solidFill>
                <a:cs typeface="Arial" pitchFamily="34" charset="0"/>
              </a:rPr>
              <a:t>بالدريج</a:t>
            </a:r>
            <a:r>
              <a:rPr lang="ar-SA" sz="4200" b="1" dirty="0" smtClean="0">
                <a:solidFill>
                  <a:srgbClr val="002060"/>
                </a:solidFill>
                <a:cs typeface="Arial" pitchFamily="34" charset="0"/>
              </a:rPr>
              <a:t> الوطنية للجودة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0" y="1371600"/>
            <a:ext cx="9677400" cy="56707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u="sng" dirty="0" smtClean="0"/>
              <a:t>عناصر التقييم التي تشملها الجائزة</a:t>
            </a:r>
            <a:r>
              <a:rPr lang="ar-SA" sz="2600" b="1" dirty="0" smtClean="0"/>
              <a:t>:</a:t>
            </a:r>
          </a:p>
          <a:p>
            <a:pPr marL="514350" indent="-514350" algn="just"/>
            <a:endParaRPr lang="ar-SA" sz="700" b="1" dirty="0" smtClean="0"/>
          </a:p>
          <a:p>
            <a:pPr marL="514350" indent="-514350" algn="just">
              <a:buFont typeface="+mj-lt"/>
              <a:buAutoNum type="arabicPeriod"/>
            </a:pPr>
            <a:r>
              <a:rPr lang="ar-SA" sz="2500" b="1" dirty="0" smtClean="0">
                <a:solidFill>
                  <a:srgbClr val="993300"/>
                </a:solidFill>
              </a:rPr>
              <a:t>القيادة</a:t>
            </a:r>
            <a:r>
              <a:rPr lang="ar-SA" sz="2500" b="1" dirty="0" smtClean="0"/>
              <a:t>: الرؤيا القيادية ودور الإدارة العليا.</a:t>
            </a:r>
          </a:p>
          <a:p>
            <a:pPr marL="514350" indent="-514350" algn="just">
              <a:buFont typeface="+mj-lt"/>
              <a:buAutoNum type="arabicPeriod"/>
            </a:pPr>
            <a:r>
              <a:rPr lang="ar-SA" sz="2500" b="1" dirty="0" smtClean="0">
                <a:solidFill>
                  <a:srgbClr val="993300"/>
                </a:solidFill>
              </a:rPr>
              <a:t>التخطيط الإستراتيجي</a:t>
            </a:r>
            <a:r>
              <a:rPr lang="ar-SA" sz="2500" b="1" dirty="0" smtClean="0"/>
              <a:t>: كيفية وضع الإستراتيجيات وخطط العمل لتطبيقها، ..</a:t>
            </a:r>
          </a:p>
          <a:p>
            <a:pPr marL="514350" indent="-514350" algn="just">
              <a:buFont typeface="+mj-lt"/>
              <a:buAutoNum type="arabicPeriod"/>
            </a:pPr>
            <a:r>
              <a:rPr lang="ar-SA" sz="2500" b="1" dirty="0" smtClean="0">
                <a:solidFill>
                  <a:srgbClr val="993300"/>
                </a:solidFill>
              </a:rPr>
              <a:t>التركيز على العميل</a:t>
            </a:r>
            <a:r>
              <a:rPr lang="ar-SA" sz="2500" b="1" dirty="0" smtClean="0"/>
              <a:t>: كيفية تحديد احتياجاته وتوقعاته، وتعزيز العلاقات معه، ..</a:t>
            </a:r>
          </a:p>
          <a:p>
            <a:pPr marL="514350" indent="-514350" algn="just">
              <a:buFont typeface="+mj-lt"/>
              <a:buAutoNum type="arabicPeriod"/>
            </a:pPr>
            <a:r>
              <a:rPr lang="ar-SA" sz="2500" b="1" dirty="0" smtClean="0">
                <a:solidFill>
                  <a:srgbClr val="993300"/>
                </a:solidFill>
              </a:rPr>
              <a:t>المعلومات والتحليل</a:t>
            </a:r>
            <a:r>
              <a:rPr lang="ar-SA" sz="2500" b="1" dirty="0" smtClean="0"/>
              <a:t>: مدى فعالية استخدام المعلومات لدعم أنظمة الإدارة في المنظمة.</a:t>
            </a:r>
          </a:p>
          <a:p>
            <a:pPr marL="514350" indent="-514350" algn="just">
              <a:buFont typeface="+mj-lt"/>
              <a:buAutoNum type="arabicPeriod"/>
            </a:pPr>
            <a:r>
              <a:rPr lang="ar-SA" sz="2500" b="1" dirty="0" smtClean="0">
                <a:solidFill>
                  <a:srgbClr val="993300"/>
                </a:solidFill>
              </a:rPr>
              <a:t>تطوير الموارد البشرية</a:t>
            </a:r>
            <a:r>
              <a:rPr lang="ar-SA" sz="2500" b="1" dirty="0" smtClean="0"/>
              <a:t>: تدريبها وتوجيهها باتجاه تحقيق أهداف المنظمة.</a:t>
            </a:r>
          </a:p>
          <a:p>
            <a:pPr marL="514350" indent="-514350" algn="just">
              <a:buFont typeface="+mj-lt"/>
              <a:buAutoNum type="arabicPeriod"/>
            </a:pPr>
            <a:r>
              <a:rPr lang="ar-SA" sz="2350" b="1" dirty="0" smtClean="0">
                <a:solidFill>
                  <a:srgbClr val="993300"/>
                </a:solidFill>
              </a:rPr>
              <a:t>إدارة العمليات</a:t>
            </a:r>
            <a:r>
              <a:rPr lang="ar-SA" sz="2350" b="1" dirty="0" smtClean="0"/>
              <a:t>: فحص كافة عمليات المنظمة سواء المتعلقة بالعملاء، أو بالتصميم، أو الخدمة.</a:t>
            </a:r>
          </a:p>
          <a:p>
            <a:pPr marL="514350" indent="-514350" algn="just">
              <a:buFont typeface="+mj-lt"/>
              <a:buAutoNum type="arabicPeriod"/>
            </a:pPr>
            <a:r>
              <a:rPr lang="ar-SA" sz="2600" b="1" dirty="0" smtClean="0">
                <a:solidFill>
                  <a:srgbClr val="993300"/>
                </a:solidFill>
              </a:rPr>
              <a:t>نتائج الأعمال</a:t>
            </a:r>
            <a:r>
              <a:rPr lang="ar-SA" sz="2600" b="1" dirty="0" smtClean="0"/>
              <a:t>: فحص أداء المنظمة في المواضيع المؤثرة على نتائج أعمالها بما في ذلك رضا العملاء، والأداء التشغيلي، ..</a:t>
            </a:r>
          </a:p>
          <a:p>
            <a:pPr marL="514350" indent="-514350" algn="just"/>
            <a:endParaRPr lang="ar-SA" sz="700" b="1" dirty="0" smtClean="0"/>
          </a:p>
          <a:p>
            <a:pPr marL="514350" indent="-514350" algn="just"/>
            <a:r>
              <a:rPr lang="ar-SA" sz="2400" b="1" dirty="0" smtClean="0"/>
              <a:t>* يتم التفاعل مع كافة المرشحين لنيل الجائزة بسرية مطلقة، كما ويتم نشر المعلومات الخاصة باستراتيجيات الجودة الناجحة لدى المنظمات الحاصلة على الجائزة، وذلك للراغبين بالإطلاع عليها، بُغية الاستفادة من تجارب هذه المنظمات.</a:t>
            </a:r>
          </a:p>
          <a:p>
            <a:pPr marL="514350" indent="-514350" algn="just">
              <a:buFont typeface="+mj-lt"/>
              <a:buAutoNum type="arabicPeriod"/>
            </a:pPr>
            <a:endParaRPr lang="ar-SA" sz="2600" b="1" dirty="0" smtClean="0"/>
          </a:p>
          <a:p>
            <a:pPr marL="514350" indent="-514350" algn="just"/>
            <a:r>
              <a:rPr lang="ar-SA" sz="2600" b="1" dirty="0" smtClean="0"/>
              <a:t> </a:t>
            </a:r>
          </a:p>
        </p:txBody>
      </p:sp>
    </p:spTree>
  </p:cSld>
  <p:clrMapOvr>
    <a:masterClrMapping/>
  </p:clrMapOvr>
  <p:transition spd="slow">
    <p:pull dir="l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ثالثاً: الجائزة الأوروبية للجودة</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366421"/>
            <a:ext cx="9448800" cy="52629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dirty="0" smtClean="0"/>
              <a:t> تأسست من قبل المؤسسة الأوروبية لإدارة الجودة عام 1991 لتشجيع المنظمات الملتزمة بالتميز في أداء الأعمال وتطبيق إدارة الجودة الشاملة، وذلك في دول أوروبا. </a:t>
            </a:r>
            <a:r>
              <a:rPr lang="ar-SA" sz="2600" b="1" u="sng" dirty="0" smtClean="0"/>
              <a:t>ويتم منح الجائزة إلى أربع فئات للمنظمات، وهي</a:t>
            </a:r>
            <a:r>
              <a:rPr lang="ar-SA" sz="2600" b="1" dirty="0" smtClean="0"/>
              <a:t>:</a:t>
            </a:r>
          </a:p>
          <a:p>
            <a:pPr marL="514350" indent="-514350" algn="just"/>
            <a:endParaRPr lang="ar-SA" sz="1200" b="1" dirty="0" smtClean="0"/>
          </a:p>
          <a:p>
            <a:pPr marL="514350" indent="-514350" algn="just">
              <a:buFont typeface="+mj-lt"/>
              <a:buAutoNum type="arabicPeriod"/>
            </a:pPr>
            <a:r>
              <a:rPr lang="ar-SA" sz="2600" b="1" dirty="0" smtClean="0">
                <a:solidFill>
                  <a:srgbClr val="993300"/>
                </a:solidFill>
              </a:rPr>
              <a:t>الشركات الكبيرة.</a:t>
            </a:r>
          </a:p>
          <a:p>
            <a:pPr marL="514350" indent="-514350" algn="just">
              <a:buFont typeface="+mj-lt"/>
              <a:buAutoNum type="arabicPeriod"/>
            </a:pPr>
            <a:r>
              <a:rPr lang="ar-SA" sz="2600" b="1" dirty="0" smtClean="0">
                <a:solidFill>
                  <a:srgbClr val="993300"/>
                </a:solidFill>
              </a:rPr>
              <a:t>الدوائر والوحدات التشغيلية للشركات.</a:t>
            </a:r>
          </a:p>
          <a:p>
            <a:pPr marL="514350" indent="-514350" algn="just">
              <a:buFont typeface="+mj-lt"/>
              <a:buAutoNum type="arabicPeriod"/>
            </a:pPr>
            <a:r>
              <a:rPr lang="ar-SA" sz="2600" b="1" dirty="0" smtClean="0">
                <a:solidFill>
                  <a:srgbClr val="993300"/>
                </a:solidFill>
              </a:rPr>
              <a:t>منظمات القطاع العام.</a:t>
            </a:r>
          </a:p>
          <a:p>
            <a:pPr marL="514350" indent="-514350" algn="just">
              <a:buFont typeface="+mj-lt"/>
              <a:buAutoNum type="arabicPeriod"/>
            </a:pPr>
            <a:r>
              <a:rPr lang="ar-SA" sz="2600" b="1" dirty="0" smtClean="0">
                <a:solidFill>
                  <a:srgbClr val="993300"/>
                </a:solidFill>
              </a:rPr>
              <a:t>المنظمات المتوسطة والصغيرة.</a:t>
            </a:r>
          </a:p>
          <a:p>
            <a:pPr marL="514350" indent="-514350" algn="just"/>
            <a:endParaRPr lang="ar-SA" sz="1200" b="1" dirty="0" smtClean="0"/>
          </a:p>
          <a:p>
            <a:pPr marL="514350" indent="-514350" algn="just"/>
            <a:r>
              <a:rPr lang="ar-SA" sz="2500" b="1" dirty="0" smtClean="0"/>
              <a:t> تتكون المؤسسة الأوروبية لإدارة الجودة من أكثر من 800 عضو من منظمات الأعمال الخاصة والعامة، وتلتزم بمساعدة المنظمات على تحقيق تحسينات شمولية في الأداء والتميز، حيث وضعت المؤسسة نموذجاً للتميز خاصاً </a:t>
            </a:r>
            <a:r>
              <a:rPr lang="ar-SA" sz="2500" b="1" dirty="0" err="1" smtClean="0"/>
              <a:t>بها</a:t>
            </a:r>
            <a:r>
              <a:rPr lang="ar-SA" sz="2500" b="1" dirty="0" smtClean="0"/>
              <a:t> سمته باسمها، واستخدمته لتقييم أداء المنظمات أو لإعدادها للجائزة.</a:t>
            </a:r>
          </a:p>
          <a:p>
            <a:pPr marL="514350" indent="-514350" algn="just"/>
            <a:endParaRPr lang="ar-SA" sz="2600" b="1" dirty="0" smtClean="0"/>
          </a:p>
        </p:txBody>
      </p:sp>
    </p:spTree>
  </p:cSld>
  <p:clrMapOvr>
    <a:masterClrMapping/>
  </p:clrMapOvr>
  <p:transition spd="slow">
    <p:wheel spokes="3"/>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الجائزة الأوروبية للجودة</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304800" y="1304865"/>
            <a:ext cx="8915400" cy="53245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500" b="1" dirty="0" smtClean="0"/>
              <a:t>يشمل نموذج التميز على تسعة معايير رئيسة، صنّفت في مجموعتين رئيستين، هما:</a:t>
            </a:r>
          </a:p>
          <a:p>
            <a:pPr marL="514350" indent="-514350" algn="just"/>
            <a:endParaRPr lang="ar-SA" sz="700" b="1" dirty="0" smtClean="0"/>
          </a:p>
          <a:p>
            <a:pPr marL="514350" indent="-514350" algn="just"/>
            <a:r>
              <a:rPr lang="ar-SA" sz="2500" b="1" dirty="0" smtClean="0"/>
              <a:t>أ- </a:t>
            </a:r>
            <a:r>
              <a:rPr lang="ar-SA" sz="2500" b="1" dirty="0" smtClean="0">
                <a:solidFill>
                  <a:srgbClr val="993300"/>
                </a:solidFill>
              </a:rPr>
              <a:t>المجموعة الأولى ـــ العناصر المساعدة</a:t>
            </a:r>
            <a:r>
              <a:rPr lang="ar-SA" sz="2500" b="1" dirty="0" smtClean="0"/>
              <a:t>: وتشمل:</a:t>
            </a:r>
          </a:p>
          <a:p>
            <a:pPr marL="514350" indent="-514350" algn="just">
              <a:buFont typeface="+mj-lt"/>
              <a:buAutoNum type="arabicPeriod"/>
            </a:pPr>
            <a:r>
              <a:rPr lang="ar-SA" sz="2500" b="1" dirty="0" smtClean="0">
                <a:solidFill>
                  <a:srgbClr val="993300"/>
                </a:solidFill>
              </a:rPr>
              <a:t>القيادة.</a:t>
            </a:r>
          </a:p>
          <a:p>
            <a:pPr marL="514350" indent="-514350" algn="just">
              <a:buFont typeface="+mj-lt"/>
              <a:buAutoNum type="arabicPeriod"/>
            </a:pPr>
            <a:r>
              <a:rPr lang="ar-SA" sz="2500" b="1" dirty="0" smtClean="0">
                <a:solidFill>
                  <a:srgbClr val="993300"/>
                </a:solidFill>
              </a:rPr>
              <a:t>الأفراد.</a:t>
            </a:r>
          </a:p>
          <a:p>
            <a:pPr marL="514350" indent="-514350" algn="just">
              <a:buFont typeface="+mj-lt"/>
              <a:buAutoNum type="arabicPeriod"/>
            </a:pPr>
            <a:r>
              <a:rPr lang="ar-SA" sz="2500" b="1" dirty="0" smtClean="0">
                <a:solidFill>
                  <a:srgbClr val="993300"/>
                </a:solidFill>
              </a:rPr>
              <a:t>السياسة والإستراتيجية.</a:t>
            </a:r>
          </a:p>
          <a:p>
            <a:pPr marL="514350" indent="-514350" algn="just">
              <a:buFont typeface="+mj-lt"/>
              <a:buAutoNum type="arabicPeriod"/>
            </a:pPr>
            <a:r>
              <a:rPr lang="ar-SA" sz="2500" b="1" dirty="0" smtClean="0">
                <a:solidFill>
                  <a:srgbClr val="993300"/>
                </a:solidFill>
              </a:rPr>
              <a:t>الشراكة والموارد.</a:t>
            </a:r>
          </a:p>
          <a:p>
            <a:pPr marL="514350" indent="-514350" algn="just">
              <a:buFont typeface="+mj-lt"/>
              <a:buAutoNum type="arabicPeriod"/>
            </a:pPr>
            <a:r>
              <a:rPr lang="ar-SA" sz="2500" b="1" dirty="0" smtClean="0">
                <a:solidFill>
                  <a:srgbClr val="993300"/>
                </a:solidFill>
              </a:rPr>
              <a:t>العمليات.</a:t>
            </a:r>
          </a:p>
          <a:p>
            <a:pPr marL="514350" indent="-514350" algn="just"/>
            <a:endParaRPr lang="ar-SA" sz="800" b="1" dirty="0" smtClean="0"/>
          </a:p>
          <a:p>
            <a:pPr marL="514350" indent="-514350" algn="just"/>
            <a:r>
              <a:rPr lang="ar-SA" sz="2500" b="1" dirty="0" smtClean="0"/>
              <a:t>ب- </a:t>
            </a:r>
            <a:r>
              <a:rPr lang="ar-SA" sz="2500" b="1" dirty="0" smtClean="0">
                <a:solidFill>
                  <a:srgbClr val="993300"/>
                </a:solidFill>
              </a:rPr>
              <a:t>المجموعة الثانية ـــ النتائج</a:t>
            </a:r>
            <a:r>
              <a:rPr lang="ar-SA" sz="2500" b="1" dirty="0" smtClean="0"/>
              <a:t>: وتشمل:</a:t>
            </a:r>
          </a:p>
          <a:p>
            <a:pPr marL="514350" indent="-514350" algn="just">
              <a:buFont typeface="+mj-lt"/>
              <a:buAutoNum type="arabicPeriod" startAt="6"/>
            </a:pPr>
            <a:r>
              <a:rPr lang="ar-SA" sz="2500" b="1" dirty="0" smtClean="0">
                <a:solidFill>
                  <a:srgbClr val="993300"/>
                </a:solidFill>
              </a:rPr>
              <a:t>النتائج المتعلقة بالأفراد.</a:t>
            </a:r>
          </a:p>
          <a:p>
            <a:pPr marL="514350" indent="-514350" algn="just">
              <a:buFont typeface="+mj-lt"/>
              <a:buAutoNum type="arabicPeriod" startAt="6"/>
            </a:pPr>
            <a:r>
              <a:rPr lang="ar-SA" sz="2500" b="1" dirty="0" smtClean="0">
                <a:solidFill>
                  <a:srgbClr val="993300"/>
                </a:solidFill>
              </a:rPr>
              <a:t>النتائج المتعلقة بالعملاء.</a:t>
            </a:r>
          </a:p>
          <a:p>
            <a:pPr marL="514350" indent="-514350" algn="just">
              <a:buFont typeface="+mj-lt"/>
              <a:buAutoNum type="arabicPeriod" startAt="6"/>
            </a:pPr>
            <a:r>
              <a:rPr lang="ar-SA" sz="2500" b="1" dirty="0" smtClean="0">
                <a:solidFill>
                  <a:srgbClr val="993300"/>
                </a:solidFill>
              </a:rPr>
              <a:t>النتائج المتعلقة بالمجتمع.</a:t>
            </a:r>
          </a:p>
          <a:p>
            <a:pPr marL="514350" indent="-514350" algn="just">
              <a:buFont typeface="+mj-lt"/>
              <a:buAutoNum type="arabicPeriod" startAt="6"/>
            </a:pPr>
            <a:r>
              <a:rPr lang="ar-SA" sz="2500" b="1" dirty="0" smtClean="0">
                <a:solidFill>
                  <a:srgbClr val="993300"/>
                </a:solidFill>
              </a:rPr>
              <a:t>نتائج الأداء الرئيسة</a:t>
            </a:r>
            <a:r>
              <a:rPr lang="ar-SA" sz="2500" b="1" dirty="0" smtClean="0"/>
              <a:t>: تعبّر عن كفاءة أداء المنظمة من خلال قياس جودة المنتج.</a:t>
            </a:r>
          </a:p>
          <a:p>
            <a:pPr marL="514350" indent="-514350" algn="just"/>
            <a:endParaRPr lang="ar-SA" sz="2500" b="1" dirty="0" smtClean="0"/>
          </a:p>
        </p:txBody>
      </p:sp>
    </p:spTree>
  </p:cSld>
  <p:clrMapOvr>
    <a:masterClrMapping/>
  </p:clrMapOvr>
  <p:transition spd="slow">
    <p:diamon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الجائزة الأوروبية للجودة</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457200" y="1660029"/>
            <a:ext cx="8915400" cy="16927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dirty="0" smtClean="0"/>
              <a:t>* يُلاحظ على هذا النموذج أنه </a:t>
            </a:r>
            <a:r>
              <a:rPr lang="ar-SA" sz="2600" b="1" dirty="0" smtClean="0"/>
              <a:t>يأخذ </a:t>
            </a:r>
            <a:r>
              <a:rPr lang="ar-SA" sz="2600" b="1" dirty="0" smtClean="0"/>
              <a:t>بعين الاعتبار الآثار التي يمكن أن يحققها النظام على المجتمع، حيث يتماشى ذلك مع أفكار المسؤولية الاجتماعية، ومع التوجهات العالمية الحديثة المتعلقة بالمحافظة على البيئة والمجتمع.</a:t>
            </a:r>
          </a:p>
          <a:p>
            <a:pPr marL="514350" indent="-514350" algn="just"/>
            <a:endParaRPr lang="ar-SA" sz="2600" b="1" dirty="0" smtClean="0"/>
          </a:p>
        </p:txBody>
      </p:sp>
    </p:spTree>
  </p:cSld>
  <p:clrMapOvr>
    <a:masterClrMapping/>
  </p:clrMapOvr>
  <p:transition spd="slow">
    <p:plus/>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5133</TotalTime>
  <Words>1012</Words>
  <Application>Microsoft Office PowerPoint</Application>
  <PresentationFormat>A4 Paper (210x297 mm)‎</PresentationFormat>
  <Paragraphs>114</Paragraphs>
  <Slides>13</Slides>
  <Notes>13</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1</vt:lpstr>
      <vt:lpstr>المحاضرة الرابعة عشر</vt:lpstr>
      <vt:lpstr>:موضوعات الفصل</vt:lpstr>
      <vt:lpstr> مقدمة: </vt:lpstr>
      <vt:lpstr> أولاً: جائزة ديمنج</vt:lpstr>
      <vt:lpstr> (تابع) جائزة ديمنج: </vt:lpstr>
      <vt:lpstr> ثانياً: جائزة مالكوم بالدريج الوطنية للجودة</vt:lpstr>
      <vt:lpstr> (تابع) جائزة مالكوم بالدريج الوطنية للجودة: </vt:lpstr>
      <vt:lpstr> (تابع) جائزة مالكوم بالدريج الوطنية للجودة: </vt:lpstr>
      <vt:lpstr> ثالثاً: الجائزة الأوروبية للجودة  </vt:lpstr>
      <vt:lpstr>(تابع) الجائزة الأوروبية للجودة </vt:lpstr>
      <vt:lpstr>(تابع) الجائزة الأوروبية للجودة </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636</cp:revision>
  <cp:lastPrinted>2011-10-27T16:44:23Z</cp:lastPrinted>
  <dcterms:created xsi:type="dcterms:W3CDTF">2009-10-14T19:14:34Z</dcterms:created>
  <dcterms:modified xsi:type="dcterms:W3CDTF">2012-11-19T11:20:24Z</dcterms:modified>
</cp:coreProperties>
</file>