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15"/>
  </p:notesMasterIdLst>
  <p:handoutMasterIdLst>
    <p:handoutMasterId r:id="rId16"/>
  </p:handoutMasterIdLst>
  <p:sldIdLst>
    <p:sldId id="305" r:id="rId5"/>
    <p:sldId id="287" r:id="rId6"/>
    <p:sldId id="306" r:id="rId7"/>
    <p:sldId id="307" r:id="rId8"/>
    <p:sldId id="308" r:id="rId9"/>
    <p:sldId id="309" r:id="rId10"/>
    <p:sldId id="310" r:id="rId11"/>
    <p:sldId id="311" r:id="rId12"/>
    <p:sldId id="312" r:id="rId13"/>
    <p:sldId id="288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90033"/>
    <a:srgbClr val="0066FF"/>
    <a:srgbClr val="0033CC"/>
    <a:srgbClr val="FF3300"/>
    <a:srgbClr val="FF0000"/>
    <a:srgbClr val="A50021"/>
    <a:srgbClr val="660033"/>
    <a:srgbClr val="3399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4" autoAdjust="0"/>
    <p:restoredTop sz="88530" autoAdjust="0"/>
  </p:normalViewPr>
  <p:slideViewPr>
    <p:cSldViewPr>
      <p:cViewPr>
        <p:scale>
          <a:sx n="75" d="100"/>
          <a:sy n="75" d="100"/>
        </p:scale>
        <p:origin x="-378" y="-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817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623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594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37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395536" y="1645544"/>
            <a:ext cx="8280920" cy="32403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66000"/>
              </a:prstClr>
            </a:outerShdw>
          </a:effectLst>
          <a:scene3d>
            <a:camera prst="orthographicFront"/>
            <a:lightRig rig="threePt" dir="t"/>
          </a:scene3d>
          <a:sp3d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4499992" y="174080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0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0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6588224" y="2509640"/>
            <a:ext cx="1800200" cy="1512168"/>
            <a:chOff x="5210750" y="1066800"/>
            <a:chExt cx="2976900" cy="3130677"/>
          </a:xfrm>
        </p:grpSpPr>
        <p:sp>
          <p:nvSpPr>
            <p:cNvPr id="7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8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Freeform 10"/>
          <p:cNvSpPr/>
          <p:nvPr/>
        </p:nvSpPr>
        <p:spPr>
          <a:xfrm>
            <a:off x="1043608" y="2581648"/>
            <a:ext cx="5184576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1547664" y="2437632"/>
            <a:ext cx="3960439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ar-SA" sz="4400" b="1" dirty="0" smtClean="0">
                <a:solidFill>
                  <a:schemeClr val="accent2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بحوث الأعمال</a:t>
            </a:r>
          </a:p>
          <a:p>
            <a:pPr algn="ctr">
              <a:lnSpc>
                <a:spcPct val="150000"/>
              </a:lnSpc>
              <a:defRPr/>
            </a:pPr>
            <a:r>
              <a:rPr lang="ar-SA" sz="2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أ.د. عبدالرحمن الحماد</a:t>
            </a:r>
            <a:endParaRPr lang="en-US" sz="26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600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ar-SA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                    المحاضرة السابعة               </a:t>
            </a:r>
            <a:r>
              <a:rPr lang="ar-SA" sz="6000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  <a:sym typeface="Wingdings 2"/>
              </a:rPr>
              <a:t></a:t>
            </a:r>
            <a:endParaRPr lang="en-US" sz="6000" b="1" spc="-150" dirty="0" smtClean="0">
              <a:solidFill>
                <a:srgbClr val="FF0000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/>
            <a:endParaRPr lang="ar-SA" sz="20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ar-SA" sz="4400" dirty="0">
                <a:solidFill>
                  <a:schemeClr val="accent1">
                    <a:lumMod val="50000"/>
                  </a:schemeClr>
                </a:solidFill>
              </a:rPr>
              <a:t>صياغه الفروض</a:t>
            </a:r>
          </a:p>
          <a:p>
            <a:endParaRPr lang="en-US" sz="44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 </a:t>
            </a:r>
            <a:r>
              <a:rPr lang="ar-SA" sz="4000" dirty="0"/>
              <a:t>تعريف </a:t>
            </a:r>
            <a:r>
              <a:rPr lang="ar-SA" sz="4000" dirty="0" smtClean="0"/>
              <a:t>الفرضية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sz="2400" dirty="0" smtClean="0"/>
              <a:t>	عاده </a:t>
            </a:r>
            <a:r>
              <a:rPr lang="ar-SA" sz="2400" dirty="0"/>
              <a:t>ما يلجأ الباحث في محاوله علاجه بحاله ايجابيه او سلبيه لمشكله سلبيه معينه الى بلورة بعض الاحتمالات والامكانيات لحل موضوع </a:t>
            </a:r>
            <a:r>
              <a:rPr lang="ar-SA" sz="2400" dirty="0" smtClean="0"/>
              <a:t>الدراسة </a:t>
            </a:r>
            <a:r>
              <a:rPr lang="ar-SA" sz="2400" dirty="0"/>
              <a:t>عن طريق الملاحظات </a:t>
            </a:r>
            <a:r>
              <a:rPr lang="ar-SA" sz="2400" dirty="0" smtClean="0"/>
              <a:t>الاولية </a:t>
            </a:r>
            <a:r>
              <a:rPr lang="ar-SA" sz="2400" dirty="0"/>
              <a:t>لمشاهدات حول تلك </a:t>
            </a:r>
            <a:r>
              <a:rPr lang="ar-SA" sz="2400" dirty="0" smtClean="0"/>
              <a:t>الظاهرة </a:t>
            </a:r>
            <a:r>
              <a:rPr lang="ar-SA" sz="2400" dirty="0"/>
              <a:t>وتدعى هذه التوضيحات </a:t>
            </a:r>
            <a:r>
              <a:rPr lang="ar-SA" sz="2400" dirty="0" smtClean="0"/>
              <a:t>الاولية </a:t>
            </a:r>
            <a:r>
              <a:rPr lang="ar-SA" sz="2400" dirty="0"/>
              <a:t>غير </a:t>
            </a:r>
            <a:r>
              <a:rPr lang="ar-SA" sz="2400" dirty="0" smtClean="0"/>
              <a:t>اليقينية </a:t>
            </a:r>
            <a:r>
              <a:rPr lang="ar-SA" sz="2400" dirty="0"/>
              <a:t>للفرضيات ويمكن تعريف </a:t>
            </a:r>
            <a:r>
              <a:rPr lang="ar-SA" sz="2400" dirty="0" smtClean="0"/>
              <a:t>الفرضية </a:t>
            </a:r>
            <a:r>
              <a:rPr lang="ar-SA" sz="2400" dirty="0"/>
              <a:t>بانها تخمين او استنتاج ذكي </a:t>
            </a:r>
            <a:r>
              <a:rPr lang="ar-SA" sz="2400" dirty="0" smtClean="0"/>
              <a:t>يصوغها </a:t>
            </a:r>
            <a:r>
              <a:rPr lang="ar-SA" sz="2400" dirty="0"/>
              <a:t>ويتبناه الباحث مؤقتا لشرح ما يلاحظه من الحقائق والظواهر ليكون هذا الفرض بمثابه مرشد للباحث في معالجته لمشكله </a:t>
            </a:r>
            <a:r>
              <a:rPr lang="ar-SA" sz="2400" dirty="0" smtClean="0"/>
              <a:t>الدراسة .</a:t>
            </a:r>
            <a:endParaRPr lang="ar-SA" sz="2400" dirty="0"/>
          </a:p>
          <a:p>
            <a:pPr algn="just"/>
            <a:endParaRPr lang="ar-SA" sz="1000" dirty="0" smtClean="0"/>
          </a:p>
          <a:p>
            <a:pPr algn="just"/>
            <a:r>
              <a:rPr lang="ar-SA" sz="2400" dirty="0" smtClean="0"/>
              <a:t>ولان الملاحظة الاولية البسيطة </a:t>
            </a:r>
            <a:r>
              <a:rPr lang="ar-SA" sz="2400" dirty="0"/>
              <a:t>غير كافيه لتزويد الباحث بمعلومات حول معالجه </a:t>
            </a:r>
            <a:r>
              <a:rPr lang="ar-SA" sz="2400" dirty="0" smtClean="0"/>
              <a:t>المشكلة </a:t>
            </a:r>
            <a:r>
              <a:rPr lang="ar-SA" sz="2400" dirty="0"/>
              <a:t>فيلجأ الباحث لصياغه بعض الفرضيات على شكل </a:t>
            </a:r>
            <a:r>
              <a:rPr lang="ar-SA" sz="2400" dirty="0" smtClean="0"/>
              <a:t>اسئلة </a:t>
            </a:r>
            <a:r>
              <a:rPr lang="ar-SA" sz="2400" dirty="0"/>
              <a:t>او حلول يحاول اختبار صحتها وللتأكد من صحه ومعنويه هذه الفرضيات فعلى الباحث قيام بجمع البيانات الازمه حول </a:t>
            </a:r>
            <a:r>
              <a:rPr lang="ar-SA" sz="2400" dirty="0" smtClean="0"/>
              <a:t>المشاهدة </a:t>
            </a:r>
            <a:r>
              <a:rPr lang="ar-SA" sz="2400" dirty="0"/>
              <a:t>والعلاقات الاخرى </a:t>
            </a:r>
            <a:r>
              <a:rPr lang="ar-SA" sz="2400" dirty="0" smtClean="0"/>
              <a:t>المرتبطة بها .</a:t>
            </a:r>
            <a:endParaRPr lang="ar-SA" sz="2400" dirty="0"/>
          </a:p>
          <a:p>
            <a:pPr algn="just"/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569464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 </a:t>
            </a:r>
            <a:r>
              <a:rPr lang="ar-SA" sz="4000" dirty="0"/>
              <a:t>فوائد استخدام </a:t>
            </a:r>
            <a:r>
              <a:rPr lang="ar-SA" sz="4000" dirty="0" smtClean="0"/>
              <a:t>الفرضية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680520"/>
          </a:xfrm>
        </p:spPr>
        <p:txBody>
          <a:bodyPr/>
          <a:lstStyle/>
          <a:p>
            <a:pPr algn="just"/>
            <a:r>
              <a:rPr lang="ar-SA" sz="2400" dirty="0" smtClean="0"/>
              <a:t>	تكمن </a:t>
            </a:r>
            <a:r>
              <a:rPr lang="ar-SA" sz="2400" dirty="0"/>
              <a:t>اهميه </a:t>
            </a:r>
            <a:r>
              <a:rPr lang="ar-SA" sz="2400" dirty="0" smtClean="0"/>
              <a:t>الفرضية </a:t>
            </a:r>
            <a:r>
              <a:rPr lang="ar-SA" sz="2400" dirty="0"/>
              <a:t>في الهدف الذي تسعى اليه </a:t>
            </a:r>
            <a:r>
              <a:rPr lang="ar-SA" sz="2400" dirty="0" smtClean="0"/>
              <a:t>الدراسة </a:t>
            </a:r>
            <a:r>
              <a:rPr lang="ar-SA" sz="2400" dirty="0"/>
              <a:t>فإذا كان الهدف هو الوصول الى بعض الحقائق والمعارف فلا </a:t>
            </a:r>
            <a:r>
              <a:rPr lang="ar-SA" sz="2400" dirty="0" smtClean="0"/>
              <a:t>ضرورة </a:t>
            </a:r>
            <a:r>
              <a:rPr lang="ar-SA" sz="2400" dirty="0"/>
              <a:t>لاستخدام الفرضيات اما اذا كان الهدف وراء البحث هو تفسير الحقائق والكشف عن مسببات </a:t>
            </a:r>
            <a:r>
              <a:rPr lang="ar-SA" sz="2400" dirty="0" smtClean="0"/>
              <a:t>المشكلة </a:t>
            </a:r>
            <a:r>
              <a:rPr lang="ar-SA" sz="2400" dirty="0"/>
              <a:t>والعوامل </a:t>
            </a:r>
            <a:r>
              <a:rPr lang="ar-SA" sz="2400" dirty="0" smtClean="0"/>
              <a:t>المؤثرة </a:t>
            </a:r>
            <a:r>
              <a:rPr lang="ar-SA" sz="2400" dirty="0"/>
              <a:t>عليها فلا بد من وجود الفرضيات وعلى كل الاحوال فهناك العديد من الفوائد التي يجنيها الباحث من جراء استخدامه </a:t>
            </a:r>
            <a:r>
              <a:rPr lang="ar-SA" sz="2400" dirty="0" smtClean="0"/>
              <a:t>الفرضية </a:t>
            </a:r>
            <a:r>
              <a:rPr lang="ar-SA" sz="2400" dirty="0"/>
              <a:t>في </a:t>
            </a:r>
            <a:r>
              <a:rPr lang="ar-SA" sz="2400" dirty="0" smtClean="0"/>
              <a:t>الدراسة </a:t>
            </a:r>
            <a:r>
              <a:rPr lang="ar-SA" sz="2400" dirty="0"/>
              <a:t>والتي تتمثل فيما </a:t>
            </a:r>
            <a:r>
              <a:rPr lang="ar-SA" sz="2400" dirty="0" smtClean="0"/>
              <a:t>يلي :</a:t>
            </a:r>
          </a:p>
          <a:p>
            <a:pPr algn="just"/>
            <a:endParaRPr lang="ar-SA" sz="800" dirty="0"/>
          </a:p>
          <a:p>
            <a:pPr marL="1257300" lvl="2" indent="-457200" algn="just">
              <a:buFont typeface="+mj-lt"/>
              <a:buAutoNum type="arabicPeriod"/>
            </a:pPr>
            <a:r>
              <a:rPr lang="ar-SA" dirty="0" smtClean="0"/>
              <a:t>اعطاء </a:t>
            </a:r>
            <a:r>
              <a:rPr lang="ar-SA" dirty="0"/>
              <a:t>الباحث تفسيرا اوليا </a:t>
            </a:r>
            <a:r>
              <a:rPr lang="ar-SA" dirty="0" smtClean="0"/>
              <a:t>للظاهرة الملاحظة . </a:t>
            </a:r>
            <a:endParaRPr lang="ar-SA" dirty="0"/>
          </a:p>
          <a:p>
            <a:pPr marL="1257300" lvl="2" indent="-457200" algn="just">
              <a:buFont typeface="+mj-lt"/>
              <a:buAutoNum type="arabicPeriod"/>
            </a:pPr>
            <a:r>
              <a:rPr lang="ar-SA" dirty="0" smtClean="0"/>
              <a:t>تسيير </a:t>
            </a:r>
            <a:r>
              <a:rPr lang="ar-SA" dirty="0"/>
              <a:t>مجرى </a:t>
            </a:r>
            <a:r>
              <a:rPr lang="ar-SA" dirty="0" smtClean="0"/>
              <a:t>الامور .</a:t>
            </a:r>
            <a:endParaRPr lang="ar-SA" dirty="0"/>
          </a:p>
          <a:p>
            <a:pPr marL="1257300" lvl="2" indent="-457200" algn="just">
              <a:buFont typeface="+mj-lt"/>
              <a:buAutoNum type="arabicPeriod"/>
            </a:pPr>
            <a:r>
              <a:rPr lang="ar-SA" dirty="0" smtClean="0"/>
              <a:t>تقييم </a:t>
            </a:r>
            <a:r>
              <a:rPr lang="ar-SA" dirty="0"/>
              <a:t>درجه معنويه </a:t>
            </a:r>
            <a:r>
              <a:rPr lang="ar-SA" dirty="0" smtClean="0"/>
              <a:t>البيانات .</a:t>
            </a:r>
            <a:endParaRPr lang="ar-SA" dirty="0"/>
          </a:p>
          <a:p>
            <a:pPr marL="1257300" lvl="2" indent="-457200" algn="just">
              <a:buFont typeface="+mj-lt"/>
              <a:buAutoNum type="arabicPeriod"/>
            </a:pPr>
            <a:r>
              <a:rPr lang="ar-SA" dirty="0" smtClean="0"/>
              <a:t>توفير الوقت .</a:t>
            </a:r>
            <a:endParaRPr lang="ar-SA" dirty="0"/>
          </a:p>
          <a:p>
            <a:pPr marL="1257300" lvl="2" indent="-457200" algn="just">
              <a:buFont typeface="+mj-lt"/>
              <a:buAutoNum type="arabicPeriod"/>
            </a:pPr>
            <a:r>
              <a:rPr lang="ar-SA" dirty="0" smtClean="0"/>
              <a:t>تفسير </a:t>
            </a:r>
            <a:r>
              <a:rPr lang="ar-SA" dirty="0"/>
              <a:t>العلاقات بين </a:t>
            </a:r>
            <a:r>
              <a:rPr lang="ar-SA" dirty="0" smtClean="0"/>
              <a:t>المتغيرات .</a:t>
            </a:r>
            <a:endParaRPr lang="ar-SA" dirty="0"/>
          </a:p>
          <a:p>
            <a:pPr algn="just"/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3639406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 </a:t>
            </a:r>
            <a:r>
              <a:rPr lang="ar-SA" sz="4000" dirty="0"/>
              <a:t>انواع الفرضيات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sz="2000" b="1" dirty="0">
                <a:solidFill>
                  <a:schemeClr val="accent1">
                    <a:lumMod val="50000"/>
                  </a:schemeClr>
                </a:solidFill>
              </a:rPr>
              <a:t>وتنقسم </a:t>
            </a:r>
            <a:r>
              <a:rPr lang="ar-SA" sz="2000" b="1" dirty="0" smtClean="0">
                <a:solidFill>
                  <a:schemeClr val="accent1">
                    <a:lumMod val="50000"/>
                  </a:schemeClr>
                </a:solidFill>
              </a:rPr>
              <a:t>الفرضيات </a:t>
            </a:r>
            <a:r>
              <a:rPr lang="ar-SA" sz="2000" b="1" dirty="0">
                <a:solidFill>
                  <a:schemeClr val="accent1">
                    <a:lumMod val="50000"/>
                  </a:schemeClr>
                </a:solidFill>
              </a:rPr>
              <a:t>الى نوعين </a:t>
            </a:r>
            <a:r>
              <a:rPr lang="ar-SA" sz="2000" b="1" dirty="0" smtClean="0">
                <a:solidFill>
                  <a:schemeClr val="accent1">
                    <a:lumMod val="50000"/>
                  </a:schemeClr>
                </a:solidFill>
              </a:rPr>
              <a:t>رئيسيين :</a:t>
            </a:r>
          </a:p>
          <a:p>
            <a:pPr algn="just"/>
            <a:endParaRPr lang="ar-SA" sz="800" dirty="0"/>
          </a:p>
          <a:p>
            <a:pPr algn="just"/>
            <a:r>
              <a:rPr lang="ar-SA" sz="2000" b="1" dirty="0" smtClean="0"/>
              <a:t>( أ ) </a:t>
            </a:r>
            <a:r>
              <a:rPr lang="ar-SA" sz="2000" b="1" dirty="0"/>
              <a:t>فرضيه </a:t>
            </a:r>
            <a:r>
              <a:rPr lang="ar-SA" sz="2000" b="1" dirty="0" smtClean="0"/>
              <a:t>الاثبات : </a:t>
            </a:r>
            <a:r>
              <a:rPr lang="ar-SA" sz="2000" dirty="0"/>
              <a:t>وتشير الى وجود علاقه (طرديه او عكسيه) بين المتغيرات </a:t>
            </a:r>
            <a:r>
              <a:rPr lang="ar-SA" sz="2000" dirty="0" smtClean="0"/>
              <a:t>الملاحظة </a:t>
            </a:r>
            <a:r>
              <a:rPr lang="ar-SA" sz="2000" dirty="0"/>
              <a:t>او تحدد الفرق المتوقع بين متغيرين مستقلين او </a:t>
            </a:r>
            <a:r>
              <a:rPr lang="ar-SA" sz="2000" dirty="0" smtClean="0"/>
              <a:t>اكثر ، والامثلة التالية </a:t>
            </a:r>
            <a:r>
              <a:rPr lang="ar-SA" sz="2000" dirty="0"/>
              <a:t>توضح </a:t>
            </a:r>
            <a:r>
              <a:rPr lang="ar-SA" sz="2000" dirty="0" smtClean="0"/>
              <a:t>ذلك :</a:t>
            </a:r>
            <a:endParaRPr lang="ar-SA" sz="2000" dirty="0"/>
          </a:p>
          <a:p>
            <a:pPr marL="857250" lvl="1" indent="-457200" algn="just">
              <a:buFont typeface="+mj-lt"/>
              <a:buAutoNum type="arabicPeriod"/>
            </a:pPr>
            <a:r>
              <a:rPr lang="ar-SA" sz="2000" dirty="0" smtClean="0"/>
              <a:t>انخفاض </a:t>
            </a:r>
            <a:r>
              <a:rPr lang="ar-SA" sz="2000" dirty="0"/>
              <a:t>انتاجيه العمال عائد لقله </a:t>
            </a:r>
            <a:r>
              <a:rPr lang="ar-SA" sz="2000" dirty="0" smtClean="0"/>
              <a:t>الترتيب .</a:t>
            </a:r>
            <a:endParaRPr lang="ar-SA" sz="2000" dirty="0"/>
          </a:p>
          <a:p>
            <a:pPr marL="857250" lvl="1" indent="-457200" algn="just">
              <a:buFont typeface="+mj-lt"/>
              <a:buAutoNum type="arabicPeriod"/>
            </a:pPr>
            <a:r>
              <a:rPr lang="ar-SA" sz="2000" dirty="0" smtClean="0"/>
              <a:t>انخفاض </a:t>
            </a:r>
            <a:r>
              <a:rPr lang="ar-SA" sz="2000" dirty="0"/>
              <a:t>انتاجيه العمال عائد لعده اسباب كضعف نظام الحوافز </a:t>
            </a:r>
            <a:r>
              <a:rPr lang="ar-SA" sz="2000" dirty="0" smtClean="0"/>
              <a:t>المادية . </a:t>
            </a:r>
            <a:endParaRPr lang="ar-SA" sz="2000" dirty="0"/>
          </a:p>
          <a:p>
            <a:pPr marL="857250" lvl="1" indent="-457200" algn="just">
              <a:buFont typeface="+mj-lt"/>
              <a:buAutoNum type="arabicPeriod"/>
            </a:pPr>
            <a:r>
              <a:rPr lang="ar-SA" sz="2000" dirty="0" smtClean="0"/>
              <a:t>المتدربون </a:t>
            </a:r>
            <a:r>
              <a:rPr lang="ar-SA" sz="2000" dirty="0"/>
              <a:t>من ذوي </a:t>
            </a:r>
            <a:r>
              <a:rPr lang="ar-SA" sz="2000" dirty="0" smtClean="0"/>
              <a:t>المؤهلات العلمية المنخفضة </a:t>
            </a:r>
            <a:r>
              <a:rPr lang="ar-SA" sz="2000" dirty="0"/>
              <a:t>سيحصلون على درجات اقل من </a:t>
            </a:r>
            <a:r>
              <a:rPr lang="ar-SA" sz="2000" dirty="0" smtClean="0"/>
              <a:t>المتدربين </a:t>
            </a:r>
            <a:r>
              <a:rPr lang="ar-SA" sz="2000" dirty="0"/>
              <a:t>ذوي المؤهلات </a:t>
            </a:r>
            <a:r>
              <a:rPr lang="ar-SA" sz="2000" dirty="0" smtClean="0"/>
              <a:t>العلمية العالية </a:t>
            </a:r>
            <a:r>
              <a:rPr lang="ar-SA" sz="2000" dirty="0"/>
              <a:t>في البرامج </a:t>
            </a:r>
            <a:r>
              <a:rPr lang="ar-SA" sz="2000" dirty="0" smtClean="0"/>
              <a:t>التدريبية .</a:t>
            </a:r>
          </a:p>
          <a:p>
            <a:pPr marL="0" indent="0" algn="just"/>
            <a:endParaRPr lang="ar-SA" sz="800" dirty="0"/>
          </a:p>
          <a:p>
            <a:pPr marL="0" indent="0" algn="just"/>
            <a:r>
              <a:rPr lang="ar-SA" sz="2000" b="1" dirty="0" smtClean="0"/>
              <a:t>(ب</a:t>
            </a:r>
            <a:r>
              <a:rPr lang="ar-SA" sz="2000" b="1" dirty="0"/>
              <a:t>) فرضيه </a:t>
            </a:r>
            <a:r>
              <a:rPr lang="ar-SA" sz="2000" b="1" dirty="0" smtClean="0"/>
              <a:t>النفي : </a:t>
            </a:r>
            <a:endParaRPr lang="ar-SA" sz="2000" b="1" dirty="0"/>
          </a:p>
          <a:p>
            <a:pPr marL="857250" lvl="1" indent="-457200" algn="just">
              <a:buFont typeface="+mj-lt"/>
              <a:buAutoNum type="arabicPeriod"/>
            </a:pPr>
            <a:r>
              <a:rPr lang="ar-SA" sz="2000" dirty="0" smtClean="0"/>
              <a:t>ان </a:t>
            </a:r>
            <a:r>
              <a:rPr lang="ar-SA" sz="2000" dirty="0"/>
              <a:t>انخفاض انتاجيه العمال ليست عائده لانخفاض مستوى التدريب</a:t>
            </a:r>
          </a:p>
          <a:p>
            <a:pPr marL="857250" lvl="1" indent="-457200" algn="just">
              <a:buFont typeface="+mj-lt"/>
              <a:buAutoNum type="arabicPeriod"/>
            </a:pPr>
            <a:r>
              <a:rPr lang="ar-SA" sz="2000" dirty="0" smtClean="0"/>
              <a:t>ليس </a:t>
            </a:r>
            <a:r>
              <a:rPr lang="ar-SA" sz="2000" dirty="0"/>
              <a:t>هناك فرق ذو دلاله </a:t>
            </a:r>
            <a:r>
              <a:rPr lang="ar-SA" sz="2000" dirty="0" smtClean="0"/>
              <a:t>احصائية </a:t>
            </a:r>
            <a:r>
              <a:rPr lang="ar-SA" sz="2000" dirty="0"/>
              <a:t>بين درجات المتدربين من ذوي </a:t>
            </a:r>
            <a:r>
              <a:rPr lang="ar-SA" sz="2000" dirty="0" smtClean="0"/>
              <a:t>المؤهلات المنخفضة </a:t>
            </a:r>
            <a:r>
              <a:rPr lang="ar-SA" sz="2000" dirty="0"/>
              <a:t>والمتدربين من ذوي </a:t>
            </a:r>
            <a:r>
              <a:rPr lang="ar-SA" sz="2000" dirty="0" smtClean="0"/>
              <a:t>المؤهلات العالية </a:t>
            </a:r>
            <a:r>
              <a:rPr lang="ar-SA" sz="2000" dirty="0"/>
              <a:t>في البرامج </a:t>
            </a:r>
            <a:r>
              <a:rPr lang="ar-SA" sz="2000" dirty="0" smtClean="0"/>
              <a:t>التدريبية .</a:t>
            </a:r>
            <a:endParaRPr lang="ar-SA" sz="2000" dirty="0"/>
          </a:p>
          <a:p>
            <a:pPr algn="just"/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4156561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 </a:t>
            </a:r>
            <a:r>
              <a:rPr lang="ar-SA" sz="4000" dirty="0"/>
              <a:t>مصادر الفروض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ar-SA" dirty="0" smtClean="0"/>
          </a:p>
          <a:p>
            <a:pPr algn="just">
              <a:lnSpc>
                <a:spcPct val="150000"/>
              </a:lnSpc>
            </a:pPr>
            <a:r>
              <a:rPr lang="ar-SA" dirty="0" smtClean="0"/>
              <a:t>	تتبع </a:t>
            </a:r>
            <a:r>
              <a:rPr lang="ar-SA" dirty="0"/>
              <a:t>الفروض من نفس </a:t>
            </a:r>
            <a:r>
              <a:rPr lang="ar-SA" dirty="0" smtClean="0"/>
              <a:t>الخلفية </a:t>
            </a:r>
            <a:r>
              <a:rPr lang="ar-SA" dirty="0"/>
              <a:t>التي تنكشف عنها المشاكل وبإختصار يمكننا القول ان هناك مصادر عديده للفروض اهمها المجال التخصصي الموضوعي </a:t>
            </a:r>
            <a:r>
              <a:rPr lang="ar-SA" dirty="0" smtClean="0"/>
              <a:t>للباحث .</a:t>
            </a:r>
            <a:endParaRPr lang="ar-SA" dirty="0"/>
          </a:p>
          <a:p>
            <a:pPr algn="just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952215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 </a:t>
            </a:r>
            <a:r>
              <a:rPr lang="ar-SA" sz="4000" dirty="0"/>
              <a:t>شروط الفروض </a:t>
            </a:r>
            <a:r>
              <a:rPr lang="ar-SA" sz="4000" dirty="0" smtClean="0"/>
              <a:t>العلمية 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57250" lvl="1" indent="-457200" algn="just">
              <a:buFont typeface="+mj-lt"/>
              <a:buAutoNum type="arabicPeriod"/>
            </a:pPr>
            <a:r>
              <a:rPr lang="ar-SA" sz="2400" dirty="0" smtClean="0"/>
              <a:t>ان </a:t>
            </a:r>
            <a:r>
              <a:rPr lang="ar-SA" sz="2400" dirty="0"/>
              <a:t>تتماشى </a:t>
            </a:r>
            <a:r>
              <a:rPr lang="ar-SA" sz="2400" dirty="0" smtClean="0"/>
              <a:t>الفرضية </a:t>
            </a:r>
            <a:r>
              <a:rPr lang="ar-SA" sz="2400" dirty="0"/>
              <a:t>مع الحقائق </a:t>
            </a:r>
            <a:r>
              <a:rPr lang="ar-SA" sz="2400" dirty="0" smtClean="0"/>
              <a:t>النظرية والعلمية المعروفة . </a:t>
            </a:r>
            <a:endParaRPr lang="ar-SA" sz="2400" dirty="0"/>
          </a:p>
          <a:p>
            <a:pPr marL="857250" lvl="1" indent="-457200" algn="just">
              <a:buFont typeface="+mj-lt"/>
              <a:buAutoNum type="arabicPeriod"/>
            </a:pPr>
            <a:r>
              <a:rPr lang="ar-SA" sz="2400" dirty="0" smtClean="0"/>
              <a:t>ان </a:t>
            </a:r>
            <a:r>
              <a:rPr lang="ar-SA" sz="2400" dirty="0"/>
              <a:t>تصاغ </a:t>
            </a:r>
            <a:r>
              <a:rPr lang="ar-SA" sz="2400" dirty="0" smtClean="0"/>
              <a:t>الفرضية </a:t>
            </a:r>
            <a:r>
              <a:rPr lang="ar-SA" sz="2400" dirty="0"/>
              <a:t>بطريقه تمكن الباحث من فحصها واختبار </a:t>
            </a:r>
            <a:r>
              <a:rPr lang="ar-SA" sz="2400" dirty="0" smtClean="0"/>
              <a:t>صحتها .</a:t>
            </a:r>
            <a:endParaRPr lang="ar-SA" sz="2400" dirty="0"/>
          </a:p>
          <a:p>
            <a:pPr marL="857250" lvl="1" indent="-457200" algn="just">
              <a:buFont typeface="+mj-lt"/>
              <a:buAutoNum type="arabicPeriod"/>
            </a:pPr>
            <a:r>
              <a:rPr lang="ar-SA" sz="2400" dirty="0" smtClean="0"/>
              <a:t>سهوله </a:t>
            </a:r>
            <a:r>
              <a:rPr lang="ar-SA" sz="2400" dirty="0"/>
              <a:t>ووضوح الالفاظ </a:t>
            </a:r>
            <a:r>
              <a:rPr lang="ar-SA" sz="2400" dirty="0" smtClean="0"/>
              <a:t>المستخدمة </a:t>
            </a:r>
            <a:r>
              <a:rPr lang="ar-SA" sz="2400" dirty="0"/>
              <a:t>في صياغه </a:t>
            </a:r>
            <a:r>
              <a:rPr lang="ar-SA" sz="2400" dirty="0" smtClean="0"/>
              <a:t>الفرضية .</a:t>
            </a:r>
            <a:endParaRPr lang="ar-SA" sz="2400" dirty="0"/>
          </a:p>
          <a:p>
            <a:pPr marL="857250" lvl="1" indent="-457200" algn="just">
              <a:buFont typeface="+mj-lt"/>
              <a:buAutoNum type="arabicPeriod"/>
            </a:pPr>
            <a:r>
              <a:rPr lang="ar-SA" sz="2400" dirty="0" smtClean="0"/>
              <a:t>ان </a:t>
            </a:r>
            <a:r>
              <a:rPr lang="ar-SA" sz="2400" dirty="0"/>
              <a:t>تكون الفروض خاليه من التناقض لوقائع معروفه فالفكرتان المتناقضتان تهدم كل منهما الاخرى ليصبحا عديمتي </a:t>
            </a:r>
            <a:r>
              <a:rPr lang="ar-SA" sz="2400" dirty="0" smtClean="0"/>
              <a:t>الجدوى .</a:t>
            </a:r>
            <a:endParaRPr lang="ar-SA" sz="2400" dirty="0"/>
          </a:p>
          <a:p>
            <a:pPr marL="857250" lvl="1" indent="-457200" algn="just">
              <a:buFont typeface="+mj-lt"/>
              <a:buAutoNum type="arabicPeriod"/>
            </a:pPr>
            <a:r>
              <a:rPr lang="ar-SA" sz="2400" dirty="0" smtClean="0"/>
              <a:t>ان </a:t>
            </a:r>
            <a:r>
              <a:rPr lang="ar-SA" sz="2400" dirty="0"/>
              <a:t>لا يكون تصميم الفرض محددا </a:t>
            </a:r>
            <a:r>
              <a:rPr lang="ar-SA" sz="2400" dirty="0" smtClean="0"/>
              <a:t>لإدراك </a:t>
            </a:r>
            <a:r>
              <a:rPr lang="ar-SA" sz="2400" dirty="0"/>
              <a:t>الباحث وتفكيره الى ناحيه معينه من البحث او </a:t>
            </a:r>
            <a:r>
              <a:rPr lang="ar-SA" sz="2400" dirty="0" smtClean="0"/>
              <a:t>الظاهرة </a:t>
            </a:r>
            <a:r>
              <a:rPr lang="ar-SA" sz="2400" dirty="0"/>
              <a:t>مع اغفال الجوانب </a:t>
            </a:r>
            <a:r>
              <a:rPr lang="ar-SA" sz="2400" dirty="0" smtClean="0"/>
              <a:t>الاخرى .</a:t>
            </a:r>
            <a:endParaRPr lang="ar-SA" sz="2400" dirty="0"/>
          </a:p>
          <a:p>
            <a:pPr marL="857250" lvl="1" indent="-457200" algn="just">
              <a:buFont typeface="+mj-lt"/>
              <a:buAutoNum type="arabicPeriod"/>
            </a:pPr>
            <a:r>
              <a:rPr lang="ar-SA" sz="2400" dirty="0" smtClean="0"/>
              <a:t>ضرورة </a:t>
            </a:r>
            <a:r>
              <a:rPr lang="ar-SA" sz="2400" dirty="0"/>
              <a:t>صياغه </a:t>
            </a:r>
            <a:r>
              <a:rPr lang="ar-SA" sz="2400" dirty="0" smtClean="0"/>
              <a:t>الفرضية </a:t>
            </a:r>
            <a:r>
              <a:rPr lang="ar-SA" sz="2400" dirty="0"/>
              <a:t>على نحو يسمح </a:t>
            </a:r>
            <a:r>
              <a:rPr lang="ar-SA" sz="2400" dirty="0" smtClean="0"/>
              <a:t>بإثبات دحضها .</a:t>
            </a:r>
            <a:endParaRPr lang="ar-SA" sz="2400" dirty="0"/>
          </a:p>
          <a:p>
            <a:pPr marL="857250" lvl="1" indent="-457200" algn="just">
              <a:buFont typeface="+mj-lt"/>
              <a:buAutoNum type="arabicPeriod"/>
            </a:pPr>
            <a:r>
              <a:rPr lang="ar-SA" sz="2400" dirty="0" smtClean="0"/>
              <a:t>ضرورة </a:t>
            </a:r>
            <a:r>
              <a:rPr lang="ar-SA" sz="2400" dirty="0"/>
              <a:t>تناسق الفرض مع هدف البحث ليكون محققا للغرض </a:t>
            </a:r>
            <a:r>
              <a:rPr lang="ar-SA" sz="2400" dirty="0" smtClean="0"/>
              <a:t>منه .</a:t>
            </a:r>
            <a:endParaRPr lang="ar-SA" sz="2400" dirty="0"/>
          </a:p>
          <a:p>
            <a:pPr algn="just"/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623660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 </a:t>
            </a:r>
            <a:r>
              <a:rPr lang="ar-SA" sz="4000" dirty="0"/>
              <a:t>اختبار الفرضيات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endParaRPr lang="ar-SA" dirty="0"/>
          </a:p>
          <a:p>
            <a:pPr algn="ctr">
              <a:lnSpc>
                <a:spcPct val="150000"/>
              </a:lnSpc>
            </a:pPr>
            <a:r>
              <a:rPr lang="ar-SA" dirty="0"/>
              <a:t>تعبر مرحله اختبار الفروض </a:t>
            </a:r>
            <a:endParaRPr lang="ar-SA" dirty="0" smtClean="0"/>
          </a:p>
          <a:p>
            <a:pPr algn="ctr">
              <a:lnSpc>
                <a:spcPct val="150000"/>
              </a:lnSpc>
            </a:pPr>
            <a:r>
              <a:rPr lang="ar-SA" dirty="0" smtClean="0"/>
              <a:t>عن </a:t>
            </a:r>
            <a:r>
              <a:rPr lang="ar-SA" dirty="0"/>
              <a:t>بدء عمليه التجريب بالمعنى الدقيق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65749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 </a:t>
            </a:r>
            <a:r>
              <a:rPr lang="ar-SA" sz="4000" dirty="0"/>
              <a:t>الفرض تخمين مؤقت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ar-SA" sz="1000" dirty="0" smtClean="0"/>
          </a:p>
          <a:p>
            <a:pPr marL="0" indent="0" algn="just"/>
            <a:r>
              <a:rPr lang="ar-SA" sz="2800" dirty="0"/>
              <a:t>عند الحديث عن الفرض كتخمين مؤقت لمشكله ما فسنجد الفرض يستخدم كما </a:t>
            </a:r>
            <a:r>
              <a:rPr lang="ar-SA" sz="2800" dirty="0" smtClean="0"/>
              <a:t>يلي :</a:t>
            </a:r>
          </a:p>
          <a:p>
            <a:pPr marL="0" indent="0" algn="just"/>
            <a:endParaRPr lang="ar-SA" sz="1000" dirty="0"/>
          </a:p>
          <a:p>
            <a:pPr marL="400050" lvl="1" indent="0" algn="just">
              <a:lnSpc>
                <a:spcPct val="150000"/>
              </a:lnSpc>
            </a:pPr>
            <a:r>
              <a:rPr lang="ar-SA" sz="2600" dirty="0" smtClean="0"/>
              <a:t>( أ ) </a:t>
            </a:r>
            <a:r>
              <a:rPr lang="ar-SA" sz="2600" dirty="0"/>
              <a:t>يستخدم الباحث التبرير العقلي الاستقرائي للوصول الى </a:t>
            </a:r>
            <a:r>
              <a:rPr lang="ar-SA" sz="2600" dirty="0" smtClean="0"/>
              <a:t>نتيجة اوليه . </a:t>
            </a:r>
            <a:endParaRPr lang="ar-SA" sz="2600" dirty="0"/>
          </a:p>
          <a:p>
            <a:pPr marL="400050" lvl="1" indent="0" algn="just">
              <a:lnSpc>
                <a:spcPct val="150000"/>
              </a:lnSpc>
            </a:pPr>
            <a:r>
              <a:rPr lang="ar-SA" sz="2600" dirty="0"/>
              <a:t>(ب</a:t>
            </a:r>
            <a:r>
              <a:rPr lang="ar-SA" sz="2600" dirty="0" smtClean="0"/>
              <a:t>) عند </a:t>
            </a:r>
            <a:r>
              <a:rPr lang="ar-SA" sz="2600" dirty="0"/>
              <a:t>تبني الباحث الفرض مؤقتا كإجابه محتمله اكثر من </a:t>
            </a:r>
            <a:r>
              <a:rPr lang="ar-SA" sz="2600" dirty="0" smtClean="0"/>
              <a:t>غيرها .</a:t>
            </a:r>
            <a:endParaRPr lang="ar-SA" sz="2600" dirty="0"/>
          </a:p>
          <a:p>
            <a:pPr marL="400050" lvl="1" indent="0" algn="just">
              <a:lnSpc>
                <a:spcPct val="150000"/>
              </a:lnSpc>
            </a:pPr>
            <a:r>
              <a:rPr lang="ar-SA" sz="2600" dirty="0"/>
              <a:t>(ج) بعد ان يقرر الباحث ويحدد المعلومات والبيانات التي سيبحث </a:t>
            </a:r>
            <a:r>
              <a:rPr lang="ar-SA" sz="2600" dirty="0" smtClean="0"/>
              <a:t>عنها . </a:t>
            </a:r>
            <a:endParaRPr lang="ar-SA" sz="2600" dirty="0"/>
          </a:p>
          <a:p>
            <a:pPr marL="400050" lvl="1" indent="0" algn="just">
              <a:lnSpc>
                <a:spcPct val="150000"/>
              </a:lnSpc>
            </a:pPr>
            <a:r>
              <a:rPr lang="ar-SA" sz="2600" dirty="0"/>
              <a:t>(د</a:t>
            </a:r>
            <a:r>
              <a:rPr lang="ar-SA" sz="2600" dirty="0" smtClean="0"/>
              <a:t>) اذا </a:t>
            </a:r>
            <a:r>
              <a:rPr lang="ar-SA" sz="2600" dirty="0"/>
              <a:t>عجزت الدليل الذي وجده الباحث في تأييد </a:t>
            </a:r>
            <a:r>
              <a:rPr lang="ar-SA" sz="2600"/>
              <a:t>الفرض </a:t>
            </a:r>
            <a:r>
              <a:rPr lang="ar-SA" sz="2600" smtClean="0"/>
              <a:t>الاصيل .</a:t>
            </a:r>
            <a:endParaRPr lang="ar-SA" sz="2600" dirty="0"/>
          </a:p>
          <a:p>
            <a:pPr algn="just"/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149360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ذروة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openxmlformats.org/package/2006/metadata/core-properties"/>
    <ds:schemaRef ds:uri="http://purl.org/dc/dcmitype/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2408</TotalTime>
  <Words>330</Words>
  <Application>Microsoft Office PowerPoint</Application>
  <PresentationFormat>عرض على الشاشة (3:4)‏</PresentationFormat>
  <Paragraphs>59</Paragraphs>
  <Slides>10</Slides>
  <Notes>2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المحاضرة التمهيدية</vt:lpstr>
      <vt:lpstr>عرض تقديمي في PowerPoint</vt:lpstr>
      <vt:lpstr>                    المحاضرة السابعة               </vt:lpstr>
      <vt:lpstr>  تعريف الفرضية</vt:lpstr>
      <vt:lpstr>  فوائد استخدام الفرضية</vt:lpstr>
      <vt:lpstr>  انواع الفرضيات</vt:lpstr>
      <vt:lpstr>  مصادر الفروض</vt:lpstr>
      <vt:lpstr>  شروط الفروض العلمية </vt:lpstr>
      <vt:lpstr>  اختبار الفرضيات </vt:lpstr>
      <vt:lpstr>  الفرض تخمين مؤقت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amalbood</cp:lastModifiedBy>
  <cp:revision>242</cp:revision>
  <dcterms:created xsi:type="dcterms:W3CDTF">1601-01-01T00:00:00Z</dcterms:created>
  <dcterms:modified xsi:type="dcterms:W3CDTF">2013-02-07T09:03:52Z</dcterms:modified>
</cp:coreProperties>
</file>