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5"/>
  </p:notesMasterIdLst>
  <p:handoutMasterIdLst>
    <p:handoutMasterId r:id="rId16"/>
  </p:handoutMasterIdLst>
  <p:sldIdLst>
    <p:sldId id="305" r:id="rId5"/>
    <p:sldId id="287" r:id="rId6"/>
    <p:sldId id="306" r:id="rId7"/>
    <p:sldId id="307" r:id="rId8"/>
    <p:sldId id="308" r:id="rId9"/>
    <p:sldId id="309" r:id="rId10"/>
    <p:sldId id="310" r:id="rId11"/>
    <p:sldId id="311" r:id="rId12"/>
    <p:sldId id="312" r:id="rId13"/>
    <p:sldId id="28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0000FF"/>
    <a:srgbClr val="990033"/>
    <a:srgbClr val="0066FF"/>
    <a:srgbClr val="0033CC"/>
    <a:srgbClr val="FF3300"/>
    <a:srgbClr val="FF0000"/>
    <a:srgbClr val="A50021"/>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88530" autoAdjust="0"/>
  </p:normalViewPr>
  <p:slideViewPr>
    <p:cSldViewPr>
      <p:cViewPr>
        <p:scale>
          <a:sx n="66" d="100"/>
          <a:sy n="66" d="100"/>
        </p:scale>
        <p:origin x="-648" y="-3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288032" y="1804120"/>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5" name="Subtitle 2"/>
          <p:cNvSpPr txBox="1">
            <a:spLocks/>
          </p:cNvSpPr>
          <p:nvPr/>
        </p:nvSpPr>
        <p:spPr bwMode="auto">
          <a:xfrm>
            <a:off x="4392488" y="332656"/>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6" name="Group 7"/>
          <p:cNvGrpSpPr>
            <a:grpSpLocks/>
          </p:cNvGrpSpPr>
          <p:nvPr/>
        </p:nvGrpSpPr>
        <p:grpSpPr bwMode="auto">
          <a:xfrm>
            <a:off x="6480720" y="2668216"/>
            <a:ext cx="1800200" cy="1512168"/>
            <a:chOff x="5210750" y="1066800"/>
            <a:chExt cx="2976900" cy="3130677"/>
          </a:xfrm>
        </p:grpSpPr>
        <p:sp>
          <p:nvSpPr>
            <p:cNvPr id="7"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Freeform 10"/>
          <p:cNvSpPr/>
          <p:nvPr/>
        </p:nvSpPr>
        <p:spPr>
          <a:xfrm>
            <a:off x="936104" y="2740224"/>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Title 1"/>
          <p:cNvSpPr txBox="1">
            <a:spLocks/>
          </p:cNvSpPr>
          <p:nvPr/>
        </p:nvSpPr>
        <p:spPr bwMode="auto">
          <a:xfrm>
            <a:off x="1440160" y="2596208"/>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extLst>
      <p:ext uri="{BB962C8B-B14F-4D97-AF65-F5344CB8AC3E}">
        <p14:creationId xmlns:p14="http://schemas.microsoft.com/office/powerpoint/2010/main" val="2862697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b="1" spc="-150" dirty="0" smtClean="0">
                <a:solidFill>
                  <a:srgbClr val="FF0000"/>
                </a:solidFill>
                <a:latin typeface="ae_AlMateen" pitchFamily="2" charset="-78"/>
                <a:cs typeface="ae_AlMateen" pitchFamily="2" charset="-78"/>
              </a:rPr>
              <a:t>                    المحاضرة السادسة               </a:t>
            </a:r>
            <a:r>
              <a:rPr lang="ar-SA" sz="6000" b="1" spc="-150" dirty="0" smtClean="0">
                <a:solidFill>
                  <a:srgbClr val="FF0000"/>
                </a:solidFill>
                <a:latin typeface="ae_AlMateen" pitchFamily="2" charset="-78"/>
                <a:cs typeface="ae_AlMateen" pitchFamily="2" charset="-78"/>
                <a:sym typeface="Wingdings 2"/>
              </a:rPr>
              <a:t></a:t>
            </a:r>
            <a:endParaRPr lang="en-US" sz="6000"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pPr lvl="0"/>
            <a:endParaRPr lang="ar-SA" sz="2000" dirty="0" smtClean="0">
              <a:solidFill>
                <a:schemeClr val="accent1">
                  <a:lumMod val="50000"/>
                </a:schemeClr>
              </a:solidFill>
            </a:endParaRPr>
          </a:p>
          <a:p>
            <a:r>
              <a:rPr lang="ar-SA" sz="4400" dirty="0">
                <a:solidFill>
                  <a:schemeClr val="accent1">
                    <a:lumMod val="50000"/>
                  </a:schemeClr>
                </a:solidFill>
              </a:rPr>
              <a:t>الاستقراء والاستدلال</a:t>
            </a:r>
          </a:p>
          <a:p>
            <a:endParaRPr lang="en-US" sz="4400" b="1" dirty="0" smtClean="0">
              <a:solidFill>
                <a:schemeClr val="accent1">
                  <a:lumMod val="50000"/>
                </a:schemeClr>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الاستقراء </a:t>
            </a:r>
            <a:r>
              <a:rPr lang="ar-SA" dirty="0"/>
              <a:t>والاستدلال </a:t>
            </a:r>
          </a:p>
        </p:txBody>
      </p:sp>
      <p:sp>
        <p:nvSpPr>
          <p:cNvPr id="3" name="عنصر نائب للمحتوى 2"/>
          <p:cNvSpPr>
            <a:spLocks noGrp="1"/>
          </p:cNvSpPr>
          <p:nvPr>
            <p:ph idx="1"/>
          </p:nvPr>
        </p:nvSpPr>
        <p:spPr/>
        <p:txBody>
          <a:bodyPr/>
          <a:lstStyle/>
          <a:p>
            <a:pPr algn="just"/>
            <a:r>
              <a:rPr lang="ar-SA" sz="2400" dirty="0" smtClean="0"/>
              <a:t>	ان </a:t>
            </a:r>
            <a:r>
              <a:rPr lang="ar-SA" sz="2400" dirty="0"/>
              <a:t>من خصائص </a:t>
            </a:r>
            <a:r>
              <a:rPr lang="ar-SA" sz="2400" dirty="0" smtClean="0"/>
              <a:t>المنهج </a:t>
            </a:r>
            <a:r>
              <a:rPr lang="ar-SA" sz="2400" dirty="0"/>
              <a:t>العلمي </a:t>
            </a:r>
            <a:r>
              <a:rPr lang="ar-SA" sz="2400" dirty="0" smtClean="0"/>
              <a:t>انه </a:t>
            </a:r>
            <a:r>
              <a:rPr lang="ar-SA" sz="2400" dirty="0"/>
              <a:t>يجمع بين اسلوبي الاستقراء والاستنباط بين الفكر </a:t>
            </a:r>
            <a:r>
              <a:rPr lang="ar-SA" sz="2400" dirty="0" smtClean="0"/>
              <a:t>والملاحظة </a:t>
            </a:r>
            <a:r>
              <a:rPr lang="ar-SA" sz="2400" dirty="0"/>
              <a:t>للوصول الى </a:t>
            </a:r>
            <a:r>
              <a:rPr lang="ar-SA" sz="2400" dirty="0" smtClean="0"/>
              <a:t>الحقيقة </a:t>
            </a:r>
            <a:r>
              <a:rPr lang="ar-SA" sz="2400" dirty="0"/>
              <a:t>اما </a:t>
            </a:r>
            <a:r>
              <a:rPr lang="ar-SA" sz="2400" dirty="0" smtClean="0"/>
              <a:t>استقراء : </a:t>
            </a:r>
            <a:r>
              <a:rPr lang="ar-SA" sz="2400" dirty="0"/>
              <a:t>اي يمكن القول </a:t>
            </a:r>
            <a:r>
              <a:rPr lang="ar-SA" sz="2400" dirty="0" smtClean="0"/>
              <a:t>انها عمليه ملاحظه الظواهر </a:t>
            </a:r>
            <a:r>
              <a:rPr lang="ar-SA" sz="2400" dirty="0"/>
              <a:t>وتجميع بيانات </a:t>
            </a:r>
            <a:r>
              <a:rPr lang="ar-SA" sz="2400" dirty="0" smtClean="0"/>
              <a:t>عنها </a:t>
            </a:r>
            <a:r>
              <a:rPr lang="ar-SA" sz="2400" dirty="0"/>
              <a:t>للتوصل الى مبادئ </a:t>
            </a:r>
            <a:r>
              <a:rPr lang="ar-SA" sz="2400" dirty="0" smtClean="0"/>
              <a:t>عامه </a:t>
            </a:r>
            <a:r>
              <a:rPr lang="ar-SA" sz="2400" dirty="0"/>
              <a:t>وعلاقات </a:t>
            </a:r>
            <a:r>
              <a:rPr lang="ar-SA" sz="2400" dirty="0" smtClean="0"/>
              <a:t>كليه </a:t>
            </a:r>
            <a:r>
              <a:rPr lang="ar-SA" sz="2400" dirty="0"/>
              <a:t>وفي </a:t>
            </a:r>
            <a:r>
              <a:rPr lang="ar-SA" sz="2400" dirty="0" smtClean="0"/>
              <a:t>المنهج </a:t>
            </a:r>
            <a:r>
              <a:rPr lang="ar-SA" sz="2400" dirty="0"/>
              <a:t>الاستقرائي يجمع الباحث </a:t>
            </a:r>
            <a:r>
              <a:rPr lang="ar-SA" sz="2400" dirty="0" smtClean="0"/>
              <a:t>الادلة الكافية </a:t>
            </a:r>
            <a:r>
              <a:rPr lang="ar-SA" sz="2400" dirty="0"/>
              <a:t>التي </a:t>
            </a:r>
            <a:r>
              <a:rPr lang="ar-SA" sz="2400" dirty="0" smtClean="0"/>
              <a:t>تساعده </a:t>
            </a:r>
            <a:r>
              <a:rPr lang="ar-SA" sz="2400" dirty="0"/>
              <a:t>على اصدار تعميمات ويبدا </a:t>
            </a:r>
            <a:r>
              <a:rPr lang="ar-SA" sz="2400" dirty="0" smtClean="0"/>
              <a:t>هذه العملية بملاحظه </a:t>
            </a:r>
            <a:r>
              <a:rPr lang="ar-SA" sz="2400" dirty="0"/>
              <a:t>الجزئيات ثم تعميم النتائج الى </a:t>
            </a:r>
            <a:r>
              <a:rPr lang="ar-SA" sz="2400" dirty="0" smtClean="0"/>
              <a:t>الحالة العامة الظاهرة العامة </a:t>
            </a:r>
            <a:r>
              <a:rPr lang="ar-SA" sz="2400" dirty="0"/>
              <a:t>.</a:t>
            </a:r>
          </a:p>
          <a:p>
            <a:pPr marL="0" indent="0" algn="just"/>
            <a:endParaRPr lang="ar-SA" sz="1000" dirty="0" smtClean="0"/>
          </a:p>
          <a:p>
            <a:pPr marL="0" indent="0" algn="just"/>
            <a:r>
              <a:rPr lang="ar-SA" sz="2400" dirty="0" smtClean="0"/>
              <a:t>يعتمد </a:t>
            </a:r>
            <a:r>
              <a:rPr lang="ar-SA" sz="2400" dirty="0"/>
              <a:t>الاستدلال في </a:t>
            </a:r>
            <a:r>
              <a:rPr lang="ar-SA" sz="2400" dirty="0" smtClean="0"/>
              <a:t>المعرفة العلمية </a:t>
            </a:r>
            <a:r>
              <a:rPr lang="ar-SA" sz="2400" dirty="0"/>
              <a:t>على </a:t>
            </a:r>
            <a:r>
              <a:rPr lang="ar-SA" sz="2400" dirty="0" smtClean="0"/>
              <a:t>منهج </a:t>
            </a:r>
            <a:r>
              <a:rPr lang="ar-SA" sz="2400" dirty="0"/>
              <a:t>الاستقراء ليبدا بالمعلوم يستكشف </a:t>
            </a:r>
            <a:r>
              <a:rPr lang="ar-SA" sz="2400" dirty="0" smtClean="0"/>
              <a:t>المجهول </a:t>
            </a:r>
            <a:r>
              <a:rPr lang="ar-SA" sz="2400" dirty="0"/>
              <a:t>وبذلك يكون الاستقراء </a:t>
            </a:r>
            <a:r>
              <a:rPr lang="ar-SA" sz="2400" dirty="0" smtClean="0"/>
              <a:t>الوسيلة </a:t>
            </a:r>
            <a:r>
              <a:rPr lang="ar-SA" sz="2400" dirty="0"/>
              <a:t>لجعل </a:t>
            </a:r>
            <a:r>
              <a:rPr lang="ar-SA" sz="2400" dirty="0" smtClean="0"/>
              <a:t>المعرفة </a:t>
            </a:r>
            <a:r>
              <a:rPr lang="ar-SA" sz="2400" dirty="0"/>
              <a:t>حول </a:t>
            </a:r>
            <a:r>
              <a:rPr lang="ar-SA" sz="2400" dirty="0" smtClean="0"/>
              <a:t>ظواهر </a:t>
            </a:r>
            <a:r>
              <a:rPr lang="ar-SA" sz="2400" dirty="0"/>
              <a:t>واقع ذات </a:t>
            </a:r>
            <a:r>
              <a:rPr lang="ar-SA" sz="2400" dirty="0" smtClean="0"/>
              <a:t>طبيعة علميه </a:t>
            </a:r>
            <a:r>
              <a:rPr lang="ar-SA" sz="2400" dirty="0"/>
              <a:t>ويشمل الدليل الاستقرائي الاستنتاج العلمي القائم على اساس </a:t>
            </a:r>
            <a:r>
              <a:rPr lang="ar-SA" sz="2400" dirty="0" smtClean="0"/>
              <a:t>الملاحظة والاستنتاج </a:t>
            </a:r>
            <a:r>
              <a:rPr lang="ar-SA" sz="2400" dirty="0"/>
              <a:t>العلمي القائم على </a:t>
            </a:r>
            <a:r>
              <a:rPr lang="ar-SA" sz="2400" dirty="0" smtClean="0"/>
              <a:t>التجربة بالمفهوم </a:t>
            </a:r>
            <a:r>
              <a:rPr lang="ar-SA" sz="2400" dirty="0"/>
              <a:t>الحديث </a:t>
            </a:r>
            <a:r>
              <a:rPr lang="ar-SA" sz="2400" dirty="0" smtClean="0"/>
              <a:t>للملاحظة والتجربة .</a:t>
            </a:r>
            <a:endParaRPr lang="ar-SA" sz="2400" dirty="0"/>
          </a:p>
          <a:p>
            <a:pPr algn="just"/>
            <a:endParaRPr lang="ar-SA" sz="2400" dirty="0"/>
          </a:p>
        </p:txBody>
      </p:sp>
    </p:spTree>
    <p:extLst>
      <p:ext uri="{BB962C8B-B14F-4D97-AF65-F5344CB8AC3E}">
        <p14:creationId xmlns:p14="http://schemas.microsoft.com/office/powerpoint/2010/main" val="367428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انواع الاستقرار </a:t>
            </a:r>
          </a:p>
        </p:txBody>
      </p:sp>
      <p:sp>
        <p:nvSpPr>
          <p:cNvPr id="3" name="عنصر نائب للمحتوى 2"/>
          <p:cNvSpPr>
            <a:spLocks noGrp="1"/>
          </p:cNvSpPr>
          <p:nvPr>
            <p:ph idx="1"/>
          </p:nvPr>
        </p:nvSpPr>
        <p:spPr>
          <a:xfrm>
            <a:off x="457200" y="1600201"/>
            <a:ext cx="7931224" cy="4525963"/>
          </a:xfrm>
        </p:spPr>
        <p:txBody>
          <a:bodyPr/>
          <a:lstStyle/>
          <a:p>
            <a:pPr marL="457200" indent="-457200" algn="just">
              <a:buAutoNum type="arabicParenR"/>
            </a:pPr>
            <a:r>
              <a:rPr lang="ar-SA" sz="2400" b="1" dirty="0" smtClean="0"/>
              <a:t>الاستقرار الكامل : </a:t>
            </a:r>
            <a:r>
              <a:rPr lang="ar-SA" sz="2400" dirty="0"/>
              <a:t>هو استقرار يقيني يقوم على ملاحظه جميع المفردات </a:t>
            </a:r>
            <a:r>
              <a:rPr lang="ar-SA" sz="2400" dirty="0" smtClean="0"/>
              <a:t>الخاصة بالظاهرة </a:t>
            </a:r>
            <a:r>
              <a:rPr lang="ar-SA" sz="2400" dirty="0"/>
              <a:t>لإصدار الحكم الكلي على المفردات </a:t>
            </a:r>
            <a:r>
              <a:rPr lang="ar-SA" sz="2400" dirty="0" smtClean="0"/>
              <a:t>الظاهرة .</a:t>
            </a:r>
          </a:p>
          <a:p>
            <a:pPr marL="0" indent="0" algn="just"/>
            <a:endParaRPr lang="ar-SA" sz="800" dirty="0"/>
          </a:p>
          <a:p>
            <a:pPr algn="just"/>
            <a:r>
              <a:rPr lang="ar-SA" sz="2400" b="1" dirty="0"/>
              <a:t>2) الاستقرار الناقص : </a:t>
            </a:r>
            <a:r>
              <a:rPr lang="ar-SA" sz="2400" dirty="0"/>
              <a:t>هو استقرار غير يقيني يستند فيه الباحث على </a:t>
            </a:r>
            <a:r>
              <a:rPr lang="ar-SA" sz="2400" dirty="0" smtClean="0"/>
              <a:t>دراسة </a:t>
            </a:r>
            <a:r>
              <a:rPr lang="ar-SA" sz="2400" dirty="0"/>
              <a:t>بعض النماذج والكشف عن القواعد </a:t>
            </a:r>
            <a:r>
              <a:rPr lang="ar-SA" sz="2400" dirty="0" smtClean="0"/>
              <a:t>العامة </a:t>
            </a:r>
            <a:r>
              <a:rPr lang="ar-SA" sz="2400" dirty="0"/>
              <a:t>التي تحكمها والتي على ضوئها يتنبأ بما يمكن ان يحدث للحالات الاخرى </a:t>
            </a:r>
            <a:r>
              <a:rPr lang="ar-SA" sz="2400" dirty="0" smtClean="0"/>
              <a:t>المماثلة </a:t>
            </a:r>
            <a:r>
              <a:rPr lang="ar-SA" sz="2400" dirty="0"/>
              <a:t>والتي لم يتناولها اذن فالباحث هنا ينتقل من الحالات </a:t>
            </a:r>
            <a:r>
              <a:rPr lang="ar-SA" sz="2400" dirty="0" smtClean="0"/>
              <a:t>المعلومة </a:t>
            </a:r>
            <a:r>
              <a:rPr lang="ar-SA" sz="2400" dirty="0"/>
              <a:t>الى الحالات </a:t>
            </a:r>
            <a:r>
              <a:rPr lang="ar-SA" sz="2400" dirty="0" smtClean="0"/>
              <a:t>المجهولة </a:t>
            </a:r>
            <a:r>
              <a:rPr lang="ar-SA" sz="2400" dirty="0"/>
              <a:t>ومثال ذلك ان زياده الكميه </a:t>
            </a:r>
            <a:r>
              <a:rPr lang="ar-SA" sz="2400" dirty="0" smtClean="0"/>
              <a:t>المعروضة </a:t>
            </a:r>
            <a:r>
              <a:rPr lang="ar-SA" sz="2400" dirty="0"/>
              <a:t>من سلعه معينه مع ثبات الطلب يؤدي الى انخفاض سعر تلك </a:t>
            </a:r>
            <a:r>
              <a:rPr lang="ar-SA" sz="2400" dirty="0" smtClean="0"/>
              <a:t>السلعة </a:t>
            </a:r>
            <a:r>
              <a:rPr lang="ar-SA" sz="2400" dirty="0"/>
              <a:t>ومن هذه </a:t>
            </a:r>
            <a:r>
              <a:rPr lang="ar-SA" sz="2400" dirty="0" smtClean="0"/>
              <a:t>الملاحظة </a:t>
            </a:r>
            <a:r>
              <a:rPr lang="ar-SA" sz="2400" dirty="0"/>
              <a:t>وصلنا لقانون العرض </a:t>
            </a:r>
            <a:r>
              <a:rPr lang="ar-SA" sz="2400" dirty="0" smtClean="0"/>
              <a:t>وبناءاً </a:t>
            </a:r>
            <a:r>
              <a:rPr lang="ar-SA" sz="2400" dirty="0"/>
              <a:t>على ما تقدم نلاحظ ان الاستقراء الناقص هو الاساس المنهجي الذي يستند اليه العلم </a:t>
            </a:r>
            <a:r>
              <a:rPr lang="ar-SA" sz="2400" dirty="0" smtClean="0"/>
              <a:t>لإنه </a:t>
            </a:r>
            <a:r>
              <a:rPr lang="ar-SA" sz="2400" dirty="0"/>
              <a:t>يقوم على التعميم الذي يستهدف كشف المجهول كما انه يساعد في عمليه التنبؤ في المستقبل </a:t>
            </a:r>
            <a:r>
              <a:rPr lang="ar-SA" sz="2400" dirty="0" smtClean="0"/>
              <a:t>الظاهرة </a:t>
            </a:r>
            <a:r>
              <a:rPr lang="ar-SA" sz="2400" dirty="0"/>
              <a:t>والاحداث </a:t>
            </a:r>
          </a:p>
          <a:p>
            <a:pPr algn="just"/>
            <a:endParaRPr lang="ar-SA" sz="2400" dirty="0"/>
          </a:p>
        </p:txBody>
      </p:sp>
    </p:spTree>
    <p:extLst>
      <p:ext uri="{BB962C8B-B14F-4D97-AF65-F5344CB8AC3E}">
        <p14:creationId xmlns:p14="http://schemas.microsoft.com/office/powerpoint/2010/main" val="3444817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الاستدلال</a:t>
            </a:r>
          </a:p>
        </p:txBody>
      </p:sp>
      <p:sp>
        <p:nvSpPr>
          <p:cNvPr id="3" name="عنصر نائب للمحتوى 2"/>
          <p:cNvSpPr>
            <a:spLocks noGrp="1"/>
          </p:cNvSpPr>
          <p:nvPr>
            <p:ph idx="1"/>
          </p:nvPr>
        </p:nvSpPr>
        <p:spPr/>
        <p:txBody>
          <a:bodyPr/>
          <a:lstStyle/>
          <a:p>
            <a:pPr algn="just"/>
            <a:endParaRPr lang="ar-SA" sz="1200" dirty="0" smtClean="0"/>
          </a:p>
          <a:p>
            <a:pPr algn="just">
              <a:lnSpc>
                <a:spcPct val="150000"/>
              </a:lnSpc>
            </a:pPr>
            <a:r>
              <a:rPr lang="ar-SA" dirty="0"/>
              <a:t>	</a:t>
            </a:r>
            <a:r>
              <a:rPr lang="ar-SA" sz="2800" dirty="0" smtClean="0"/>
              <a:t>الاستنباط </a:t>
            </a:r>
            <a:r>
              <a:rPr lang="ar-SA" sz="2800" dirty="0"/>
              <a:t>او الاستدلال هو البرهان الذي يبدأ من قضايا مسلم بها ويسير الى قضايا اخرى تنتج عنها </a:t>
            </a:r>
            <a:r>
              <a:rPr lang="ar-SA" sz="2800" dirty="0" smtClean="0"/>
              <a:t>بالضرورة  </a:t>
            </a:r>
            <a:r>
              <a:rPr lang="ar-SA" sz="2800" dirty="0"/>
              <a:t>دون اللجوء الى </a:t>
            </a:r>
            <a:r>
              <a:rPr lang="ar-SA" sz="2800" dirty="0" smtClean="0"/>
              <a:t>التجربة </a:t>
            </a:r>
            <a:r>
              <a:rPr lang="ar-SA" sz="2800" dirty="0"/>
              <a:t>فالرياضي الذي يجري عمليات حسابيه دون اجراء تجربه يقوم بعمليه استدلال وكذلك المضارب في السوق المالي والذي يستدل وفقا للعرض والطلب على الاوراق </a:t>
            </a:r>
            <a:r>
              <a:rPr lang="ar-SA" sz="2800" dirty="0" smtClean="0"/>
              <a:t>المالية .</a:t>
            </a:r>
            <a:endParaRPr lang="ar-SA" sz="2800" dirty="0"/>
          </a:p>
          <a:p>
            <a:pPr algn="just"/>
            <a:endParaRPr lang="ar-SA" dirty="0"/>
          </a:p>
        </p:txBody>
      </p:sp>
    </p:spTree>
    <p:extLst>
      <p:ext uri="{BB962C8B-B14F-4D97-AF65-F5344CB8AC3E}">
        <p14:creationId xmlns:p14="http://schemas.microsoft.com/office/powerpoint/2010/main" val="3527285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المفاهيم</a:t>
            </a:r>
          </a:p>
        </p:txBody>
      </p:sp>
      <p:sp>
        <p:nvSpPr>
          <p:cNvPr id="3" name="عنصر نائب للمحتوى 2"/>
          <p:cNvSpPr>
            <a:spLocks noGrp="1"/>
          </p:cNvSpPr>
          <p:nvPr>
            <p:ph idx="1"/>
          </p:nvPr>
        </p:nvSpPr>
        <p:spPr>
          <a:xfrm>
            <a:off x="457200" y="1412777"/>
            <a:ext cx="8229600" cy="4713388"/>
          </a:xfrm>
        </p:spPr>
        <p:txBody>
          <a:bodyPr/>
          <a:lstStyle/>
          <a:p>
            <a:pPr algn="just"/>
            <a:r>
              <a:rPr lang="ar-SA" sz="2000" dirty="0" smtClean="0"/>
              <a:t>	مستلزمات الدقة </a:t>
            </a:r>
            <a:r>
              <a:rPr lang="ar-SA" sz="2000" dirty="0"/>
              <a:t>في العلم وضع تعريفات واضحه محدده لكل مفهوم او مصطلح يستخدمه العلماء والباحثون في كتاباتهم وحيث ان الاختلاف من </a:t>
            </a:r>
            <a:r>
              <a:rPr lang="ar-SA" sz="2000" dirty="0" smtClean="0"/>
              <a:t>طبيعة </a:t>
            </a:r>
            <a:r>
              <a:rPr lang="ar-SA" sz="2000" dirty="0"/>
              <a:t>البشر </a:t>
            </a:r>
            <a:r>
              <a:rPr lang="ar-SA" sz="2000" dirty="0" smtClean="0"/>
              <a:t>وهو امر </a:t>
            </a:r>
            <a:r>
              <a:rPr lang="ar-SA" sz="2000" dirty="0"/>
              <a:t>طبيعي </a:t>
            </a:r>
            <a:r>
              <a:rPr lang="ar-SA" sz="2000" dirty="0" smtClean="0"/>
              <a:t>، لذا </a:t>
            </a:r>
            <a:r>
              <a:rPr lang="ar-SA" sz="2000" dirty="0"/>
              <a:t>فعلى الباحث ان يتطرق الى المفاهيم </a:t>
            </a:r>
            <a:r>
              <a:rPr lang="ar-SA" sz="2000" dirty="0" smtClean="0"/>
              <a:t>المستخدمة </a:t>
            </a:r>
            <a:r>
              <a:rPr lang="ar-SA" sz="2000" dirty="0"/>
              <a:t>في دراسته والمفاهيم التي يستخدمها الباحثون ورجال الاعمال انما هي مفاهيم اكثر تخصصا من المفاهيم التي يستخدمها الرجل العام  وكثيرا ما ترى اناسا يتناقشون في مسائل سياسيه واقتصاديه ويختلفون فيما بينهم وقد يكون سبب خلاف هو عدم اتفاقهم منذ </a:t>
            </a:r>
            <a:r>
              <a:rPr lang="ar-SA" sz="2000" dirty="0" smtClean="0"/>
              <a:t>البداية </a:t>
            </a:r>
            <a:r>
              <a:rPr lang="ar-SA" sz="2000" dirty="0"/>
              <a:t>على تحديد المفاهيم التي يستعملونها </a:t>
            </a:r>
            <a:r>
              <a:rPr lang="ar-SA" sz="2000" dirty="0" smtClean="0"/>
              <a:t>.</a:t>
            </a:r>
          </a:p>
          <a:p>
            <a:pPr algn="just"/>
            <a:endParaRPr lang="ar-SA" sz="800" dirty="0"/>
          </a:p>
          <a:p>
            <a:pPr algn="just"/>
            <a:r>
              <a:rPr lang="ar-SA" sz="2000" dirty="0"/>
              <a:t>ان تحديد المفاهيم ليس بالشيء الهين وان </a:t>
            </a:r>
            <a:r>
              <a:rPr lang="ar-SA" sz="2000" dirty="0" smtClean="0"/>
              <a:t> صعوبة </a:t>
            </a:r>
            <a:r>
              <a:rPr lang="ar-SA" sz="2000" dirty="0"/>
              <a:t>هذا التحديد ترجع الى عده اسباب </a:t>
            </a:r>
            <a:r>
              <a:rPr lang="ar-SA" sz="2000" dirty="0" smtClean="0"/>
              <a:t>اهمها : </a:t>
            </a:r>
            <a:endParaRPr lang="ar-SA" sz="2000" dirty="0"/>
          </a:p>
          <a:p>
            <a:pPr marL="857250" lvl="1" indent="-457200" algn="just">
              <a:buFont typeface="+mj-lt"/>
              <a:buAutoNum type="arabicPeriod"/>
            </a:pPr>
            <a:r>
              <a:rPr lang="ar-SA" sz="2000" dirty="0" smtClean="0"/>
              <a:t>تنشأ </a:t>
            </a:r>
            <a:r>
              <a:rPr lang="ar-SA" sz="2000" dirty="0"/>
              <a:t>المفاهيم </a:t>
            </a:r>
            <a:r>
              <a:rPr lang="ar-SA" sz="2000" dirty="0" smtClean="0"/>
              <a:t>نتيجة </a:t>
            </a:r>
            <a:r>
              <a:rPr lang="ar-SA" sz="2000" dirty="0"/>
              <a:t>لخبره اجتماعيه </a:t>
            </a:r>
            <a:r>
              <a:rPr lang="ar-SA" sz="2000" dirty="0" smtClean="0"/>
              <a:t>مشتركه .</a:t>
            </a:r>
            <a:endParaRPr lang="ar-SA" sz="2000" dirty="0"/>
          </a:p>
          <a:p>
            <a:pPr marL="857250" lvl="1" indent="-457200" algn="just">
              <a:buFont typeface="+mj-lt"/>
              <a:buAutoNum type="arabicPeriod"/>
            </a:pPr>
            <a:r>
              <a:rPr lang="ar-SA" sz="2000" dirty="0" smtClean="0"/>
              <a:t>قد </a:t>
            </a:r>
            <a:r>
              <a:rPr lang="ar-SA" sz="2000" dirty="0"/>
              <a:t>يكون لبعض المفاهيم اكثر </a:t>
            </a:r>
            <a:r>
              <a:rPr lang="ar-SA" sz="2000" dirty="0" smtClean="0"/>
              <a:t>معنى .</a:t>
            </a:r>
            <a:endParaRPr lang="ar-SA" sz="2000" dirty="0"/>
          </a:p>
          <a:p>
            <a:pPr marL="857250" lvl="1" indent="-457200" algn="just">
              <a:buFont typeface="+mj-lt"/>
              <a:buAutoNum type="arabicPeriod"/>
            </a:pPr>
            <a:r>
              <a:rPr lang="ar-SA" sz="2000" dirty="0" smtClean="0"/>
              <a:t>هناك </a:t>
            </a:r>
            <a:r>
              <a:rPr lang="ar-SA" sz="2000" dirty="0"/>
              <a:t>الفاظ غامضه وغير محدده مثل جيد رديء بارد وحار كاف وغير </a:t>
            </a:r>
            <a:r>
              <a:rPr lang="ar-SA" sz="2000" dirty="0" smtClean="0"/>
              <a:t>كاف .</a:t>
            </a:r>
            <a:endParaRPr lang="ar-SA" sz="2000" dirty="0"/>
          </a:p>
          <a:p>
            <a:pPr marL="857250" lvl="1" indent="-457200" algn="just">
              <a:buFont typeface="+mj-lt"/>
              <a:buAutoNum type="arabicPeriod"/>
            </a:pPr>
            <a:r>
              <a:rPr lang="ar-SA" sz="2000" dirty="0" smtClean="0"/>
              <a:t>هناك </a:t>
            </a:r>
            <a:r>
              <a:rPr lang="ar-SA" sz="2000" dirty="0"/>
              <a:t>بعض الالفاظ التي لها اكثر من </a:t>
            </a:r>
            <a:r>
              <a:rPr lang="ar-SA" sz="2000" dirty="0" smtClean="0"/>
              <a:t>معنى .</a:t>
            </a:r>
            <a:endParaRPr lang="ar-SA" sz="2000" dirty="0"/>
          </a:p>
          <a:p>
            <a:pPr marL="857250" lvl="1" indent="-457200" algn="just">
              <a:buFont typeface="+mj-lt"/>
              <a:buAutoNum type="arabicPeriod"/>
            </a:pPr>
            <a:r>
              <a:rPr lang="ar-SA" sz="2000" dirty="0" smtClean="0"/>
              <a:t>هناك </a:t>
            </a:r>
            <a:r>
              <a:rPr lang="ar-SA" sz="2000" dirty="0"/>
              <a:t>كثير من المعاني التي تتغير بمرور </a:t>
            </a:r>
            <a:r>
              <a:rPr lang="ar-SA" sz="2000" dirty="0" smtClean="0"/>
              <a:t>الوقت . </a:t>
            </a:r>
            <a:endParaRPr lang="ar-SA" sz="2000" dirty="0"/>
          </a:p>
          <a:p>
            <a:pPr algn="just"/>
            <a:endParaRPr lang="ar-SA" sz="2000" dirty="0"/>
          </a:p>
        </p:txBody>
      </p:sp>
    </p:spTree>
    <p:extLst>
      <p:ext uri="{BB962C8B-B14F-4D97-AF65-F5344CB8AC3E}">
        <p14:creationId xmlns:p14="http://schemas.microsoft.com/office/powerpoint/2010/main" val="1274300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المفاهيم </a:t>
            </a:r>
            <a:r>
              <a:rPr lang="ar-SA" sz="4000" dirty="0" smtClean="0"/>
              <a:t>التجريدية والاجرائية</a:t>
            </a:r>
            <a:endParaRPr lang="ar-SA" sz="4000" dirty="0"/>
          </a:p>
        </p:txBody>
      </p:sp>
      <p:sp>
        <p:nvSpPr>
          <p:cNvPr id="3" name="عنصر نائب للمحتوى 2"/>
          <p:cNvSpPr>
            <a:spLocks noGrp="1"/>
          </p:cNvSpPr>
          <p:nvPr>
            <p:ph idx="1"/>
          </p:nvPr>
        </p:nvSpPr>
        <p:spPr>
          <a:xfrm>
            <a:off x="457200" y="1412776"/>
            <a:ext cx="8229600" cy="4713389"/>
          </a:xfrm>
        </p:spPr>
        <p:txBody>
          <a:bodyPr/>
          <a:lstStyle/>
          <a:p>
            <a:pPr algn="just"/>
            <a:r>
              <a:rPr lang="ar-SA" sz="2000" dirty="0"/>
              <a:t>1</a:t>
            </a:r>
            <a:r>
              <a:rPr lang="ar-SA" sz="2000" dirty="0" smtClean="0"/>
              <a:t>) </a:t>
            </a:r>
            <a:r>
              <a:rPr lang="ar-SA" sz="2000" b="1" dirty="0" smtClean="0"/>
              <a:t>المفاهيم التجريدية : </a:t>
            </a:r>
            <a:r>
              <a:rPr lang="ar-SA" sz="2000" dirty="0"/>
              <a:t>ولنأخذ مفهوما تجريديا كمفهوم </a:t>
            </a:r>
            <a:r>
              <a:rPr lang="ar-SA" sz="2000" dirty="0" smtClean="0"/>
              <a:t>القيمة </a:t>
            </a:r>
            <a:r>
              <a:rPr lang="ar-SA" sz="2000" dirty="0"/>
              <a:t>فكلما زادت الحوافز </a:t>
            </a:r>
            <a:r>
              <a:rPr lang="ar-SA" sz="2000" dirty="0" smtClean="0"/>
              <a:t>المقدمة </a:t>
            </a:r>
            <a:r>
              <a:rPr lang="ar-SA" sz="2000" dirty="0"/>
              <a:t>للعامل كلما ازدادت انتاجيته ونشاطه وتنطوي هذه </a:t>
            </a:r>
            <a:r>
              <a:rPr lang="ar-SA" sz="2000" dirty="0" smtClean="0"/>
              <a:t>القضية </a:t>
            </a:r>
            <a:r>
              <a:rPr lang="ar-SA" sz="2000" dirty="0"/>
              <a:t>على متغيرين اساسيين يتمثل اولاهما في زياده انتاجيه العامل للحصول على الحوافز والثاني هو قيمه الجزاء او </a:t>
            </a:r>
            <a:r>
              <a:rPr lang="ar-SA" sz="2000" dirty="0" smtClean="0"/>
              <a:t>الحافز .</a:t>
            </a:r>
          </a:p>
          <a:p>
            <a:pPr algn="just"/>
            <a:endParaRPr lang="ar-SA" sz="800" dirty="0"/>
          </a:p>
          <a:p>
            <a:pPr algn="just"/>
            <a:r>
              <a:rPr lang="ar-SA" sz="2000" dirty="0" smtClean="0"/>
              <a:t>2)</a:t>
            </a:r>
            <a:r>
              <a:rPr lang="ar-SA" sz="2000" dirty="0"/>
              <a:t> </a:t>
            </a:r>
            <a:r>
              <a:rPr lang="ar-SA" sz="2000" b="1" dirty="0" smtClean="0"/>
              <a:t>المفاهيم الاجرائية : </a:t>
            </a:r>
            <a:r>
              <a:rPr lang="ar-SA" sz="2000" dirty="0"/>
              <a:t>يشير هذا النوع للسمات </a:t>
            </a:r>
            <a:r>
              <a:rPr lang="ar-SA" sz="2000" dirty="0" smtClean="0"/>
              <a:t>الواقعية </a:t>
            </a:r>
            <a:r>
              <a:rPr lang="ar-SA" sz="2000" dirty="0"/>
              <a:t>كمفهوم معدل </a:t>
            </a:r>
            <a:r>
              <a:rPr lang="ar-SA" sz="2000" dirty="0" smtClean="0"/>
              <a:t>الربحية </a:t>
            </a:r>
            <a:r>
              <a:rPr lang="ar-SA" sz="2000" dirty="0"/>
              <a:t>صافي الربح اجمالي المبيعات .....الخ وهي ما نسميها بالمتغيرات وتتكامل هذه المفاهيم مع المفاهيم </a:t>
            </a:r>
            <a:r>
              <a:rPr lang="ar-SA" sz="2000" dirty="0" smtClean="0"/>
              <a:t>الوصفية </a:t>
            </a:r>
            <a:r>
              <a:rPr lang="ar-SA" sz="2000" dirty="0"/>
              <a:t>ان التعريفات </a:t>
            </a:r>
            <a:r>
              <a:rPr lang="ar-SA" sz="2000" dirty="0" smtClean="0"/>
              <a:t>الاجرائية </a:t>
            </a:r>
            <a:r>
              <a:rPr lang="ar-SA" sz="2000" dirty="0"/>
              <a:t>للمصطلحات هي بمثابه اعاده تعريف للمفاهيم </a:t>
            </a:r>
            <a:r>
              <a:rPr lang="ar-SA" sz="2000" dirty="0" smtClean="0"/>
              <a:t>التجريدية بالصورة التي </a:t>
            </a:r>
            <a:r>
              <a:rPr lang="ar-SA" sz="2000" dirty="0"/>
              <a:t>تجعلها قابله للعمل الاجرائي ومن هنا تبرز اهميه العنصر الاجرائي  للمفاهيم </a:t>
            </a:r>
            <a:r>
              <a:rPr lang="ar-SA" sz="2000" dirty="0" smtClean="0"/>
              <a:t>التجريدية بالصورة </a:t>
            </a:r>
            <a:r>
              <a:rPr lang="ar-SA" sz="2000" dirty="0"/>
              <a:t>التي تجعلها قابله للعمل الاجرائي ومن هنا تبرز اهميه العنصر الاجرائي للمفاهيم </a:t>
            </a:r>
            <a:r>
              <a:rPr lang="ar-SA" sz="2000" dirty="0" smtClean="0"/>
              <a:t>التجريدية </a:t>
            </a:r>
            <a:r>
              <a:rPr lang="ar-SA" sz="2000" dirty="0"/>
              <a:t>وهناك احتماليه لحدوث اخطاء في صياغه المصطلحات والمفاهيم </a:t>
            </a:r>
            <a:r>
              <a:rPr lang="ar-SA" sz="2000" dirty="0" smtClean="0"/>
              <a:t>الاجرائية :</a:t>
            </a:r>
          </a:p>
          <a:p>
            <a:pPr lvl="1" algn="just"/>
            <a:r>
              <a:rPr lang="ar-SA" sz="2000" dirty="0" smtClean="0"/>
              <a:t> </a:t>
            </a:r>
            <a:r>
              <a:rPr lang="ar-SA" sz="2000" dirty="0"/>
              <a:t>1-عندما يكون المفهوم او التجريد ذو معنى واسع مثال ذوا الدخل المحدود </a:t>
            </a:r>
            <a:r>
              <a:rPr lang="ar-SA" sz="2000" dirty="0" smtClean="0"/>
              <a:t>.</a:t>
            </a:r>
          </a:p>
          <a:p>
            <a:pPr lvl="1" algn="just"/>
            <a:r>
              <a:rPr lang="ar-SA" sz="2000" dirty="0" smtClean="0"/>
              <a:t>2- </a:t>
            </a:r>
            <a:r>
              <a:rPr lang="ar-SA" sz="2000" dirty="0"/>
              <a:t>عندما يكون التناول الاجرائي اوسع مدى من المعنى  المتضمن بواسطه المفهوم مثال </a:t>
            </a:r>
            <a:r>
              <a:rPr lang="ar-SA" sz="2000" dirty="0" smtClean="0"/>
              <a:t>الطبقة الغنية </a:t>
            </a:r>
            <a:r>
              <a:rPr lang="ar-SA" sz="2000" dirty="0"/>
              <a:t>هي </a:t>
            </a:r>
            <a:r>
              <a:rPr lang="ar-SA" sz="2000" dirty="0" smtClean="0"/>
              <a:t>الطبقة الراقية .</a:t>
            </a:r>
          </a:p>
          <a:p>
            <a:pPr lvl="1" algn="just"/>
            <a:r>
              <a:rPr lang="ar-SA" sz="2000" dirty="0" smtClean="0"/>
              <a:t> </a:t>
            </a:r>
            <a:r>
              <a:rPr lang="ar-SA" sz="2000" dirty="0"/>
              <a:t>3- عندما يوجد </a:t>
            </a:r>
            <a:r>
              <a:rPr lang="ar-SA" sz="2000" dirty="0" smtClean="0"/>
              <a:t>ثمة </a:t>
            </a:r>
            <a:r>
              <a:rPr lang="ar-SA" sz="2000" dirty="0"/>
              <a:t>التقاء في المعنى بين المتغيرين في حين ان اي منهما </a:t>
            </a:r>
            <a:r>
              <a:rPr lang="ar-SA" sz="2000" dirty="0" smtClean="0"/>
              <a:t>لا يتمثل </a:t>
            </a:r>
            <a:r>
              <a:rPr lang="ar-SA" sz="2000" dirty="0"/>
              <a:t>الاخر مثال </a:t>
            </a:r>
            <a:r>
              <a:rPr lang="ar-SA" sz="2000" dirty="0" smtClean="0"/>
              <a:t>الطبق’ </a:t>
            </a:r>
            <a:r>
              <a:rPr lang="ar-SA" sz="2000" dirty="0"/>
              <a:t>العليا والمأكولات </a:t>
            </a:r>
            <a:r>
              <a:rPr lang="ar-SA" sz="2000" dirty="0" smtClean="0"/>
              <a:t>البحرية .</a:t>
            </a:r>
            <a:endParaRPr lang="ar-SA" sz="2000" dirty="0"/>
          </a:p>
          <a:p>
            <a:pPr algn="just"/>
            <a:endParaRPr lang="ar-SA" sz="2000" dirty="0"/>
          </a:p>
        </p:txBody>
      </p:sp>
    </p:spTree>
    <p:extLst>
      <p:ext uri="{BB962C8B-B14F-4D97-AF65-F5344CB8AC3E}">
        <p14:creationId xmlns:p14="http://schemas.microsoft.com/office/powerpoint/2010/main" val="2925879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المقدمات والنتائج </a:t>
            </a:r>
          </a:p>
        </p:txBody>
      </p:sp>
      <p:sp>
        <p:nvSpPr>
          <p:cNvPr id="3" name="عنصر نائب للمحتوى 2"/>
          <p:cNvSpPr>
            <a:spLocks noGrp="1"/>
          </p:cNvSpPr>
          <p:nvPr>
            <p:ph idx="1"/>
          </p:nvPr>
        </p:nvSpPr>
        <p:spPr/>
        <p:txBody>
          <a:bodyPr/>
          <a:lstStyle/>
          <a:p>
            <a:pPr algn="just">
              <a:lnSpc>
                <a:spcPct val="150000"/>
              </a:lnSpc>
            </a:pPr>
            <a:r>
              <a:rPr lang="ar-SA" sz="2000" dirty="0" smtClean="0"/>
              <a:t>	عاده </a:t>
            </a:r>
            <a:r>
              <a:rPr lang="ar-SA" sz="2000" dirty="0"/>
              <a:t>ما يبدأ البحث بمقدمه عامه يتناول فيها الباحث الجوانب </a:t>
            </a:r>
            <a:r>
              <a:rPr lang="ar-SA" sz="2000" dirty="0" smtClean="0"/>
              <a:t>الاساسية </a:t>
            </a:r>
            <a:r>
              <a:rPr lang="ar-SA" sz="2000" dirty="0"/>
              <a:t>لموضوع </a:t>
            </a:r>
            <a:r>
              <a:rPr lang="ar-SA" sz="2000" dirty="0" smtClean="0"/>
              <a:t>دراسة </a:t>
            </a:r>
            <a:r>
              <a:rPr lang="ar-SA" sz="2000" dirty="0"/>
              <a:t>بإختصار وتغدو </a:t>
            </a:r>
            <a:r>
              <a:rPr lang="ar-SA" sz="2000" dirty="0" smtClean="0"/>
              <a:t>المقدمة </a:t>
            </a:r>
            <a:r>
              <a:rPr lang="ar-SA" sz="2000" dirty="0"/>
              <a:t>من انها واجهه </a:t>
            </a:r>
            <a:r>
              <a:rPr lang="ar-SA" sz="2000" dirty="0" smtClean="0"/>
              <a:t>الدراسة </a:t>
            </a:r>
            <a:r>
              <a:rPr lang="ar-SA" sz="2000" dirty="0"/>
              <a:t>وفاتحتها واول ما يصادف القارئ عند محاوله الرجوع الى البحث ونظرا لان الكثير من المختصين والدارسين قد لا يتوفر لديهم متسعا من الوقت للإطلاع التفصيلي على </a:t>
            </a:r>
            <a:r>
              <a:rPr lang="ar-SA" sz="2000" dirty="0" smtClean="0"/>
              <a:t>الدراسة </a:t>
            </a:r>
            <a:r>
              <a:rPr lang="ar-SA" sz="2000" dirty="0"/>
              <a:t>بالكامل فقد يلجأو لقراءة مقدمه </a:t>
            </a:r>
            <a:r>
              <a:rPr lang="ar-SA" sz="2000" dirty="0" smtClean="0"/>
              <a:t>الدراسة </a:t>
            </a:r>
            <a:r>
              <a:rPr lang="ar-SA" sz="2000" dirty="0"/>
              <a:t>ونتائجها </a:t>
            </a:r>
            <a:r>
              <a:rPr lang="ar-SA" sz="2000" dirty="0" smtClean="0"/>
              <a:t>للإحاطة </a:t>
            </a:r>
            <a:r>
              <a:rPr lang="ar-SA" sz="2000" dirty="0"/>
              <a:t>بجوانب البحث وابعاده ويتلمسوا فيها مواضع اهتماماتهم وتشمل </a:t>
            </a:r>
            <a:r>
              <a:rPr lang="ar-SA" sz="2000" dirty="0" smtClean="0"/>
              <a:t>المقدمة </a:t>
            </a:r>
            <a:r>
              <a:rPr lang="ar-SA" sz="2000" dirty="0"/>
              <a:t>الى الجوانب </a:t>
            </a:r>
            <a:r>
              <a:rPr lang="ar-SA" sz="2000" dirty="0" smtClean="0"/>
              <a:t>التالية </a:t>
            </a:r>
            <a:r>
              <a:rPr lang="ar-SA" sz="2000" dirty="0"/>
              <a:t>:  </a:t>
            </a:r>
            <a:r>
              <a:rPr lang="ar-SA" sz="2000" dirty="0" smtClean="0"/>
              <a:t>ملخص اداري</a:t>
            </a:r>
          </a:p>
          <a:p>
            <a:pPr algn="just"/>
            <a:endParaRPr lang="ar-SA" sz="800" dirty="0"/>
          </a:p>
          <a:p>
            <a:pPr lvl="1" algn="just"/>
            <a:r>
              <a:rPr lang="ar-SA" sz="2000" dirty="0"/>
              <a:t>1) مدخل الى موضوع </a:t>
            </a:r>
            <a:r>
              <a:rPr lang="ar-SA" sz="2000" dirty="0" smtClean="0"/>
              <a:t>البحث .	2</a:t>
            </a:r>
            <a:r>
              <a:rPr lang="ar-SA" sz="2000" dirty="0"/>
              <a:t>) </a:t>
            </a:r>
            <a:r>
              <a:rPr lang="ar-SA" sz="2000" dirty="0" smtClean="0"/>
              <a:t>مشكله .</a:t>
            </a:r>
            <a:endParaRPr lang="ar-SA" sz="2000" dirty="0"/>
          </a:p>
          <a:p>
            <a:pPr lvl="1" algn="just"/>
            <a:r>
              <a:rPr lang="ar-SA" sz="2000" dirty="0" smtClean="0"/>
              <a:t>3</a:t>
            </a:r>
            <a:r>
              <a:rPr lang="ar-SA" sz="2000" dirty="0"/>
              <a:t>) </a:t>
            </a:r>
            <a:r>
              <a:rPr lang="ar-SA" sz="2000" dirty="0" smtClean="0"/>
              <a:t>اهداف .			4) الدوافع .</a:t>
            </a:r>
            <a:endParaRPr lang="ar-SA" sz="2000" dirty="0"/>
          </a:p>
          <a:p>
            <a:pPr lvl="1" algn="just"/>
            <a:r>
              <a:rPr lang="ar-SA" sz="2000" dirty="0" smtClean="0"/>
              <a:t>5</a:t>
            </a:r>
            <a:r>
              <a:rPr lang="ar-SA" sz="2000" dirty="0"/>
              <a:t>) </a:t>
            </a:r>
            <a:r>
              <a:rPr lang="ar-SA" sz="2000" dirty="0" smtClean="0"/>
              <a:t>خلفيه .			6) </a:t>
            </a:r>
            <a:r>
              <a:rPr lang="ar-SA" sz="2000" dirty="0"/>
              <a:t>نوع الدراسة </a:t>
            </a:r>
            <a:r>
              <a:rPr lang="ar-SA" sz="2000" dirty="0" smtClean="0"/>
              <a:t>.</a:t>
            </a:r>
            <a:endParaRPr lang="ar-SA" sz="2000" dirty="0"/>
          </a:p>
          <a:p>
            <a:pPr lvl="1" algn="just"/>
            <a:r>
              <a:rPr lang="ar-SA" sz="2000" dirty="0" smtClean="0"/>
              <a:t>7</a:t>
            </a:r>
            <a:r>
              <a:rPr lang="ar-SA" sz="2000" dirty="0"/>
              <a:t>) </a:t>
            </a:r>
            <a:r>
              <a:rPr lang="ar-SA" sz="2000" dirty="0" smtClean="0"/>
              <a:t>الصعوبات .			8</a:t>
            </a:r>
            <a:r>
              <a:rPr lang="ar-SA" sz="2000" dirty="0"/>
              <a:t>) </a:t>
            </a:r>
            <a:r>
              <a:rPr lang="ar-SA" sz="2000" dirty="0" smtClean="0"/>
              <a:t>محتويات .</a:t>
            </a:r>
            <a:endParaRPr lang="ar-SA" sz="2000" dirty="0"/>
          </a:p>
          <a:p>
            <a:pPr algn="just"/>
            <a:endParaRPr lang="ar-SA" sz="2000" dirty="0"/>
          </a:p>
          <a:p>
            <a:pPr algn="just"/>
            <a:endParaRPr lang="ar-SA" sz="2000" dirty="0"/>
          </a:p>
        </p:txBody>
      </p:sp>
    </p:spTree>
    <p:extLst>
      <p:ext uri="{BB962C8B-B14F-4D97-AF65-F5344CB8AC3E}">
        <p14:creationId xmlns:p14="http://schemas.microsoft.com/office/powerpoint/2010/main" val="2634998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تابع المقدمات والنتائج</a:t>
            </a:r>
          </a:p>
        </p:txBody>
      </p:sp>
      <p:sp>
        <p:nvSpPr>
          <p:cNvPr id="3" name="عنصر نائب للمحتوى 2"/>
          <p:cNvSpPr>
            <a:spLocks noGrp="1"/>
          </p:cNvSpPr>
          <p:nvPr>
            <p:ph idx="1"/>
          </p:nvPr>
        </p:nvSpPr>
        <p:spPr/>
        <p:txBody>
          <a:bodyPr/>
          <a:lstStyle/>
          <a:p>
            <a:pPr algn="just">
              <a:lnSpc>
                <a:spcPct val="150000"/>
              </a:lnSpc>
            </a:pPr>
            <a:r>
              <a:rPr lang="ar-SA" sz="2800" dirty="0" smtClean="0"/>
              <a:t>	وفيما </a:t>
            </a:r>
            <a:r>
              <a:rPr lang="ar-SA" sz="2800" dirty="0"/>
              <a:t>يتعلق بالنتائج فتعتبر </a:t>
            </a:r>
            <a:r>
              <a:rPr lang="ar-SA" sz="2800" dirty="0" smtClean="0"/>
              <a:t>المرحلة النهائية </a:t>
            </a:r>
            <a:r>
              <a:rPr lang="ar-SA" sz="2800" dirty="0"/>
              <a:t>في البحث العلمي وستعرض باحث فيها ما تم في دراسته كما يلي </a:t>
            </a:r>
            <a:r>
              <a:rPr lang="ar-SA" sz="2800" dirty="0" smtClean="0"/>
              <a:t>:</a:t>
            </a:r>
          </a:p>
          <a:p>
            <a:pPr algn="just">
              <a:lnSpc>
                <a:spcPct val="150000"/>
              </a:lnSpc>
            </a:pPr>
            <a:endParaRPr lang="ar-SA" sz="800" dirty="0"/>
          </a:p>
          <a:p>
            <a:pPr lvl="1" algn="just"/>
            <a:r>
              <a:rPr lang="ar-SA" dirty="0" smtClean="0"/>
              <a:t> أ</a:t>
            </a:r>
            <a:r>
              <a:rPr lang="ar-SA" dirty="0"/>
              <a:t>) مرحله تفريغ </a:t>
            </a:r>
            <a:r>
              <a:rPr lang="ar-SA" dirty="0" smtClean="0"/>
              <a:t>البيانات .</a:t>
            </a:r>
            <a:endParaRPr lang="ar-SA" dirty="0"/>
          </a:p>
          <a:p>
            <a:pPr lvl="1" algn="just"/>
            <a:r>
              <a:rPr lang="ar-SA" dirty="0"/>
              <a:t>ب) القضايا التي اثارتها مشكله </a:t>
            </a:r>
            <a:r>
              <a:rPr lang="ar-SA" dirty="0" smtClean="0"/>
              <a:t>البحث . </a:t>
            </a:r>
            <a:endParaRPr lang="ar-SA" dirty="0"/>
          </a:p>
          <a:p>
            <a:pPr lvl="1" algn="just"/>
            <a:r>
              <a:rPr lang="ar-SA" dirty="0"/>
              <a:t>ج) اهم النتائج التي تم التوصل </a:t>
            </a:r>
            <a:r>
              <a:rPr lang="ar-SA" dirty="0" smtClean="0"/>
              <a:t>اليها .</a:t>
            </a:r>
            <a:endParaRPr lang="ar-SA" dirty="0"/>
          </a:p>
          <a:p>
            <a:pPr lvl="1" algn="just"/>
            <a:r>
              <a:rPr lang="ar-SA" dirty="0"/>
              <a:t>د</a:t>
            </a:r>
            <a:r>
              <a:rPr lang="ar-SA" dirty="0" smtClean="0"/>
              <a:t>) الخلاصة </a:t>
            </a:r>
            <a:r>
              <a:rPr lang="ar-SA" dirty="0"/>
              <a:t>والتوصيات او </a:t>
            </a:r>
            <a:r>
              <a:rPr lang="ar-SA" dirty="0" smtClean="0"/>
              <a:t>المقترحات .</a:t>
            </a:r>
            <a:endParaRPr lang="ar-SA" dirty="0"/>
          </a:p>
          <a:p>
            <a:pPr algn="just">
              <a:lnSpc>
                <a:spcPct val="150000"/>
              </a:lnSpc>
            </a:pPr>
            <a:endParaRPr lang="ar-SA" sz="2800" dirty="0"/>
          </a:p>
        </p:txBody>
      </p:sp>
    </p:spTree>
    <p:extLst>
      <p:ext uri="{BB962C8B-B14F-4D97-AF65-F5344CB8AC3E}">
        <p14:creationId xmlns:p14="http://schemas.microsoft.com/office/powerpoint/2010/main" val="3553137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a:t>
            </a:r>
            <a:r>
              <a:rPr lang="ar-EG" sz="7200" smtClean="0">
                <a:solidFill>
                  <a:schemeClr val="bg1"/>
                </a:solidFill>
                <a:latin typeface="Calibri" pitchFamily="34" charset="0"/>
              </a:rPr>
              <a:t>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2411</TotalTime>
  <Words>346</Words>
  <Application>Microsoft Office PowerPoint</Application>
  <PresentationFormat>عرض على الشاشة (3:4)‏</PresentationFormat>
  <Paragraphs>53</Paragraphs>
  <Slides>10</Slides>
  <Notes>2</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المحاضرة التمهيدية</vt:lpstr>
      <vt:lpstr>عرض تقديمي في PowerPoint</vt:lpstr>
      <vt:lpstr>                    المحاضرة السادسة               </vt:lpstr>
      <vt:lpstr> الاستقراء والاستدلال </vt:lpstr>
      <vt:lpstr>  انواع الاستقرار </vt:lpstr>
      <vt:lpstr> الاستدلال</vt:lpstr>
      <vt:lpstr>  المفاهيم</vt:lpstr>
      <vt:lpstr> المفاهيم التجريدية والاجرائية</vt:lpstr>
      <vt:lpstr>  المقدمات والنتائج </vt:lpstr>
      <vt:lpstr>  تابع المقدمات والنتائج</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amalbood</cp:lastModifiedBy>
  <cp:revision>242</cp:revision>
  <dcterms:created xsi:type="dcterms:W3CDTF">1601-01-01T00:00:00Z</dcterms:created>
  <dcterms:modified xsi:type="dcterms:W3CDTF">2013-02-07T04:51:54Z</dcterms:modified>
</cp:coreProperties>
</file>