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50" r:id="rId2"/>
    <p:sldId id="351" r:id="rId3"/>
    <p:sldId id="386" r:id="rId4"/>
    <p:sldId id="389" r:id="rId5"/>
    <p:sldId id="390" r:id="rId6"/>
    <p:sldId id="391" r:id="rId7"/>
    <p:sldId id="392" r:id="rId8"/>
    <p:sldId id="393" r:id="rId9"/>
    <p:sldId id="394" r:id="rId10"/>
    <p:sldId id="395" r:id="rId11"/>
    <p:sldId id="299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124" d="100"/>
          <a:sy n="124" d="100"/>
        </p:scale>
        <p:origin x="-72" y="223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1" y="635635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1" y="579120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971802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dirty="0" smtClean="0">
                <a:solidFill>
                  <a:schemeClr val="accent4">
                    <a:lumMod val="75000"/>
                  </a:schemeClr>
                </a:solidFill>
              </a:rPr>
              <a:t>نظرية المنظمات</a:t>
            </a:r>
            <a:endParaRPr lang="en-US" sz="4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7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DZ" b="1" u="sng" spc="-150" dirty="0" smtClean="0">
                <a:solidFill>
                  <a:schemeClr val="tx1"/>
                </a:solidFill>
                <a:latin typeface="Simplified Arabic" pitchFamily="18" charset="-78"/>
                <a:cs typeface="+mj-cs"/>
              </a:rPr>
              <a:t>المحاضرة التقديمية</a:t>
            </a:r>
            <a:endParaRPr lang="en-US" b="1" u="sng" spc="-150" dirty="0">
              <a:solidFill>
                <a:schemeClr val="tx1"/>
              </a:solidFill>
              <a:latin typeface="Simplified Arabic" pitchFamily="18" charset="-78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3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574372" y="2980116"/>
            <a:ext cx="8420100" cy="14700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376092"/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DZ" dirty="0" smtClean="0"/>
              <a:t>نظرية المنظمات</a:t>
            </a:r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442610" y="4221088"/>
            <a:ext cx="6934200" cy="792088"/>
          </a:xfrm>
          <a:prstGeom prst="rect">
            <a:avLst/>
          </a:prstGeom>
        </p:spPr>
        <p:txBody>
          <a:bodyPr/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DZ" dirty="0" err="1" smtClean="0"/>
              <a:t>أ.د</a:t>
            </a:r>
            <a:r>
              <a:rPr lang="ar-DZ" dirty="0" smtClean="0"/>
              <a:t> عيسى </a:t>
            </a:r>
            <a:r>
              <a:rPr lang="ar-DZ" dirty="0" err="1" smtClean="0"/>
              <a:t>حيرش</a:t>
            </a:r>
            <a:endParaRPr lang="en-US" dirty="0"/>
          </a:p>
        </p:txBody>
      </p:sp>
      <p:pic>
        <p:nvPicPr>
          <p:cNvPr id="14" name="صورة 10" descr="شعار الجامعة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3303" y="692696"/>
            <a:ext cx="1311169" cy="110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10" y="669202"/>
            <a:ext cx="1190784" cy="1130935"/>
          </a:xfrm>
          <a:prstGeom prst="rect">
            <a:avLst/>
          </a:prstGeom>
          <a:noFill/>
        </p:spPr>
      </p:pic>
      <p:sp>
        <p:nvSpPr>
          <p:cNvPr id="16" name="Text Box 2"/>
          <p:cNvSpPr txBox="1"/>
          <p:nvPr/>
        </p:nvSpPr>
        <p:spPr>
          <a:xfrm>
            <a:off x="2768758" y="842238"/>
            <a:ext cx="4524502" cy="114660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جامعة الملك فيصل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عمادة التعلم الإلكتروني والتعليم عن</a:t>
            </a:r>
            <a:r>
              <a:rPr kumimoji="0" lang="ar-SA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بعد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 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2613544" y="2362200"/>
            <a:ext cx="4503850" cy="564840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DZ" dirty="0" smtClean="0">
                <a:solidFill>
                  <a:schemeClr val="tx1"/>
                </a:solidFill>
              </a:rPr>
              <a:t>توصيف مقرر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36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5039061"/>
            <a:ext cx="5981415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 smtClean="0">
                <a:ea typeface="Calibri"/>
              </a:rPr>
              <a:t>رقم </a:t>
            </a:r>
            <a:r>
              <a:rPr lang="ar-SA" sz="2800" u="sng" dirty="0">
                <a:ea typeface="Calibri"/>
              </a:rPr>
              <a:t>جوال المقرر</a:t>
            </a:r>
            <a:r>
              <a:rPr lang="ar-SA" sz="2800" dirty="0" smtClean="0">
                <a:ea typeface="Calibri"/>
              </a:rPr>
              <a:t>:</a:t>
            </a:r>
            <a:r>
              <a:rPr lang="ar-DZ" sz="2800" dirty="0" smtClean="0">
                <a:ea typeface="Calibri"/>
              </a:rPr>
              <a:t>   0501644231</a:t>
            </a:r>
            <a:endParaRPr lang="en-US" sz="2800" dirty="0"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6610" y="380999"/>
            <a:ext cx="3552576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>
                <a:solidFill>
                  <a:prstClr val="black"/>
                </a:solidFill>
                <a:ea typeface="Calibri"/>
              </a:rPr>
              <a:t>اسم المقرر </a:t>
            </a:r>
            <a:r>
              <a:rPr lang="ar-SA" sz="2800" dirty="0">
                <a:solidFill>
                  <a:prstClr val="black"/>
                </a:solidFill>
                <a:ea typeface="Calibri"/>
              </a:rPr>
              <a:t>: </a:t>
            </a:r>
            <a:r>
              <a:rPr lang="ar-SA" sz="2800" b="1" dirty="0">
                <a:solidFill>
                  <a:prstClr val="black"/>
                </a:solidFill>
                <a:ea typeface="Calibri"/>
              </a:rPr>
              <a:t>نظرية المنظمات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3800" y="1033303"/>
            <a:ext cx="4590842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>
                <a:solidFill>
                  <a:prstClr val="black"/>
                </a:solidFill>
                <a:ea typeface="Calibri"/>
              </a:rPr>
              <a:t>رمز المقرر</a:t>
            </a:r>
            <a:r>
              <a:rPr lang="ar-SA" sz="2800" dirty="0" smtClean="0">
                <a:solidFill>
                  <a:prstClr val="black"/>
                </a:solidFill>
                <a:ea typeface="Calibri"/>
              </a:rPr>
              <a:t>:</a:t>
            </a:r>
            <a:r>
              <a:rPr lang="en-US" sz="2800" dirty="0" smtClean="0">
                <a:solidFill>
                  <a:prstClr val="black"/>
                </a:solidFill>
                <a:ea typeface="Calibri"/>
              </a:rPr>
              <a:t> </a:t>
            </a:r>
            <a:r>
              <a:rPr lang="ar-DZ" sz="2800" dirty="0" smtClean="0">
                <a:solidFill>
                  <a:prstClr val="black"/>
                </a:solidFill>
                <a:ea typeface="Calibri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ea typeface="Calibri"/>
              </a:rPr>
              <a:t>0602-301</a:t>
            </a:r>
            <a:r>
              <a:rPr lang="ar-SA" sz="2800" dirty="0" smtClean="0">
                <a:solidFill>
                  <a:prstClr val="black"/>
                </a:solidFill>
                <a:ea typeface="Calibri"/>
              </a:rPr>
              <a:t> 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1743" y="1621157"/>
            <a:ext cx="3042821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>
                <a:solidFill>
                  <a:prstClr val="black"/>
                </a:solidFill>
                <a:ea typeface="Calibri"/>
              </a:rPr>
              <a:t>عدد الوحدات المعتمدة</a:t>
            </a:r>
            <a:r>
              <a:rPr lang="ar-SA" sz="2800" dirty="0">
                <a:solidFill>
                  <a:prstClr val="black"/>
                </a:solidFill>
                <a:ea typeface="Calibri"/>
              </a:rPr>
              <a:t>: 3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31232" y="2285999"/>
            <a:ext cx="3743332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>
                <a:solidFill>
                  <a:prstClr val="black"/>
                </a:solidFill>
                <a:ea typeface="Calibri"/>
              </a:rPr>
              <a:t>أستاذ المقرر</a:t>
            </a:r>
            <a:r>
              <a:rPr lang="ar-SA" sz="2800" dirty="0">
                <a:solidFill>
                  <a:prstClr val="black"/>
                </a:solidFill>
                <a:ea typeface="Calibri"/>
              </a:rPr>
              <a:t>: </a:t>
            </a:r>
            <a:r>
              <a:rPr lang="ar-SA" sz="2800" b="1" dirty="0" err="1">
                <a:solidFill>
                  <a:prstClr val="black"/>
                </a:solidFill>
                <a:ea typeface="Calibri"/>
              </a:rPr>
              <a:t>أ.د</a:t>
            </a:r>
            <a:r>
              <a:rPr lang="ar-SA" sz="2800" b="1" dirty="0">
                <a:solidFill>
                  <a:prstClr val="black"/>
                </a:solidFill>
                <a:ea typeface="Calibri"/>
              </a:rPr>
              <a:t> عيسى </a:t>
            </a:r>
            <a:r>
              <a:rPr lang="ar-SA" sz="2800" b="1" dirty="0" err="1">
                <a:solidFill>
                  <a:prstClr val="black"/>
                </a:solidFill>
                <a:ea typeface="Calibri"/>
              </a:rPr>
              <a:t>حيرش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2446" y="2873853"/>
            <a:ext cx="6722118" cy="245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 smtClean="0">
                <a:solidFill>
                  <a:prstClr val="black"/>
                </a:solidFill>
                <a:ea typeface="Calibri"/>
              </a:rPr>
              <a:t>الساعات </a:t>
            </a:r>
            <a:r>
              <a:rPr lang="ar-SA" sz="2800" u="sng" dirty="0">
                <a:solidFill>
                  <a:prstClr val="black"/>
                </a:solidFill>
                <a:ea typeface="Calibri"/>
              </a:rPr>
              <a:t>المكتبية</a:t>
            </a:r>
            <a:r>
              <a:rPr lang="ar-SA" sz="2800" dirty="0" smtClean="0">
                <a:solidFill>
                  <a:prstClr val="black"/>
                </a:solidFill>
                <a:ea typeface="Calibri"/>
              </a:rPr>
              <a:t>:</a:t>
            </a:r>
            <a:r>
              <a:rPr lang="en-US" sz="2800" dirty="0" smtClean="0">
                <a:solidFill>
                  <a:prstClr val="black"/>
                </a:solidFill>
                <a:ea typeface="Calibri"/>
              </a:rPr>
              <a:t> </a:t>
            </a:r>
            <a:r>
              <a:rPr lang="ar-DZ" sz="2800" dirty="0" smtClean="0">
                <a:solidFill>
                  <a:prstClr val="black"/>
                </a:solidFill>
                <a:ea typeface="Calibri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ea typeface="Calibri"/>
              </a:rPr>
              <a:t>			السبت من 14:30 إلى 16:00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ea typeface="Calibri"/>
              </a:rPr>
              <a:t>			الأحد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Arial"/>
              </a:rPr>
              <a:t>  </a:t>
            </a:r>
            <a:r>
              <a:rPr lang="ar-DZ" sz="2800" dirty="0" smtClean="0">
                <a:solidFill>
                  <a:prstClr val="black"/>
                </a:solidFill>
                <a:ea typeface="Calibri"/>
              </a:rPr>
              <a:t>من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ar-DZ" sz="2800" dirty="0">
                <a:solidFill>
                  <a:prstClr val="black"/>
                </a:solidFill>
                <a:ea typeface="Calibri"/>
              </a:rPr>
              <a:t>16:00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ar-DZ" sz="2800" dirty="0">
                <a:solidFill>
                  <a:prstClr val="black"/>
                </a:solidFill>
                <a:ea typeface="Calibri"/>
              </a:rPr>
              <a:t>إلى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ar-DZ" sz="2800" dirty="0">
                <a:solidFill>
                  <a:prstClr val="black"/>
                </a:solidFill>
                <a:ea typeface="Calibri"/>
              </a:rPr>
              <a:t>17:30</a:t>
            </a:r>
            <a:endParaRPr lang="en-US" sz="2800" dirty="0">
              <a:solidFill>
                <a:prstClr val="black"/>
              </a:solidFill>
              <a:ea typeface="Calibri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98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1143000"/>
            <a:ext cx="5908881" cy="4233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latin typeface="Arial"/>
                <a:ea typeface="Calibri"/>
                <a:cs typeface="AL-Mohanad"/>
              </a:rPr>
              <a:t>الهدف العام للمقرر: </a:t>
            </a:r>
            <a:endParaRPr lang="en-US" sz="3200" dirty="0">
              <a:ea typeface="Calibri"/>
              <a:cs typeface="Arial"/>
            </a:endParaRPr>
          </a:p>
          <a:p>
            <a:pPr algn="just"/>
            <a:r>
              <a:rPr lang="ar-SA" sz="3200" dirty="0">
                <a:latin typeface="Arial"/>
                <a:ea typeface="Calibri"/>
                <a:cs typeface="AL-Mohanad"/>
              </a:rPr>
              <a:t>يهدف المقرر إلى تعريف الطالب بـأهم النظريات التي تتناول المنظمة ودورها في النشاط الاقتصادي، كما يعرفه بإشكالية السلطة في المنظمات فضلا عن تعميق معارفه بخصوص  إعداد وتصميم الهياكل التنظيمية للمنظمات </a:t>
            </a:r>
            <a:r>
              <a:rPr lang="ar-SA" sz="3200" dirty="0" smtClean="0">
                <a:latin typeface="Arial"/>
                <a:ea typeface="Calibri"/>
                <a:cs typeface="AL-Mohanad"/>
              </a:rPr>
              <a:t>واطلاعه </a:t>
            </a:r>
            <a:r>
              <a:rPr lang="ar-SA" sz="3200" dirty="0">
                <a:latin typeface="Arial"/>
                <a:ea typeface="Calibri"/>
                <a:cs typeface="AL-Mohanad"/>
              </a:rPr>
              <a:t>على مختلف الأشكال التنظيمية التي تتبناها المنظمات..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509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2376" y="304800"/>
            <a:ext cx="8150624" cy="5420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latin typeface="Arial"/>
                <a:ea typeface="Calibri"/>
                <a:cs typeface="AL-Mohanad"/>
              </a:rPr>
              <a:t>الأهداف التعليمية</a:t>
            </a:r>
            <a:endParaRPr lang="en-US" sz="3200" dirty="0"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3200" dirty="0">
                <a:latin typeface="Arial"/>
                <a:ea typeface="Calibri"/>
                <a:cs typeface="AL-Mohanad"/>
              </a:rPr>
              <a:t>بعد دراسة هذا المقرر، سيكون الطالب قادرا على أن: </a:t>
            </a:r>
            <a:endParaRPr lang="en-US" sz="3200" dirty="0">
              <a:ea typeface="Calibri"/>
              <a:cs typeface="Arial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يعرف النظرية والمنظمة والتنظيم 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يحدد أهم مداخل دراسة وتحليل المنظمات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يذكر النظريات الحديثة والتقليدية التي تتناول المنظمات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يفهم إشكالية وتوزيع السلطة في المنظمات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يذكر أشكال الهياكل التنظيمية وأسس بنائها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يحدد الأشكال التنظيمية الحديثة التي أفرزتها تكنولوجيا المعلومات 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يعرف التحديات الحديثة التي تواجهها المنظمات</a:t>
            </a:r>
            <a:endParaRPr lang="en-US" sz="3200" dirty="0">
              <a:ea typeface="Times New Roman"/>
              <a:cs typeface="AL-Mohanad"/>
            </a:endParaRPr>
          </a:p>
        </p:txBody>
      </p:sp>
    </p:spTree>
    <p:extLst>
      <p:ext uri="{BB962C8B-B14F-4D97-AF65-F5344CB8AC3E}">
        <p14:creationId xmlns:p14="http://schemas.microsoft.com/office/powerpoint/2010/main" val="728262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10144" y="332657"/>
            <a:ext cx="2653290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latin typeface="Arial"/>
                <a:ea typeface="Calibri"/>
                <a:cs typeface="AL-Mohanad"/>
              </a:rPr>
              <a:t>مواضيع وحصص المقرر</a:t>
            </a:r>
            <a:endParaRPr lang="en-US" sz="2400" dirty="0">
              <a:ea typeface="Calibri"/>
              <a:cs typeface="Arial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75049"/>
              </p:ext>
            </p:extLst>
          </p:nvPr>
        </p:nvGraphicFramePr>
        <p:xfrm>
          <a:off x="1598628" y="1196752"/>
          <a:ext cx="6039771" cy="3785616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015165"/>
                <a:gridCol w="3525353"/>
                <a:gridCol w="1499253"/>
              </a:tblGrid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التسلسل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الموضوع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عدد الحصص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1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2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4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5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48000" y="16002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تقديم </a:t>
            </a:r>
            <a:r>
              <a:rPr lang="ar-DZ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المقرر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640" y="1935412"/>
            <a:ext cx="3581400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مدخل </a:t>
            </a:r>
            <a:r>
              <a:rPr lang="ar-DZ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لنظرية المنظمات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1992" y="2513568"/>
            <a:ext cx="3581400" cy="133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النظرية التقليدية للمنظمات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 -</a:t>
            </a: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النظرية الكلاسيكية 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- </a:t>
            </a: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العلاقات الإنسانية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2087" y="4047963"/>
            <a:ext cx="3581400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نظريات </a:t>
            </a:r>
            <a:r>
              <a:rPr lang="ar-DZ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الظرفية (</a:t>
            </a:r>
            <a:r>
              <a:rPr lang="ar-DZ" sz="2400" dirty="0" err="1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الموقفية</a:t>
            </a:r>
            <a:r>
              <a:rPr lang="ar-DZ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)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8095" y="4399475"/>
            <a:ext cx="3581400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الهياكل التنظيمية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600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2055829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2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15993" y="3057363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2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8650" y="4076778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8800" y="4537712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313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96870"/>
              </p:ext>
            </p:extLst>
          </p:nvPr>
        </p:nvGraphicFramePr>
        <p:xfrm>
          <a:off x="1677675" y="188640"/>
          <a:ext cx="5958540" cy="5047488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046005"/>
                <a:gridCol w="3748381"/>
                <a:gridCol w="1164154"/>
              </a:tblGrid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التسلسل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الموضوع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عدد الحصص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6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7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8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83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9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10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727590" y="25569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1066800"/>
            <a:ext cx="3505200" cy="242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النظريات الاقتصادية للمنظمات</a:t>
            </a:r>
            <a:endParaRPr lang="en-US" sz="2400" dirty="0">
              <a:solidFill>
                <a:srgbClr val="000000"/>
              </a:solidFill>
              <a:latin typeface="Arial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النظرية السلوكية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القرار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النظرية الإدارية 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المعاملات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حقوق الملكية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الوكالة</a:t>
            </a:r>
            <a:endParaRPr lang="en-US" dirty="0">
              <a:latin typeface="Calibri"/>
              <a:ea typeface="Calibri"/>
              <a:cs typeface="AL-Mohana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35052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النظريات </a:t>
            </a:r>
            <a:r>
              <a:rPr lang="ar-EG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الحديثة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81400" y="3886200"/>
            <a:ext cx="2971800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السلطة والاستراتيجية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955" y="4267200"/>
            <a:ext cx="3733245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الأشكال </a:t>
            </a:r>
            <a:r>
              <a:rPr lang="ar-DZ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والتحديات </a:t>
            </a:r>
            <a:r>
              <a:rPr lang="ar-SA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الحديثة للمنظمات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955" y="4724400"/>
            <a:ext cx="3733245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مراجعة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555" y="2133600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3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13190" y="3505200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13190" y="3930383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13190" y="4396463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2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13190" y="4777861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132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482598"/>
              </p:ext>
            </p:extLst>
          </p:nvPr>
        </p:nvGraphicFramePr>
        <p:xfrm>
          <a:off x="1782696" y="1600200"/>
          <a:ext cx="7266055" cy="2651890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5007230"/>
                <a:gridCol w="2258825"/>
              </a:tblGrid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SA" sz="2400" dirty="0" smtClean="0"/>
                        <a:t>الدرجة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</a:tr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SA" sz="2400" dirty="0" smtClean="0"/>
                        <a:t>المشاركة في منتديات الحوار على البلاك</a:t>
                      </a:r>
                      <a:r>
                        <a:rPr lang="ar-SA" sz="2400" baseline="0" dirty="0" smtClean="0"/>
                        <a:t> بورد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L="99060" marR="99060" marT="45733" marB="45733"/>
                </a:tc>
              </a:tr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SA" sz="2400" dirty="0" smtClean="0"/>
                        <a:t>حضور المحاضرات المسجلة والمحاضرات المباشرة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L="99060" marR="99060" marT="45733" marB="45733"/>
                </a:tc>
              </a:tr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SA" sz="2400" dirty="0" smtClean="0"/>
                        <a:t>الواجبات المنزلية </a:t>
                      </a:r>
                      <a:r>
                        <a:rPr lang="ar-DZ" sz="2400" dirty="0" smtClean="0"/>
                        <a:t>(3 واجبات)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SA" sz="2400" dirty="0" smtClean="0"/>
                        <a:t>10 درجات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</a:tr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SA" sz="2400" dirty="0" smtClean="0"/>
                        <a:t>الاختبار النهائي 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SA" sz="2400" dirty="0" smtClean="0"/>
                        <a:t>70</a:t>
                      </a:r>
                      <a:r>
                        <a:rPr lang="ar-DZ" sz="2400" dirty="0" smtClean="0"/>
                        <a:t>  </a:t>
                      </a:r>
                      <a:r>
                        <a:rPr lang="ar-SA" sz="2400" dirty="0" smtClean="0"/>
                        <a:t> درجة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14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6726" y="764705"/>
            <a:ext cx="8424936" cy="4202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latin typeface="Arial"/>
                <a:ea typeface="Calibri"/>
                <a:cs typeface="AL-Mohanad"/>
              </a:rPr>
              <a:t> </a:t>
            </a:r>
            <a:endParaRPr lang="en-US" sz="2800" dirty="0"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Arial"/>
                <a:ea typeface="Calibri"/>
                <a:cs typeface="AL-Mohanad"/>
              </a:rPr>
              <a:t>مصادر التعلم</a:t>
            </a:r>
            <a:r>
              <a:rPr lang="ar-SA" sz="2800" b="1" dirty="0" smtClean="0">
                <a:latin typeface="Arial"/>
                <a:ea typeface="Calibri"/>
                <a:cs typeface="AL-Mohanad"/>
              </a:rPr>
              <a:t>:</a:t>
            </a:r>
            <a:endParaRPr lang="ar-DZ" sz="2800" b="1" dirty="0" smtClean="0">
              <a:latin typeface="Arial"/>
              <a:ea typeface="Calibri"/>
              <a:cs typeface="AL-Mohanad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800" dirty="0" smtClean="0">
                <a:latin typeface="Arial"/>
                <a:ea typeface="Calibri"/>
                <a:cs typeface="AL-Mohanad"/>
              </a:rPr>
              <a:t>بالإضافة </a:t>
            </a:r>
            <a:r>
              <a:rPr lang="ar-SA" sz="2800" dirty="0">
                <a:latin typeface="Arial"/>
                <a:ea typeface="Calibri"/>
                <a:cs typeface="AL-Mohanad"/>
              </a:rPr>
              <a:t>إلى </a:t>
            </a:r>
            <a:r>
              <a:rPr lang="ar-SA" sz="2800" b="1" dirty="0">
                <a:latin typeface="Arial"/>
                <a:ea typeface="Calibri"/>
                <a:cs typeface="AL-Mohanad"/>
              </a:rPr>
              <a:t>محاضرات</a:t>
            </a:r>
            <a:r>
              <a:rPr lang="ar-SA" sz="2800" dirty="0">
                <a:latin typeface="Arial"/>
                <a:ea typeface="Calibri"/>
                <a:cs typeface="AL-Mohanad"/>
              </a:rPr>
              <a:t> </a:t>
            </a:r>
            <a:r>
              <a:rPr lang="ar-SA" sz="2800" b="1" dirty="0">
                <a:latin typeface="Arial"/>
                <a:ea typeface="Calibri"/>
                <a:cs typeface="AL-Mohanad"/>
              </a:rPr>
              <a:t>المقرر</a:t>
            </a:r>
            <a:r>
              <a:rPr lang="ar-SA" sz="2800" dirty="0">
                <a:latin typeface="Arial"/>
                <a:ea typeface="Calibri"/>
                <a:cs typeface="AL-Mohanad"/>
              </a:rPr>
              <a:t>، يرجع الطالب إلى </a:t>
            </a:r>
            <a:r>
              <a:rPr lang="ar-SA" sz="2800" dirty="0" smtClean="0">
                <a:latin typeface="Arial"/>
                <a:ea typeface="Calibri"/>
                <a:cs typeface="AL-Mohanad"/>
              </a:rPr>
              <a:t>المصدر التالي:</a:t>
            </a:r>
            <a:endParaRPr lang="ar-DZ" sz="2800" dirty="0" smtClean="0">
              <a:latin typeface="Arial"/>
              <a:ea typeface="Calibri"/>
              <a:cs typeface="AL-Mohanad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ar-DZ" sz="2800" dirty="0" smtClean="0">
              <a:latin typeface="Arial"/>
              <a:ea typeface="Calibri"/>
              <a:cs typeface="AL-Mohanad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Arial"/>
                <a:ea typeface="Calibri"/>
                <a:cs typeface="AL-Mohanad"/>
              </a:rPr>
              <a:t>محمد قاسم </a:t>
            </a:r>
            <a:r>
              <a:rPr lang="ar-SA" sz="2800" b="1" dirty="0" err="1" smtClean="0">
                <a:latin typeface="Arial"/>
                <a:ea typeface="Calibri"/>
                <a:cs typeface="AL-Mohanad"/>
              </a:rPr>
              <a:t>القريوتي</a:t>
            </a:r>
            <a:r>
              <a:rPr lang="ar-DZ" sz="2800" b="1" dirty="0" smtClean="0">
                <a:latin typeface="Arial"/>
                <a:ea typeface="Calibri"/>
                <a:cs typeface="AL-Mohanad"/>
              </a:rPr>
              <a:t> </a:t>
            </a:r>
            <a:r>
              <a:rPr lang="ar-SA" sz="2800" b="1" dirty="0" smtClean="0">
                <a:latin typeface="Arial"/>
                <a:ea typeface="Calibri"/>
                <a:cs typeface="AL-Mohanad"/>
              </a:rPr>
              <a:t>: </a:t>
            </a:r>
            <a:r>
              <a:rPr lang="ar-SA" sz="2800" b="1" dirty="0">
                <a:latin typeface="Arial"/>
                <a:ea typeface="Calibri"/>
                <a:cs typeface="AL-Mohanad"/>
              </a:rPr>
              <a:t>نظرية المنظمة </a:t>
            </a:r>
            <a:r>
              <a:rPr lang="ar-SA" sz="2800" b="1" dirty="0" smtClean="0">
                <a:latin typeface="Arial"/>
                <a:ea typeface="Calibri"/>
                <a:cs typeface="AL-Mohanad"/>
              </a:rPr>
              <a:t>والتنظيم،</a:t>
            </a:r>
            <a:r>
              <a:rPr lang="ar-DZ" sz="2800" b="1" dirty="0" smtClean="0">
                <a:latin typeface="Arial"/>
                <a:ea typeface="Calibri"/>
                <a:cs typeface="AL-Mohanad"/>
              </a:rPr>
              <a:t> </a:t>
            </a:r>
            <a:r>
              <a:rPr lang="ar-DZ" sz="2800" dirty="0" smtClean="0">
                <a:latin typeface="Arial"/>
                <a:ea typeface="Calibri"/>
                <a:cs typeface="AL-Mohanad"/>
              </a:rPr>
              <a:t>دار وائل للنشر والتوزيع </a:t>
            </a:r>
            <a:r>
              <a:rPr lang="ar-SA" sz="2800" b="1" dirty="0" smtClean="0">
                <a:latin typeface="Arial"/>
                <a:ea typeface="Calibri"/>
                <a:cs typeface="AL-Mohanad"/>
              </a:rPr>
              <a:t>، </a:t>
            </a:r>
            <a:r>
              <a:rPr lang="ar-SA" sz="2000" dirty="0" smtClean="0">
                <a:latin typeface="Arial"/>
                <a:ea typeface="Calibri"/>
                <a:cs typeface="AL-Mohanad"/>
              </a:rPr>
              <a:t>2008</a:t>
            </a:r>
            <a:r>
              <a:rPr lang="ar-DZ" sz="2000" dirty="0" smtClean="0">
                <a:latin typeface="Arial"/>
                <a:ea typeface="Calibri"/>
                <a:cs typeface="AL-Mohanad"/>
              </a:rPr>
              <a:t> </a:t>
            </a:r>
            <a:endParaRPr lang="ar-DZ" sz="2800" dirty="0" smtClean="0">
              <a:latin typeface="Arial"/>
              <a:ea typeface="Calibri"/>
              <a:cs typeface="AL-Mohanad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201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11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4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1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1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1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2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1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2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1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3048</TotalTime>
  <Words>277</Words>
  <Application>Microsoft Office PowerPoint</Application>
  <PresentationFormat>A4 Paper (210x297 mm)</PresentationFormat>
  <Paragraphs>108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211</cp:revision>
  <dcterms:created xsi:type="dcterms:W3CDTF">2009-10-14T19:14:34Z</dcterms:created>
  <dcterms:modified xsi:type="dcterms:W3CDTF">2012-02-12T16:36:01Z</dcterms:modified>
</cp:coreProperties>
</file>