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50" r:id="rId2"/>
    <p:sldId id="351" r:id="rId3"/>
    <p:sldId id="352" r:id="rId4"/>
    <p:sldId id="333" r:id="rId5"/>
    <p:sldId id="353" r:id="rId6"/>
    <p:sldId id="354" r:id="rId7"/>
    <p:sldId id="355" r:id="rId8"/>
    <p:sldId id="356" r:id="rId9"/>
    <p:sldId id="357" r:id="rId10"/>
    <p:sldId id="358" r:id="rId11"/>
    <p:sldId id="334" r:id="rId12"/>
    <p:sldId id="335" r:id="rId13"/>
    <p:sldId id="336" r:id="rId14"/>
    <p:sldId id="337" r:id="rId15"/>
    <p:sldId id="338" r:id="rId16"/>
    <p:sldId id="345" r:id="rId17"/>
    <p:sldId id="339" r:id="rId18"/>
    <p:sldId id="346" r:id="rId19"/>
    <p:sldId id="344" r:id="rId20"/>
    <p:sldId id="340" r:id="rId21"/>
    <p:sldId id="341" r:id="rId22"/>
    <p:sldId id="342" r:id="rId23"/>
    <p:sldId id="330" r:id="rId24"/>
    <p:sldId id="308" r:id="rId25"/>
    <p:sldId id="331" r:id="rId26"/>
    <p:sldId id="311" r:id="rId27"/>
    <p:sldId id="312" r:id="rId28"/>
    <p:sldId id="359" r:id="rId29"/>
    <p:sldId id="299" r:id="rId30"/>
    <p:sldId id="266" r:id="rId3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9" autoAdjust="0"/>
  </p:normalViewPr>
  <p:slideViewPr>
    <p:cSldViewPr>
      <p:cViewPr>
        <p:scale>
          <a:sx n="73" d="100"/>
          <a:sy n="73" d="100"/>
        </p:scale>
        <p:origin x="-480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753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34290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AYM Wadiy S_U normal."/>
              <a:cs typeface="Times New Roman" pitchFamily="18" charset="0"/>
            </a:endParaRPr>
          </a:p>
          <a:p>
            <a:pPr algn="ctr"/>
            <a:r>
              <a:rPr lang="ar-DZ" sz="4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نظرية المنظمات</a:t>
            </a:r>
            <a:endParaRPr lang="en-US" sz="4000" b="1" cap="all" dirty="0" smtClean="0">
              <a:ln w="0"/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ar-EG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cs typeface="Times New Roman" pitchFamily="18" charset="0"/>
              </a:rPr>
              <a:t/>
            </a:r>
            <a:br>
              <a:rPr lang="ar-EG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cs typeface="Times New Roman" pitchFamily="18" charset="0"/>
              </a:rPr>
            </a:br>
            <a:endParaRPr lang="en-US" sz="1700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  <a:p>
            <a:pPr algn="ctr"/>
            <a:r>
              <a:rPr lang="ar-SA" sz="26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cap="all" dirty="0" err="1" smtClean="0">
                <a:ln w="0"/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4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DZ" b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Simplified Arabic" pitchFamily="18" charset="-78"/>
                <a:cs typeface="+mj-cs"/>
              </a:rPr>
              <a:t>المحاضرة الثانية</a:t>
            </a:r>
            <a:endParaRPr lang="en-US" b="1" u="sng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  <a:latin typeface="Simplified Arabic" pitchFamily="18" charset="-78"/>
              <a:cs typeface="+mj-cs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371600" y="4038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e_AlMateen" pitchFamily="2" charset="-78"/>
                <a:ea typeface="+mj-ea"/>
                <a:cs typeface="+mj-cs"/>
              </a:rPr>
              <a:t>مدخل لنظرية </a:t>
            </a:r>
            <a:r>
              <a:rPr lang="ar-DZ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e_AlMateen" pitchFamily="2" charset="-78"/>
                <a:ea typeface="+mj-ea"/>
                <a:cs typeface="+mj-cs"/>
              </a:rPr>
              <a:t>المنظمات (2)</a:t>
            </a:r>
            <a:endParaRPr lang="ar-SA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  <a:latin typeface="ae_AlMateen" pitchFamily="2" charset="-78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7273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1554342"/>
            <a:ext cx="464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1-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لماذا ندرس نظرية المنظمات؟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2090341"/>
            <a:ext cx="5022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2-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نظرية المنظمات أم نظرية التنظيم ؟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83926" y="2622242"/>
            <a:ext cx="3124200" cy="633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3-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بعض المصطلحات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548" y="4283849"/>
            <a:ext cx="631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800" dirty="0" smtClean="0">
                <a:solidFill>
                  <a:srgbClr val="C00000"/>
                </a:solidFill>
              </a:rPr>
              <a:t>6</a:t>
            </a:r>
            <a:r>
              <a:rPr lang="ar-DZ" sz="2800" dirty="0" smtClean="0">
                <a:solidFill>
                  <a:srgbClr val="C00000"/>
                </a:solidFill>
              </a:rPr>
              <a:t>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مكانة نظرية المنظمات في العلوم الإدارية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605266"/>
            <a:ext cx="7054850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sz="3200" dirty="0" smtClean="0">
                <a:solidFill>
                  <a:srgbClr val="FFFF00"/>
                </a:solidFill>
              </a:rPr>
              <a:t>الفصل لأول : مدخل إلى نظرية المنظمات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98650" y="3169729"/>
            <a:ext cx="5403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4-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التطور التاريخي للمنظمات 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3053" y="3738792"/>
            <a:ext cx="4902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5-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موضوع نظرية المنظمات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34651" y="1678739"/>
            <a:ext cx="677108" cy="304566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" wrap="square" rtlCol="0">
            <a:spAutoFit/>
          </a:bodyPr>
          <a:lstStyle/>
          <a:p>
            <a:pPr algn="ctr"/>
            <a:r>
              <a:rPr lang="ar-DZ" sz="3200" u="sng" dirty="0" smtClean="0">
                <a:solidFill>
                  <a:srgbClr val="FFFF00"/>
                </a:solidFill>
              </a:rPr>
              <a:t>محتوى الفصل</a:t>
            </a:r>
            <a:endParaRPr lang="en-US" sz="3200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65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2667000"/>
            <a:ext cx="6553200" cy="156966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ar-DZ" sz="3200" b="1" dirty="0">
              <a:solidFill>
                <a:srgbClr val="FFFF00"/>
              </a:solidFill>
            </a:endParaRPr>
          </a:p>
          <a:p>
            <a:pPr algn="ctr"/>
            <a:r>
              <a:rPr lang="ar-DZ" sz="3200" b="1" dirty="0" smtClean="0">
                <a:solidFill>
                  <a:srgbClr val="FFFF00"/>
                </a:solidFill>
              </a:rPr>
              <a:t>4- </a:t>
            </a:r>
            <a:r>
              <a:rPr lang="ar-DZ" sz="3200" dirty="0">
                <a:solidFill>
                  <a:srgbClr val="FFFF00"/>
                </a:solidFill>
              </a:rPr>
              <a:t>التطور التاريخي للمنظمات </a:t>
            </a:r>
            <a:endParaRPr lang="ar-DZ" sz="3200" b="1" dirty="0" smtClean="0">
              <a:solidFill>
                <a:srgbClr val="FFFF00"/>
              </a:solidFill>
            </a:endParaRPr>
          </a:p>
          <a:p>
            <a:pPr algn="ctr"/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11268" name="Picture 4" descr="http://t0.gstatic.com/images?q=tbn:ANd9GcSdhKeiIBghiU5Y5HSPzF0RdSTquaiyHBT9oGcAfzMU5fVSxuM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702465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30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:\cas nouveaux\panzani\untitled.bmp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65571" y="228599"/>
            <a:ext cx="2133600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623457" y="559526"/>
            <a:ext cx="4953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3200" dirty="0">
                <a:latin typeface="Calibri"/>
                <a:ea typeface="Calibri"/>
                <a:cs typeface="Arial"/>
              </a:rPr>
              <a:t>شرع   </a:t>
            </a:r>
            <a:r>
              <a:rPr lang="fr-FR" sz="3200" dirty="0">
                <a:latin typeface="Calibri"/>
                <a:ea typeface="Calibri"/>
                <a:cs typeface="Arial"/>
              </a:rPr>
              <a:t>Jean Panzani</a:t>
            </a:r>
            <a:r>
              <a:rPr lang="ar-SA" sz="3200" dirty="0">
                <a:latin typeface="Calibri"/>
                <a:ea typeface="Calibri"/>
                <a:cs typeface="Arial"/>
              </a:rPr>
              <a:t> في صناعة العجائن الطازجة </a:t>
            </a:r>
            <a:r>
              <a:rPr lang="ar-SA" sz="3200" dirty="0" smtClean="0">
                <a:latin typeface="Calibri"/>
                <a:ea typeface="Calibri"/>
                <a:cs typeface="Arial"/>
              </a:rPr>
              <a:t>باليد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2895600" y="1828800"/>
            <a:ext cx="6781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32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فكان </a:t>
            </a:r>
            <a:r>
              <a:rPr lang="ar-SA" sz="32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ينتجها في علية البيت ثم  يذهب بدراجته ليسلم المنتج للزبائن. 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90949" y="3048000"/>
            <a:ext cx="67578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32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كان لمنتجه ذوق ممتاز ومميزات جعلته يشتهر بسرعة، فأصبحت عجائنه محل طلب متزايد. 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81200" y="4267200"/>
            <a:ext cx="7162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32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كان </a:t>
            </a:r>
            <a:r>
              <a:rPr lang="fr-FR" sz="32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Jean Panzani</a:t>
            </a:r>
            <a:r>
              <a:rPr lang="ar-SA" sz="32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 يقضي وقتا طويلا في عمله إلا أنه لم يستطع أن يلبي الطلب إلا بشق النفس لأنه لا يستطيع إنتاج إلا بعض الكيلوغرامات في اليوم.</a:t>
            </a:r>
            <a:endParaRPr lang="en-US" sz="3200" dirty="0">
              <a:solidFill>
                <a:prstClr val="black"/>
              </a:solidFill>
            </a:endParaRPr>
          </a:p>
        </p:txBody>
      </p:sp>
      <p:pic>
        <p:nvPicPr>
          <p:cNvPr id="8" name="Picture 7" descr="F:\cas nouveaux\panzani\imagesCAEWBYHE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600"/>
            <a:ext cx="2744470" cy="2209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F:\cas nouveaux\panzani\spaghetti panzani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689830"/>
            <a:ext cx="2286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0766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9800" y="762000"/>
            <a:ext cx="7162800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كان </a:t>
            </a:r>
            <a:r>
              <a:rPr lang="fr-FR" sz="2800" dirty="0">
                <a:latin typeface="Calibri"/>
                <a:ea typeface="Calibri"/>
                <a:cs typeface="Arial"/>
              </a:rPr>
              <a:t>Jean Panzani</a:t>
            </a:r>
            <a:r>
              <a:rPr lang="ar-SA" sz="2800" dirty="0">
                <a:latin typeface="Calibri"/>
                <a:ea typeface="Calibri"/>
                <a:cs typeface="Arial"/>
              </a:rPr>
              <a:t> يجمع إيراداته لوقت يعلم أنه سيأتي. ولما زاد الطلب بنسبة مرتفعة جدا قرر شراء مصنع قديم للأحذية بمدينة </a:t>
            </a:r>
            <a:r>
              <a:rPr lang="fr-FR" sz="2800" dirty="0">
                <a:latin typeface="Calibri"/>
                <a:ea typeface="Calibri"/>
                <a:cs typeface="Arial"/>
              </a:rPr>
              <a:t>Parthenay</a:t>
            </a:r>
            <a:r>
              <a:rPr lang="fr-FR" sz="2800" dirty="0">
                <a:latin typeface="Arial"/>
                <a:ea typeface="Calibri"/>
                <a:cs typeface="Arial"/>
              </a:rPr>
              <a:t> </a:t>
            </a:r>
            <a:r>
              <a:rPr lang="ar-SA" sz="2800" dirty="0">
                <a:latin typeface="Calibri"/>
                <a:ea typeface="Calibri"/>
                <a:cs typeface="Arial"/>
              </a:rPr>
              <a:t>وحوله إلى مصنع لإنتاج العجائن واختار لمنتجه علامة </a:t>
            </a:r>
            <a:r>
              <a:rPr lang="fr-FR" sz="2800" dirty="0">
                <a:latin typeface="Calibri"/>
                <a:ea typeface="Calibri"/>
                <a:cs typeface="Arial"/>
              </a:rPr>
              <a:t>"Francine"</a:t>
            </a:r>
            <a:r>
              <a:rPr lang="ar-SA" sz="2800" dirty="0">
                <a:latin typeface="Calibri"/>
                <a:ea typeface="Calibri"/>
                <a:cs typeface="Arial"/>
              </a:rPr>
              <a:t>. 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09800" y="3276600"/>
            <a:ext cx="7010400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كان المصنع يشغل طول اليوم، بدون انقطاع، وهذا ما مكنه من الوصول إلى إنتاج 30 طن يوميا وبهذا انتقل </a:t>
            </a:r>
            <a:r>
              <a:rPr lang="fr-FR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Jean Panzani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 إلى مرحلة جديدة حيث مر من الإنتاج الحرفي إلى الإنتاج الصناعي. 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844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:\cas nouveaux\panzani\squce bolognaise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429000"/>
            <a:ext cx="26289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F:\cas nouveaux\panzani\spaghetti panzani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457200"/>
            <a:ext cx="2279469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676400" y="685800"/>
            <a:ext cx="7543800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يمثل عرض المنتج في ورق </a:t>
            </a:r>
            <a:r>
              <a:rPr lang="ar-SA" sz="2800" dirty="0" err="1">
                <a:latin typeface="Calibri"/>
                <a:ea typeface="Calibri"/>
                <a:cs typeface="Arial"/>
              </a:rPr>
              <a:t>السيلوفان</a:t>
            </a:r>
            <a:r>
              <a:rPr lang="ar-SA" sz="2800" dirty="0">
                <a:latin typeface="Calibri"/>
                <a:ea typeface="Calibri"/>
                <a:cs typeface="Arial"/>
              </a:rPr>
              <a:t> طريقة جديدة للتغليف محبذة لدى المستهلكين الذين صار بإمكانهم رؤية ما وراء الغلاف أي رؤية المنتج نفسه لا الغلاف فقط. وكان هذا المولد الحقيقي لمنتج جديد اسمه... </a:t>
            </a:r>
            <a:r>
              <a:rPr lang="fr-FR" sz="2800" dirty="0">
                <a:latin typeface="Calibri"/>
                <a:ea typeface="Calibri"/>
                <a:cs typeface="Arial"/>
              </a:rPr>
              <a:t>Panzani</a:t>
            </a:r>
            <a:r>
              <a:rPr lang="ar-SA" sz="2800" dirty="0">
                <a:latin typeface="Calibri"/>
                <a:ea typeface="Calibri"/>
                <a:cs typeface="Arial"/>
              </a:rPr>
              <a:t>.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76500" y="2967335"/>
            <a:ext cx="65151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>
                <a:latin typeface="Calibri"/>
                <a:ea typeface="Calibri"/>
                <a:cs typeface="Arial"/>
              </a:rPr>
              <a:t>في سنة 1952 مدت مؤسسة </a:t>
            </a:r>
            <a:r>
              <a:rPr lang="fr-FR" sz="2800" dirty="0">
                <a:latin typeface="Calibri"/>
                <a:ea typeface="Calibri"/>
                <a:cs typeface="Arial"/>
              </a:rPr>
              <a:t>Panzani</a:t>
            </a:r>
            <a:r>
              <a:rPr lang="ar-SA" sz="2800" dirty="0">
                <a:latin typeface="Calibri"/>
                <a:ea typeface="Calibri"/>
                <a:cs typeface="Arial"/>
              </a:rPr>
              <a:t> نشاطها إلى إنتاج الصلصة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التي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 ب</a:t>
            </a:r>
            <a:r>
              <a:rPr lang="ar-SA" sz="2800" dirty="0" err="1" smtClean="0">
                <a:latin typeface="Calibri"/>
                <a:ea typeface="Calibri"/>
                <a:cs typeface="Arial"/>
              </a:rPr>
              <a:t>عتبر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ar-SA" sz="2800" dirty="0">
                <a:latin typeface="Calibri"/>
                <a:ea typeface="Calibri"/>
                <a:cs typeface="Arial"/>
              </a:rPr>
              <a:t>منتجا مكملا للعجائن، وكانت تنتج هذه الصلصة آنذاك في علب حديدية.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4560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381000"/>
            <a:ext cx="7620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>
                <a:latin typeface="Calibri"/>
                <a:ea typeface="Calibri"/>
                <a:cs typeface="Arial"/>
              </a:rPr>
              <a:t>في الستينيات، 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مد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fr-FR" sz="2800" dirty="0">
                <a:latin typeface="Calibri"/>
                <a:ea typeface="Calibri"/>
                <a:cs typeface="Arial"/>
              </a:rPr>
              <a:t>Panzani</a:t>
            </a:r>
            <a:r>
              <a:rPr lang="ar-SA" sz="2800" dirty="0">
                <a:latin typeface="Calibri"/>
                <a:ea typeface="Calibri"/>
                <a:cs typeface="Arial"/>
              </a:rPr>
              <a:t> 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النشاط إلى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ar-SA" sz="2800" dirty="0">
                <a:latin typeface="Calibri"/>
                <a:ea typeface="Calibri"/>
                <a:cs typeface="Arial"/>
              </a:rPr>
              <a:t>مجال الحبوب (القمح والأرز خاصة)، فصار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يهيمن </a:t>
            </a:r>
            <a:r>
              <a:rPr lang="ar-SA" sz="2800" dirty="0">
                <a:latin typeface="Calibri"/>
                <a:ea typeface="Calibri"/>
                <a:cs typeface="Arial"/>
              </a:rPr>
              <a:t>على سوق العجائن بفرنسا بإنتاج 90000 طن. 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838200" y="1905000"/>
            <a:ext cx="7315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تخلص 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من التبعية للموردين </a:t>
            </a:r>
            <a:r>
              <a:rPr lang="ar-SA" sz="28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وهذا 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ما مكنه من الدخول في قطاع السميد (الدقيق) الذي يعتبر مادة أولية حيوية بالنسبة لقطاع العجائن.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3322819"/>
            <a:ext cx="7391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وبهذه الكيفية صار </a:t>
            </a:r>
            <a:r>
              <a:rPr lang="ar-SA" sz="2800" dirty="0">
                <a:solidFill>
                  <a:prstClr val="black"/>
                </a:solidFill>
                <a:ea typeface="Calibri"/>
                <a:cs typeface="Calibri"/>
              </a:rPr>
              <a:t> </a:t>
            </a:r>
            <a:r>
              <a:rPr lang="fr-FR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Panzani</a:t>
            </a:r>
            <a:r>
              <a:rPr lang="ar-SA" sz="28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يتحكم في توريده من حيث الحجم والتكلفة وأيضا من حيث الجودة.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19200" y="4800600"/>
            <a:ext cx="7086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>
                <a:latin typeface="Calibri"/>
                <a:ea typeface="Calibri"/>
                <a:cs typeface="Arial"/>
              </a:rPr>
              <a:t>في الوقت الحالي يشتري </a:t>
            </a:r>
            <a:r>
              <a:rPr lang="fr-FR" sz="2800" dirty="0">
                <a:latin typeface="Calibri"/>
                <a:ea typeface="Calibri"/>
                <a:cs typeface="Arial"/>
              </a:rPr>
              <a:t>Panzani</a:t>
            </a:r>
            <a:r>
              <a:rPr lang="ar-SA" sz="2800" dirty="0">
                <a:latin typeface="Calibri"/>
                <a:ea typeface="Calibri"/>
                <a:cs typeface="Arial"/>
              </a:rPr>
              <a:t> لوحده </a:t>
            </a:r>
            <a:r>
              <a:rPr lang="ar-SA" sz="2800" b="1" u="sng" dirty="0">
                <a:latin typeface="Calibri"/>
                <a:ea typeface="Calibri"/>
                <a:cs typeface="Arial"/>
              </a:rPr>
              <a:t>ربع إنتاج فرنسا </a:t>
            </a:r>
            <a:r>
              <a:rPr lang="ar-SA" sz="2800" dirty="0">
                <a:latin typeface="Calibri"/>
                <a:ea typeface="Calibri"/>
                <a:cs typeface="Arial"/>
              </a:rPr>
              <a:t>من القمح مما يعطيه قوة كبيرة ومكانة فريدة في هذا المجال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1670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685800"/>
            <a:ext cx="838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>
                <a:latin typeface="Calibri"/>
                <a:ea typeface="Calibri"/>
                <a:cs typeface="Arial"/>
              </a:rPr>
              <a:t>في سنة 2002 فقامت </a:t>
            </a:r>
            <a:r>
              <a:rPr lang="fr-FR" sz="2800" dirty="0">
                <a:latin typeface="Calibri"/>
                <a:ea typeface="Calibri"/>
                <a:cs typeface="Arial"/>
              </a:rPr>
              <a:t>Panzani </a:t>
            </a:r>
            <a:r>
              <a:rPr lang="ar-SA" sz="2800" dirty="0">
                <a:latin typeface="Calibri"/>
                <a:ea typeface="Calibri"/>
                <a:cs typeface="Arial"/>
              </a:rPr>
              <a:t> بشراء أنشطة الأرز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والمنتجات </a:t>
            </a:r>
            <a:r>
              <a:rPr lang="ar-SA" sz="2800" dirty="0">
                <a:latin typeface="Calibri"/>
                <a:ea typeface="Calibri"/>
                <a:cs typeface="Arial"/>
              </a:rPr>
              <a:t>الطازجة من شركة </a:t>
            </a:r>
            <a:r>
              <a:rPr lang="fr-FR" sz="2800" dirty="0">
                <a:latin typeface="Calibri"/>
                <a:ea typeface="Calibri"/>
                <a:cs typeface="Arial"/>
              </a:rPr>
              <a:t> Lustucru</a:t>
            </a:r>
            <a:r>
              <a:rPr lang="ar-SA" sz="2800" dirty="0">
                <a:latin typeface="Calibri"/>
                <a:ea typeface="Calibri"/>
                <a:cs typeface="Arial"/>
              </a:rPr>
              <a:t> ثم في سنة 2005 التحقت بـ </a:t>
            </a:r>
            <a:r>
              <a:rPr lang="en-US" sz="2800" dirty="0">
                <a:latin typeface="Calibri"/>
                <a:ea typeface="Calibri"/>
                <a:cs typeface="Arial"/>
              </a:rPr>
              <a:t>Ebro</a:t>
            </a:r>
            <a:r>
              <a:rPr lang="en-US" sz="2800" b="1" dirty="0">
                <a:latin typeface="Arial"/>
                <a:ea typeface="Calibri"/>
              </a:rPr>
              <a:t> </a:t>
            </a:r>
            <a:r>
              <a:rPr lang="en-US" sz="2800" dirty="0" err="1">
                <a:latin typeface="Calibri"/>
                <a:ea typeface="Calibri"/>
                <a:cs typeface="Arial"/>
              </a:rPr>
              <a:t>Puleva</a:t>
            </a:r>
            <a:r>
              <a:rPr lang="en-US" sz="2800" dirty="0">
                <a:latin typeface="Arial"/>
                <a:ea typeface="Calibri"/>
              </a:rPr>
              <a:t> </a:t>
            </a:r>
            <a:r>
              <a:rPr lang="ar-SA" sz="2800" dirty="0">
                <a:latin typeface="Arial"/>
                <a:ea typeface="Calibri"/>
              </a:rPr>
              <a:t>رائد السوق الاسبانية الذي أصبح يحتل المرتبة الأولى عالميا في مجال الأرز والمرتبة الثانية في مجال العجائن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990600" y="3124200"/>
            <a:ext cx="7924800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  <a:cs typeface="Arial"/>
              </a:rPr>
              <a:t>وفي سنة 2008 وبالنظر إلى النمو المتزايد للطلب على المنتجات الحلال، قرر </a:t>
            </a:r>
            <a:r>
              <a:rPr lang="fr-FR" sz="2800" dirty="0">
                <a:latin typeface="Calibri"/>
                <a:ea typeface="Calibri"/>
                <a:cs typeface="Arial"/>
              </a:rPr>
              <a:t>Panzani </a:t>
            </a:r>
            <a:r>
              <a:rPr lang="ar-SA" sz="2800" dirty="0">
                <a:latin typeface="Calibri"/>
                <a:ea typeface="Calibri"/>
                <a:cs typeface="Arial"/>
              </a:rPr>
              <a:t>  دخول هذه السوق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ال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ج</a:t>
            </a:r>
            <a:r>
              <a:rPr lang="ar-SA" sz="2800" dirty="0" err="1" smtClean="0">
                <a:latin typeface="Calibri"/>
                <a:ea typeface="Calibri"/>
                <a:cs typeface="Arial"/>
              </a:rPr>
              <a:t>ديدة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ar-SA" sz="2800" dirty="0">
                <a:latin typeface="Calibri"/>
                <a:ea typeface="Calibri"/>
                <a:cs typeface="Arial"/>
              </a:rPr>
              <a:t>ومن أجل ذلك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قام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 بشراء </a:t>
            </a:r>
            <a:r>
              <a:rPr lang="en-US" sz="2800" dirty="0" err="1" smtClean="0">
                <a:latin typeface="Calibri"/>
                <a:ea typeface="Calibri"/>
                <a:cs typeface="Arial"/>
              </a:rPr>
              <a:t>Ferico</a:t>
            </a:r>
            <a:r>
              <a:rPr lang="fr-FR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ar-DZ" sz="2800" dirty="0" smtClean="0">
                <a:latin typeface="Calibri"/>
                <a:ea typeface="Calibri"/>
                <a:cs typeface="Arial"/>
              </a:rPr>
              <a:t>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الذي يملك </a:t>
            </a:r>
            <a:r>
              <a:rPr lang="ar-SA" sz="2800" dirty="0">
                <a:latin typeface="Calibri"/>
                <a:ea typeface="Calibri"/>
                <a:cs typeface="Arial"/>
              </a:rPr>
              <a:t>شركة "زكية حلال" </a:t>
            </a:r>
            <a:r>
              <a:rPr lang="fr-FR" sz="2800" dirty="0">
                <a:latin typeface="Calibri"/>
                <a:ea typeface="Calibri"/>
                <a:cs typeface="Calibri"/>
              </a:rPr>
              <a:t>Zakia Hallal </a:t>
            </a:r>
            <a:r>
              <a:rPr lang="ar-DZ" sz="2800" dirty="0" smtClean="0">
                <a:latin typeface="Calibri"/>
                <a:ea typeface="Calibri"/>
                <a:cs typeface="Calibri"/>
              </a:rPr>
              <a:t> </a:t>
            </a:r>
            <a:r>
              <a:rPr lang="ar-SA" sz="2800" dirty="0" smtClean="0">
                <a:latin typeface="Calibri"/>
                <a:ea typeface="Calibri"/>
                <a:cs typeface="Arial"/>
              </a:rPr>
              <a:t>المشهورة </a:t>
            </a:r>
            <a:r>
              <a:rPr lang="ar-SA" sz="2800" dirty="0">
                <a:latin typeface="Calibri"/>
                <a:ea typeface="Calibri"/>
                <a:cs typeface="Arial"/>
              </a:rPr>
              <a:t>في مجال المنتجات الحلال في فرنسا والتي تبيع في المتوسط خمسة منتجات حلال كل دقيقة.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55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7"/>
          <p:cNvSpPr txBox="1">
            <a:spLocks noChangeArrowheads="1"/>
          </p:cNvSpPr>
          <p:nvPr/>
        </p:nvSpPr>
        <p:spPr bwMode="auto">
          <a:xfrm>
            <a:off x="6172200" y="473573"/>
            <a:ext cx="2988310" cy="2269627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marL="22860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3200" dirty="0" smtClean="0">
                <a:effectLst/>
                <a:latin typeface="Calibri"/>
                <a:ea typeface="Calibri"/>
                <a:cs typeface="Arial"/>
              </a:rPr>
              <a:t>هي الأولى في مجال العجائن الجافة بواسطة منتجاتها المشهورة</a:t>
            </a:r>
            <a:endParaRPr lang="en-US" sz="3200" dirty="0" smtClean="0">
              <a:effectLst/>
              <a:latin typeface="Calibri"/>
              <a:ea typeface="Calibri"/>
              <a:cs typeface="Arial"/>
            </a:endParaRPr>
          </a:p>
          <a:p>
            <a:pPr marL="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r-FR" sz="3200" dirty="0">
                <a:effectLst/>
                <a:latin typeface="Calibri"/>
                <a:ea typeface="Calibri"/>
                <a:cs typeface="Arial"/>
              </a:rPr>
              <a:t> </a:t>
            </a:r>
            <a:endParaRPr lang="en-US" sz="32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Text Box 24"/>
          <p:cNvSpPr txBox="1">
            <a:spLocks noChangeArrowheads="1"/>
          </p:cNvSpPr>
          <p:nvPr/>
        </p:nvSpPr>
        <p:spPr bwMode="auto">
          <a:xfrm>
            <a:off x="367937" y="499699"/>
            <a:ext cx="3352800" cy="2091101"/>
          </a:xfrm>
          <a:prstGeom prst="rect">
            <a:avLst/>
          </a:prstGeom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effectLst/>
                <a:latin typeface="Calibri"/>
                <a:ea typeface="Calibri"/>
                <a:cs typeface="Arial"/>
              </a:rPr>
              <a:t>هي الأولى في مجال الصلصة بالرغم من أنها لا تنتج منها شيئا لأنها تناولها باطنيا مع مؤسسات أخرى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7010400" y="3318284"/>
            <a:ext cx="2743200" cy="1371600"/>
          </a:xfrm>
          <a:prstGeom prst="rect">
            <a:avLst/>
          </a:prstGeom>
          <a:ln/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Arial"/>
              </a:rPr>
              <a:t>هي الأولى في مجال العجائن الطازجة</a:t>
            </a:r>
            <a:endParaRPr lang="en-US" sz="2800" dirty="0">
              <a:solidFill>
                <a:schemeClr val="tx1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63772" y="3318284"/>
            <a:ext cx="3352800" cy="1558516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marL="2286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3200" dirty="0">
                <a:effectLst/>
                <a:latin typeface="Calibri"/>
                <a:ea typeface="Calibri"/>
                <a:cs typeface="Arial"/>
              </a:rPr>
              <a:t>هي الأولى في مجال </a:t>
            </a:r>
            <a:r>
              <a:rPr lang="ar-SA" sz="3200" dirty="0" smtClean="0">
                <a:effectLst/>
                <a:latin typeface="Calibri"/>
                <a:ea typeface="Calibri"/>
                <a:cs typeface="Arial"/>
              </a:rPr>
              <a:t>الأرز</a:t>
            </a:r>
            <a:endParaRPr lang="en-US" sz="32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7" name="Text Box 30"/>
          <p:cNvSpPr txBox="1">
            <a:spLocks noChangeArrowheads="1"/>
          </p:cNvSpPr>
          <p:nvPr/>
        </p:nvSpPr>
        <p:spPr bwMode="auto">
          <a:xfrm>
            <a:off x="3720737" y="4440442"/>
            <a:ext cx="2825296" cy="1371600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320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Arial"/>
              </a:rPr>
              <a:t>هي الأولى في مجال</a:t>
            </a:r>
            <a:r>
              <a:rPr lang="ar-DZ" sz="320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Arial"/>
              </a:rPr>
              <a:t>ات</a:t>
            </a:r>
            <a:r>
              <a:rPr lang="ar-SA" sz="320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Arial"/>
              </a:rPr>
              <a:t> </a:t>
            </a:r>
            <a:r>
              <a:rPr lang="ar-DZ" sz="320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Arial"/>
              </a:rPr>
              <a:t>أخرى كثيرة </a:t>
            </a:r>
            <a:endParaRPr lang="en-US" sz="3200" dirty="0">
              <a:solidFill>
                <a:schemeClr val="tx1"/>
              </a:solidFill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740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9006" y="1670715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تطورت المؤسسات عبر التاريخ من حيث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775833" y="2259315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الملكية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811051" y="265682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الحجم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287051" y="311402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الشكل </a:t>
            </a:r>
            <a:r>
              <a:rPr lang="ar-DZ" sz="2800" dirty="0" smtClean="0"/>
              <a:t>القانوني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784797" y="357122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الإدارة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755342" y="3956075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طرق العمل</a:t>
            </a:r>
            <a:endParaRPr lang="en-US" sz="2800" dirty="0"/>
          </a:p>
        </p:txBody>
      </p:sp>
      <p:sp>
        <p:nvSpPr>
          <p:cNvPr id="9" name="Chevron 8"/>
          <p:cNvSpPr/>
          <p:nvPr/>
        </p:nvSpPr>
        <p:spPr>
          <a:xfrm rot="10800000">
            <a:off x="8047105" y="2319010"/>
            <a:ext cx="381000" cy="4038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 rot="10800000">
            <a:off x="8049987" y="2749016"/>
            <a:ext cx="381000" cy="4038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 rot="10800000">
            <a:off x="8047105" y="3167495"/>
            <a:ext cx="381000" cy="4038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 rot="10800000">
            <a:off x="8057671" y="3596350"/>
            <a:ext cx="381000" cy="4038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 rot="10800000">
            <a:off x="8040383" y="4023454"/>
            <a:ext cx="381000" cy="4038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hevron 13"/>
          <p:cNvSpPr/>
          <p:nvPr/>
        </p:nvSpPr>
        <p:spPr>
          <a:xfrm rot="10800000">
            <a:off x="8020851" y="4449918"/>
            <a:ext cx="381000" cy="4038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86308" y="4419600"/>
            <a:ext cx="4178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التأثير في الأفراد والمجتمعات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486400" y="457200"/>
            <a:ext cx="3812242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chemeClr val="bg1"/>
                </a:solidFill>
              </a:rPr>
              <a:t>4.1- عن تطور المؤسسات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97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5375" y="673364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ظهرت أولا </a:t>
            </a:r>
            <a:r>
              <a:rPr lang="ar-DZ" sz="2800" b="1" dirty="0" smtClean="0"/>
              <a:t>المؤسسات الفردية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628375" y="1359164"/>
            <a:ext cx="632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كانت عبارة عن مستغلات فلاحية صغيرة، وأعمال حرفية بسيطة كالنجارة، والحدادة، والحياكة، ...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328902" y="2743200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وفي كثير من الحالات كان أفراد العائلة يشاركون في العمل وفي القرارات فكانت المؤسسات عائلية 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634778" y="4114800"/>
            <a:ext cx="632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بعض المستغلات الزراعية كانت عائلية، وبعض الحرف كالحياكة، وصناعة الفخار، والحدادة...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5068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67000" y="68580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خصائص هذه المؤسسات الفردية والعائلية </a:t>
            </a:r>
            <a:r>
              <a:rPr lang="ar-DZ" sz="2800" b="1" u="sng" dirty="0" smtClean="0"/>
              <a:t>آنذاك</a:t>
            </a:r>
            <a:endParaRPr lang="en-US" sz="2800" b="1" u="sng" dirty="0"/>
          </a:p>
        </p:txBody>
      </p:sp>
      <p:sp>
        <p:nvSpPr>
          <p:cNvPr id="6" name="Rectangle 5"/>
          <p:cNvSpPr/>
          <p:nvPr/>
        </p:nvSpPr>
        <p:spPr>
          <a:xfrm>
            <a:off x="1981200" y="1858674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كانت </a:t>
            </a:r>
            <a:r>
              <a:rPr lang="ar-DZ" sz="2800" dirty="0" smtClean="0">
                <a:solidFill>
                  <a:prstClr val="black"/>
                </a:solidFill>
              </a:rPr>
              <a:t>سوقها محلية وضيقة جدا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14497" y="3001674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كانت </a:t>
            </a:r>
            <a:r>
              <a:rPr lang="ar-DZ" sz="2800" dirty="0" smtClean="0">
                <a:solidFill>
                  <a:prstClr val="black"/>
                </a:solidFill>
              </a:rPr>
              <a:t>لا تحتاج إلى أموال كثيرة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0200" y="3611915"/>
            <a:ext cx="66626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كان الإنتاج فيها حرفيا وتقليديا أي بوسائل وطرق  تقليدية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66403" y="4678074"/>
            <a:ext cx="37160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كان الإنتاج فيها بكميات </a:t>
            </a:r>
            <a:r>
              <a:rPr lang="ar-DZ" sz="2800" dirty="0">
                <a:solidFill>
                  <a:prstClr val="black"/>
                </a:solidFill>
              </a:rPr>
              <a:t>ضئيلة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64576" y="5201294"/>
            <a:ext cx="33650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كانت تدار من طرف مالكها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66800" y="2381894"/>
            <a:ext cx="7162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كان تأثيرها في حياة الأفراد والمجتمع ضئيلا جدا أو منعدما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81200" y="1335454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كانت صغيرة </a:t>
            </a:r>
            <a:r>
              <a:rPr lang="ar-DZ" sz="2800" dirty="0" smtClean="0">
                <a:solidFill>
                  <a:prstClr val="black"/>
                </a:solidFill>
              </a:rPr>
              <a:t>وحتى صغيرة </a:t>
            </a:r>
            <a:r>
              <a:rPr lang="ar-DZ" sz="2800" dirty="0">
                <a:solidFill>
                  <a:prstClr val="black"/>
                </a:solidFill>
              </a:rPr>
              <a:t>جدا في بعض الأحيان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95394" y="4191000"/>
            <a:ext cx="31870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كان التنظيم فيها بسيطا جدا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1026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610" y="1161701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597" y="1704259"/>
            <a:ext cx="567604" cy="51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485" y="2165879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97" y="2832029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485" y="3429000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71" y="4025971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71" y="4604323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t1.gstatic.com/images?q=tbn:ANd9GcRWHTePeMw5EnkXNlqw7mlryHYoWIp593XKWAnY7HAi9yy--gs7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71" y="5127543"/>
            <a:ext cx="652503" cy="59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19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9692" y="21460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ثم تطور حجم بعضها فصارت مؤسسات متوسطة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309692" y="90040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بين خصائص المؤسسات المتوسطة </a:t>
            </a:r>
            <a:r>
              <a:rPr lang="ar-DZ" sz="2800" b="1" u="sng" dirty="0" smtClean="0"/>
              <a:t>آنذاك</a:t>
            </a:r>
            <a:r>
              <a:rPr lang="ar-DZ" sz="2800" dirty="0" smtClean="0"/>
              <a:t> ما يلي: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1371600" y="2108230"/>
            <a:ext cx="72352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سوقها محلية وأوسع في بعض الحالات (جهوية مثلا)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91771" y="3251230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تحتاج إلى أموال أكثر من المؤسسات الصغيرة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77474" y="3861471"/>
            <a:ext cx="66626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الإنتاج فيها حرفيا وتقليديا أي بوسائل وطرق  تقليدية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83841" y="4861610"/>
            <a:ext cx="56428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الإنتاج فيها بكميات أكبر من المؤسسات الصغيرة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29192" y="5384830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تدار من طرف مالكها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44074" y="2631450"/>
            <a:ext cx="7162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تأثيرها في حياة الأفراد والمجتمع ضئيلا أو منعدما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8474" y="1585010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تشغل عددا أكبر من الأفراد 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46173" y="4338390"/>
            <a:ext cx="26869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التنظيم فيها </a:t>
            </a:r>
            <a:r>
              <a:rPr lang="ar-DZ" sz="2800" dirty="0" smtClean="0">
                <a:solidFill>
                  <a:prstClr val="black"/>
                </a:solidFill>
              </a:rPr>
              <a:t>أقل بساطة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2050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731" y="1524000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731" y="2057400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731" y="2667000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204" y="3251859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729" y="3774450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345" y="4341986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203" y="4914585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t1.gstatic.com/images?q=tbn:ANd9GcTIoSCDQ24BAl_J7kiC7EBZlpnTDnUn3YDw5I1LhU9xfNQ65r2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931" y="5384830"/>
            <a:ext cx="417269" cy="41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87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457200"/>
            <a:ext cx="7846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مع الثورة الصناعية ومع كبر حجم السوق، ظهرت مؤسسات كبيرة 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596358" y="1600200"/>
            <a:ext cx="7617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لقد أدت الثورة الصناعية إلى إدخال الآلات في المؤسسات وهذا كان بمثابة تغيير جذري في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5666883" y="2750446"/>
            <a:ext cx="3023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فهم العمل </a:t>
            </a:r>
            <a:r>
              <a:rPr lang="ar-DZ" sz="2800" dirty="0">
                <a:solidFill>
                  <a:prstClr val="black"/>
                </a:solidFill>
              </a:rPr>
              <a:t>في المؤسسات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79333" y="3429000"/>
            <a:ext cx="32111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كيفية </a:t>
            </a:r>
            <a:r>
              <a:rPr lang="ar-DZ" sz="2800" dirty="0" smtClean="0">
                <a:solidFill>
                  <a:prstClr val="black"/>
                </a:solidFill>
              </a:rPr>
              <a:t>العمل </a:t>
            </a:r>
            <a:r>
              <a:rPr lang="ar-DZ" sz="2800" dirty="0">
                <a:solidFill>
                  <a:prstClr val="black"/>
                </a:solidFill>
              </a:rPr>
              <a:t>في المؤسسات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295400" y="5791200"/>
            <a:ext cx="880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.../...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769224" y="4038600"/>
            <a:ext cx="39052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كيفية </a:t>
            </a:r>
            <a:r>
              <a:rPr lang="ar-DZ" sz="2800" dirty="0" smtClean="0">
                <a:solidFill>
                  <a:prstClr val="black"/>
                </a:solidFill>
              </a:rPr>
              <a:t>تنظيم العمل </a:t>
            </a:r>
            <a:r>
              <a:rPr lang="ar-DZ" sz="2800" dirty="0">
                <a:solidFill>
                  <a:prstClr val="black"/>
                </a:solidFill>
              </a:rPr>
              <a:t>في المؤسسات 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836825" y="4724400"/>
            <a:ext cx="28376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كيفية </a:t>
            </a:r>
            <a:r>
              <a:rPr lang="ar-DZ" sz="2800" dirty="0" smtClean="0">
                <a:solidFill>
                  <a:prstClr val="black"/>
                </a:solidFill>
              </a:rPr>
              <a:t>إدارة المؤسسات </a:t>
            </a:r>
            <a:endParaRPr lang="en-US" dirty="0"/>
          </a:p>
        </p:txBody>
      </p:sp>
      <p:sp>
        <p:nvSpPr>
          <p:cNvPr id="3" name="Right Brace 2"/>
          <p:cNvSpPr/>
          <p:nvPr/>
        </p:nvSpPr>
        <p:spPr>
          <a:xfrm>
            <a:off x="8766182" y="2834438"/>
            <a:ext cx="298431" cy="2235564"/>
          </a:xfrm>
          <a:prstGeom prst="rightBrac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9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1" grpId="0"/>
      <p:bldP spid="14" grpId="0"/>
      <p:bldP spid="16" grpId="0"/>
      <p:bldP spid="17" grpId="0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205" y="3352800"/>
            <a:ext cx="79543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الإنتاج فيها صناعيا أي بتكنولوجيا العصر وطرق  متطورة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89067" y="3895739"/>
            <a:ext cx="49055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الإنتاج فيها بكميات كبيرة وحتى كبيرا جدا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15436" y="4934691"/>
            <a:ext cx="34419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تدار من طرف </a:t>
            </a:r>
            <a:r>
              <a:rPr lang="ar-DZ" sz="2800" dirty="0" smtClean="0">
                <a:solidFill>
                  <a:prstClr val="black"/>
                </a:solidFill>
              </a:rPr>
              <a:t>مدير محترف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26079" y="4437594"/>
            <a:ext cx="20313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التنظيم فيها معقد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6579" y="38100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بين خصائص المؤسسات الكبيرة ما يلي: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37121" y="1691128"/>
            <a:ext cx="79210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سوقها واسعة (جهوية وطنية وحتى دولية في بعض الحالات )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7121" y="2754922"/>
            <a:ext cx="78781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تحتاج إلى أموال كبيرة حتى كبيرة جدا في بعض الحالات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80321" y="2199620"/>
            <a:ext cx="5177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تأثيرها في حياة الأفراد والمجتمع كبيرا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09795" y="1167908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تشغل عددا كبير من الأفراد  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3074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1066800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1579168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319" y="2174796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319" y="2687164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774" y="3282624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774" y="3794992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493" y="4390620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t2.gstatic.com/images?q=tbn:ANd9GcQHt1gfLWaN2OXo_c-92fkBFJdrOnJ4s7rrAtJQpKK8PdMspICi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493" y="4902988"/>
            <a:ext cx="512368" cy="5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14603"/>
            <a:ext cx="8100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مع زيادة الطلب وتطور حجم السوق، تشكلت مؤسسات كبيرة جدا 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309692" y="90040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بين خصائص المؤسسات الكبيرة جدا ما يلي: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308526" y="2217680"/>
            <a:ext cx="79210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سوقها واسعة (عالمية)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73074" y="3342620"/>
            <a:ext cx="33823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تحتاج إلى أموال كبيرة جدا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336" y="3952861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الإنتاج فيها متطورا جدا أي بتكنولوجيا رفيعة المستوى وبأحدث الطرق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34734" y="4476081"/>
            <a:ext cx="34948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الإنتاج فيها بكميات كبيرة جدا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50466" y="5534752"/>
            <a:ext cx="35413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تدار من طرف مدير محترف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25062" y="2722840"/>
            <a:ext cx="5177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تأثيرها في حياة الأفراد والمجتمع كبيرا جدا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43420" y="1676400"/>
            <a:ext cx="624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تشغل عددا كبير جدا من الأفراد 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74784" y="5027606"/>
            <a:ext cx="25170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التنظيم فيها معقد جدا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13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936" y="1533140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936" y="2105156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37" y="2688019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936" y="3272776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601" y="3877306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444" y="4422449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601" y="4999301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t2.gstatic.com/images?q=tbn:ANd9GcS7vRTi7WxgcQsMriFBOTwmyc3QLu7vrADsuWQQ74TJxWT_KpvG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601" y="5550826"/>
            <a:ext cx="494620" cy="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31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7197" y="805190"/>
            <a:ext cx="7190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يعود تطور المؤسسات إلى عدد كبير من العوامل، أهمها: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073382" y="1698877"/>
            <a:ext cx="2502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تطور التكنولوجيا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073383" y="2460877"/>
            <a:ext cx="2502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تطور المجتمعات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53144" y="3187337"/>
            <a:ext cx="7531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غير أن أهم عامل هو المبادر، صاحب روح المبادرة والإبداع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428999" y="3962400"/>
            <a:ext cx="5931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ولقد أشاد بدوره الكثير من الباحثين ومنهم خاصة :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47244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b="1" cap="small" dirty="0" smtClean="0"/>
              <a:t>Jean Baptiste Say</a:t>
            </a:r>
            <a:r>
              <a:rPr lang="ar-DZ" b="1" cap="small" dirty="0" smtClean="0"/>
              <a:t> </a:t>
            </a:r>
            <a:r>
              <a:rPr lang="en-US" dirty="0" smtClean="0"/>
              <a:t>(</a:t>
            </a:r>
            <a:r>
              <a:rPr lang="en-US" dirty="0"/>
              <a:t>1767-1832</a:t>
            </a:r>
            <a:r>
              <a:rPr lang="en-US" dirty="0" smtClean="0"/>
              <a:t>)</a:t>
            </a:r>
            <a:endParaRPr lang="en-US" b="1" cap="small" dirty="0"/>
          </a:p>
        </p:txBody>
      </p:sp>
      <p:sp>
        <p:nvSpPr>
          <p:cNvPr id="8" name="TextBox 7"/>
          <p:cNvSpPr txBox="1"/>
          <p:nvPr/>
        </p:nvSpPr>
        <p:spPr>
          <a:xfrm>
            <a:off x="4495800" y="51816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b="1" cap="small" dirty="0" smtClean="0"/>
              <a:t>J Schumpeter</a:t>
            </a:r>
            <a:endParaRPr lang="en-US" b="1" cap="small" dirty="0"/>
          </a:p>
        </p:txBody>
      </p:sp>
      <p:sp>
        <p:nvSpPr>
          <p:cNvPr id="9" name="Right Brace 8"/>
          <p:cNvSpPr/>
          <p:nvPr/>
        </p:nvSpPr>
        <p:spPr>
          <a:xfrm>
            <a:off x="7924800" y="1600200"/>
            <a:ext cx="228600" cy="1383897"/>
          </a:xfrm>
          <a:prstGeom prst="righ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99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5" grpId="1"/>
      <p:bldP spid="6" grpId="0"/>
      <p:bldP spid="7" grpId="0"/>
      <p:bldP spid="8" grpId="0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81600" y="457200"/>
            <a:ext cx="4117042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chemeClr val="bg1"/>
                </a:solidFill>
              </a:rPr>
              <a:t>4.2- عن تطور إدارة المؤسسات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20261" y="2516954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البداية كانت الملكية والإدارة مجتمعتين في نفس اليد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20261" y="3126554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صاحب المؤسسة هو من يديرها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258261" y="3812354"/>
            <a:ext cx="7627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إلا أن بزيادة حجم المؤسسة يصبح صاحبها غير قادر على إدارتها فيكتفي بالملكية بينما يقوم المدير بإدارتها لصالحه.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706266" y="5105400"/>
            <a:ext cx="51329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ما يعرف </a:t>
            </a:r>
            <a:r>
              <a:rPr lang="ar-DZ" sz="2800" b="1" dirty="0" smtClean="0">
                <a:solidFill>
                  <a:srgbClr val="FF0000"/>
                </a:solidFill>
              </a:rPr>
              <a:t>بالفصل بين الملكية والإدارة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1594" y="5182344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b="1" cap="small" dirty="0" smtClean="0"/>
              <a:t>Berne &amp; Means</a:t>
            </a:r>
            <a:endParaRPr lang="en-US" b="1" cap="small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1447800"/>
            <a:ext cx="85049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البديهي أنه مع تطور المؤسسات </a:t>
            </a:r>
            <a:r>
              <a:rPr lang="ar-DZ" sz="2800" dirty="0" err="1" smtClean="0"/>
              <a:t>تتطورت</a:t>
            </a:r>
            <a:r>
              <a:rPr lang="ar-DZ" sz="2800" dirty="0" smtClean="0"/>
              <a:t> مشاكل وقضايا واهتمامات هذه المؤسسات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3678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6" grpId="1"/>
      <p:bldP spid="7" grpId="0"/>
      <p:bldP spid="7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949907"/>
              </p:ext>
            </p:extLst>
          </p:nvPr>
        </p:nvGraphicFramePr>
        <p:xfrm>
          <a:off x="1219200" y="1981200"/>
          <a:ext cx="7905588" cy="301752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253962"/>
                <a:gridCol w="1044554"/>
                <a:gridCol w="1417609"/>
                <a:gridCol w="1577865"/>
                <a:gridCol w="1611598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الإدارة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الإنتاج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التنظيم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الحجم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المؤسسة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المالك أو أحد الملاك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ضئيل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بسيط جدا</a:t>
                      </a:r>
                    </a:p>
                    <a:p>
                      <a:pPr algn="ctr" rtl="1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صغير جدا </a:t>
                      </a:r>
                    </a:p>
                    <a:p>
                      <a:pPr algn="ctr" rtl="1"/>
                      <a:r>
                        <a:rPr lang="ar-DZ" sz="2400" dirty="0" smtClean="0"/>
                        <a:t>أو صغير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الصغيرة جدا أو الصغيرة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المالك أو أحد الملاك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متوسط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بسيط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متوسط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المتوسطة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مدير محترف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كبير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معقد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كبير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الكبيرة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DZ" sz="2400" dirty="0" smtClean="0"/>
                        <a:t>مدير محترف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DZ" sz="2400" dirty="0" smtClean="0"/>
                    </a:p>
                    <a:p>
                      <a:pPr algn="ctr" rtl="1"/>
                      <a:r>
                        <a:rPr lang="ar-DZ" sz="2400" dirty="0" smtClean="0"/>
                        <a:t>كبير جدا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DZ" sz="2400" dirty="0" smtClean="0"/>
                    </a:p>
                    <a:p>
                      <a:pPr algn="ctr" rtl="1"/>
                      <a:r>
                        <a:rPr lang="ar-DZ" sz="2400" dirty="0" smtClean="0"/>
                        <a:t>معقد جدا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DZ" sz="2400" dirty="0" smtClean="0"/>
                    </a:p>
                    <a:p>
                      <a:pPr algn="ctr" rtl="1"/>
                      <a:r>
                        <a:rPr lang="ar-DZ" sz="2400" dirty="0" smtClean="0"/>
                        <a:t>كبير جدا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DZ" sz="2400" dirty="0" smtClean="0"/>
                    </a:p>
                    <a:p>
                      <a:pPr algn="ctr" rtl="1"/>
                      <a:r>
                        <a:rPr lang="ar-DZ" sz="2400" dirty="0" smtClean="0"/>
                        <a:t>الكبيرة جدا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400" y="1143000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جدول ملخص لأنواع المؤسسات بغض النظر عن الشكل القانوني لها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5923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3124200"/>
            <a:ext cx="36576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5-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موضوع نظرية المنظمات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2438400"/>
            <a:ext cx="5932074" cy="156966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ar-DZ" sz="3200" b="1" dirty="0"/>
          </a:p>
          <a:p>
            <a:pPr algn="ctr"/>
            <a:r>
              <a:rPr lang="ar-DZ" sz="3200" b="1" dirty="0" smtClean="0"/>
              <a:t>5- موضوع نظرية المنظمات</a:t>
            </a:r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46614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5650" y="8382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موضوع نظرية المنظمات هي </a:t>
            </a:r>
            <a:r>
              <a:rPr lang="ar-DZ" sz="2800" u="sng" dirty="0" smtClean="0">
                <a:solidFill>
                  <a:srgbClr val="C00000"/>
                </a:solidFill>
              </a:rPr>
              <a:t>المنظمات</a:t>
            </a:r>
            <a:endParaRPr lang="en-US" sz="2800" u="sng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2667000"/>
            <a:ext cx="55245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كيف ظهرت المنظمات؟ </a:t>
            </a:r>
            <a:endParaRPr lang="ar-DZ" sz="2800" dirty="0" smtClean="0"/>
          </a:p>
          <a:p>
            <a:r>
              <a:rPr lang="ar-DZ" sz="2800" dirty="0" smtClean="0"/>
              <a:t>كيف تطورت ؟ </a:t>
            </a:r>
          </a:p>
          <a:p>
            <a:r>
              <a:rPr lang="ar-DZ" sz="2800" dirty="0" smtClean="0"/>
              <a:t>لماذا تطورت؟ </a:t>
            </a:r>
          </a:p>
          <a:p>
            <a:r>
              <a:rPr lang="ar-DZ" sz="2800" dirty="0" smtClean="0"/>
              <a:t>ما هي أهم </a:t>
            </a:r>
            <a:r>
              <a:rPr lang="ar-DZ" sz="2800" dirty="0" smtClean="0"/>
              <a:t>النظريات المتعلقة بها ؟ </a:t>
            </a:r>
            <a:endParaRPr lang="ar-DZ" sz="2800" dirty="0" smtClean="0"/>
          </a:p>
          <a:p>
            <a:r>
              <a:rPr lang="ar-DZ" sz="2800" dirty="0" smtClean="0"/>
              <a:t>أين وصل تطورها اليوم ؟ ...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609600" y="1676400"/>
            <a:ext cx="74714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تدرس </a:t>
            </a:r>
            <a:r>
              <a:rPr lang="ar-DZ" sz="2800" dirty="0">
                <a:solidFill>
                  <a:prstClr val="black"/>
                </a:solidFill>
              </a:rPr>
              <a:t>نظرية المنظمات </a:t>
            </a:r>
            <a:r>
              <a:rPr lang="ar-DZ" sz="2800" dirty="0" smtClean="0">
                <a:solidFill>
                  <a:prstClr val="black"/>
                </a:solidFill>
              </a:rPr>
              <a:t>هيكلة المنظمات  </a:t>
            </a:r>
            <a:r>
              <a:rPr lang="en-US" sz="2800" dirty="0" smtClean="0">
                <a:solidFill>
                  <a:prstClr val="black"/>
                </a:solidFill>
              </a:rPr>
              <a:t>STRUCTURE</a:t>
            </a:r>
            <a:endParaRPr lang="ar-DZ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84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2667000"/>
            <a:ext cx="6553200" cy="156966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ar-DZ" sz="3200" b="1" dirty="0"/>
          </a:p>
          <a:p>
            <a:pPr algn="ctr"/>
            <a:r>
              <a:rPr lang="ar-DZ" sz="3200" b="1" dirty="0" smtClean="0"/>
              <a:t>6- مكانة نظرية المنظمات من العلوم الإدارية</a:t>
            </a:r>
          </a:p>
          <a:p>
            <a:pPr algn="ctr"/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80640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35011" y="833734"/>
            <a:ext cx="647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يهتم بالمنظمة أصحاب تخصصات واهتمامات كثيرة ومتنوعة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793966" y="1905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الاقتصاديون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797168" y="2286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علماء الاجتماع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816378" y="2667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علماء النفس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248400" y="30480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</a:t>
            </a:r>
            <a:r>
              <a:rPr lang="ar-DZ" sz="2400" dirty="0" smtClean="0"/>
              <a:t>الباحثون </a:t>
            </a:r>
            <a:r>
              <a:rPr lang="ar-DZ" sz="2400" dirty="0" smtClean="0"/>
              <a:t>في الإدارة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172200" y="3429000"/>
            <a:ext cx="27419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الممارسون للإدارة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780519" y="3810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علماء التاريخ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767072" y="4191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علماء البيولوجيا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780519" y="4572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...</a:t>
            </a:r>
            <a:endParaRPr lang="en-US" sz="2400" dirty="0"/>
          </a:p>
        </p:txBody>
      </p:sp>
      <p:sp>
        <p:nvSpPr>
          <p:cNvPr id="12" name="Hexagon 11"/>
          <p:cNvSpPr/>
          <p:nvPr/>
        </p:nvSpPr>
        <p:spPr>
          <a:xfrm>
            <a:off x="2272553" y="3414033"/>
            <a:ext cx="1295400" cy="952500"/>
          </a:xfrm>
          <a:prstGeom prst="hexago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>
                <a:solidFill>
                  <a:schemeClr val="tx1"/>
                </a:solidFill>
              </a:rPr>
              <a:t>نظرية المنظمات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52583" y="3604533"/>
            <a:ext cx="990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776383" y="2694828"/>
            <a:ext cx="1254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b="1" dirty="0" smtClean="0"/>
              <a:t>مقاربة إدارية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119283" y="3705617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b="1" dirty="0" smtClean="0"/>
              <a:t>مقاربة اقتصادية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568914" y="4696235"/>
            <a:ext cx="1461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b="1" dirty="0" smtClean="0"/>
              <a:t>مقاربة اجتماعية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04582" y="4709433"/>
            <a:ext cx="1295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r-DZ" b="1" dirty="0" smtClean="0"/>
              <a:t>مقاربة نظمية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23582" y="3705937"/>
            <a:ext cx="1461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b="1" dirty="0" smtClean="0"/>
              <a:t>مقاربة ظرفية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880782" y="2694437"/>
            <a:ext cx="119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b="1" dirty="0" smtClean="0"/>
              <a:t>مقاربة ثقافية</a:t>
            </a:r>
            <a:endParaRPr lang="en-US" b="1" dirty="0"/>
          </a:p>
        </p:txBody>
      </p:sp>
      <p:cxnSp>
        <p:nvCxnSpPr>
          <p:cNvPr id="24" name="Straight Arrow Connector 23"/>
          <p:cNvCxnSpPr>
            <a:stCxn id="17" idx="1"/>
            <a:endCxn id="12" idx="5"/>
          </p:cNvCxnSpPr>
          <p:nvPr/>
        </p:nvCxnSpPr>
        <p:spPr>
          <a:xfrm flipH="1">
            <a:off x="3329828" y="2879494"/>
            <a:ext cx="446555" cy="53453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9" idx="1"/>
            <a:endCxn id="12" idx="1"/>
          </p:cNvCxnSpPr>
          <p:nvPr/>
        </p:nvCxnSpPr>
        <p:spPr>
          <a:xfrm flipH="1" flipV="1">
            <a:off x="3329828" y="4366533"/>
            <a:ext cx="239086" cy="5143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0" idx="3"/>
            <a:endCxn id="12" idx="2"/>
          </p:cNvCxnSpPr>
          <p:nvPr/>
        </p:nvCxnSpPr>
        <p:spPr>
          <a:xfrm flipV="1">
            <a:off x="2099983" y="4366533"/>
            <a:ext cx="410695" cy="5275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1" idx="3"/>
            <a:endCxn id="12" idx="3"/>
          </p:cNvCxnSpPr>
          <p:nvPr/>
        </p:nvCxnSpPr>
        <p:spPr>
          <a:xfrm flipV="1">
            <a:off x="1885149" y="3890283"/>
            <a:ext cx="387404" cy="3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2" idx="3"/>
            <a:endCxn id="12" idx="4"/>
          </p:cNvCxnSpPr>
          <p:nvPr/>
        </p:nvCxnSpPr>
        <p:spPr>
          <a:xfrm>
            <a:off x="2078851" y="2879103"/>
            <a:ext cx="431827" cy="53493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8" idx="1"/>
            <a:endCxn id="12" idx="0"/>
          </p:cNvCxnSpPr>
          <p:nvPr/>
        </p:nvCxnSpPr>
        <p:spPr>
          <a:xfrm flipH="1">
            <a:off x="3567953" y="3890283"/>
            <a:ext cx="55133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3843618" y="2575833"/>
            <a:ext cx="1228165" cy="570735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4299697" y="3605298"/>
            <a:ext cx="1305486" cy="570735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3651356" y="4595533"/>
            <a:ext cx="1296681" cy="570735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838199" y="4652665"/>
            <a:ext cx="1228165" cy="570735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499783" y="3660891"/>
            <a:ext cx="1228165" cy="570735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804582" y="2593735"/>
            <a:ext cx="1228165" cy="570735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7" grpId="0"/>
      <p:bldP spid="18" grpId="0"/>
      <p:bldP spid="19" grpId="0"/>
      <p:bldP spid="20" grpId="0"/>
      <p:bldP spid="21" grpId="0"/>
      <p:bldP spid="22" grpId="0"/>
      <p:bldP spid="13" grpId="0" animBg="1"/>
      <p:bldP spid="28" grpId="0" animBg="1"/>
      <p:bldP spid="30" grpId="0" animBg="1"/>
      <p:bldP spid="32" grpId="0" animBg="1"/>
      <p:bldP spid="34" grpId="0" animBg="1"/>
      <p:bldP spid="3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438400"/>
            <a:ext cx="5932074" cy="156966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ar-DZ" sz="3200" b="1" dirty="0"/>
          </a:p>
          <a:p>
            <a:r>
              <a:rPr lang="ar-DZ" sz="3200" b="1" dirty="0" smtClean="0"/>
              <a:t>7- صور المنظمات المستعملة في التحليل</a:t>
            </a:r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350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00401" y="914400"/>
            <a:ext cx="5678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قدم  </a:t>
            </a:r>
            <a:r>
              <a:rPr lang="en-US" sz="2400" dirty="0" smtClean="0"/>
              <a:t>MORGAN</a:t>
            </a:r>
            <a:r>
              <a:rPr lang="ar-DZ" sz="2400" dirty="0" smtClean="0"/>
              <a:t>   صورا تشبيهية للمنظمة      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373702" y="1745549"/>
            <a:ext cx="3505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تلخص المداخل الخاصة بالمنظمة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1" y="2819400"/>
            <a:ext cx="5830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هناك من يفهم المنظمة على أنها آلة، ومن ينظر لها على أنها أداة للسيطرة، ومن ينظر لها على أنها كيان حي...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959200" y="3962400"/>
            <a:ext cx="4952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هذه الصور تسهل فهم التحاليل والتعامل مع المؤلفين والباحثين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371600" y="5257800"/>
            <a:ext cx="7315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مصدر الجدول التالي: </a:t>
            </a:r>
          </a:p>
          <a:p>
            <a:pPr algn="l"/>
            <a:r>
              <a:rPr lang="en-US" dirty="0" smtClean="0"/>
              <a:t>Y Frederic LIVIAN Introduction </a:t>
            </a:r>
            <a:r>
              <a:rPr lang="fr-FR" dirty="0" smtClean="0"/>
              <a:t>à l’analyse des organisations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92843"/>
              </p:ext>
            </p:extLst>
          </p:nvPr>
        </p:nvGraphicFramePr>
        <p:xfrm>
          <a:off x="-2" y="-2"/>
          <a:ext cx="9906001" cy="70638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2"/>
                <a:gridCol w="1143000"/>
                <a:gridCol w="1524000"/>
                <a:gridCol w="1295400"/>
                <a:gridCol w="1066800"/>
                <a:gridCol w="1295400"/>
                <a:gridCol w="1219200"/>
                <a:gridCol w="1142999"/>
              </a:tblGrid>
              <a:tr h="808696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1800" dirty="0" smtClean="0"/>
                        <a:t>أداة للسيطرة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سجن ذهني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نظام سياسي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ثقافة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مخ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كيان</a:t>
                      </a:r>
                      <a:r>
                        <a:rPr lang="ar-DZ" sz="2000" baseline="0" dirty="0" smtClean="0"/>
                        <a:t> حي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آلة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en-US" sz="2000" dirty="0"/>
                    </a:p>
                  </a:txBody>
                  <a:tcPr/>
                </a:tc>
              </a:tr>
              <a:tr h="1714432"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أداة بيد جماعة تبحث عن إبقاء هيمنتها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مكان يكون لنفس الإنسان فيه تعبير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مكان حكم يتحالف فيه الناس ويتعارضون من أجل حماية المصالح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مجموعة تولد قيم مشتركة وروابط انتماء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مخ يعالج المعلومات ويقود الأعضاء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نظام يتأقلم مع بيئته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ألية يجب تسهيل تشغيل أجزائها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المنظمة عبارة عن </a:t>
                      </a:r>
                      <a:endParaRPr lang="en-US" sz="2000" dirty="0"/>
                    </a:p>
                  </a:txBody>
                  <a:tcPr/>
                </a:tc>
              </a:tr>
              <a:tr h="485489"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سياسي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نفساني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سياسي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1800" dirty="0" smtClean="0"/>
                        <a:t>انثروبولوجي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DZ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بيولوجي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بيولوجي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ميكانيكي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التشبيه</a:t>
                      </a:r>
                      <a:endParaRPr lang="en-US" sz="2000" dirty="0"/>
                    </a:p>
                  </a:txBody>
                  <a:tcPr/>
                </a:tc>
              </a:tr>
              <a:tr h="1390954">
                <a:tc>
                  <a:txBody>
                    <a:bodyPr/>
                    <a:lstStyle/>
                    <a:p>
                      <a:pPr algn="r" rtl="1"/>
                      <a:r>
                        <a:rPr lang="fr-FR" sz="2000" dirty="0" smtClean="0"/>
                        <a:t>Michels</a:t>
                      </a:r>
                    </a:p>
                    <a:p>
                      <a:pPr algn="r" rtl="1"/>
                      <a:r>
                        <a:rPr lang="fr-FR" sz="1800" dirty="0" smtClean="0"/>
                        <a:t>Braverman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r-FR" sz="2000" dirty="0" smtClean="0"/>
                        <a:t>Jaques</a:t>
                      </a:r>
                    </a:p>
                    <a:p>
                      <a:pPr algn="r" rtl="1"/>
                      <a:r>
                        <a:rPr lang="fr-FR" sz="2000" dirty="0" smtClean="0"/>
                        <a:t>Pages</a:t>
                      </a:r>
                    </a:p>
                    <a:p>
                      <a:pPr algn="r" rtl="1"/>
                      <a:r>
                        <a:rPr lang="fr-FR" sz="2000" dirty="0" err="1" smtClean="0"/>
                        <a:t>Enriauez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smtClean="0"/>
                        <a:t>Marsh</a:t>
                      </a:r>
                    </a:p>
                    <a:p>
                      <a:pPr algn="ctr" rtl="0"/>
                      <a:r>
                        <a:rPr lang="en-US" sz="2000" b="1" dirty="0" smtClean="0"/>
                        <a:t>Simon</a:t>
                      </a:r>
                    </a:p>
                    <a:p>
                      <a:pPr algn="ctr" rtl="0"/>
                      <a:r>
                        <a:rPr lang="en-US" sz="2000" b="1" dirty="0" smtClean="0"/>
                        <a:t>Crosier</a:t>
                      </a:r>
                    </a:p>
                    <a:p>
                      <a:pPr algn="ctr" rtl="0"/>
                      <a:r>
                        <a:rPr lang="en-US" sz="2000" b="1" dirty="0" smtClean="0"/>
                        <a:t>Friedberg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err="1" smtClean="0"/>
                        <a:t>Shein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smtClean="0"/>
                        <a:t>Simon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b="1" dirty="0" err="1" smtClean="0"/>
                        <a:t>Bertalanffy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1" dirty="0" smtClean="0"/>
                        <a:t>Taylor</a:t>
                      </a:r>
                    </a:p>
                    <a:p>
                      <a:pPr algn="ctr" rtl="0"/>
                      <a:r>
                        <a:rPr lang="en-US" sz="2000" b="1" dirty="0" err="1" smtClean="0"/>
                        <a:t>Fayol</a:t>
                      </a:r>
                      <a:endParaRPr lang="en-US" sz="2000" b="1" dirty="0" smtClean="0"/>
                    </a:p>
                    <a:p>
                      <a:pPr algn="ctr" rtl="0"/>
                      <a:r>
                        <a:rPr lang="en-US" sz="2000" b="1" dirty="0" smtClean="0"/>
                        <a:t>Weber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أهم المؤلفين</a:t>
                      </a:r>
                      <a:endParaRPr lang="en-US" sz="2000" dirty="0"/>
                    </a:p>
                  </a:txBody>
                  <a:tcPr/>
                </a:tc>
              </a:tr>
              <a:tr h="1067476"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طبقات</a:t>
                      </a:r>
                    </a:p>
                    <a:p>
                      <a:pPr algn="r" rtl="1"/>
                      <a:r>
                        <a:rPr lang="ar-DZ" sz="2000" dirty="0" smtClean="0"/>
                        <a:t>هيمنة</a:t>
                      </a:r>
                    </a:p>
                    <a:p>
                      <a:pPr algn="r" rtl="1"/>
                      <a:r>
                        <a:rPr lang="ar-DZ" sz="2000" dirty="0" smtClean="0"/>
                        <a:t>سلطة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تبعية، إرهاق،</a:t>
                      </a:r>
                      <a:r>
                        <a:rPr lang="ar-DZ" sz="2000" baseline="0" dirty="0" smtClean="0"/>
                        <a:t> لا شعور...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سلطة، حكم، فاعلين، مصالح، ديمقراطية..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ثقافة المؤسسة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التغذية</a:t>
                      </a:r>
                      <a:r>
                        <a:rPr lang="ar-DZ" sz="2000" baseline="0" dirty="0" smtClean="0"/>
                        <a:t> العكسية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خلية، نظام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التحكم، الرقابة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الكلمات</a:t>
                      </a:r>
                      <a:endParaRPr lang="en-US" sz="2000" dirty="0"/>
                    </a:p>
                  </a:txBody>
                  <a:tcPr/>
                </a:tc>
              </a:tr>
              <a:tr h="1390954"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العلاقات الاجتماعية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إدارة الموارد البشرية</a:t>
                      </a:r>
                    </a:p>
                    <a:p>
                      <a:pPr algn="r" rtl="1"/>
                      <a:r>
                        <a:rPr lang="ar-DZ" sz="2000" dirty="0" smtClean="0"/>
                        <a:t>الإدارة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إدارة عامة، إدارة م. بشرية، استراتيجية المنظمة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إدارة م. بشرية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نظم المعلومات</a:t>
                      </a:r>
                    </a:p>
                    <a:p>
                      <a:pPr algn="r" rtl="1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التنظيم، التسويق، المعلوماتية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الإنتاج، </a:t>
                      </a:r>
                      <a:r>
                        <a:rPr lang="ar-DZ" sz="2000" dirty="0" smtClean="0"/>
                        <a:t>رقابة </a:t>
                      </a:r>
                      <a:r>
                        <a:rPr lang="ar-DZ" sz="2000" dirty="0" smtClean="0"/>
                        <a:t>الإنتاج، المحاسبة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000" dirty="0" smtClean="0"/>
                        <a:t>المجالات المعنية من الإدارة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0"/>
            <a:ext cx="8763000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26126"/>
            <a:ext cx="7543800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1772"/>
            <a:ext cx="6324600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-14151"/>
            <a:ext cx="5334000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152400"/>
            <a:ext cx="3886200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5443"/>
            <a:ext cx="2743200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32657" y="21772"/>
            <a:ext cx="1404257" cy="708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304800"/>
            <a:ext cx="4953000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solidFill>
                  <a:schemeClr val="bg1"/>
                </a:solidFill>
              </a:rPr>
              <a:t>تذكير بالمخرجات </a:t>
            </a:r>
            <a:r>
              <a:rPr lang="ar-DZ" sz="2800" b="1" dirty="0" smtClean="0">
                <a:solidFill>
                  <a:schemeClr val="bg1"/>
                </a:solidFill>
              </a:rPr>
              <a:t>التعليمية لهذه الحصة :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76497" y="117601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هذا الفصل سيكون الطالب قادرا على أن :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966997" y="20574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يفهم لماذا يدرس نظرية المنظمات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0197" y="2608664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يعرف المنظمة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00399" y="3036849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يعرف نظرية المنظمات 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2" y="4083008"/>
            <a:ext cx="5283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يعرف العناصر المكونة المنظمة 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2952" y="4558750"/>
            <a:ext cx="7978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يعرف علاقة نظرية المنظمات بالمجالات الأخرى للمعرفة 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06159" y="5043100"/>
            <a:ext cx="4914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يذكر الصور السبع للمنظمة 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05101" y="3585907"/>
            <a:ext cx="598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DZ" sz="2800" b="1" dirty="0" smtClean="0">
                <a:solidFill>
                  <a:schemeClr val="accent5">
                    <a:lumMod val="75000"/>
                  </a:schemeClr>
                </a:solidFill>
              </a:rPr>
              <a:t>يفهم أهمية دراسة نظرية المنظمات 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89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0" y="2971800"/>
            <a:ext cx="8991600" cy="1143000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rgbClr val="FFFF00"/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rgbClr val="FFFF00"/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rgbClr val="FFFF00"/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3125</TotalTime>
  <Words>1376</Words>
  <Application>Microsoft Office PowerPoint</Application>
  <PresentationFormat>A4 Paper (210x297 mm)</PresentationFormat>
  <Paragraphs>252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Aissa Mohmmad Hireshe</cp:lastModifiedBy>
  <cp:revision>217</cp:revision>
  <dcterms:created xsi:type="dcterms:W3CDTF">2009-10-14T19:14:34Z</dcterms:created>
  <dcterms:modified xsi:type="dcterms:W3CDTF">2012-02-13T04:56:56Z</dcterms:modified>
</cp:coreProperties>
</file>