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30"/>
  </p:notesMasterIdLst>
  <p:handoutMasterIdLst>
    <p:handoutMasterId r:id="rId31"/>
  </p:handoutMasterIdLst>
  <p:sldIdLst>
    <p:sldId id="304" r:id="rId5"/>
    <p:sldId id="315" r:id="rId6"/>
    <p:sldId id="316" r:id="rId7"/>
    <p:sldId id="317" r:id="rId8"/>
    <p:sldId id="318" r:id="rId9"/>
    <p:sldId id="319" r:id="rId10"/>
    <p:sldId id="320" r:id="rId11"/>
    <p:sldId id="321" r:id="rId12"/>
    <p:sldId id="322" r:id="rId13"/>
    <p:sldId id="323" r:id="rId14"/>
    <p:sldId id="324" r:id="rId15"/>
    <p:sldId id="328" r:id="rId16"/>
    <p:sldId id="325" r:id="rId17"/>
    <p:sldId id="326" r:id="rId18"/>
    <p:sldId id="305" r:id="rId19"/>
    <p:sldId id="306" r:id="rId20"/>
    <p:sldId id="307" r:id="rId21"/>
    <p:sldId id="308" r:id="rId22"/>
    <p:sldId id="309" r:id="rId23"/>
    <p:sldId id="310" r:id="rId24"/>
    <p:sldId id="311" r:id="rId25"/>
    <p:sldId id="312" r:id="rId26"/>
    <p:sldId id="313" r:id="rId27"/>
    <p:sldId id="314" r:id="rId28"/>
    <p:sldId id="288"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88530" autoAdjust="0"/>
  </p:normalViewPr>
  <p:slideViewPr>
    <p:cSldViewPr>
      <p:cViewPr>
        <p:scale>
          <a:sx n="75" d="100"/>
          <a:sy n="75" d="100"/>
        </p:scale>
        <p:origin x="-123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25</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p:nvPr/>
        </p:nvSpPr>
        <p:spPr>
          <a:xfrm>
            <a:off x="1907704" y="2852936"/>
            <a:ext cx="5544616" cy="936104"/>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3" name="عنصر نائب للمحتوى 2"/>
          <p:cNvSpPr>
            <a:spLocks noGrp="1"/>
          </p:cNvSpPr>
          <p:nvPr>
            <p:ph idx="1"/>
          </p:nvPr>
        </p:nvSpPr>
        <p:spPr>
          <a:xfrm>
            <a:off x="1259632" y="1484784"/>
            <a:ext cx="6923112" cy="4320479"/>
          </a:xfrm>
        </p:spPr>
        <p:txBody>
          <a:bodyPr/>
          <a:lstStyle/>
          <a:p>
            <a:pPr algn="ctr"/>
            <a:endParaRPr lang="ar-SA" sz="1800" dirty="0" smtClean="0">
              <a:solidFill>
                <a:schemeClr val="accent1">
                  <a:lumMod val="50000"/>
                </a:schemeClr>
              </a:solidFill>
            </a:endParaRPr>
          </a:p>
          <a:p>
            <a:pPr algn="ctr"/>
            <a:endParaRPr lang="ar-SA" sz="5400" b="1" spc="-150" dirty="0" smtClean="0">
              <a:solidFill>
                <a:srgbClr val="FF0000"/>
              </a:solidFill>
              <a:latin typeface="ae_AlMateen" pitchFamily="2" charset="-78"/>
              <a:cs typeface="ae_AlMateen" pitchFamily="2" charset="-78"/>
            </a:endParaRPr>
          </a:p>
          <a:p>
            <a:pPr algn="ctr"/>
            <a:r>
              <a:rPr lang="ar-SA" sz="4400" b="1" spc="-150" dirty="0" smtClean="0">
                <a:solidFill>
                  <a:schemeClr val="bg1"/>
                </a:solidFill>
                <a:latin typeface="Tahoma" pitchFamily="34" charset="0"/>
                <a:ea typeface="Tahoma" pitchFamily="34" charset="0"/>
                <a:cs typeface="Tahoma" pitchFamily="34" charset="0"/>
              </a:rPr>
              <a:t>المحاضرة  التمهيدية</a:t>
            </a:r>
            <a:endParaRPr lang="ar-SA" sz="4400" dirty="0">
              <a:solidFill>
                <a:schemeClr val="bg1"/>
              </a:solidFill>
              <a:latin typeface="Tahoma" pitchFamily="34" charset="0"/>
              <a:ea typeface="Tahoma" pitchFamily="34" charset="0"/>
              <a:cs typeface="Tahoma" pitchFamily="34" charset="0"/>
            </a:endParaRPr>
          </a:p>
        </p:txBody>
      </p:sp>
      <p:grpSp>
        <p:nvGrpSpPr>
          <p:cNvPr id="8" name="Group 7"/>
          <p:cNvGrpSpPr>
            <a:grpSpLocks noGrp="1"/>
          </p:cNvGrpSpPr>
          <p:nvPr>
            <p:ph type="title"/>
          </p:nvPr>
        </p:nvGrpSpPr>
        <p:grpSpPr bwMode="auto">
          <a:xfrm>
            <a:off x="6372200" y="548680"/>
            <a:ext cx="2026568" cy="1800200"/>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 name="Subtitle 2"/>
          <p:cNvSpPr txBox="1">
            <a:spLocks/>
          </p:cNvSpPr>
          <p:nvPr/>
        </p:nvSpPr>
        <p:spPr bwMode="auto">
          <a:xfrm>
            <a:off x="251520" y="18864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
        <p:nvSpPr>
          <p:cNvPr id="14" name="Title 1"/>
          <p:cNvSpPr txBox="1">
            <a:spLocks/>
          </p:cNvSpPr>
          <p:nvPr/>
        </p:nvSpPr>
        <p:spPr bwMode="auto">
          <a:xfrm>
            <a:off x="2267744" y="4077072"/>
            <a:ext cx="4706815" cy="1728192"/>
          </a:xfrm>
          <a:prstGeom prst="rect">
            <a:avLst/>
          </a:prstGeom>
          <a:noFill/>
          <a:ln w="9525">
            <a:noFill/>
            <a:miter lim="800000"/>
            <a:headEnd/>
            <a:tailEnd/>
          </a:ln>
        </p:spPr>
        <p:txBody>
          <a:bodyPr anchor="ctr"/>
          <a:lstStyle/>
          <a:p>
            <a:pPr algn="ctr">
              <a:lnSpc>
                <a:spcPct val="150000"/>
              </a:lnSpc>
              <a:defRPr/>
            </a:pPr>
            <a:r>
              <a:rPr lang="ar-SA" sz="4400" b="1" dirty="0" smtClean="0">
                <a:solidFill>
                  <a:srgbClr val="FF0000"/>
                </a:solidFill>
                <a:latin typeface="AYM Wadiy S_U normal."/>
                <a:cs typeface="Times New Roman" pitchFamily="18" charset="0"/>
              </a:rPr>
              <a:t>بحــوث الأعمـــال</a:t>
            </a:r>
          </a:p>
          <a:p>
            <a:pPr algn="ctr">
              <a:lnSpc>
                <a:spcPct val="150000"/>
              </a:lnSpc>
              <a:defRPr/>
            </a:pPr>
            <a:r>
              <a:rPr lang="ar-SA" sz="2600" b="1" dirty="0" smtClean="0">
                <a:latin typeface="Calibri" pitchFamily="34" charset="0"/>
                <a:cs typeface="Times New Roman" pitchFamily="18" charset="0"/>
              </a:rPr>
              <a:t>أ.د. عبدالرحمن الحماد</a:t>
            </a:r>
            <a:endParaRPr lang="en-US" sz="2600" b="1" dirty="0">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sz="4000" dirty="0" smtClean="0">
                <a:solidFill>
                  <a:schemeClr val="accent1">
                    <a:lumMod val="50000"/>
                  </a:schemeClr>
                </a:solidFill>
              </a:rPr>
              <a:t>وصف موجز للمقرر :</a:t>
            </a:r>
            <a:endParaRPr lang="ar-SA" sz="4000" dirty="0">
              <a:solidFill>
                <a:schemeClr val="accent1">
                  <a:lumMod val="50000"/>
                </a:schemeClr>
              </a:solidFill>
            </a:endParaRPr>
          </a:p>
        </p:txBody>
      </p:sp>
      <p:sp>
        <p:nvSpPr>
          <p:cNvPr id="3" name="عنصر نائب للمحتوى 2"/>
          <p:cNvSpPr>
            <a:spLocks noGrp="1"/>
          </p:cNvSpPr>
          <p:nvPr>
            <p:ph idx="1"/>
          </p:nvPr>
        </p:nvSpPr>
        <p:spPr>
          <a:xfrm>
            <a:off x="457200" y="1484785"/>
            <a:ext cx="8229600" cy="4641380"/>
          </a:xfrm>
        </p:spPr>
        <p:txBody>
          <a:bodyPr/>
          <a:lstStyle/>
          <a:p>
            <a:pPr algn="just"/>
            <a:r>
              <a:rPr lang="ar-SA" sz="2000" dirty="0" smtClean="0"/>
              <a:t>	أن مقرر بحوث الأعمال ذو مستوى متقدم من المرحلة الجامعية لتخصص إدارة الأعمال ولاستيعاب المادة يفترض إلمام الطالب للعديد من الأساسيات العلمية لا </a:t>
            </a:r>
            <a:r>
              <a:rPr lang="ar-SA" sz="2000" dirty="0" err="1" smtClean="0"/>
              <a:t>سيما</a:t>
            </a:r>
            <a:r>
              <a:rPr lang="ar-SA" sz="2000" dirty="0" smtClean="0"/>
              <a:t> مقررات إدارة الأعمال وكذلك الأساليب الكميه والتحليل الإحصائي بالتحديد يهتم المقرر بتحقيق أهدافه (المرفقة) بعرض المفهوم بحوث الاعمال الاكاديميه والتطبيقيه بحيث يتمكن الدارس بهذا الحقل من المعرفه وفهم خطوات واجراءات وسبل تنفيذ بحوث الاعمال.ولم يقتصر المقرر على مرجع واحد فقط وانما سعى للتكامل مع المراجع الاخرى لاسيما المتخصصه والمميزه في مجال / خطوات بحوث الاعمال هذا كما يحرص استاذ الماده على الاثراء من خلال الشرح والبيان للأشكال الاخرى والتطبيقات العلميه كلما كان ذلك مناسبا .</a:t>
            </a:r>
          </a:p>
          <a:p>
            <a:pPr algn="just"/>
            <a:endParaRPr lang="ar-SA" sz="1200" dirty="0" smtClean="0"/>
          </a:p>
          <a:p>
            <a:pPr algn="just"/>
            <a:r>
              <a:rPr lang="ar-SA" sz="2000" dirty="0" smtClean="0"/>
              <a:t>	وبالتالي فإن هذا المقرر يأخذ الطالب في رحله علميه عمليه تبدأ من أول تفكير بالعصف الذهني والتحفز مرورا بأخلاقيات الباحث في دنيا الأعمال . </a:t>
            </a:r>
          </a:p>
          <a:p>
            <a:pPr algn="just"/>
            <a:endParaRPr lang="ar-SA" sz="1200" dirty="0" smtClean="0"/>
          </a:p>
          <a:p>
            <a:pPr algn="just"/>
            <a:r>
              <a:rPr lang="ar-SA" sz="2000" dirty="0" smtClean="0"/>
              <a:t>	وتم تقسيم هذا المقرر على أربعه عشر فصلا يمثل كـل فصل محاضره مستقلة كما بين ذلك محتوى المقرر (المرفق) .</a:t>
            </a:r>
          </a:p>
          <a:p>
            <a:endParaRPr lang="ar-SA"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931224" cy="1143000"/>
          </a:xfrm>
        </p:spPr>
        <p:txBody>
          <a:bodyPr/>
          <a:lstStyle/>
          <a:p>
            <a:r>
              <a:rPr lang="ar-SA" sz="4000" dirty="0" smtClean="0">
                <a:solidFill>
                  <a:schemeClr val="accent1">
                    <a:lumMod val="50000"/>
                  </a:schemeClr>
                </a:solidFill>
              </a:rPr>
              <a:t>تابع وصف موجز للمقرر :</a:t>
            </a:r>
            <a:endParaRPr lang="ar-SA" sz="4000" dirty="0">
              <a:solidFill>
                <a:schemeClr val="accent1">
                  <a:lumMod val="50000"/>
                </a:schemeClr>
              </a:solidFill>
            </a:endParaRPr>
          </a:p>
        </p:txBody>
      </p:sp>
      <p:sp>
        <p:nvSpPr>
          <p:cNvPr id="3" name="عنصر نائب للمحتوى 2"/>
          <p:cNvSpPr>
            <a:spLocks noGrp="1"/>
          </p:cNvSpPr>
          <p:nvPr>
            <p:ph idx="1"/>
          </p:nvPr>
        </p:nvSpPr>
        <p:spPr>
          <a:xfrm>
            <a:off x="457200" y="1600201"/>
            <a:ext cx="8229600" cy="4277071"/>
          </a:xfrm>
        </p:spPr>
        <p:txBody>
          <a:bodyPr/>
          <a:lstStyle/>
          <a:p>
            <a:pPr algn="just"/>
            <a:r>
              <a:rPr lang="ar-SA" sz="2000" dirty="0" smtClean="0"/>
              <a:t>	لقد ركزت المنهجية على بحوث الأعمال ولكافه المحاضرات الأربعة عشر فقد تناولت مجموعه المحاضرات في بدايتها طبيعة وأهمية البحث العلمي وخاصة في ميدان الأعمال (العلوم الاداريه) لا سيما بالتطبيق على وظائف/انشطه المنشأات ومصادر الأعمال المتخصصة في حين تناولت المحاضرات الاخرى الطريقه الفكريه المستخدمه في المنهج العلمي والفرضيات المستخدمه . كما اعتنت مجموعه المحاضرات قبل الأخيرة بتصميم البحث ومناهجه ، مصادر المعلومات من كافه الاوجه .</a:t>
            </a:r>
          </a:p>
          <a:p>
            <a:pPr algn="just"/>
            <a:endParaRPr lang="ar-SA" sz="1000" dirty="0" smtClean="0"/>
          </a:p>
          <a:p>
            <a:pPr algn="just"/>
            <a:r>
              <a:rPr lang="ar-SA" sz="2000" dirty="0" smtClean="0"/>
              <a:t>	أما مجموعه المحاضرات الأخيرة لهذا المقرر فتتحدث عن وسائل جمع البيانات وتبويبها وعرضها وتحليلها ومن ثم الإشارة إلى النواحي الفنية في كتابه البحث العلمي .ختاما نؤكد بأنه روعي بهذا المقرر عدم الوقوف عند مجرد عرض الخطوات / المراحل المذكورا اعلى بل كان التركيز الاساسي كما اشرنا على الاجراءات التنفيذيه لكل خظوه مدعما بالامثله التوضيحيه الواقعيه التي تدعم وتخدم العرض النظري.</a:t>
            </a:r>
          </a:p>
          <a:p>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0648"/>
            <a:ext cx="8003232" cy="936104"/>
          </a:xfrm>
        </p:spPr>
        <p:txBody>
          <a:bodyPr/>
          <a:lstStyle/>
          <a:p>
            <a:r>
              <a:rPr lang="ar-SA" sz="2800" b="1" dirty="0" smtClean="0">
                <a:solidFill>
                  <a:srgbClr val="006600"/>
                </a:solidFill>
              </a:rPr>
              <a:t/>
            </a:r>
            <a:br>
              <a:rPr lang="ar-SA" sz="2800" b="1" dirty="0" smtClean="0">
                <a:solidFill>
                  <a:srgbClr val="006600"/>
                </a:solidFill>
              </a:rPr>
            </a:br>
            <a:r>
              <a:rPr lang="ar-SA" sz="2800" b="1" dirty="0" smtClean="0">
                <a:solidFill>
                  <a:srgbClr val="006600"/>
                </a:solidFill>
              </a:rPr>
              <a:t>المخرجات التعليمية</a:t>
            </a:r>
            <a:r>
              <a:rPr lang="ar-SA" sz="2800" dirty="0" smtClean="0"/>
              <a:t/>
            </a:r>
            <a:br>
              <a:rPr lang="ar-SA" sz="2800" dirty="0" smtClean="0"/>
            </a:br>
            <a:r>
              <a:rPr lang="en-US" sz="2800" dirty="0" smtClean="0">
                <a:solidFill>
                  <a:srgbClr val="006600"/>
                </a:solidFill>
              </a:rPr>
              <a:t>Learning outcomes &amp; Knowledge skills</a:t>
            </a:r>
            <a:r>
              <a:rPr lang="ar-SA" sz="2800" dirty="0" smtClean="0"/>
              <a:t/>
            </a:r>
            <a:br>
              <a:rPr lang="ar-SA" sz="2800" dirty="0" smtClean="0"/>
            </a:br>
            <a:endParaRPr lang="ar-SA" sz="2800" dirty="0"/>
          </a:p>
        </p:txBody>
      </p:sp>
      <p:sp>
        <p:nvSpPr>
          <p:cNvPr id="3" name="عنصر نائب للمحتوى 2"/>
          <p:cNvSpPr>
            <a:spLocks noGrp="1"/>
          </p:cNvSpPr>
          <p:nvPr>
            <p:ph idx="1"/>
          </p:nvPr>
        </p:nvSpPr>
        <p:spPr>
          <a:xfrm>
            <a:off x="251520" y="1412777"/>
            <a:ext cx="8640960" cy="4464496"/>
          </a:xfrm>
        </p:spPr>
        <p:txBody>
          <a:bodyPr/>
          <a:lstStyle/>
          <a:p>
            <a:r>
              <a:rPr lang="ar-SA" sz="2400" dirty="0" smtClean="0"/>
              <a:t>كما نأمل أن يتمكن الطالب بعد دراسته لهذا المقرر من أن : </a:t>
            </a:r>
          </a:p>
          <a:p>
            <a:endParaRPr lang="ar-SA" sz="1000" dirty="0" smtClean="0"/>
          </a:p>
          <a:p>
            <a:pPr lvl="1" algn="just">
              <a:buFont typeface="Arial" pitchFamily="34" charset="0"/>
              <a:buChar char="•"/>
            </a:pPr>
            <a:r>
              <a:rPr lang="ar-SA" sz="2400" dirty="0" smtClean="0"/>
              <a:t> يتذكر أهم المفاهيم والمرتكزات الخاصة ببحوث الأعمال .</a:t>
            </a:r>
          </a:p>
          <a:p>
            <a:pPr lvl="1" algn="just">
              <a:buFont typeface="Arial" pitchFamily="34" charset="0"/>
              <a:buChar char="•"/>
            </a:pPr>
            <a:r>
              <a:rPr lang="ar-SA" sz="2400" dirty="0" smtClean="0"/>
              <a:t> يتعرف على عناصر بحوث الأعمال والجوانب (العناصر) ذات العلاقة بتطويرها وتحسينها و زيادة معدل الثقة بنتائجها .</a:t>
            </a:r>
          </a:p>
          <a:p>
            <a:pPr lvl="1" algn="just">
              <a:buFont typeface="Arial" pitchFamily="34" charset="0"/>
              <a:buChar char="•"/>
            </a:pPr>
            <a:r>
              <a:rPr lang="ar-SA" sz="2400" dirty="0" smtClean="0"/>
              <a:t> يستطيع التفرقة بين مفاهيم بحوث الأعمال وعناصرها من الناحية النظرية والواقع الفعلي من جهة والمطلوب (الأسس) والمفاهيم والقيم وسبل الإنضباط والالتزام من جهة أخرى .</a:t>
            </a:r>
          </a:p>
          <a:p>
            <a:pPr lvl="1" algn="just">
              <a:buFont typeface="Arial" pitchFamily="34" charset="0"/>
              <a:buChar char="•"/>
            </a:pPr>
            <a:r>
              <a:rPr lang="ar-SA" sz="2400" dirty="0" smtClean="0"/>
              <a:t> يطبق ما درسه على حالات واقعية في الحياة العملية على مستوى الفرد والمنظمة والثقافة للفرد والمنظمة من ناحية وعلى معالجة الحالات والصعوبات . </a:t>
            </a:r>
          </a:p>
          <a:p>
            <a:pPr lvl="1" algn="just">
              <a:buFont typeface="Arial" pitchFamily="34" charset="0"/>
              <a:buChar char="•"/>
            </a:pPr>
            <a:r>
              <a:rPr lang="ar-SA" sz="2400" dirty="0" smtClean="0"/>
              <a:t> يستطيع مواجهة المشاكل والمعوقات لأبحاث الأعمال ، تحليلها واتخاذ قرارات التي يراها مناسبة .</a:t>
            </a:r>
          </a:p>
          <a:p>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solidFill>
                  <a:srgbClr val="006600"/>
                </a:solidFill>
              </a:rPr>
              <a:t>أهداف المقرر</a:t>
            </a:r>
            <a:r>
              <a:rPr lang="en-US" sz="3600" dirty="0" smtClean="0">
                <a:solidFill>
                  <a:srgbClr val="006600"/>
                </a:solidFill>
              </a:rPr>
              <a:t>Course objectives </a:t>
            </a:r>
            <a:endParaRPr lang="ar-SA" sz="3600" dirty="0"/>
          </a:p>
        </p:txBody>
      </p:sp>
      <p:sp>
        <p:nvSpPr>
          <p:cNvPr id="3" name="عنصر نائب للمحتوى 2"/>
          <p:cNvSpPr>
            <a:spLocks noGrp="1"/>
          </p:cNvSpPr>
          <p:nvPr>
            <p:ph idx="1"/>
          </p:nvPr>
        </p:nvSpPr>
        <p:spPr>
          <a:xfrm>
            <a:off x="457200" y="1412777"/>
            <a:ext cx="8003232" cy="4713388"/>
          </a:xfrm>
        </p:spPr>
        <p:txBody>
          <a:bodyPr/>
          <a:lstStyle/>
          <a:p>
            <a:pPr lvl="1" algn="just">
              <a:lnSpc>
                <a:spcPct val="150000"/>
              </a:lnSpc>
              <a:buFont typeface="Arial" pitchFamily="34" charset="0"/>
              <a:buChar char="•"/>
            </a:pPr>
            <a:r>
              <a:rPr lang="ar-SA" sz="2400" dirty="0" smtClean="0"/>
              <a:t> تعريف مفهوم وأهمية البحث العلمي عموما وبحوث الأعمال خصوصاً .</a:t>
            </a:r>
          </a:p>
          <a:p>
            <a:pPr lvl="1" algn="just">
              <a:lnSpc>
                <a:spcPct val="150000"/>
              </a:lnSpc>
              <a:buFont typeface="Arial" pitchFamily="34" charset="0"/>
              <a:buChar char="•"/>
            </a:pPr>
            <a:r>
              <a:rPr lang="ar-SA" sz="2400" dirty="0" smtClean="0"/>
              <a:t> بيان طبيعة (موقع) العلوم الإدارية والإقتصادية بالتطبيقات العملية .</a:t>
            </a:r>
          </a:p>
          <a:p>
            <a:pPr lvl="1" algn="just">
              <a:lnSpc>
                <a:spcPct val="150000"/>
              </a:lnSpc>
              <a:buFont typeface="Arial" pitchFamily="34" charset="0"/>
              <a:buChar char="•"/>
            </a:pPr>
            <a:r>
              <a:rPr lang="ar-SA" sz="2400" dirty="0" smtClean="0"/>
              <a:t> التعريف بالعلم نظريا وحقيقة وأحكاما ذاتية .</a:t>
            </a:r>
          </a:p>
          <a:p>
            <a:pPr lvl="1" algn="just">
              <a:lnSpc>
                <a:spcPct val="150000"/>
              </a:lnSpc>
              <a:buFont typeface="Arial" pitchFamily="34" charset="0"/>
              <a:buChar char="•"/>
            </a:pPr>
            <a:r>
              <a:rPr lang="ar-SA" sz="2400" dirty="0" smtClean="0"/>
              <a:t> تزويد الطالب بنظرة شاملة لمراحل البحث العلمي ووسائل ترسيخها وفهمها عمليا بالإدارة الحديثة .</a:t>
            </a:r>
          </a:p>
          <a:p>
            <a:pPr lvl="1" algn="just">
              <a:lnSpc>
                <a:spcPct val="150000"/>
              </a:lnSpc>
              <a:buFont typeface="Arial" pitchFamily="34" charset="0"/>
              <a:buChar char="•"/>
            </a:pPr>
            <a:r>
              <a:rPr lang="ar-SA" sz="2400" dirty="0" smtClean="0"/>
              <a:t> بيان الفرق بين أنواع البحث العلمي من ناحية والاستقرار والاستنتاج (كطريقة عملية) من نواحي أخرى .</a:t>
            </a:r>
          </a:p>
          <a:p>
            <a:pPr lvl="1" algn="just">
              <a:lnSpc>
                <a:spcPct val="150000"/>
              </a:lnSpc>
              <a:buFont typeface="Arial" pitchFamily="34" charset="0"/>
              <a:buChar char="•"/>
            </a:pPr>
            <a:r>
              <a:rPr lang="ar-SA" sz="2400" dirty="0" smtClean="0"/>
              <a:t> كيفية إدارة (صياغة )الفروض و إختبارها وتصميم البحث .</a:t>
            </a:r>
          </a:p>
          <a:p>
            <a:pPr>
              <a:lnSpc>
                <a:spcPct val="150000"/>
              </a:lnSpc>
            </a:pPr>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1"/>
            <a:ext cx="8229600" cy="5937524"/>
          </a:xfrm>
        </p:spPr>
        <p:txBody>
          <a:bodyPr/>
          <a:lstStyle/>
          <a:p>
            <a:pPr marL="457200" lvl="2" algn="just">
              <a:lnSpc>
                <a:spcPct val="150000"/>
              </a:lnSpc>
              <a:buFont typeface="Arial" pitchFamily="34" charset="0"/>
              <a:buChar char="•"/>
            </a:pPr>
            <a:r>
              <a:rPr lang="ar-SA" sz="2200" dirty="0" smtClean="0"/>
              <a:t> وسائل مصادر المعلومات(جمع المعلومات) بشكل عام  ومصادر المعلومات الأخرى الخارجية ببحوث الأعمال من جهة أخرى وأهمية مصادر المعلومات التقنية الحديثة من جهة أخرى .</a:t>
            </a:r>
          </a:p>
          <a:p>
            <a:pPr lvl="1" algn="just">
              <a:lnSpc>
                <a:spcPct val="150000"/>
              </a:lnSpc>
              <a:buFont typeface="Arial" pitchFamily="34" charset="0"/>
              <a:buChar char="•"/>
            </a:pPr>
            <a:r>
              <a:rPr lang="ar-SA" sz="2200" dirty="0" smtClean="0"/>
              <a:t> تأكيد أنواع مناهج البحث الوصفي </a:t>
            </a:r>
            <a:r>
              <a:rPr lang="ar-SA" sz="2200" dirty="0" err="1" smtClean="0"/>
              <a:t>و</a:t>
            </a:r>
            <a:r>
              <a:rPr lang="ar-SA" sz="2200" dirty="0" smtClean="0"/>
              <a:t> البحث التجريبي .</a:t>
            </a:r>
          </a:p>
          <a:p>
            <a:pPr lvl="1" algn="just">
              <a:lnSpc>
                <a:spcPct val="150000"/>
              </a:lnSpc>
              <a:buFont typeface="Arial" pitchFamily="34" charset="0"/>
              <a:buChar char="•"/>
            </a:pPr>
            <a:r>
              <a:rPr lang="ar-SA" sz="2200" dirty="0" smtClean="0"/>
              <a:t> تنمية قدرات الطالب على التعامل وسائل جمع المعلومات </a:t>
            </a:r>
            <a:r>
              <a:rPr lang="ar-SA" sz="2200" dirty="0" err="1" smtClean="0"/>
              <a:t>و</a:t>
            </a:r>
            <a:r>
              <a:rPr lang="ar-SA" sz="2200" dirty="0" smtClean="0"/>
              <a:t> البيانات </a:t>
            </a:r>
            <a:r>
              <a:rPr lang="ar-SA" sz="2200" dirty="0" err="1" smtClean="0"/>
              <a:t>و</a:t>
            </a:r>
            <a:r>
              <a:rPr lang="ar-SA" sz="2200" dirty="0" smtClean="0"/>
              <a:t> عرضها وتحليلها مع التركيز على الوسائل التقنية الحديثة , بحوث الأعمال .</a:t>
            </a:r>
          </a:p>
          <a:p>
            <a:pPr lvl="1" algn="just">
              <a:lnSpc>
                <a:spcPct val="150000"/>
              </a:lnSpc>
              <a:buFont typeface="Arial" pitchFamily="34" charset="0"/>
              <a:buChar char="•"/>
            </a:pPr>
            <a:r>
              <a:rPr lang="ar-SA" sz="2200" dirty="0" smtClean="0"/>
              <a:t> عرض سبيل تحكيم واختبار الفرضيات نظريا وعلميا </a:t>
            </a:r>
          </a:p>
          <a:p>
            <a:pPr lvl="1" algn="just">
              <a:lnSpc>
                <a:spcPct val="150000"/>
              </a:lnSpc>
              <a:buFont typeface="Arial" pitchFamily="34" charset="0"/>
              <a:buChar char="•"/>
            </a:pPr>
            <a:r>
              <a:rPr lang="ar-SA" sz="2200" dirty="0" smtClean="0"/>
              <a:t> تزويد الطالب بالنواحي الفنية في كتابة التقارير </a:t>
            </a:r>
            <a:r>
              <a:rPr lang="ar-SA" sz="2200" dirty="0" err="1" smtClean="0"/>
              <a:t>و</a:t>
            </a:r>
            <a:r>
              <a:rPr lang="ar-SA" sz="2200" dirty="0" smtClean="0"/>
              <a:t> بحوث الأعمال مع بيان الفرق بين متطلبات تقارير بحوث الأعمال , لتفعيل الإستفادة من نتائجها . </a:t>
            </a:r>
          </a:p>
          <a:p>
            <a:pPr lvl="1" algn="just">
              <a:lnSpc>
                <a:spcPct val="150000"/>
              </a:lnSpc>
              <a:buFont typeface="Arial" pitchFamily="34" charset="0"/>
              <a:buChar char="•"/>
            </a:pPr>
            <a:r>
              <a:rPr lang="ar-SA" sz="2200" dirty="0" smtClean="0"/>
              <a:t> تنمية قدرات الطالب على فهم ثقافة بحوث الأعمال من خلال المسؤولية الاجتماعية لمنظمات الأعمال .</a:t>
            </a:r>
          </a:p>
          <a:p>
            <a:endParaRPr lang="ar-SA" sz="2200" dirty="0" smtClean="0"/>
          </a:p>
          <a:p>
            <a:endParaRPr lang="ar-SA"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9"/>
            <a:ext cx="8229600" cy="5865516"/>
          </a:xfrm>
        </p:spPr>
        <p:txBody>
          <a:bodyPr/>
          <a:lstStyle/>
          <a:p>
            <a:pPr lvl="1"/>
            <a:r>
              <a:rPr lang="ar-SA" sz="3200" dirty="0" smtClean="0">
                <a:solidFill>
                  <a:srgbClr val="006600"/>
                </a:solidFill>
              </a:rPr>
              <a:t>محتوى المقرر :</a:t>
            </a:r>
          </a:p>
          <a:p>
            <a:pPr lvl="1"/>
            <a:endParaRPr lang="en-US" sz="1100" b="1" dirty="0" smtClean="0"/>
          </a:p>
          <a:p>
            <a:pPr lvl="2"/>
            <a:r>
              <a:rPr lang="ar-SA" sz="2000" b="1" dirty="0" smtClean="0"/>
              <a:t>المحاضرة الأولى : </a:t>
            </a:r>
            <a:r>
              <a:rPr lang="ar-SA" sz="2000" dirty="0" smtClean="0"/>
              <a:t>طبيعه البحث العلمي </a:t>
            </a:r>
          </a:p>
          <a:p>
            <a:pPr lvl="2"/>
            <a:r>
              <a:rPr lang="ar-SA" sz="2000" b="1" dirty="0" smtClean="0"/>
              <a:t>المحاضرة الثانية : </a:t>
            </a:r>
            <a:r>
              <a:rPr lang="ar-SA" sz="2000" dirty="0" smtClean="0"/>
              <a:t>طبيعه العلوم الاداريه والاقتصاديه</a:t>
            </a:r>
          </a:p>
          <a:p>
            <a:pPr lvl="2"/>
            <a:r>
              <a:rPr lang="ar-SA" sz="2000" b="1" dirty="0" smtClean="0"/>
              <a:t>المحاضرة الثالثة :  </a:t>
            </a:r>
            <a:r>
              <a:rPr lang="ar-SA" sz="2000" dirty="0" smtClean="0"/>
              <a:t>العلم والنظريه والحقيقه والاحكام الذاتيه</a:t>
            </a:r>
          </a:p>
          <a:p>
            <a:pPr lvl="2"/>
            <a:r>
              <a:rPr lang="ar-SA" sz="2000" b="1" dirty="0" smtClean="0"/>
              <a:t>المحاضرة الرابعة : </a:t>
            </a:r>
            <a:r>
              <a:rPr lang="ar-SA" sz="2000" dirty="0" smtClean="0"/>
              <a:t>مراحل البحث العلمي </a:t>
            </a:r>
          </a:p>
          <a:p>
            <a:pPr lvl="2"/>
            <a:r>
              <a:rPr lang="ar-SA" sz="2000" b="1" dirty="0" smtClean="0"/>
              <a:t>المحاضرة الخامسة : </a:t>
            </a:r>
            <a:r>
              <a:rPr lang="ar-SA" sz="2000" dirty="0" smtClean="0"/>
              <a:t>انواع البحث العلمي</a:t>
            </a:r>
          </a:p>
          <a:p>
            <a:pPr lvl="2"/>
            <a:r>
              <a:rPr lang="ar-SA" sz="2000" b="1" dirty="0" smtClean="0"/>
              <a:t>المحاضرة السادسة : </a:t>
            </a:r>
            <a:r>
              <a:rPr lang="ar-SA" sz="2000" dirty="0" smtClean="0"/>
              <a:t>الاستقراء والاستدلال</a:t>
            </a:r>
          </a:p>
          <a:p>
            <a:pPr lvl="2"/>
            <a:r>
              <a:rPr lang="ar-SA" sz="2000" b="1" dirty="0" smtClean="0"/>
              <a:t>المحاضرة السابعة : </a:t>
            </a:r>
            <a:r>
              <a:rPr lang="ar-SA" sz="2000" dirty="0" smtClean="0"/>
              <a:t>صياغه الفروض</a:t>
            </a:r>
          </a:p>
          <a:p>
            <a:pPr lvl="2"/>
            <a:r>
              <a:rPr lang="ar-SA" sz="2000" b="1" dirty="0" smtClean="0"/>
              <a:t>المحاضرة الثامنة : </a:t>
            </a:r>
            <a:r>
              <a:rPr lang="ar-SA" sz="2000" dirty="0" smtClean="0"/>
              <a:t>تصميم البحث ومصادر جمع البيانات</a:t>
            </a:r>
          </a:p>
          <a:p>
            <a:pPr lvl="2"/>
            <a:r>
              <a:rPr lang="ar-SA" sz="2000" b="1" dirty="0" smtClean="0"/>
              <a:t>المحاضرة التاسعة : </a:t>
            </a:r>
            <a:r>
              <a:rPr lang="ar-SA" sz="2000" dirty="0" smtClean="0"/>
              <a:t>انواع مناهج البحث</a:t>
            </a:r>
          </a:p>
          <a:p>
            <a:pPr lvl="2"/>
            <a:r>
              <a:rPr lang="ar-SA" sz="2000" b="1" dirty="0" smtClean="0"/>
              <a:t>المحاضرة العاشرة : </a:t>
            </a:r>
            <a:r>
              <a:rPr lang="ar-SA" sz="2000" dirty="0" smtClean="0"/>
              <a:t>العيينات</a:t>
            </a:r>
          </a:p>
          <a:p>
            <a:pPr lvl="2"/>
            <a:r>
              <a:rPr lang="ar-SA" sz="2000" b="1" dirty="0" smtClean="0"/>
              <a:t>المحتضرة الحادية عشر : </a:t>
            </a:r>
            <a:r>
              <a:rPr lang="ar-SA" sz="2000" dirty="0" smtClean="0"/>
              <a:t>طرق جمع البيانات الميدانيه </a:t>
            </a:r>
          </a:p>
          <a:p>
            <a:pPr lvl="2"/>
            <a:r>
              <a:rPr lang="ar-SA" sz="2000" b="1" dirty="0" smtClean="0"/>
              <a:t>المحاضرة الثانية عشر : </a:t>
            </a:r>
            <a:r>
              <a:rPr lang="ar-SA" sz="2000" dirty="0" smtClean="0"/>
              <a:t>عرض البيانات</a:t>
            </a:r>
          </a:p>
          <a:p>
            <a:pPr lvl="2"/>
            <a:r>
              <a:rPr lang="ar-SA" sz="2000" b="1" dirty="0" smtClean="0"/>
              <a:t>المحاضرة الثالثة عشر : </a:t>
            </a:r>
            <a:r>
              <a:rPr lang="ar-SA" sz="2000" dirty="0" smtClean="0"/>
              <a:t>تحليل البيانات وتفسيرها</a:t>
            </a:r>
          </a:p>
          <a:p>
            <a:pPr lvl="2"/>
            <a:r>
              <a:rPr lang="ar-SA" sz="2000" b="1" dirty="0" smtClean="0"/>
              <a:t>المحاضرة الرابعة عشر : </a:t>
            </a:r>
            <a:r>
              <a:rPr lang="ar-SA" sz="2000" dirty="0" smtClean="0"/>
              <a:t>اعداد وكتابه التقارير</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7"/>
            <a:ext cx="8229600" cy="5793508"/>
          </a:xfrm>
        </p:spPr>
        <p:txBody>
          <a:bodyPr/>
          <a:lstStyle/>
          <a:p>
            <a:pPr lvl="0" algn="just"/>
            <a:r>
              <a:rPr lang="en-US" sz="2000" b="1" dirty="0" smtClean="0"/>
              <a:t> </a:t>
            </a:r>
            <a:r>
              <a:rPr lang="ar-SA" sz="3600" dirty="0" smtClean="0">
                <a:solidFill>
                  <a:srgbClr val="006600"/>
                </a:solidFill>
              </a:rPr>
              <a:t>الكتاب المقرر :</a:t>
            </a:r>
            <a:endParaRPr lang="en-US" sz="3600" b="1" dirty="0" smtClean="0"/>
          </a:p>
          <a:p>
            <a:pPr lvl="0" algn="just"/>
            <a:endParaRPr lang="en-US" sz="2000" b="1" dirty="0" smtClean="0"/>
          </a:p>
          <a:p>
            <a:pPr algn="just"/>
            <a:r>
              <a:rPr lang="ar-SA" sz="2400" b="1" dirty="0" smtClean="0">
                <a:solidFill>
                  <a:srgbClr val="006600"/>
                </a:solidFill>
              </a:rPr>
              <a:t>المرجع الرئيسي :</a:t>
            </a:r>
          </a:p>
          <a:p>
            <a:pPr algn="just"/>
            <a:r>
              <a:rPr lang="ar-SA" sz="1800" dirty="0" smtClean="0"/>
              <a:t> الرفاعي : احمد , حسن , مناهج البحث العلمي : تطبيقات إدارية واقتصادية , الطبعة السادسة , دار وائل للنشر و التوزيع . 2009م .</a:t>
            </a:r>
          </a:p>
          <a:p>
            <a:pPr algn="just"/>
            <a:r>
              <a:rPr lang="ar-SA" sz="1800" dirty="0" smtClean="0"/>
              <a:t>عبيدات ذوقان , عبد الحق , كايد, عدس,عبدالرحمن, البحث العلمي : مفهومه وادواته واساليبه, الطبعه الرابعة عشرة, دار الفكر 1433-2012م</a:t>
            </a:r>
          </a:p>
          <a:p>
            <a:pPr algn="just"/>
            <a:endParaRPr lang="ar-SA" sz="1050" b="1" dirty="0" smtClean="0">
              <a:solidFill>
                <a:srgbClr val="006600"/>
              </a:solidFill>
            </a:endParaRPr>
          </a:p>
          <a:p>
            <a:pPr algn="just"/>
            <a:r>
              <a:rPr lang="ar-SA" sz="2400" b="1" dirty="0" smtClean="0">
                <a:solidFill>
                  <a:srgbClr val="006600"/>
                </a:solidFill>
              </a:rPr>
              <a:t>مراجع أخرى :</a:t>
            </a:r>
            <a:r>
              <a:rPr lang="ar-SA" sz="2400" dirty="0" smtClean="0"/>
              <a:t> </a:t>
            </a:r>
          </a:p>
          <a:p>
            <a:pPr algn="just"/>
            <a:r>
              <a:rPr lang="ar-SA" sz="1800" dirty="0" smtClean="0"/>
              <a:t>محيريق, مبروكة, عمر,الدليل الشامل في البحث العلمي,الطبعة الأولى,مجموعة (النيل العربية , 2008م)</a:t>
            </a:r>
          </a:p>
          <a:p>
            <a:pPr algn="just"/>
            <a:r>
              <a:rPr lang="ar-SA" sz="1800" dirty="0" smtClean="0"/>
              <a:t>الصبيحي,أحمد,إبراهيم,العواد,محمد ,دخيل, ادوات و إستراتجيات إبداعية لطلاب وطالبات الجامعة , التعلم والتفكيروالبحث و النشر والمنافسة, الطبعة الأولى ,2012م</a:t>
            </a:r>
          </a:p>
          <a:p>
            <a:pPr algn="just"/>
            <a:r>
              <a:rPr lang="ar-SA" sz="1800" dirty="0" smtClean="0"/>
              <a:t>قندليجي,عمر,البحث العلمي :إستخدام مصادر المعلومات التقليدية ة الأكترونية,الطبعة العربية ,در اليازوري العلمية للنشر و التوزيع ,2007م</a:t>
            </a:r>
          </a:p>
          <a:p>
            <a:pPr algn="just"/>
            <a:r>
              <a:rPr lang="ar-SA" sz="1800" dirty="0" smtClean="0"/>
              <a:t> إبراهيم ,مبروم السعيد,المكتباة الإلكترونية:رؤيه للمكتبات في الألفية الثالثة ,الطبعة الثانية ,2012م</a:t>
            </a:r>
            <a:endParaRPr lang="ar-SA" sz="1800" b="1" dirty="0" smtClean="0">
              <a:solidFill>
                <a:srgbClr val="006600"/>
              </a:solidFill>
            </a:endParaRPr>
          </a:p>
          <a:p>
            <a:pPr algn="just"/>
            <a:r>
              <a:rPr lang="ar-SA" sz="2000" dirty="0" smtClean="0"/>
              <a:t>	</a:t>
            </a:r>
          </a:p>
          <a:p>
            <a:pPr algn="just"/>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850106"/>
          </a:xfrm>
        </p:spPr>
        <p:txBody>
          <a:bodyPr/>
          <a:lstStyle/>
          <a:p>
            <a:r>
              <a:rPr lang="ar-SA" dirty="0" smtClean="0">
                <a:solidFill>
                  <a:srgbClr val="006600"/>
                </a:solidFill>
              </a:rPr>
              <a:t>توزيع الدرجات :</a:t>
            </a:r>
            <a:endParaRPr lang="ar-SA" dirty="0"/>
          </a:p>
        </p:txBody>
      </p:sp>
      <p:graphicFrame>
        <p:nvGraphicFramePr>
          <p:cNvPr id="4" name="عنصر نائب للمحتوى 3"/>
          <p:cNvGraphicFramePr>
            <a:graphicFrameLocks noGrp="1"/>
          </p:cNvGraphicFramePr>
          <p:nvPr>
            <p:ph idx="1"/>
          </p:nvPr>
        </p:nvGraphicFramePr>
        <p:xfrm>
          <a:off x="457200" y="1600200"/>
          <a:ext cx="8229600" cy="3535680"/>
        </p:xfrm>
        <a:graphic>
          <a:graphicData uri="http://schemas.openxmlformats.org/drawingml/2006/table">
            <a:tbl>
              <a:tblPr rtl="1" firstRow="1" bandRow="1">
                <a:tableStyleId>{616DA210-FB5B-4158-B5E0-FEB733F419BA}</a:tableStyleId>
              </a:tblPr>
              <a:tblGrid>
                <a:gridCol w="6137176"/>
                <a:gridCol w="2092424"/>
              </a:tblGrid>
              <a:tr h="370840">
                <a:tc>
                  <a:txBody>
                    <a:bodyPr/>
                    <a:lstStyle/>
                    <a:p>
                      <a:pPr algn="ctr" rtl="1"/>
                      <a:r>
                        <a:rPr lang="ar-SA" sz="2800" dirty="0" smtClean="0"/>
                        <a:t>النشاط</a:t>
                      </a:r>
                      <a:endParaRPr lang="ar-SA" sz="2800" dirty="0"/>
                    </a:p>
                  </a:txBody>
                  <a:tcPr/>
                </a:tc>
                <a:tc>
                  <a:txBody>
                    <a:bodyPr/>
                    <a:lstStyle/>
                    <a:p>
                      <a:pPr algn="ctr" rtl="1"/>
                      <a:r>
                        <a:rPr lang="ar-SA" sz="2800" dirty="0" smtClean="0"/>
                        <a:t>الدرجة</a:t>
                      </a:r>
                      <a:endParaRPr lang="ar-SA" sz="2800" dirty="0"/>
                    </a:p>
                  </a:txBody>
                  <a:tcPr/>
                </a:tc>
              </a:tr>
              <a:tr h="370840">
                <a:tc>
                  <a:txBody>
                    <a:bodyPr/>
                    <a:lstStyle/>
                    <a:p>
                      <a:pPr rtl="1">
                        <a:buFont typeface="Wingdings" pitchFamily="2" charset="2"/>
                        <a:buChar char="ü"/>
                      </a:pPr>
                      <a:r>
                        <a:rPr lang="ar-SA" sz="2800" dirty="0" smtClean="0"/>
                        <a:t> المشاركة في منتديات الحوار على البلاك بورد</a:t>
                      </a:r>
                      <a:endParaRPr lang="ar-SA" sz="2800" dirty="0"/>
                    </a:p>
                  </a:txBody>
                  <a:tcPr/>
                </a:tc>
                <a:tc>
                  <a:txBody>
                    <a:bodyPr/>
                    <a:lstStyle/>
                    <a:p>
                      <a:pPr marL="342900" indent="-342900" rtl="1">
                        <a:buNone/>
                      </a:pPr>
                      <a:r>
                        <a:rPr lang="ar-SA" sz="2800" baseline="0" dirty="0" smtClean="0"/>
                        <a:t>10 درجات</a:t>
                      </a:r>
                      <a:endParaRPr lang="ar-SA" sz="2800" dirty="0"/>
                    </a:p>
                  </a:txBody>
                  <a:tcPr/>
                </a:tc>
              </a:tr>
              <a:tr h="370840">
                <a:tc>
                  <a:txBody>
                    <a:bodyPr/>
                    <a:lstStyle/>
                    <a:p>
                      <a:pPr rtl="1">
                        <a:buFont typeface="Wingdings" pitchFamily="2" charset="2"/>
                        <a:buChar char="ü"/>
                      </a:pPr>
                      <a:r>
                        <a:rPr lang="ar-SA" sz="2800" dirty="0" smtClean="0"/>
                        <a:t> حضور المحاضرات المسجلة والمحاضرات المباشرة</a:t>
                      </a:r>
                      <a:endParaRPr lang="ar-SA" sz="2800" dirty="0"/>
                    </a:p>
                  </a:txBody>
                  <a:tcPr/>
                </a:tc>
                <a:tc>
                  <a:txBody>
                    <a:bodyPr/>
                    <a:lstStyle/>
                    <a:p>
                      <a:pPr rtl="1"/>
                      <a:r>
                        <a:rPr lang="ar-SA" sz="2800" dirty="0" smtClean="0"/>
                        <a:t>10 درجات</a:t>
                      </a:r>
                      <a:endParaRPr lang="ar-SA" sz="2800" dirty="0"/>
                    </a:p>
                  </a:txBody>
                  <a:tcPr/>
                </a:tc>
              </a:tr>
              <a:tr h="370840">
                <a:tc>
                  <a:txBody>
                    <a:bodyPr/>
                    <a:lstStyle/>
                    <a:p>
                      <a:pPr rtl="1">
                        <a:buFont typeface="Wingdings" pitchFamily="2" charset="2"/>
                        <a:buChar char="ü"/>
                      </a:pPr>
                      <a:r>
                        <a:rPr lang="ar-SA" sz="2800" dirty="0" smtClean="0"/>
                        <a:t> الواجبات المنزلية</a:t>
                      </a:r>
                      <a:endParaRPr lang="ar-SA" sz="2800" dirty="0"/>
                    </a:p>
                  </a:txBody>
                  <a:tcPr/>
                </a:tc>
                <a:tc>
                  <a:txBody>
                    <a:bodyPr/>
                    <a:lstStyle/>
                    <a:p>
                      <a:pPr rtl="1"/>
                      <a:r>
                        <a:rPr lang="ar-SA" sz="2800" dirty="0" smtClean="0"/>
                        <a:t>10 درجات</a:t>
                      </a:r>
                      <a:endParaRPr lang="ar-SA" sz="2800" dirty="0"/>
                    </a:p>
                  </a:txBody>
                  <a:tcPr/>
                </a:tc>
              </a:tr>
              <a:tr h="370840">
                <a:tc>
                  <a:txBody>
                    <a:bodyPr/>
                    <a:lstStyle/>
                    <a:p>
                      <a:pPr rtl="1">
                        <a:buFont typeface="Wingdings" pitchFamily="2" charset="2"/>
                        <a:buChar char="ü"/>
                      </a:pPr>
                      <a:r>
                        <a:rPr lang="ar-SA" sz="2800" dirty="0" smtClean="0"/>
                        <a:t> الاختبار</a:t>
                      </a:r>
                      <a:r>
                        <a:rPr lang="ar-SA" sz="2800" baseline="0" dirty="0" smtClean="0"/>
                        <a:t> النهائي </a:t>
                      </a:r>
                      <a:endParaRPr lang="ar-SA" sz="2800" dirty="0"/>
                    </a:p>
                  </a:txBody>
                  <a:tcPr/>
                </a:tc>
                <a:tc>
                  <a:txBody>
                    <a:bodyPr/>
                    <a:lstStyle/>
                    <a:p>
                      <a:pPr rtl="1"/>
                      <a:r>
                        <a:rPr lang="ar-SA" sz="2800" dirty="0" smtClean="0"/>
                        <a:t>70 درجة</a:t>
                      </a:r>
                      <a:endParaRPr lang="ar-SA" sz="2800" dirty="0"/>
                    </a:p>
                  </a:txBody>
                  <a:tcPr/>
                </a:tc>
              </a:tr>
              <a:tr h="370840">
                <a:tc>
                  <a:txBody>
                    <a:bodyPr/>
                    <a:lstStyle/>
                    <a:p>
                      <a:pPr rtl="1">
                        <a:buFont typeface="Wingdings" pitchFamily="2" charset="2"/>
                        <a:buChar char="ü"/>
                      </a:pPr>
                      <a:r>
                        <a:rPr lang="ar-SA" sz="2800" dirty="0" smtClean="0"/>
                        <a:t> المجمــــــــــــــــــــــــــــوع النهــــــــــــــــــــائـي</a:t>
                      </a:r>
                      <a:endParaRPr lang="ar-SA" sz="2800" dirty="0">
                        <a:solidFill>
                          <a:schemeClr val="tx1"/>
                        </a:solidFill>
                      </a:endParaRPr>
                    </a:p>
                  </a:txBody>
                  <a:tcPr/>
                </a:tc>
                <a:tc>
                  <a:txBody>
                    <a:bodyPr/>
                    <a:lstStyle/>
                    <a:p>
                      <a:pPr rtl="1"/>
                      <a:r>
                        <a:rPr lang="ar-SA" sz="2800" dirty="0" smtClean="0"/>
                        <a:t>100</a:t>
                      </a:r>
                      <a:r>
                        <a:rPr lang="ar-SA" sz="2800" baseline="0" dirty="0" smtClean="0"/>
                        <a:t> درجة</a:t>
                      </a:r>
                      <a:endParaRPr lang="ar-SA" sz="2800" dirty="0">
                        <a:solidFill>
                          <a:schemeClr val="tx1"/>
                        </a:solidFill>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عنصر نائب للمحتوى 2"/>
          <p:cNvSpPr>
            <a:spLocks noGrp="1"/>
          </p:cNvSpPr>
          <p:nvPr>
            <p:ph idx="1"/>
          </p:nvPr>
        </p:nvSpPr>
        <p:spPr>
          <a:xfrm>
            <a:off x="323528" y="404664"/>
            <a:ext cx="8229600" cy="748679"/>
          </a:xfrm>
        </p:spPr>
        <p:txBody>
          <a:bodyPr/>
          <a:lstStyle/>
          <a:p>
            <a:r>
              <a:rPr lang="ar-SA" sz="3600" dirty="0" smtClean="0">
                <a:solidFill>
                  <a:srgbClr val="006600"/>
                </a:solidFill>
              </a:rPr>
              <a:t>الساعات المكتبية </a:t>
            </a:r>
            <a:r>
              <a:rPr lang="ar-SA" dirty="0" smtClean="0">
                <a:solidFill>
                  <a:srgbClr val="006600"/>
                </a:solidFill>
              </a:rPr>
              <a:t>:</a:t>
            </a:r>
            <a:r>
              <a:rPr lang="en-US" dirty="0" smtClean="0"/>
              <a:t> 03/5896103 </a:t>
            </a:r>
            <a:r>
              <a:rPr lang="ar-SA" dirty="0" smtClean="0"/>
              <a:t>   تحويلة (</a:t>
            </a:r>
            <a:r>
              <a:rPr lang="en-US" dirty="0" smtClean="0"/>
              <a:t>6103</a:t>
            </a:r>
            <a:r>
              <a:rPr lang="ar-SA" dirty="0" err="1" smtClean="0"/>
              <a:t>)</a:t>
            </a:r>
            <a:endParaRPr lang="ar-SA" dirty="0" smtClean="0">
              <a:solidFill>
                <a:srgbClr val="006600"/>
              </a:solidFill>
            </a:endParaRPr>
          </a:p>
          <a:p>
            <a:endParaRPr lang="ar-SA" dirty="0"/>
          </a:p>
        </p:txBody>
      </p:sp>
      <p:graphicFrame>
        <p:nvGraphicFramePr>
          <p:cNvPr id="15" name="جدول 14"/>
          <p:cNvGraphicFramePr>
            <a:graphicFrameLocks noGrp="1"/>
          </p:cNvGraphicFramePr>
          <p:nvPr/>
        </p:nvGraphicFramePr>
        <p:xfrm>
          <a:off x="539552" y="1772816"/>
          <a:ext cx="8064897" cy="1255776"/>
        </p:xfrm>
        <a:graphic>
          <a:graphicData uri="http://schemas.openxmlformats.org/drawingml/2006/table">
            <a:tbl>
              <a:tblPr rtl="1" firstRow="1" bandRow="1">
                <a:tableStyleId>{D7AC3CCA-C797-4891-BE02-D94E43425B78}</a:tableStyleId>
              </a:tblPr>
              <a:tblGrid>
                <a:gridCol w="2775205"/>
                <a:gridCol w="5289692"/>
              </a:tblGrid>
              <a:tr h="370840">
                <a:tc>
                  <a:txBody>
                    <a:bodyPr/>
                    <a:lstStyle/>
                    <a:p>
                      <a:pPr algn="ctr" rtl="1">
                        <a:lnSpc>
                          <a:spcPct val="115000"/>
                        </a:lnSpc>
                        <a:spcAft>
                          <a:spcPts val="0"/>
                        </a:spcAft>
                      </a:pPr>
                      <a:r>
                        <a:rPr lang="ar-SA" sz="2000" kern="1200" dirty="0">
                          <a:solidFill>
                            <a:srgbClr val="000000"/>
                          </a:solidFill>
                          <a:latin typeface="Perpetua"/>
                          <a:ea typeface="Times New Roman"/>
                          <a:cs typeface="Arial"/>
                        </a:rPr>
                        <a:t>الأيام </a:t>
                      </a:r>
                      <a:endParaRPr lang="en-US" sz="20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2000" kern="1200" dirty="0">
                          <a:solidFill>
                            <a:srgbClr val="000000"/>
                          </a:solidFill>
                          <a:latin typeface="Perpetua"/>
                          <a:ea typeface="Times New Roman"/>
                          <a:cs typeface="Arial"/>
                        </a:rPr>
                        <a:t>الوقت </a:t>
                      </a:r>
                      <a:endParaRPr lang="en-US" sz="20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السبت</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الأثنين</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bl>
          </a:graphicData>
        </a:graphic>
      </p:graphicFrame>
      <p:sp>
        <p:nvSpPr>
          <p:cNvPr id="16" name="مستطيل 15"/>
          <p:cNvSpPr/>
          <p:nvPr/>
        </p:nvSpPr>
        <p:spPr>
          <a:xfrm>
            <a:off x="3923928" y="3501008"/>
            <a:ext cx="4676435" cy="461665"/>
          </a:xfrm>
          <a:prstGeom prst="rect">
            <a:avLst/>
          </a:prstGeom>
        </p:spPr>
        <p:txBody>
          <a:bodyPr wrap="square">
            <a:spAutoFit/>
          </a:bodyPr>
          <a:lstStyle/>
          <a:p>
            <a:pPr algn="r">
              <a:buNone/>
            </a:pPr>
            <a:r>
              <a:rPr lang="en-US" sz="2400" dirty="0" smtClean="0"/>
              <a:t>0547755854 </a:t>
            </a:r>
            <a:r>
              <a:rPr lang="ar-SA" sz="2400" dirty="0" smtClean="0">
                <a:solidFill>
                  <a:srgbClr val="006600"/>
                </a:solidFill>
              </a:rPr>
              <a:t>رقم جوال المقـرر  :</a:t>
            </a:r>
            <a:r>
              <a:rPr lang="en-US" sz="2400" dirty="0" smtClean="0"/>
              <a:t> </a:t>
            </a:r>
            <a:endParaRPr lang="ar-SA" sz="2400" dirty="0" smtClean="0"/>
          </a:p>
        </p:txBody>
      </p:sp>
      <p:graphicFrame>
        <p:nvGraphicFramePr>
          <p:cNvPr id="17" name="جدول 16"/>
          <p:cNvGraphicFramePr>
            <a:graphicFrameLocks noGrp="1"/>
          </p:cNvGraphicFramePr>
          <p:nvPr/>
        </p:nvGraphicFramePr>
        <p:xfrm>
          <a:off x="539552" y="4077072"/>
          <a:ext cx="8064896" cy="1220724"/>
        </p:xfrm>
        <a:graphic>
          <a:graphicData uri="http://schemas.openxmlformats.org/drawingml/2006/table">
            <a:tbl>
              <a:tblPr rtl="1" firstRow="1" bandRow="1">
                <a:tableStyleId>{D7AC3CCA-C797-4891-BE02-D94E43425B78}</a:tableStyleId>
              </a:tblPr>
              <a:tblGrid>
                <a:gridCol w="2759931"/>
                <a:gridCol w="5304965"/>
              </a:tblGrid>
              <a:tr h="370840">
                <a:tc>
                  <a:txBody>
                    <a:bodyPr/>
                    <a:lstStyle/>
                    <a:p>
                      <a:pPr algn="ctr" rtl="1">
                        <a:lnSpc>
                          <a:spcPct val="115000"/>
                        </a:lnSpc>
                        <a:spcAft>
                          <a:spcPts val="0"/>
                        </a:spcAft>
                      </a:pPr>
                      <a:r>
                        <a:rPr lang="ar-SA" sz="1800" b="0" kern="1200" dirty="0">
                          <a:solidFill>
                            <a:srgbClr val="000000"/>
                          </a:solidFill>
                          <a:latin typeface="Perpetua"/>
                          <a:ea typeface="Times New Roman"/>
                          <a:cs typeface="Arial"/>
                        </a:rPr>
                        <a:t>الأحد</a:t>
                      </a:r>
                      <a:endParaRPr lang="en-US" sz="1800" b="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b="0" kern="1200" dirty="0">
                          <a:solidFill>
                            <a:srgbClr val="000000"/>
                          </a:solidFill>
                          <a:latin typeface="Perpetua"/>
                          <a:ea typeface="Times New Roman"/>
                          <a:cs typeface="Arial"/>
                        </a:rPr>
                        <a:t>من الساعة  </a:t>
                      </a:r>
                      <a:r>
                        <a:rPr lang="en-US" sz="1800" b="0" kern="1200" dirty="0">
                          <a:solidFill>
                            <a:srgbClr val="000000"/>
                          </a:solidFill>
                          <a:latin typeface="Perpetua"/>
                          <a:ea typeface="Times New Roman"/>
                          <a:cs typeface="Arial"/>
                        </a:rPr>
                        <a:t>00</a:t>
                      </a:r>
                      <a:r>
                        <a:rPr lang="ar-SA" sz="1800" b="0" kern="1200" dirty="0">
                          <a:solidFill>
                            <a:srgbClr val="000000"/>
                          </a:solidFill>
                          <a:latin typeface="Perpetua"/>
                          <a:ea typeface="Times New Roman"/>
                          <a:cs typeface="Arial"/>
                        </a:rPr>
                        <a:t> :</a:t>
                      </a:r>
                      <a:r>
                        <a:rPr lang="en-US" sz="1800" b="0" kern="1200" dirty="0">
                          <a:solidFill>
                            <a:srgbClr val="000000"/>
                          </a:solidFill>
                          <a:latin typeface="Perpetua"/>
                          <a:ea typeface="Times New Roman"/>
                          <a:cs typeface="Arial"/>
                        </a:rPr>
                        <a:t>9 </a:t>
                      </a:r>
                      <a:r>
                        <a:rPr lang="ar-SA" sz="1800" b="0" kern="1200" dirty="0">
                          <a:solidFill>
                            <a:srgbClr val="000000"/>
                          </a:solidFill>
                          <a:latin typeface="Perpetua"/>
                          <a:ea typeface="Times New Roman"/>
                          <a:cs typeface="Arial"/>
                        </a:rPr>
                        <a:t>   إلى  :</a:t>
                      </a:r>
                      <a:r>
                        <a:rPr lang="en-US" sz="1800" b="0" kern="1200" dirty="0">
                          <a:solidFill>
                            <a:srgbClr val="000000"/>
                          </a:solidFill>
                          <a:latin typeface="Perpetua"/>
                          <a:ea typeface="Times New Roman"/>
                          <a:cs typeface="Arial"/>
                        </a:rPr>
                        <a:t>12: 00 </a:t>
                      </a:r>
                      <a:endParaRPr lang="en-US" sz="1800" b="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الثلاثاء</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الخميس</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3917031"/>
          </a:xfrm>
        </p:spPr>
        <p:txBody>
          <a:bodyPr/>
          <a:lstStyle/>
          <a:p>
            <a:pPr algn="ctr"/>
            <a:r>
              <a:rPr lang="ar-SA" sz="4000" dirty="0" smtClean="0">
                <a:solidFill>
                  <a:srgbClr val="006600"/>
                </a:solidFill>
              </a:rPr>
              <a:t>البريد الإلكتروني : </a:t>
            </a:r>
            <a:r>
              <a:rPr lang="en-US" sz="4000" dirty="0" smtClean="0"/>
              <a:t>aalhammad@kfu.edu.sa</a:t>
            </a:r>
            <a:endParaRPr lang="ar-SA" sz="4000" dirty="0" smtClean="0"/>
          </a:p>
          <a:p>
            <a:pPr algn="just"/>
            <a:endParaRPr lang="ar-SA" sz="2800" dirty="0" smtClean="0"/>
          </a:p>
          <a:p>
            <a:pPr algn="just"/>
            <a:r>
              <a:rPr lang="ar-SA" sz="2800" dirty="0" smtClean="0"/>
              <a:t>	</a:t>
            </a:r>
            <a:r>
              <a:rPr lang="ar-SA" dirty="0" smtClean="0"/>
              <a:t>يستقبل هاتف المكتب في الأوقات المحددة </a:t>
            </a:r>
            <a:r>
              <a:rPr lang="ar-SA" dirty="0" err="1" smtClean="0"/>
              <a:t>بعاليه</a:t>
            </a:r>
            <a:r>
              <a:rPr lang="ar-SA" dirty="0" smtClean="0"/>
              <a:t> وكذلك الجوال وسيتم إغلاقه خارج هذه الأوقات ، لذا يرجى من الجميع التقيد بهذه المواعيد . </a:t>
            </a:r>
            <a:endParaRPr lang="ar-SA" sz="2800" dirty="0" smtClean="0"/>
          </a:p>
          <a:p>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bwMode="auto">
          <a:xfrm>
            <a:off x="2555776" y="274638"/>
            <a:ext cx="6131024" cy="1143000"/>
          </a:xfrm>
          <a:prstGeom prst="rect">
            <a:avLst/>
          </a:prstGeom>
          <a:noFill/>
          <a:ln w="9525">
            <a:noFill/>
            <a:miter lim="800000"/>
            <a:headEnd/>
            <a:tailEnd/>
          </a:ln>
        </p:spPr>
        <p:txBody>
          <a:bodyPr/>
          <a:lstStyle/>
          <a:p>
            <a:pPr algn="ctr" rtl="0">
              <a:spcBef>
                <a:spcPct val="20000"/>
              </a:spcBef>
              <a:buFont typeface="Arial" pitchFamily="34" charset="0"/>
              <a:buNone/>
              <a:defRPr/>
            </a:pPr>
            <a:endParaRPr lang="ar-SA" sz="200" b="1" dirty="0" smtClean="0">
              <a:solidFill>
                <a:schemeClr val="accent1">
                  <a:lumMod val="50000"/>
                </a:schemeClr>
              </a:solidFill>
              <a:latin typeface="Calibri" pitchFamily="34" charset="0"/>
            </a:endParaRPr>
          </a:p>
          <a:p>
            <a:pPr algn="ctr" rtl="0">
              <a:spcBef>
                <a:spcPct val="20000"/>
              </a:spcBef>
              <a:buFont typeface="Arial" pitchFamily="34" charset="0"/>
              <a:buNone/>
              <a:defRPr/>
            </a:pPr>
            <a:r>
              <a:rPr lang="ar-SA" sz="2000" b="1" dirty="0" smtClean="0">
                <a:solidFill>
                  <a:schemeClr val="accent1">
                    <a:lumMod val="50000"/>
                  </a:schemeClr>
                </a:solidFill>
                <a:latin typeface="Calibri" pitchFamily="34" charset="0"/>
              </a:rPr>
              <a:t>جامعة </a:t>
            </a:r>
            <a:r>
              <a:rPr lang="ar-SA" sz="2000" b="1" dirty="0">
                <a:solidFill>
                  <a:schemeClr val="accent1">
                    <a:lumMod val="50000"/>
                  </a:schemeClr>
                </a:solidFill>
                <a:latin typeface="Calibri" pitchFamily="34" charset="0"/>
              </a:rPr>
              <a:t>الملك فيصل</a:t>
            </a:r>
          </a:p>
          <a:p>
            <a:pPr algn="ctr" rtl="0">
              <a:spcBef>
                <a:spcPct val="20000"/>
              </a:spcBef>
              <a:buFont typeface="Arial" pitchFamily="34" charset="0"/>
              <a:buNone/>
              <a:defRPr/>
            </a:pPr>
            <a:r>
              <a:rPr lang="ar-SA" sz="2000" b="1" dirty="0" smtClean="0">
                <a:solidFill>
                  <a:schemeClr val="accent1">
                    <a:lumMod val="50000"/>
                  </a:schemeClr>
                </a:solidFill>
                <a:latin typeface="Calibri" pitchFamily="34" charset="0"/>
              </a:rPr>
              <a:t>عمادة </a:t>
            </a:r>
            <a:r>
              <a:rPr lang="ar-SA" sz="2000" b="1" dirty="0">
                <a:solidFill>
                  <a:schemeClr val="accent1">
                    <a:lumMod val="50000"/>
                  </a:schemeClr>
                </a:solidFill>
                <a:latin typeface="Calibri" pitchFamily="34" charset="0"/>
              </a:rPr>
              <a:t>التعلم الإلكتروني والتعليم عن بعد</a:t>
            </a:r>
            <a:endParaRPr lang="en-US" sz="2000" b="1" dirty="0">
              <a:solidFill>
                <a:schemeClr val="accent1">
                  <a:lumMod val="50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
        <p:nvSpPr>
          <p:cNvPr id="5" name="عنصر نائب للمحتوى 2"/>
          <p:cNvSpPr>
            <a:spLocks noGrp="1"/>
          </p:cNvSpPr>
          <p:nvPr>
            <p:ph idx="1"/>
          </p:nvPr>
        </p:nvSpPr>
        <p:spPr/>
        <p:txBody>
          <a:bodyPr/>
          <a:lstStyle/>
          <a:p>
            <a:pPr algn="ctr"/>
            <a:r>
              <a:rPr lang="ar-SA" sz="4400" b="1" dirty="0" smtClean="0">
                <a:solidFill>
                  <a:schemeClr val="accent1">
                    <a:lumMod val="50000"/>
                  </a:schemeClr>
                </a:solidFill>
                <a:latin typeface="Verdana" pitchFamily="34" charset="0"/>
                <a:ea typeface="Verdana" pitchFamily="34" charset="0"/>
                <a:cs typeface="PT Bold Heading" pitchFamily="2" charset="-78"/>
              </a:rPr>
              <a:t>بحـوث الأعمـال</a:t>
            </a:r>
            <a:r>
              <a:rPr lang="ar-SA" sz="4400" b="1" dirty="0" smtClean="0">
                <a:solidFill>
                  <a:schemeClr val="accent1">
                    <a:lumMod val="50000"/>
                  </a:schemeClr>
                </a:solidFill>
              </a:rPr>
              <a:t> </a:t>
            </a:r>
          </a:p>
          <a:p>
            <a:pPr algn="ctr"/>
            <a:r>
              <a:rPr lang="ar-SA" dirty="0" smtClean="0"/>
              <a:t>أ.د عبدالرحمن </a:t>
            </a:r>
            <a:r>
              <a:rPr lang="ar-SA" dirty="0" err="1" smtClean="0"/>
              <a:t>الحماد</a:t>
            </a:r>
            <a:endParaRPr lang="ar-SA" dirty="0" smtClean="0"/>
          </a:p>
          <a:p>
            <a:endParaRPr lang="ar-SA" sz="1800" dirty="0" smtClean="0"/>
          </a:p>
          <a:p>
            <a:pPr algn="ctr"/>
            <a:r>
              <a:rPr lang="ar-SA" dirty="0" smtClean="0">
                <a:solidFill>
                  <a:schemeClr val="accent4">
                    <a:lumMod val="50000"/>
                  </a:schemeClr>
                </a:solidFill>
                <a:latin typeface="Tahoma" pitchFamily="34" charset="0"/>
                <a:ea typeface="Tahoma" pitchFamily="34" charset="0"/>
                <a:cs typeface="Tahoma" pitchFamily="34" charset="0"/>
              </a:rPr>
              <a:t>المحاضرة الأولى </a:t>
            </a:r>
          </a:p>
          <a:p>
            <a:pPr algn="ctr"/>
            <a:endParaRPr lang="ar-SA" sz="1800" dirty="0" smtClean="0">
              <a:solidFill>
                <a:prstClr val="black"/>
              </a:solidFill>
              <a:cs typeface="Times New Roman"/>
            </a:endParaRPr>
          </a:p>
          <a:p>
            <a:pPr algn="ctr"/>
            <a:r>
              <a:rPr lang="ar-SA" sz="4000" dirty="0" smtClean="0">
                <a:solidFill>
                  <a:srgbClr val="0000FF"/>
                </a:solidFill>
                <a:cs typeface="Times New Roman"/>
              </a:rPr>
              <a:t>طبيعة البحث العلمي </a:t>
            </a:r>
            <a:endParaRPr lang="ar-SA" sz="4000" dirty="0" smtClean="0">
              <a:solidFill>
                <a:srgbClr val="0000FF"/>
              </a:solidFill>
            </a:endParaRPr>
          </a:p>
          <a:p>
            <a:endParaRPr lang="ar-SA" dirty="0"/>
          </a:p>
        </p:txBody>
      </p:sp>
      <p:sp>
        <p:nvSpPr>
          <p:cNvPr id="6" name="مستطيل 5"/>
          <p:cNvSpPr/>
          <p:nvPr/>
        </p:nvSpPr>
        <p:spPr>
          <a:xfrm>
            <a:off x="611560" y="260648"/>
            <a:ext cx="688009" cy="769441"/>
          </a:xfrm>
          <a:prstGeom prst="rect">
            <a:avLst/>
          </a:prstGeom>
        </p:spPr>
        <p:txBody>
          <a:bodyPr wrap="none">
            <a:spAutoFit/>
          </a:bodyPr>
          <a:lstStyle/>
          <a:p>
            <a:r>
              <a:rPr lang="en-US" sz="4400" b="1" dirty="0" smtClean="0">
                <a:solidFill>
                  <a:schemeClr val="accent1">
                    <a:lumMod val="50000"/>
                  </a:schemeClr>
                </a:solidFill>
                <a:latin typeface="Calibri" pitchFamily="34" charset="0"/>
                <a:sym typeface="Wingdings 2"/>
              </a:rPr>
              <a:t></a:t>
            </a:r>
            <a:endParaRPr lang="ar-SA" sz="4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ar-SA" sz="800" dirty="0" smtClean="0">
              <a:solidFill>
                <a:srgbClr val="006600"/>
              </a:solidFill>
            </a:endParaRPr>
          </a:p>
          <a:p>
            <a:pPr algn="ctr"/>
            <a:r>
              <a:rPr lang="ar-SA" sz="3600" dirty="0" smtClean="0">
                <a:solidFill>
                  <a:srgbClr val="006600"/>
                </a:solidFill>
              </a:rPr>
              <a:t>(1) عملية بناء الأفكار أو العصف الذهني </a:t>
            </a:r>
            <a:br>
              <a:rPr lang="ar-SA" sz="3600" dirty="0" smtClean="0">
                <a:solidFill>
                  <a:srgbClr val="006600"/>
                </a:solidFill>
              </a:rPr>
            </a:br>
            <a:r>
              <a:rPr lang="en-US" sz="3600" dirty="0" smtClean="0">
                <a:solidFill>
                  <a:srgbClr val="006600"/>
                </a:solidFill>
              </a:rPr>
              <a:t>Brainstorming</a:t>
            </a:r>
            <a:endParaRPr lang="ar-SA" sz="3600" dirty="0" smtClean="0"/>
          </a:p>
          <a:p>
            <a:pPr algn="just"/>
            <a:endParaRPr lang="ar-SA" sz="2400" dirty="0" smtClean="0"/>
          </a:p>
          <a:p>
            <a:pPr algn="just"/>
            <a:r>
              <a:rPr lang="ar-SA" dirty="0" smtClean="0"/>
              <a:t>	هي محاولة الحصول على أكبر عدد من الأفكار الإبداعية بواسطة بيئة محفزة ومتحررة من القيود الغير ضارة .</a:t>
            </a:r>
            <a:endParaRPr lang="en-US" dirty="0" smtClean="0"/>
          </a:p>
          <a:p>
            <a:pPr algn="just"/>
            <a:endParaRPr lang="ar-SA" sz="4000"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648072"/>
          </a:xfrm>
        </p:spPr>
        <p:txBody>
          <a:bodyPr/>
          <a:lstStyle/>
          <a:p>
            <a:pPr algn="ctr"/>
            <a:r>
              <a:rPr lang="ar-SA" sz="4000" dirty="0" smtClean="0">
                <a:solidFill>
                  <a:srgbClr val="006600"/>
                </a:solidFill>
              </a:rPr>
              <a:t>نظريات الحافز</a:t>
            </a:r>
            <a:endParaRPr lang="ar-SA" sz="4000" dirty="0"/>
          </a:p>
        </p:txBody>
      </p:sp>
      <p:graphicFrame>
        <p:nvGraphicFramePr>
          <p:cNvPr id="4" name="عنصر نائب للمحتوى 3"/>
          <p:cNvGraphicFramePr>
            <a:graphicFrameLocks noGrp="1"/>
          </p:cNvGraphicFramePr>
          <p:nvPr>
            <p:ph idx="1"/>
          </p:nvPr>
        </p:nvGraphicFramePr>
        <p:xfrm>
          <a:off x="442664" y="980728"/>
          <a:ext cx="8161784" cy="4706359"/>
        </p:xfrm>
        <a:graphic>
          <a:graphicData uri="http://schemas.openxmlformats.org/drawingml/2006/table">
            <a:tbl>
              <a:tblPr rtl="1" firstRow="1" bandRow="1">
                <a:tableStyleId>{5940675A-B579-460E-94D1-54222C63F5DA}</a:tableStyleId>
              </a:tblPr>
              <a:tblGrid>
                <a:gridCol w="2986838"/>
                <a:gridCol w="5174946"/>
              </a:tblGrid>
              <a:tr h="432048">
                <a:tc>
                  <a:txBody>
                    <a:bodyPr/>
                    <a:lstStyle/>
                    <a:p>
                      <a:pPr algn="ctr" rtl="1"/>
                      <a:r>
                        <a:rPr lang="ar-SA" sz="2800" dirty="0" smtClean="0"/>
                        <a:t>اسم البرنامج</a:t>
                      </a:r>
                      <a:endParaRPr lang="ar-SA" sz="2800" b="1" dirty="0">
                        <a:solidFill>
                          <a:schemeClr val="accent1">
                            <a:lumMod val="50000"/>
                          </a:schemeClr>
                        </a:solidFill>
                      </a:endParaRPr>
                    </a:p>
                  </a:txBody>
                  <a:tcPr/>
                </a:tc>
                <a:tc>
                  <a:txBody>
                    <a:bodyPr/>
                    <a:lstStyle/>
                    <a:p>
                      <a:pPr algn="ctr" rtl="1"/>
                      <a:r>
                        <a:rPr lang="ar-SA" sz="2800" dirty="0" smtClean="0"/>
                        <a:t>الهدف</a:t>
                      </a:r>
                      <a:endParaRPr lang="ar-SA" sz="2800" b="1" dirty="0">
                        <a:solidFill>
                          <a:schemeClr val="accent1">
                            <a:lumMod val="50000"/>
                          </a:schemeClr>
                        </a:solidFill>
                      </a:endParaRPr>
                    </a:p>
                  </a:txBody>
                  <a:tcPr/>
                </a:tc>
              </a:tr>
              <a:tr h="697111">
                <a:tc>
                  <a:txBody>
                    <a:bodyPr/>
                    <a:lstStyle/>
                    <a:p>
                      <a:pPr algn="r" rtl="1">
                        <a:buFont typeface="Arial" pitchFamily="34" charset="0"/>
                        <a:buChar char="•"/>
                      </a:pPr>
                      <a:r>
                        <a:rPr lang="ar-SA" sz="1800" dirty="0" smtClean="0"/>
                        <a:t> الدفع مقابل الأداء .</a:t>
                      </a:r>
                      <a:endParaRPr lang="ar-SA" sz="1800" dirty="0"/>
                    </a:p>
                  </a:txBody>
                  <a:tcPr/>
                </a:tc>
                <a:tc>
                  <a:txBody>
                    <a:bodyPr/>
                    <a:lstStyle/>
                    <a:p>
                      <a:pPr algn="r" rtl="1"/>
                      <a:r>
                        <a:rPr lang="ar-SA" sz="1800" dirty="0" smtClean="0"/>
                        <a:t>مكافئات الموظفين الفردية تتناسب مع مساهمات أدائهم وهذا يدعى أيضاً باستحقاق الدفع .</a:t>
                      </a:r>
                      <a:endParaRPr lang="ar-SA" sz="1800" dirty="0"/>
                    </a:p>
                  </a:txBody>
                  <a:tcPr/>
                </a:tc>
              </a:tr>
              <a:tr h="697111">
                <a:tc>
                  <a:txBody>
                    <a:bodyPr/>
                    <a:lstStyle/>
                    <a:p>
                      <a:pPr algn="r" rtl="1">
                        <a:buFont typeface="Arial" pitchFamily="34" charset="0"/>
                        <a:buChar char="•"/>
                      </a:pPr>
                      <a:r>
                        <a:rPr lang="ar-SA" sz="1800" dirty="0" smtClean="0"/>
                        <a:t> مقابل المشاركة .</a:t>
                      </a:r>
                      <a:endParaRPr lang="ar-SA" sz="1800" dirty="0"/>
                    </a:p>
                  </a:txBody>
                  <a:tcPr/>
                </a:tc>
                <a:tc>
                  <a:txBody>
                    <a:bodyPr/>
                    <a:lstStyle/>
                    <a:p>
                      <a:pPr algn="r" rtl="1"/>
                      <a:r>
                        <a:rPr lang="ar-SA" sz="1800" dirty="0" smtClean="0"/>
                        <a:t>مكافأة</a:t>
                      </a:r>
                      <a:r>
                        <a:rPr lang="ar-SA" sz="1800" baseline="0" dirty="0" smtClean="0"/>
                        <a:t> جميع الموظفين والمدراء في وحدة العمل عندما يتم تحقيق أهداف الأداء المحددة .</a:t>
                      </a:r>
                      <a:endParaRPr lang="ar-SA" sz="1800" dirty="0"/>
                    </a:p>
                  </a:txBody>
                  <a:tcPr/>
                </a:tc>
              </a:tr>
              <a:tr h="697111">
                <a:tc>
                  <a:txBody>
                    <a:bodyPr/>
                    <a:lstStyle/>
                    <a:p>
                      <a:pPr algn="r" rtl="1">
                        <a:buFont typeface="Arial" pitchFamily="34" charset="0"/>
                        <a:buChar char="•"/>
                      </a:pPr>
                      <a:r>
                        <a:rPr lang="ar-SA" sz="1800" dirty="0" smtClean="0"/>
                        <a:t> سهم الموظف/خطة</a:t>
                      </a:r>
                      <a:r>
                        <a:rPr lang="ar-SA" sz="1800" baseline="0" dirty="0" smtClean="0"/>
                        <a:t> الملكية .</a:t>
                      </a:r>
                      <a:endParaRPr lang="ar-SA" sz="1800" dirty="0" smtClean="0"/>
                    </a:p>
                  </a:txBody>
                  <a:tcPr/>
                </a:tc>
                <a:tc>
                  <a:txBody>
                    <a:bodyPr/>
                    <a:lstStyle/>
                    <a:p>
                      <a:pPr algn="r" rtl="1"/>
                      <a:r>
                        <a:rPr lang="ar-SA" sz="1800" dirty="0" smtClean="0"/>
                        <a:t>منح الموظفين جزء من ملكية المنظمة لتمكين الموظفين من المشاركة لتحسين عوائد الأداء .</a:t>
                      </a:r>
                      <a:endParaRPr lang="ar-SA" sz="1800" dirty="0"/>
                    </a:p>
                  </a:txBody>
                  <a:tcPr/>
                </a:tc>
              </a:tr>
              <a:tr h="403882">
                <a:tc>
                  <a:txBody>
                    <a:bodyPr/>
                    <a:lstStyle/>
                    <a:p>
                      <a:pPr algn="r" rtl="1">
                        <a:buFont typeface="Arial" pitchFamily="34" charset="0"/>
                        <a:buChar char="•"/>
                      </a:pPr>
                      <a:r>
                        <a:rPr lang="ar-SA" sz="1800" dirty="0" smtClean="0"/>
                        <a:t> تكتيك – تجميع الزيادات .</a:t>
                      </a:r>
                      <a:endParaRPr lang="ar-SA" sz="1800" dirty="0"/>
                    </a:p>
                  </a:txBody>
                  <a:tcPr/>
                </a:tc>
                <a:tc>
                  <a:txBody>
                    <a:bodyPr/>
                    <a:lstStyle/>
                    <a:p>
                      <a:pPr algn="r" rtl="1"/>
                      <a:r>
                        <a:rPr lang="ar-SA" sz="1800" dirty="0" smtClean="0"/>
                        <a:t>مكافأة الموظفين بالدفع النقدي لمرة واجدة</a:t>
                      </a:r>
                      <a:r>
                        <a:rPr lang="ar-SA" sz="1800" baseline="0" dirty="0" smtClean="0"/>
                        <a:t> مبني على الأداء .</a:t>
                      </a:r>
                      <a:endParaRPr lang="ar-SA" sz="1800" dirty="0"/>
                    </a:p>
                  </a:txBody>
                  <a:tcPr/>
                </a:tc>
              </a:tr>
              <a:tr h="995873">
                <a:tc>
                  <a:txBody>
                    <a:bodyPr/>
                    <a:lstStyle/>
                    <a:p>
                      <a:pPr algn="r" rtl="1">
                        <a:buFont typeface="Arial" pitchFamily="34" charset="0"/>
                        <a:buChar char="•"/>
                      </a:pPr>
                      <a:r>
                        <a:rPr lang="ar-SA" sz="1800" dirty="0" smtClean="0"/>
                        <a:t> الدفع مقابل المعرفة .</a:t>
                      </a:r>
                      <a:endParaRPr lang="ar-SA" sz="1800" dirty="0"/>
                    </a:p>
                  </a:txBody>
                  <a:tcPr/>
                </a:tc>
                <a:tc>
                  <a:txBody>
                    <a:bodyPr/>
                    <a:lstStyle/>
                    <a:p>
                      <a:pPr algn="r" rtl="1"/>
                      <a:r>
                        <a:rPr lang="ar-SA" sz="1800" dirty="0" smtClean="0"/>
                        <a:t>ربط راتب الموظف بعدد مهارات المهمة</a:t>
                      </a:r>
                      <a:r>
                        <a:rPr lang="ar-SA" sz="1800" baseline="0" dirty="0" smtClean="0"/>
                        <a:t> المطلوب إنجازها العاملون يحفزهم لتعلم مهارات لأكثر من عمل وهذا يزيد من كفاءة المنظمة ومرونتها .</a:t>
                      </a:r>
                      <a:endParaRPr lang="ar-SA" sz="1800" dirty="0"/>
                    </a:p>
                  </a:txBody>
                  <a:tcPr/>
                </a:tc>
              </a:tr>
              <a:tr h="697111">
                <a:tc>
                  <a:txBody>
                    <a:bodyPr/>
                    <a:lstStyle/>
                    <a:p>
                      <a:pPr algn="r" rtl="1">
                        <a:buFont typeface="Arial" pitchFamily="34" charset="0"/>
                        <a:buChar char="•"/>
                      </a:pPr>
                      <a:r>
                        <a:rPr lang="ar-SA" sz="1800" dirty="0" smtClean="0"/>
                        <a:t> التعويض على أساس جماعي كفريق </a:t>
                      </a:r>
                      <a:endParaRPr lang="ar-SA" sz="1800" dirty="0"/>
                    </a:p>
                  </a:txBody>
                  <a:tcPr/>
                </a:tc>
                <a:tc>
                  <a:txBody>
                    <a:bodyPr/>
                    <a:lstStyle/>
                    <a:p>
                      <a:pPr algn="r" rtl="1"/>
                      <a:r>
                        <a:rPr lang="ar-SA" sz="1800" dirty="0" smtClean="0"/>
                        <a:t>مكافئات الموظفين على النشاطات والسلوكيات يعود بالفائدة على الفريق مثل التنسيق والاستماع والتمكين للآخرين .</a:t>
                      </a:r>
                      <a:endParaRPr lang="ar-SA" sz="1800" dirty="0"/>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931224" cy="1143000"/>
          </a:xfrm>
        </p:spPr>
        <p:txBody>
          <a:bodyPr/>
          <a:lstStyle/>
          <a:p>
            <a:r>
              <a:rPr lang="ar-SA" sz="4000" dirty="0" smtClean="0">
                <a:solidFill>
                  <a:srgbClr val="43661C"/>
                </a:solidFill>
              </a:rPr>
              <a:t/>
            </a:r>
            <a:br>
              <a:rPr lang="ar-SA" sz="4000" dirty="0" smtClean="0">
                <a:solidFill>
                  <a:srgbClr val="43661C"/>
                </a:solidFill>
              </a:rPr>
            </a:br>
            <a:r>
              <a:rPr lang="ar-SA" sz="4000" dirty="0" smtClean="0">
                <a:solidFill>
                  <a:srgbClr val="43661C"/>
                </a:solidFill>
              </a:rPr>
              <a:t>بحوث الأعمال والمسؤولية الاجتماعية </a:t>
            </a:r>
            <a:r>
              <a:rPr lang="ar-SA" sz="4000" dirty="0" smtClean="0">
                <a:solidFill>
                  <a:srgbClr val="003E1C"/>
                </a:solidFill>
              </a:rPr>
              <a:t>:</a:t>
            </a:r>
            <a:r>
              <a:rPr lang="ar-SA" sz="4000" dirty="0" smtClean="0">
                <a:solidFill>
                  <a:srgbClr val="43661C"/>
                </a:solidFill>
              </a:rPr>
              <a:t/>
            </a:r>
            <a:br>
              <a:rPr lang="ar-SA" sz="4000" dirty="0" smtClean="0">
                <a:solidFill>
                  <a:srgbClr val="43661C"/>
                </a:solidFill>
              </a:rPr>
            </a:br>
            <a:endParaRPr lang="ar-SA" sz="4000" dirty="0"/>
          </a:p>
        </p:txBody>
      </p:sp>
      <p:sp>
        <p:nvSpPr>
          <p:cNvPr id="3" name="عنصر نائب للمحتوى 2"/>
          <p:cNvSpPr>
            <a:spLocks noGrp="1"/>
          </p:cNvSpPr>
          <p:nvPr>
            <p:ph idx="1"/>
          </p:nvPr>
        </p:nvSpPr>
        <p:spPr>
          <a:xfrm>
            <a:off x="611560" y="1600201"/>
            <a:ext cx="8075240" cy="3989039"/>
          </a:xfrm>
        </p:spPr>
        <p:txBody>
          <a:bodyPr/>
          <a:lstStyle/>
          <a:p>
            <a:pPr algn="just"/>
            <a:endParaRPr lang="ar-SA" sz="1200" dirty="0" smtClean="0">
              <a:solidFill>
                <a:srgbClr val="003E1C"/>
              </a:solidFill>
            </a:endParaRPr>
          </a:p>
          <a:p>
            <a:pPr algn="just"/>
            <a:r>
              <a:rPr lang="ar-SA" dirty="0" smtClean="0">
                <a:solidFill>
                  <a:srgbClr val="003E1C"/>
                </a:solidFill>
              </a:rPr>
              <a:t>مفهوم المسؤولية الاجتماعية لمنظمات الأعمال : </a:t>
            </a:r>
            <a:endParaRPr lang="ar-SA" dirty="0" smtClean="0"/>
          </a:p>
          <a:p>
            <a:pPr algn="just"/>
            <a:r>
              <a:rPr lang="ar-SA" sz="1100" dirty="0" smtClean="0"/>
              <a:t>	</a:t>
            </a:r>
          </a:p>
          <a:p>
            <a:pPr algn="just"/>
            <a:r>
              <a:rPr lang="ar-SA" sz="2800" dirty="0" smtClean="0"/>
              <a:t>	عرّف البنك الدولي مفهوم المسؤولية الاجتماعية لمنظمات الأعمال على أنها التزام أصحاب النشاطات التجارية بالمساهمة في التنمية المستدامة من خلال العمل مع موظفيهم وعائلاتهم والمجتمع المحلي لتحسين مستوى معيشة الناس بأسلوب يخدم التجارة ويخدم التنمية في آن واحد .</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4000" dirty="0" smtClean="0">
                <a:solidFill>
                  <a:schemeClr val="accent1">
                    <a:lumMod val="50000"/>
                  </a:schemeClr>
                </a:solidFill>
              </a:rPr>
              <a:t>أخلاقيات الباحث :</a:t>
            </a:r>
          </a:p>
          <a:p>
            <a:endParaRPr lang="ar-SA" sz="1200" dirty="0" smtClean="0"/>
          </a:p>
          <a:p>
            <a:pPr marL="914400" lvl="1" indent="-514350">
              <a:buFont typeface="+mj-lt"/>
              <a:buAutoNum type="arabicPeriod"/>
            </a:pPr>
            <a:r>
              <a:rPr lang="ar-SA" sz="3600" dirty="0" smtClean="0"/>
              <a:t>الوفاء .</a:t>
            </a:r>
          </a:p>
          <a:p>
            <a:pPr marL="914400" lvl="1" indent="-514350">
              <a:buFont typeface="+mj-lt"/>
              <a:buAutoNum type="arabicPeriod"/>
            </a:pPr>
            <a:r>
              <a:rPr lang="ar-SA" sz="3600" dirty="0" smtClean="0"/>
              <a:t>التواضع .</a:t>
            </a:r>
          </a:p>
          <a:p>
            <a:pPr marL="914400" lvl="1" indent="-514350">
              <a:buFont typeface="+mj-lt"/>
              <a:buAutoNum type="arabicPeriod"/>
            </a:pPr>
            <a:r>
              <a:rPr lang="ar-SA" sz="3600" dirty="0" smtClean="0"/>
              <a:t>الصبر والدقة والصدق (قولا و عملا) .</a:t>
            </a:r>
          </a:p>
          <a:p>
            <a:pPr marL="914400" lvl="1" indent="-514350">
              <a:buFont typeface="+mj-lt"/>
              <a:buAutoNum type="arabicPeriod"/>
            </a:pPr>
            <a:r>
              <a:rPr lang="ar-SA" sz="3600" dirty="0" smtClean="0"/>
              <a:t>الحفاظ على أسرار الغير .</a:t>
            </a: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dirty="0" smtClean="0"/>
              <a:t>توليد الأفكار</a:t>
            </a:r>
            <a:endParaRPr lang="ar-SA" dirty="0"/>
          </a:p>
        </p:txBody>
      </p:sp>
      <p:sp>
        <p:nvSpPr>
          <p:cNvPr id="3" name="عنصر نائب للمحتوى 2"/>
          <p:cNvSpPr>
            <a:spLocks noGrp="1"/>
          </p:cNvSpPr>
          <p:nvPr>
            <p:ph idx="1"/>
          </p:nvPr>
        </p:nvSpPr>
        <p:spPr>
          <a:xfrm>
            <a:off x="457200" y="1600201"/>
            <a:ext cx="8229600" cy="4205063"/>
          </a:xfrm>
        </p:spPr>
        <p:txBody>
          <a:bodyPr/>
          <a:lstStyle/>
          <a:p>
            <a:pPr lvl="1"/>
            <a:r>
              <a:rPr lang="ar-SA" sz="2400" dirty="0" smtClean="0"/>
              <a:t> 1. التفكير الترابطي .</a:t>
            </a:r>
          </a:p>
          <a:p>
            <a:pPr lvl="1"/>
            <a:r>
              <a:rPr lang="ar-SA" sz="2400" dirty="0" smtClean="0"/>
              <a:t> 2. الخلاصة المنظمة .</a:t>
            </a:r>
          </a:p>
          <a:p>
            <a:pPr lvl="1"/>
            <a:r>
              <a:rPr lang="ar-SA" sz="2400" dirty="0" smtClean="0"/>
              <a:t> 3. القوائم .</a:t>
            </a:r>
          </a:p>
          <a:p>
            <a:pPr lvl="1"/>
            <a:r>
              <a:rPr lang="ar-SA" sz="2400" dirty="0" smtClean="0"/>
              <a:t> 4. التناظر .</a:t>
            </a:r>
          </a:p>
          <a:p>
            <a:pPr lvl="1"/>
            <a:r>
              <a:rPr lang="ar-SA" sz="2400" dirty="0" smtClean="0"/>
              <a:t> 5. أساليب الحفز الذهني . </a:t>
            </a:r>
          </a:p>
          <a:p>
            <a:pPr lvl="1"/>
            <a:r>
              <a:rPr lang="ar-SA" sz="2400" dirty="0" smtClean="0"/>
              <a:t> 6. نصائح وخبرات المبدعين .</a:t>
            </a:r>
          </a:p>
          <a:p>
            <a:pPr lvl="1"/>
            <a:r>
              <a:rPr lang="ar-SA" sz="2400" dirty="0" smtClean="0"/>
              <a:t> 7. لوحة ومفكرة الأفكار .</a:t>
            </a:r>
          </a:p>
          <a:p>
            <a:pPr lvl="1"/>
            <a:r>
              <a:rPr lang="ar-SA" sz="2400" dirty="0" smtClean="0"/>
              <a:t> 8. المدخلات والمخرجات .</a:t>
            </a:r>
          </a:p>
          <a:p>
            <a:pPr lvl="1"/>
            <a:r>
              <a:rPr lang="ar-SA" sz="2400" dirty="0" smtClean="0"/>
              <a:t> 9. الناقشات 10.أساليب الفرضيات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dirty="0" smtClean="0"/>
              <a:t>ماذا يعني أن نتعلم أساليب البحث العلمي؟</a:t>
            </a:r>
            <a:endParaRPr lang="ar-SA" dirty="0"/>
          </a:p>
        </p:txBody>
      </p:sp>
      <p:sp>
        <p:nvSpPr>
          <p:cNvPr id="3" name="عنصر نائب للمحتوى 2"/>
          <p:cNvSpPr>
            <a:spLocks noGrp="1"/>
          </p:cNvSpPr>
          <p:nvPr>
            <p:ph idx="1"/>
          </p:nvPr>
        </p:nvSpPr>
        <p:spPr/>
        <p:txBody>
          <a:bodyPr/>
          <a:lstStyle/>
          <a:p>
            <a:pPr algn="just"/>
            <a:r>
              <a:rPr lang="ar-SA" sz="2400" dirty="0" smtClean="0"/>
              <a:t>	أن منهج البحث العلمي يعني أننا نستخدم طريقة علمية منظمة في مواجهة مشكلاتنا اليومية ومشكلاتنا العامة , وهذا يعني –أيضا- أننا نكون قادرين على ما يلي :</a:t>
            </a:r>
          </a:p>
          <a:p>
            <a:pPr lvl="1" algn="just">
              <a:buFont typeface="Wingdings" pitchFamily="2" charset="2"/>
              <a:buChar char="q"/>
            </a:pPr>
            <a:r>
              <a:rPr lang="ar-SA" sz="2400" dirty="0" smtClean="0"/>
              <a:t>تحديد مشكلاتنا بشكل دقيق يساعدنا على تناولها بالدراسة والبحث.</a:t>
            </a:r>
          </a:p>
          <a:p>
            <a:pPr lvl="1" algn="just">
              <a:buFont typeface="Wingdings" pitchFamily="2" charset="2"/>
              <a:buChar char="q"/>
            </a:pPr>
            <a:r>
              <a:rPr lang="ar-SA" sz="2400" dirty="0" smtClean="0"/>
              <a:t>وضع الفروض المبدئية التي تساعدنا على حل مشكلاتنا.</a:t>
            </a:r>
          </a:p>
          <a:p>
            <a:pPr lvl="1" algn="just">
              <a:buFont typeface="Wingdings" pitchFamily="2" charset="2"/>
              <a:buChar char="q"/>
            </a:pPr>
            <a:r>
              <a:rPr lang="ar-SA" sz="2400" dirty="0" smtClean="0"/>
              <a:t>تحديت الإجراءات اللازمة لاختيار الفروض والوصول إلى حل للمشكلات .</a:t>
            </a:r>
          </a:p>
          <a:p>
            <a:pPr algn="just"/>
            <a:endParaRPr lang="ar-SA" sz="1000" dirty="0" smtClean="0"/>
          </a:p>
          <a:p>
            <a:pPr algn="just"/>
            <a:r>
              <a:rPr lang="ar-SA" sz="2400" dirty="0" smtClean="0"/>
              <a:t>	إن معرفتنا بأسلوب البحث العلمي سترفع من قدرتنا على حل مشكلاتنا , فسواء كنا طلابا أم في الإعداد المعلمين أم في المهن التجارية و الهندسية و الطبية     والإجتماعية أما في الجامعات , فإن أساليب البحث العلمي ستمكننا من تناول مشكلاتنا بطريقة علمية , مما يسهل علينا مواجهتها وحلها.</a:t>
            </a:r>
          </a:p>
          <a:p>
            <a:pPr algn="just"/>
            <a:endParaRPr lang="ar-SA"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075240" cy="1143000"/>
          </a:xfrm>
        </p:spPr>
        <p:txBody>
          <a:bodyPr/>
          <a:lstStyle/>
          <a:p>
            <a:r>
              <a:rPr lang="ar-SA" sz="4000" dirty="0" smtClean="0"/>
              <a:t>طبيعة البحث العلمي في العلوم الإدارية :</a:t>
            </a:r>
            <a:endParaRPr lang="ar-SA" sz="4000" dirty="0"/>
          </a:p>
        </p:txBody>
      </p:sp>
      <p:sp>
        <p:nvSpPr>
          <p:cNvPr id="3" name="عنصر نائب للمحتوى 2"/>
          <p:cNvSpPr>
            <a:spLocks noGrp="1"/>
          </p:cNvSpPr>
          <p:nvPr>
            <p:ph idx="1"/>
          </p:nvPr>
        </p:nvSpPr>
        <p:spPr>
          <a:xfrm>
            <a:off x="457200" y="1600201"/>
            <a:ext cx="8075240" cy="4525963"/>
          </a:xfrm>
        </p:spPr>
        <p:txBody>
          <a:bodyPr/>
          <a:lstStyle/>
          <a:p>
            <a:pPr algn="just"/>
            <a:r>
              <a:rPr lang="ar-SA" sz="2800" dirty="0" smtClean="0"/>
              <a:t>	نواجه في حياتنا اليومية العديد من الظواهر ، فكلنا لا بد وان سمع بمشكله البطاله وقد يكون عايشها ، وتتحدث الصحف يوميا عن التضخم وآثاره المختلفه.ولا يكاد يفوت يوما دون ان نسمع عن تغير اسعار صرف بعض العملات وتدخل البنوك المركزيه  لدعم هذه العمله او تلك.واصبحنا نتسائل دوما عن مسببات هذه الازمات والاحداث ، وينتابنا الفضول حول اكتساب اكبر قدر ممكن من المعرفه الدقيقه المستنده للعلوم الماليه والاجتماعيه للوصول الى التفسير المنطقي والعلمي لهذه الظواهر وهذه المعرفه تقود الانسان لتحقيق مستويات عاليه من الرفاه والتقدم وتضمن للدوله والمنشأة النجاح والتميز و التفوق .</a:t>
            </a:r>
          </a:p>
          <a:p>
            <a:pPr algn="just"/>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sz="4000" dirty="0" smtClean="0"/>
              <a:t>مفهوم المعرفة والبحث العلمي</a:t>
            </a:r>
            <a:endParaRPr lang="ar-SA" sz="4000" dirty="0"/>
          </a:p>
        </p:txBody>
      </p:sp>
      <p:sp>
        <p:nvSpPr>
          <p:cNvPr id="3" name="عنصر نائب للمحتوى 2"/>
          <p:cNvSpPr>
            <a:spLocks noGrp="1"/>
          </p:cNvSpPr>
          <p:nvPr>
            <p:ph idx="1"/>
          </p:nvPr>
        </p:nvSpPr>
        <p:spPr>
          <a:xfrm>
            <a:off x="457200" y="1600201"/>
            <a:ext cx="8229600" cy="4133055"/>
          </a:xfrm>
        </p:spPr>
        <p:txBody>
          <a:bodyPr/>
          <a:lstStyle/>
          <a:p>
            <a:endParaRPr lang="ar-SA" sz="1000" dirty="0" smtClean="0"/>
          </a:p>
          <a:p>
            <a:pPr algn="just"/>
            <a:r>
              <a:rPr lang="ar-SA" sz="2800" dirty="0" smtClean="0"/>
              <a:t>	لا احد يكاد ينكر أهمية المعرفة للإنسان فهي الوسيلة التي يستطيع بواسطته اجتياز العقبات والتخطيط للمستقبل وتفادي الأخطاء وهناك نوعان من المعرفة :</a:t>
            </a:r>
          </a:p>
          <a:p>
            <a:pPr algn="just"/>
            <a:endParaRPr lang="ar-SA" sz="1000" dirty="0" smtClean="0"/>
          </a:p>
          <a:p>
            <a:pPr marL="914400" lvl="1" indent="-514350" algn="just">
              <a:buFont typeface="+mj-lt"/>
              <a:buAutoNum type="arabicPeriod"/>
            </a:pPr>
            <a:r>
              <a:rPr lang="ar-SA" b="1" dirty="0" smtClean="0"/>
              <a:t>المعرفة العامة </a:t>
            </a:r>
            <a:r>
              <a:rPr lang="ar-SA" dirty="0" smtClean="0"/>
              <a:t>والتي يكتسبها الإنسان من خلال المعاشرة اليومية .</a:t>
            </a:r>
          </a:p>
          <a:p>
            <a:pPr marL="914400" lvl="1" indent="-514350" algn="just">
              <a:buFont typeface="+mj-lt"/>
              <a:buAutoNum type="arabicPeriod"/>
            </a:pPr>
            <a:endParaRPr lang="ar-SA" sz="1000" dirty="0" smtClean="0"/>
          </a:p>
          <a:p>
            <a:pPr marL="914400" lvl="1" indent="-514350" algn="just">
              <a:buFont typeface="+mj-lt"/>
              <a:buAutoNum type="arabicPeriod"/>
            </a:pPr>
            <a:r>
              <a:rPr lang="ar-SA" b="1" dirty="0" smtClean="0"/>
              <a:t>المعرفة الخاصة </a:t>
            </a:r>
            <a:r>
              <a:rPr lang="ar-SA" dirty="0" smtClean="0"/>
              <a:t>العلمية الدقيقة والتي لا تستند إلى الحدس والاحتكاك بالآخرين .</a:t>
            </a:r>
          </a:p>
          <a:p>
            <a:endParaRPr lang="ar-SA" dirty="0" smtClean="0">
              <a:ln>
                <a:solidFill>
                  <a:srgbClr val="B0DD7F"/>
                </a:solidFill>
              </a:ln>
            </a:endParaRPr>
          </a:p>
          <a:p>
            <a:endParaRPr lang="ar-SA" dirty="0" smtClean="0">
              <a:ln>
                <a:solidFill>
                  <a:srgbClr val="B0DD7F"/>
                </a:solidFill>
              </a:ln>
            </a:endParaRP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sz="4000" dirty="0" smtClean="0"/>
              <a:t>تعريف البحث العلمي </a:t>
            </a:r>
            <a:endParaRPr lang="ar-SA" sz="4000" dirty="0"/>
          </a:p>
        </p:txBody>
      </p:sp>
      <p:sp>
        <p:nvSpPr>
          <p:cNvPr id="3" name="عنصر نائب للمحتوى 2"/>
          <p:cNvSpPr>
            <a:spLocks noGrp="1"/>
          </p:cNvSpPr>
          <p:nvPr>
            <p:ph idx="1"/>
          </p:nvPr>
        </p:nvSpPr>
        <p:spPr>
          <a:xfrm>
            <a:off x="611560" y="1600201"/>
            <a:ext cx="8075240" cy="4133055"/>
          </a:xfrm>
        </p:spPr>
        <p:txBody>
          <a:bodyPr/>
          <a:lstStyle/>
          <a:p>
            <a:r>
              <a:rPr lang="ar-SA" sz="1000" dirty="0" smtClean="0"/>
              <a:t>	</a:t>
            </a:r>
          </a:p>
          <a:p>
            <a:pPr algn="just">
              <a:lnSpc>
                <a:spcPct val="150000"/>
              </a:lnSpc>
            </a:pPr>
            <a:r>
              <a:rPr lang="ar-SA" sz="2800" dirty="0" smtClean="0"/>
              <a:t>	ومهما اختلفت التعاريف للبحث العلمي فكلها تتشارك في انه أسلوب منظم للتفكير يعتمد على الملاحظة العلمية والحقائق والبيانات لدراسة الظواهر الاجتماعية والاقتصادية دراسة موضوعيه بعيده عن الميول والأهواء الشخصية للوصول إلى حقائق علميه يمكن تعميمها والقياس عليها .</a:t>
            </a:r>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47248" cy="1143000"/>
          </a:xfrm>
        </p:spPr>
        <p:txBody>
          <a:bodyPr/>
          <a:lstStyle/>
          <a:p>
            <a:r>
              <a:rPr lang="ar-SA" sz="3600" dirty="0" smtClean="0"/>
              <a:t>لماذا ندرس هذا المقرر؟ أهم ميزات المنهج العلمي</a:t>
            </a:r>
            <a:endParaRPr lang="ar-SA" sz="3600" dirty="0"/>
          </a:p>
        </p:txBody>
      </p:sp>
      <p:sp>
        <p:nvSpPr>
          <p:cNvPr id="3" name="عنصر نائب للمحتوى 2"/>
          <p:cNvSpPr>
            <a:spLocks noGrp="1"/>
          </p:cNvSpPr>
          <p:nvPr>
            <p:ph idx="1"/>
          </p:nvPr>
        </p:nvSpPr>
        <p:spPr>
          <a:xfrm>
            <a:off x="457200" y="1484785"/>
            <a:ext cx="8363272" cy="4464496"/>
          </a:xfrm>
        </p:spPr>
        <p:txBody>
          <a:bodyPr/>
          <a:lstStyle/>
          <a:p>
            <a:pPr lvl="1" algn="just">
              <a:buFont typeface="Wingdings" pitchFamily="2" charset="2"/>
              <a:buChar char="Ø"/>
            </a:pPr>
            <a:r>
              <a:rPr lang="ar-SA" dirty="0" smtClean="0"/>
              <a:t>يمتاز المنهج العلمي بالموضوعية والبعد عن الأهواء . </a:t>
            </a:r>
          </a:p>
          <a:p>
            <a:pPr lvl="1" algn="just">
              <a:buFont typeface="Wingdings" pitchFamily="2" charset="2"/>
              <a:buChar char="Ø"/>
            </a:pPr>
            <a:r>
              <a:rPr lang="ar-SA" dirty="0" smtClean="0"/>
              <a:t>نتائج البحث العلمي قابله للإثبات ونعني بهذا أن نتائج البحث قابله للبرهنة في كل الأوقات .</a:t>
            </a:r>
          </a:p>
          <a:p>
            <a:pPr lvl="1" algn="just">
              <a:buFont typeface="Wingdings" pitchFamily="2" charset="2"/>
              <a:buChar char="Ø"/>
            </a:pPr>
            <a:r>
              <a:rPr lang="ar-SA" dirty="0" smtClean="0"/>
              <a:t>نتائج البحث قابله للتعميم وبالتالي تطبيقها على الظواهر المشابهة .</a:t>
            </a:r>
          </a:p>
          <a:p>
            <a:pPr lvl="1" algn="just">
              <a:buFont typeface="Wingdings" pitchFamily="2" charset="2"/>
              <a:buChar char="Ø"/>
            </a:pPr>
            <a:r>
              <a:rPr lang="ar-SA" dirty="0" smtClean="0"/>
              <a:t>تمتاز نتائج البحث العلمي بإمكانية التنبؤ فمثل هذا التنبؤ يكون أكثر دقه في العلوم الطبيعية عنها في العلوم الاجتماعية .</a:t>
            </a:r>
          </a:p>
          <a:p>
            <a:pPr lvl="1" algn="just">
              <a:buFont typeface="Wingdings" pitchFamily="2" charset="2"/>
              <a:buChar char="Ø"/>
            </a:pPr>
            <a:r>
              <a:rPr lang="ar-SA" dirty="0" smtClean="0"/>
              <a:t>يمتاز المنهج العلمي بالمرونة ليوائم المشاكل والعلوم المختلف. لذا لا يمكن الادعاء بوجود مجموعه قواعد ثابتة ويمكن تطبيقها في كل العلوم وفي كافه الأوقات .</a:t>
            </a:r>
          </a:p>
          <a:p>
            <a:pPr algn="just"/>
            <a:endParaRPr lang="ar-SA"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47248" cy="1143000"/>
          </a:xfrm>
        </p:spPr>
        <p:txBody>
          <a:bodyPr/>
          <a:lstStyle/>
          <a:p>
            <a:r>
              <a:rPr lang="ar-SA" sz="3600" dirty="0" smtClean="0"/>
              <a:t>صفات الباحث الناجح (لمعالجه حاله سلبيه أو ايجابيه)</a:t>
            </a:r>
            <a:endParaRPr lang="ar-SA" sz="3600" dirty="0"/>
          </a:p>
        </p:txBody>
      </p:sp>
      <p:sp>
        <p:nvSpPr>
          <p:cNvPr id="3" name="عنصر نائب للمحتوى 2"/>
          <p:cNvSpPr>
            <a:spLocks noGrp="1"/>
          </p:cNvSpPr>
          <p:nvPr>
            <p:ph idx="1"/>
          </p:nvPr>
        </p:nvSpPr>
        <p:spPr>
          <a:xfrm>
            <a:off x="251520" y="1484784"/>
            <a:ext cx="8435280" cy="4525963"/>
          </a:xfrm>
        </p:spPr>
        <p:txBody>
          <a:bodyPr/>
          <a:lstStyle/>
          <a:p>
            <a:pPr marL="914400" lvl="1" indent="-514350" algn="just">
              <a:buFont typeface="+mj-lt"/>
              <a:buAutoNum type="arabicPeriod"/>
            </a:pPr>
            <a:r>
              <a:rPr lang="ar-SA" sz="2400" dirty="0" smtClean="0"/>
              <a:t>الرغبة الجادة والصادقة في البحث .</a:t>
            </a:r>
          </a:p>
          <a:p>
            <a:pPr marL="914400" lvl="1" indent="-514350" algn="just">
              <a:buFont typeface="+mj-lt"/>
              <a:buAutoNum type="arabicPeriod"/>
            </a:pPr>
            <a:r>
              <a:rPr lang="ar-SA" sz="2400" dirty="0" smtClean="0"/>
              <a:t>الصبر والعزم على استمرارية البحث رغم الصعوبات التي تعترض الباحث .</a:t>
            </a:r>
          </a:p>
          <a:p>
            <a:pPr marL="914400" lvl="1" indent="-514350" algn="just">
              <a:buFont typeface="+mj-lt"/>
              <a:buAutoNum type="arabicPeriod"/>
            </a:pPr>
            <a:r>
              <a:rPr lang="ar-SA" sz="2400" dirty="0" smtClean="0"/>
              <a:t>وضوح التفكير وصفاء الذهن ليتمكن الباحث من جمع الحقائق .</a:t>
            </a:r>
          </a:p>
          <a:p>
            <a:pPr marL="914400" lvl="1" indent="-514350" algn="just">
              <a:buFont typeface="+mj-lt"/>
              <a:buAutoNum type="arabicPeriod"/>
            </a:pPr>
            <a:r>
              <a:rPr lang="ar-SA" sz="2400" dirty="0" smtClean="0"/>
              <a:t>ضرورة تقصي الحقائق وجمع البيانات بصدق وأمانة .</a:t>
            </a:r>
          </a:p>
          <a:p>
            <a:pPr marL="914400" lvl="1" indent="-514350" algn="just">
              <a:buFont typeface="+mj-lt"/>
              <a:buAutoNum type="arabicPeriod"/>
            </a:pPr>
            <a:r>
              <a:rPr lang="ar-SA" sz="2400" dirty="0" smtClean="0"/>
              <a:t>المعرفة السابقة حول موضوع ومشكله البحث .</a:t>
            </a:r>
          </a:p>
          <a:p>
            <a:pPr marL="914400" lvl="1" indent="-514350" algn="just">
              <a:buFont typeface="+mj-lt"/>
              <a:buAutoNum type="arabicPeriod"/>
            </a:pPr>
            <a:r>
              <a:rPr lang="ar-SA" sz="2400" dirty="0" smtClean="0"/>
              <a:t>عدم الإكثار من الاقتباس والحشو .</a:t>
            </a:r>
          </a:p>
          <a:p>
            <a:pPr marL="914400" lvl="1" indent="-514350" algn="just">
              <a:buFont typeface="+mj-lt"/>
              <a:buAutoNum type="arabicPeriod"/>
            </a:pPr>
            <a:r>
              <a:rPr lang="ar-SA" sz="2400" dirty="0" smtClean="0"/>
              <a:t>ضرورة الإشادة بانجازات الآخرين وعدم طعن الباحثين .</a:t>
            </a:r>
          </a:p>
          <a:p>
            <a:pPr marL="914400" lvl="1" indent="-514350" algn="just">
              <a:buFont typeface="+mj-lt"/>
              <a:buAutoNum type="arabicPeriod"/>
            </a:pPr>
            <a:r>
              <a:rPr lang="ar-SA" sz="2400" dirty="0" smtClean="0"/>
              <a:t>التجرد العلمي والموضوعي والبعد عن العاطفة والعادات</a:t>
            </a:r>
          </a:p>
          <a:p>
            <a:pPr marL="914400" lvl="1" indent="-514350" algn="just">
              <a:buFont typeface="+mj-lt"/>
              <a:buAutoNum type="arabicPeriod"/>
            </a:pPr>
            <a:r>
              <a:rPr lang="ar-SA" sz="2400" dirty="0" smtClean="0"/>
              <a:t>وضوح العبارات والدلالات .</a:t>
            </a:r>
          </a:p>
          <a:p>
            <a:pPr marL="400050" lvl="1" indent="0" algn="just"/>
            <a:r>
              <a:rPr lang="ar-SA" sz="2400" dirty="0" smtClean="0"/>
              <a:t>10.عدم حذف أي دليل أو حجه تتنافى مع آراء الباحث آو توجيهاته .</a:t>
            </a:r>
          </a:p>
          <a:p>
            <a:pPr lvl="1" algn="just"/>
            <a:endParaRPr lang="ar-SA"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sz="3200" dirty="0" smtClean="0"/>
              <a:t>الصعوبات التي تواجه الباحث في العلوم الإدارية الاجتماعية</a:t>
            </a:r>
            <a:endParaRPr lang="ar-SA" sz="3200" dirty="0"/>
          </a:p>
        </p:txBody>
      </p:sp>
      <p:sp>
        <p:nvSpPr>
          <p:cNvPr id="3" name="عنصر نائب للمحتوى 2"/>
          <p:cNvSpPr>
            <a:spLocks noGrp="1"/>
          </p:cNvSpPr>
          <p:nvPr>
            <p:ph idx="1"/>
          </p:nvPr>
        </p:nvSpPr>
        <p:spPr>
          <a:xfrm>
            <a:off x="539552" y="1600201"/>
            <a:ext cx="8147248" cy="4133055"/>
          </a:xfrm>
        </p:spPr>
        <p:txBody>
          <a:bodyPr/>
          <a:lstStyle/>
          <a:p>
            <a:pPr marL="514350" indent="-514350"/>
            <a:endParaRPr lang="ar-SA" sz="900" dirty="0" smtClean="0"/>
          </a:p>
          <a:p>
            <a:pPr marL="914400" lvl="1" indent="-514350" algn="just">
              <a:lnSpc>
                <a:spcPct val="150000"/>
              </a:lnSpc>
              <a:buFont typeface="+mj-lt"/>
              <a:buAutoNum type="arabicPeriod"/>
            </a:pPr>
            <a:r>
              <a:rPr lang="ar-SA" dirty="0" smtClean="0"/>
              <a:t>تعقيد الظواهر الاجتماعية : ذلك ان مثل هذه الظواهر مرتبطه بالانسان .</a:t>
            </a:r>
          </a:p>
          <a:p>
            <a:pPr marL="914400" lvl="1" indent="-514350" algn="just">
              <a:lnSpc>
                <a:spcPct val="150000"/>
              </a:lnSpc>
              <a:buFont typeface="+mj-lt"/>
              <a:buAutoNum type="arabicPeriod"/>
            </a:pPr>
            <a:r>
              <a:rPr lang="ar-SA" dirty="0" smtClean="0"/>
              <a:t>التأثر بالميول والأهواء والعواطف .</a:t>
            </a:r>
          </a:p>
          <a:p>
            <a:pPr marL="914400" lvl="1" indent="-514350" algn="just">
              <a:lnSpc>
                <a:spcPct val="150000"/>
              </a:lnSpc>
              <a:buFont typeface="+mj-lt"/>
              <a:buAutoNum type="arabicPeriod"/>
            </a:pPr>
            <a:r>
              <a:rPr lang="ar-SA" dirty="0" smtClean="0"/>
              <a:t>عدم مقدره الدراسات الاجتماعية استخدام الطرق المخبرية .</a:t>
            </a:r>
          </a:p>
          <a:p>
            <a:pPr marL="914400" lvl="1" indent="-514350" algn="just">
              <a:lnSpc>
                <a:spcPct val="150000"/>
              </a:lnSpc>
              <a:buFont typeface="+mj-lt"/>
              <a:buAutoNum type="arabicPeriod"/>
            </a:pPr>
            <a:r>
              <a:rPr lang="ar-SA" dirty="0" smtClean="0"/>
              <a:t>عدم إمكانية تعميم النتائج .</a:t>
            </a:r>
          </a:p>
          <a:p>
            <a:endParaRPr lang="ar-SA"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2444</TotalTime>
  <Words>1008</Words>
  <Application>Microsoft Office PowerPoint</Application>
  <PresentationFormat>عرض على الشاشة (3:4)‏</PresentationFormat>
  <Paragraphs>193</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المحاضرة التمهيدية</vt:lpstr>
      <vt:lpstr>الشريحة 1</vt:lpstr>
      <vt:lpstr>وصف موجز للمقرر :</vt:lpstr>
      <vt:lpstr>تابع وصف موجز للمقرر :</vt:lpstr>
      <vt:lpstr> المخرجات التعليمية Learning outcomes &amp; Knowledge skills </vt:lpstr>
      <vt:lpstr>أهداف المقررCourse objectives </vt:lpstr>
      <vt:lpstr>الشريحة 6</vt:lpstr>
      <vt:lpstr>الشريحة 7</vt:lpstr>
      <vt:lpstr>الشريحة 8</vt:lpstr>
      <vt:lpstr>توزيع الدرجات :</vt:lpstr>
      <vt:lpstr>الشريحة 10</vt:lpstr>
      <vt:lpstr>الشريحة 11</vt:lpstr>
      <vt:lpstr> جامعة الملك فيصل عمادة التعلم الإلكتروني والتعليم عن بعد  </vt:lpstr>
      <vt:lpstr>الشريحة 13</vt:lpstr>
      <vt:lpstr>نظريات الحافز</vt:lpstr>
      <vt:lpstr> بحوث الأعمال والمسؤولية الاجتماعية : </vt:lpstr>
      <vt:lpstr>الشريحة 16</vt:lpstr>
      <vt:lpstr>توليد الأفكار</vt:lpstr>
      <vt:lpstr>ماذا يعني أن نتعلم أساليب البحث العلمي؟</vt:lpstr>
      <vt:lpstr>طبيعة البحث العلمي في العلوم الإدارية :</vt:lpstr>
      <vt:lpstr>مفهوم المعرفة والبحث العلمي</vt:lpstr>
      <vt:lpstr>تعريف البحث العلمي </vt:lpstr>
      <vt:lpstr>لماذا ندرس هذا المقرر؟ أهم ميزات المنهج العلمي</vt:lpstr>
      <vt:lpstr>صفات الباحث الناجح (لمعالجه حاله سلبيه أو ايجابيه)</vt:lpstr>
      <vt:lpstr>الصعوبات التي تواجه الباحث في العلوم الإدارية الاجتماعية</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عبدالله</cp:lastModifiedBy>
  <cp:revision>255</cp:revision>
  <dcterms:created xsi:type="dcterms:W3CDTF">1601-01-01T00:00:00Z</dcterms:created>
  <dcterms:modified xsi:type="dcterms:W3CDTF">2013-02-01T19:19:27Z</dcterms:modified>
</cp:coreProperties>
</file>