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4"/>
  </p:sldMasterIdLst>
  <p:notesMasterIdLst>
    <p:notesMasterId r:id="rId13"/>
  </p:notesMasterIdLst>
  <p:handoutMasterIdLst>
    <p:handoutMasterId r:id="rId14"/>
  </p:handoutMasterIdLst>
  <p:sldIdLst>
    <p:sldId id="310" r:id="rId5"/>
    <p:sldId id="287" r:id="rId6"/>
    <p:sldId id="305" r:id="rId7"/>
    <p:sldId id="306" r:id="rId8"/>
    <p:sldId id="307" r:id="rId9"/>
    <p:sldId id="308" r:id="rId10"/>
    <p:sldId id="309" r:id="rId11"/>
    <p:sldId id="288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B8D79"/>
    <a:srgbClr val="660033"/>
    <a:srgbClr val="0000FF"/>
    <a:srgbClr val="990033"/>
    <a:srgbClr val="0066FF"/>
    <a:srgbClr val="0033CC"/>
    <a:srgbClr val="FF3300"/>
    <a:srgbClr val="FF0000"/>
    <a:srgbClr val="A50021"/>
    <a:srgbClr val="33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88530" autoAdjust="0"/>
  </p:normalViewPr>
  <p:slideViewPr>
    <p:cSldViewPr>
      <p:cViewPr>
        <p:scale>
          <a:sx n="75" d="100"/>
          <a:sy n="75" d="100"/>
        </p:scale>
        <p:origin x="-123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F96BF620-5DF2-4AA5-AAEC-B2B4FFD5CA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817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5C5D1F6-904E-4F35-A659-B6C44C15B6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5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C5D1F6-904E-4F35-A659-B6C44C15B6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63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1"/>
          <p:cNvSpPr/>
          <p:nvPr/>
        </p:nvSpPr>
        <p:spPr>
          <a:xfrm>
            <a:off x="6682154" y="2133600"/>
            <a:ext cx="2461846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48554" y="6356351"/>
            <a:ext cx="44547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5E084-9970-4F34-AC24-F1A206AAC9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01662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8699989" y="280988"/>
            <a:ext cx="281354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383931" y="1365250"/>
            <a:ext cx="8581292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8699989" y="1"/>
            <a:ext cx="281354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38685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600202"/>
            <a:ext cx="4051495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1662" y="6367464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1BEFD-5694-4D42-B6B2-4AB0CF4212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57673-F87A-43BA-AA61-C74C9F012F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F3978-8EEA-4379-8B38-B0CDE82452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43100" y="6376989"/>
            <a:ext cx="5275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8995-148C-4492-AF94-5C9F1387DA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948246" y="5791200"/>
            <a:ext cx="868974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831" y="6376989"/>
            <a:ext cx="5275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300A16-F201-4E35-871D-6738331B5C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260123" y="6519864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7773" y="6291264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1354" y="5791201"/>
            <a:ext cx="77372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844062" y="6581776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1712" y="6291264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467544" y="2132856"/>
            <a:ext cx="8280920" cy="3240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66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6660232" y="2996952"/>
            <a:ext cx="1800200" cy="1512168"/>
            <a:chOff x="5210750" y="1066800"/>
            <a:chExt cx="2976900" cy="3130677"/>
          </a:xfrm>
        </p:grpSpPr>
        <p:sp>
          <p:nvSpPr>
            <p:cNvPr id="6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Freeform 10"/>
          <p:cNvSpPr/>
          <p:nvPr/>
        </p:nvSpPr>
        <p:spPr>
          <a:xfrm>
            <a:off x="1115616" y="3068960"/>
            <a:ext cx="5184576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619672" y="2924944"/>
            <a:ext cx="39604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بحوث الأعمال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2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أ.د. عبدالرحمن الحماد</a:t>
            </a:r>
            <a:endParaRPr lang="en-US" sz="2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Subtitle 2"/>
          <p:cNvSpPr txBox="1">
            <a:spLocks noGrp="1"/>
          </p:cNvSpPr>
          <p:nvPr>
            <p:ph type="title"/>
          </p:nvPr>
        </p:nvSpPr>
        <p:spPr bwMode="auto">
          <a:xfrm>
            <a:off x="4860032" y="188640"/>
            <a:ext cx="382676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ar-SA" spc="-150" dirty="0" smtClean="0">
                <a:solidFill>
                  <a:srgbClr val="66003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المحاضرة الثانية         </a:t>
            </a:r>
            <a:r>
              <a:rPr lang="ar-SA" sz="6000" spc="-150" dirty="0" smtClean="0">
                <a:solidFill>
                  <a:srgbClr val="660033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 2"/>
              </a:rPr>
              <a:t></a:t>
            </a:r>
            <a:endParaRPr lang="en-US" sz="6000" spc="-150" dirty="0" smtClean="0">
              <a:solidFill>
                <a:srgbClr val="66003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endParaRPr lang="ar-SA" dirty="0" smtClean="0">
              <a:solidFill>
                <a:srgbClr val="292934"/>
              </a:solidFill>
            </a:endParaRPr>
          </a:p>
          <a:p>
            <a:pPr lvl="0"/>
            <a:r>
              <a:rPr lang="ar-SA" sz="3600" dirty="0" smtClean="0">
                <a:solidFill>
                  <a:srgbClr val="292934"/>
                </a:solidFill>
              </a:rPr>
              <a:t>طبيعة البحوث بالعلوم الإدارية والاقتصادية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698682" y="6356351"/>
            <a:ext cx="44547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z="1600" smtClean="0">
                <a:cs typeface="Arial" pitchFamily="34" charset="0"/>
              </a:rPr>
              <a:pPr/>
              <a:t>2</a:t>
            </a:fld>
            <a:endParaRPr 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pPr lvl="0"/>
            <a:r>
              <a:rPr lang="ar-SA" sz="4000" dirty="0" smtClean="0">
                <a:solidFill>
                  <a:srgbClr val="292934"/>
                </a:solidFill>
              </a:rPr>
              <a:t/>
            </a:r>
            <a:br>
              <a:rPr lang="ar-SA" sz="4000" dirty="0" smtClean="0">
                <a:solidFill>
                  <a:srgbClr val="292934"/>
                </a:solidFill>
              </a:rPr>
            </a:br>
            <a:r>
              <a:rPr lang="ar-SA" sz="3600" dirty="0" smtClean="0">
                <a:solidFill>
                  <a:srgbClr val="660033"/>
                </a:solidFill>
              </a:rPr>
              <a:t>طبيعة </a:t>
            </a:r>
            <a:r>
              <a:rPr lang="ar-SA" sz="3600" dirty="0" smtClean="0">
                <a:solidFill>
                  <a:srgbClr val="660033"/>
                </a:solidFill>
              </a:rPr>
              <a:t>البحوث بالعلوم </a:t>
            </a:r>
            <a:r>
              <a:rPr lang="ar-SA" sz="3600" dirty="0" smtClean="0">
                <a:solidFill>
                  <a:srgbClr val="660033"/>
                </a:solidFill>
              </a:rPr>
              <a:t>الإدارية والاقتصادية</a:t>
            </a:r>
            <a:r>
              <a:rPr lang="ar-SA" dirty="0" smtClean="0">
                <a:solidFill>
                  <a:srgbClr val="292934"/>
                </a:solidFill>
              </a:rPr>
              <a:t/>
            </a:r>
            <a:br>
              <a:rPr lang="ar-SA" dirty="0" smtClean="0">
                <a:solidFill>
                  <a:srgbClr val="292934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b="1" dirty="0" smtClean="0"/>
              <a:t>مقدمة :</a:t>
            </a:r>
            <a:endParaRPr lang="ar-SA" b="1" dirty="0" smtClean="0"/>
          </a:p>
          <a:p>
            <a:pPr algn="just"/>
            <a:r>
              <a:rPr lang="ar-SA" sz="2800" dirty="0" smtClean="0"/>
              <a:t>	يمكن </a:t>
            </a:r>
            <a:r>
              <a:rPr lang="ar-SA" sz="2800" dirty="0" smtClean="0"/>
              <a:t>القول بأن البحث العلمي نشاط إنساني هادف . بالتالي يمكن </a:t>
            </a:r>
            <a:r>
              <a:rPr lang="ar-SA" sz="2800" dirty="0" smtClean="0"/>
              <a:t>إدارته </a:t>
            </a:r>
            <a:r>
              <a:rPr lang="ar-SA" sz="2800" dirty="0" smtClean="0"/>
              <a:t>, </a:t>
            </a:r>
            <a:r>
              <a:rPr lang="ar-SA" sz="2800" dirty="0" smtClean="0"/>
              <a:t>أي </a:t>
            </a:r>
            <a:r>
              <a:rPr lang="ar-SA" sz="2800" dirty="0" smtClean="0"/>
              <a:t>يمكن تطبيق مفاهيم ووظائف الإدارة على هذا </a:t>
            </a:r>
            <a:r>
              <a:rPr lang="ar-SA" sz="2800" dirty="0" smtClean="0"/>
              <a:t>النشاط .</a:t>
            </a:r>
            <a:endParaRPr lang="ar-SA" sz="2800" dirty="0" smtClean="0"/>
          </a:p>
          <a:p>
            <a:pPr algn="just"/>
            <a:endParaRPr lang="ar-SA" sz="1000" dirty="0" smtClean="0"/>
          </a:p>
          <a:p>
            <a:pPr algn="just"/>
            <a:r>
              <a:rPr lang="ar-SA" sz="2800" dirty="0" smtClean="0"/>
              <a:t>	كما </a:t>
            </a:r>
            <a:r>
              <a:rPr lang="ar-SA" sz="2800" dirty="0" smtClean="0"/>
              <a:t>يقال في علم الإدارة فإن الوظائف الإدارية المتعارف عليها في أدبيات الإدارة هي: التخطيط </a:t>
            </a:r>
            <a:r>
              <a:rPr lang="ar-SA" sz="2800" dirty="0" err="1" smtClean="0"/>
              <a:t>و</a:t>
            </a:r>
            <a:r>
              <a:rPr lang="ar-SA" sz="2800" dirty="0" smtClean="0"/>
              <a:t> التنظيم </a:t>
            </a:r>
            <a:r>
              <a:rPr lang="ar-SA" sz="2800" dirty="0" err="1" smtClean="0"/>
              <a:t>و</a:t>
            </a:r>
            <a:r>
              <a:rPr lang="ar-SA" sz="2800" dirty="0" smtClean="0"/>
              <a:t> التوجيه </a:t>
            </a:r>
            <a:r>
              <a:rPr lang="ar-SA" sz="2800" dirty="0" err="1" smtClean="0"/>
              <a:t>و</a:t>
            </a:r>
            <a:r>
              <a:rPr lang="ar-SA" sz="2800" dirty="0" smtClean="0"/>
              <a:t> الرقابة . وكذلك فإن الفكر المؤسسي يستلزم النظر للبحث العلمي (كما ننظر إلى أي مؤسسة) من خلال أربعة وظائف أو انشطة مؤسسة </a:t>
            </a:r>
            <a:r>
              <a:rPr lang="en-US" sz="2800" dirty="0" smtClean="0"/>
              <a:t>functions</a:t>
            </a:r>
            <a:r>
              <a:rPr lang="ar-SA" sz="2800" dirty="0" smtClean="0"/>
              <a:t>: الإنتاج </a:t>
            </a:r>
            <a:r>
              <a:rPr lang="ar-SA" sz="2800" dirty="0" smtClean="0"/>
              <a:t>والتسويق والتمويل وإدارة </a:t>
            </a:r>
            <a:r>
              <a:rPr lang="ar-SA" sz="2800" dirty="0" smtClean="0"/>
              <a:t>الموارد البشرية.</a:t>
            </a:r>
          </a:p>
          <a:p>
            <a:pPr algn="just"/>
            <a:endParaRPr lang="ar-SA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 smtClean="0"/>
          </a:p>
          <a:p>
            <a:pPr lvl="1">
              <a:buFont typeface="Wingdings" pitchFamily="2" charset="2"/>
              <a:buChar char="q"/>
            </a:pPr>
            <a:r>
              <a:rPr lang="ar-SA" sz="3200" dirty="0" smtClean="0"/>
              <a:t> الإنتاج </a:t>
            </a:r>
            <a:r>
              <a:rPr lang="en-US" sz="3200" dirty="0" smtClean="0"/>
              <a:t>production</a:t>
            </a:r>
          </a:p>
          <a:p>
            <a:pPr lvl="1">
              <a:buFont typeface="Wingdings" pitchFamily="2" charset="2"/>
              <a:buChar char="q"/>
            </a:pPr>
            <a:r>
              <a:rPr lang="ar-SA" sz="3200" dirty="0" smtClean="0"/>
              <a:t> التسويق </a:t>
            </a:r>
            <a:r>
              <a:rPr lang="en-US" sz="3200" dirty="0" smtClean="0"/>
              <a:t>marketing </a:t>
            </a:r>
          </a:p>
          <a:p>
            <a:pPr lvl="1">
              <a:buFont typeface="Wingdings" pitchFamily="2" charset="2"/>
              <a:buChar char="q"/>
            </a:pPr>
            <a:r>
              <a:rPr lang="ar-SA" sz="3200" dirty="0" smtClean="0"/>
              <a:t> التمويل </a:t>
            </a:r>
            <a:r>
              <a:rPr lang="en-US" sz="3200" dirty="0" smtClean="0"/>
              <a:t>finance </a:t>
            </a:r>
          </a:p>
          <a:p>
            <a:pPr lvl="1">
              <a:buFont typeface="Wingdings" pitchFamily="2" charset="2"/>
              <a:buChar char="q"/>
            </a:pPr>
            <a:r>
              <a:rPr lang="ar-SA" sz="3200" dirty="0" smtClean="0"/>
              <a:t> إدارة </a:t>
            </a:r>
            <a:r>
              <a:rPr lang="ar-SA" sz="3200" dirty="0" smtClean="0"/>
              <a:t>الموارد البشرية </a:t>
            </a:r>
          </a:p>
          <a:p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/>
          <a:lstStyle/>
          <a:p>
            <a:r>
              <a:rPr lang="ar-SA" sz="3200" dirty="0" smtClean="0">
                <a:solidFill>
                  <a:srgbClr val="660033"/>
                </a:solidFill>
              </a:rPr>
              <a:t>يوضح الشكل التالي الأنشطة المؤسسية لإدارة البحث العلمي</a:t>
            </a:r>
            <a:endParaRPr lang="ar-SA" sz="3200" dirty="0">
              <a:solidFill>
                <a:srgbClr val="660033"/>
              </a:solidFill>
            </a:endParaRPr>
          </a:p>
        </p:txBody>
      </p:sp>
      <p:sp>
        <p:nvSpPr>
          <p:cNvPr id="4" name="Rounded Rectangle 7"/>
          <p:cNvSpPr>
            <a:spLocks noGrp="1"/>
          </p:cNvSpPr>
          <p:nvPr>
            <p:ph idx="1"/>
          </p:nvPr>
        </p:nvSpPr>
        <p:spPr>
          <a:xfrm>
            <a:off x="5724128" y="1484784"/>
            <a:ext cx="3024336" cy="18287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 smtClean="0"/>
              <a:t>    إنتاج </a:t>
            </a:r>
            <a:r>
              <a:rPr lang="ar-SA" sz="2000" dirty="0" smtClean="0"/>
              <a:t>المعرفة العلمية من </a:t>
            </a:r>
            <a:r>
              <a:rPr lang="ar-SA" sz="2000" dirty="0" smtClean="0"/>
              <a:t>خلال منهجية </a:t>
            </a:r>
            <a:r>
              <a:rPr lang="ar-SA" sz="2000" dirty="0" smtClean="0"/>
              <a:t>علمية تقوم </a:t>
            </a:r>
            <a:r>
              <a:rPr lang="ar-SA" sz="2000" dirty="0" smtClean="0"/>
              <a:t>على رصد </a:t>
            </a:r>
            <a:r>
              <a:rPr lang="ar-SA" sz="2000" dirty="0" smtClean="0"/>
              <a:t>الظواهر وإخضاعها للدراسة  العلمية </a:t>
            </a:r>
            <a:r>
              <a:rPr lang="en-US" sz="2000" dirty="0" smtClean="0"/>
              <a:t>production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467544" y="1484784"/>
            <a:ext cx="3096344" cy="18722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تكوين </a:t>
            </a:r>
            <a:r>
              <a:rPr lang="ar-SA" dirty="0" smtClean="0">
                <a:solidFill>
                  <a:schemeClr val="tx1"/>
                </a:solidFill>
              </a:rPr>
              <a:t>وإدارة </a:t>
            </a:r>
            <a:r>
              <a:rPr lang="ar-SA" dirty="0" smtClean="0">
                <a:solidFill>
                  <a:schemeClr val="tx1"/>
                </a:solidFill>
              </a:rPr>
              <a:t>المزيج التسويقي  للبحث العلمي (المنتج </a:t>
            </a:r>
            <a:r>
              <a:rPr lang="ar-SA" dirty="0" smtClean="0">
                <a:solidFill>
                  <a:schemeClr val="tx1"/>
                </a:solidFill>
              </a:rPr>
              <a:t>+ التسعير + الترويج + البيع </a:t>
            </a:r>
            <a:r>
              <a:rPr lang="ar-SA" dirty="0" smtClean="0">
                <a:solidFill>
                  <a:schemeClr val="tx1"/>
                </a:solidFill>
              </a:rPr>
              <a:t>الشخصي </a:t>
            </a:r>
            <a:r>
              <a:rPr lang="ar-SA" dirty="0" smtClean="0">
                <a:solidFill>
                  <a:schemeClr val="tx1"/>
                </a:solidFill>
              </a:rPr>
              <a:t>) بما </a:t>
            </a:r>
          </a:p>
          <a:p>
            <a:pPr algn="ctr"/>
            <a:r>
              <a:rPr lang="ar-SA" dirty="0" smtClean="0">
                <a:solidFill>
                  <a:schemeClr val="tx1"/>
                </a:solidFill>
              </a:rPr>
              <a:t>يشبع احتياج العملاء</a:t>
            </a:r>
          </a:p>
          <a:p>
            <a:pPr algn="ctr"/>
            <a:r>
              <a:rPr lang="ar-SA" dirty="0" smtClean="0">
                <a:solidFill>
                  <a:schemeClr val="tx1"/>
                </a:solidFill>
              </a:rPr>
              <a:t>(أفراد , مؤسسات ، دول)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marketing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Rounded Rectangle 8"/>
          <p:cNvSpPr/>
          <p:nvPr/>
        </p:nvSpPr>
        <p:spPr>
          <a:xfrm>
            <a:off x="5868144" y="3789040"/>
            <a:ext cx="2895600" cy="1981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tx1"/>
                </a:solidFill>
              </a:rPr>
              <a:t>تقدير الاحتياجات من الموارد </a:t>
            </a:r>
            <a:r>
              <a:rPr lang="ar-SA" dirty="0" smtClean="0">
                <a:solidFill>
                  <a:schemeClr val="tx1"/>
                </a:solidFill>
              </a:rPr>
              <a:t>وترجمتها </a:t>
            </a:r>
            <a:r>
              <a:rPr lang="ar-SA" dirty="0" smtClean="0">
                <a:solidFill>
                  <a:schemeClr val="tx1"/>
                </a:solidFill>
              </a:rPr>
              <a:t>الى أموال , </a:t>
            </a:r>
            <a:r>
              <a:rPr lang="ar-SA" dirty="0" smtClean="0">
                <a:solidFill>
                  <a:schemeClr val="tx1"/>
                </a:solidFill>
              </a:rPr>
              <a:t>وحسن </a:t>
            </a:r>
            <a:r>
              <a:rPr lang="ar-SA" dirty="0" smtClean="0">
                <a:solidFill>
                  <a:schemeClr val="tx1"/>
                </a:solidFill>
              </a:rPr>
              <a:t>تخصيصها </a:t>
            </a:r>
            <a:r>
              <a:rPr lang="ar-SA" dirty="0" smtClean="0">
                <a:solidFill>
                  <a:schemeClr val="tx1"/>
                </a:solidFill>
              </a:rPr>
              <a:t>والرقابة </a:t>
            </a:r>
            <a:r>
              <a:rPr lang="ar-SA" dirty="0" smtClean="0">
                <a:solidFill>
                  <a:schemeClr val="tx1"/>
                </a:solidFill>
              </a:rPr>
              <a:t>عليها </a:t>
            </a:r>
            <a:r>
              <a:rPr lang="en-US" dirty="0" smtClean="0">
                <a:solidFill>
                  <a:schemeClr val="tx1"/>
                </a:solidFill>
              </a:rPr>
              <a:t>finance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539552" y="3861048"/>
            <a:ext cx="2971800" cy="1905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توفير الموارد البشرية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الأزمة , وتنميتها</a:t>
            </a:r>
            <a:r>
              <a:rPr kumimoji="0" lang="ar-SA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وتعويضها ,وتقويم أداها بما يحقق أهداف المشروع البحثي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HRM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Oval 9"/>
          <p:cNvSpPr/>
          <p:nvPr/>
        </p:nvSpPr>
        <p:spPr>
          <a:xfrm>
            <a:off x="3635896" y="2996952"/>
            <a:ext cx="1981200" cy="152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rgbClr val="C00000"/>
                </a:solidFill>
              </a:rPr>
              <a:t>ا</a:t>
            </a:r>
            <a:r>
              <a:rPr lang="ar-SA" sz="3200" b="1" dirty="0" smtClean="0">
                <a:solidFill>
                  <a:srgbClr val="C00000"/>
                </a:solidFill>
              </a:rPr>
              <a:t>لبحث العلمي 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1331640" y="5949280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dirty="0" smtClean="0"/>
              <a:t>ا</a:t>
            </a:r>
            <a:r>
              <a:rPr lang="ar-SA" sz="1600" dirty="0" smtClean="0"/>
              <a:t>لمصدر : الخطيب</a:t>
            </a:r>
            <a:r>
              <a:rPr lang="ar-SA" sz="1600" dirty="0" smtClean="0"/>
              <a:t>, محمود, أصول </a:t>
            </a:r>
            <a:r>
              <a:rPr lang="ar-SA" sz="1600" dirty="0" smtClean="0"/>
              <a:t>المنهجية في بحوث العلوم الإدارية </a:t>
            </a:r>
            <a:r>
              <a:rPr lang="ar-SA" sz="1600" dirty="0" smtClean="0"/>
              <a:t>ص : 366 </a:t>
            </a:r>
            <a:endParaRPr lang="ar-SA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b="1" dirty="0" smtClean="0"/>
              <a:t>مصادر المعلومات لبحوث </a:t>
            </a:r>
            <a:r>
              <a:rPr lang="ar-SA" sz="3200" b="1" dirty="0" smtClean="0"/>
              <a:t>الأعمال </a:t>
            </a:r>
            <a:r>
              <a:rPr lang="ar-SA" sz="2800" dirty="0" smtClean="0"/>
              <a:t>(على سبيل المثال </a:t>
            </a:r>
            <a:r>
              <a:rPr lang="ar-SA" sz="2800" dirty="0" smtClean="0"/>
              <a:t>لا الحصر)</a:t>
            </a:r>
            <a:endParaRPr lang="ar-SA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1"/>
          </a:xfrm>
        </p:spPr>
        <p:txBody>
          <a:bodyPr/>
          <a:lstStyle/>
          <a:p>
            <a:pPr algn="just"/>
            <a:endParaRPr lang="ar-SA" sz="1000" b="1" dirty="0" smtClean="0">
              <a:solidFill>
                <a:srgbClr val="660033"/>
              </a:solidFill>
            </a:endParaRPr>
          </a:p>
          <a:p>
            <a:pPr algn="just"/>
            <a:r>
              <a:rPr lang="ar-SA" sz="2800" b="1" dirty="0" smtClean="0">
                <a:solidFill>
                  <a:srgbClr val="660033"/>
                </a:solidFill>
              </a:rPr>
              <a:t>أولا : مصادر المعلومات </a:t>
            </a:r>
            <a:r>
              <a:rPr lang="ar-SA" sz="2800" b="1" dirty="0" smtClean="0">
                <a:solidFill>
                  <a:srgbClr val="660033"/>
                </a:solidFill>
              </a:rPr>
              <a:t>للمستهلك </a:t>
            </a:r>
            <a:r>
              <a:rPr lang="ar-SA" sz="2800" b="1" dirty="0" smtClean="0">
                <a:solidFill>
                  <a:srgbClr val="660033"/>
                </a:solidFill>
              </a:rPr>
              <a:t>النهائي :</a:t>
            </a:r>
          </a:p>
          <a:p>
            <a:pPr algn="just"/>
            <a:endParaRPr lang="ar-SA" sz="1400" b="1" dirty="0" smtClean="0">
              <a:solidFill>
                <a:srgbClr val="660033"/>
              </a:solidFill>
            </a:endParaRPr>
          </a:p>
          <a:p>
            <a:pPr lvl="1" algn="just">
              <a:buFont typeface="Wingdings" pitchFamily="2" charset="2"/>
              <a:buChar char="q"/>
            </a:pPr>
            <a:r>
              <a:rPr lang="ar-SA" sz="2400" dirty="0" smtClean="0"/>
              <a:t> </a:t>
            </a:r>
            <a:r>
              <a:rPr lang="ar-SA" sz="2400" b="1" dirty="0" smtClean="0"/>
              <a:t>الشخصية</a:t>
            </a:r>
            <a:r>
              <a:rPr lang="ar-SA" sz="2400" dirty="0" smtClean="0"/>
              <a:t> </a:t>
            </a:r>
            <a:r>
              <a:rPr lang="ar-SA" sz="2400" dirty="0" smtClean="0"/>
              <a:t>(الأقارب , الجيران </a:t>
            </a:r>
            <a:r>
              <a:rPr lang="ar-SA" sz="2400" dirty="0" smtClean="0"/>
              <a:t>, الزملاء ,.......</a:t>
            </a:r>
            <a:r>
              <a:rPr lang="ar-SA" sz="2400" dirty="0" smtClean="0"/>
              <a:t>الخ)</a:t>
            </a:r>
          </a:p>
          <a:p>
            <a:pPr lvl="1" algn="just">
              <a:buFont typeface="Wingdings" pitchFamily="2" charset="2"/>
              <a:buChar char="q"/>
            </a:pPr>
            <a:r>
              <a:rPr lang="ar-SA" sz="2400" dirty="0" smtClean="0"/>
              <a:t> </a:t>
            </a:r>
            <a:r>
              <a:rPr lang="ar-SA" sz="2400" b="1" dirty="0" smtClean="0"/>
              <a:t>التجارية </a:t>
            </a:r>
            <a:r>
              <a:rPr lang="ar-SA" sz="2400" dirty="0" smtClean="0"/>
              <a:t>(الإعلانات </a:t>
            </a:r>
            <a:r>
              <a:rPr lang="ar-SA" sz="2400" dirty="0" smtClean="0"/>
              <a:t>التجارية , الوكالات , البائعون ,......</a:t>
            </a:r>
            <a:r>
              <a:rPr lang="ar-SA" sz="2400" dirty="0" smtClean="0"/>
              <a:t>الخ)</a:t>
            </a:r>
          </a:p>
          <a:p>
            <a:pPr lvl="1" algn="just">
              <a:buFont typeface="Wingdings" pitchFamily="2" charset="2"/>
              <a:buChar char="q"/>
            </a:pPr>
            <a:r>
              <a:rPr lang="ar-SA" sz="2400" dirty="0" smtClean="0"/>
              <a:t> </a:t>
            </a:r>
            <a:r>
              <a:rPr lang="ar-SA" sz="2400" b="1" dirty="0" smtClean="0"/>
              <a:t>المحايدة</a:t>
            </a:r>
            <a:r>
              <a:rPr lang="ar-SA" sz="2400" dirty="0" smtClean="0"/>
              <a:t> </a:t>
            </a:r>
            <a:r>
              <a:rPr lang="ar-SA" sz="2400" dirty="0" smtClean="0"/>
              <a:t>(الجهات </a:t>
            </a:r>
            <a:r>
              <a:rPr lang="ar-SA" sz="2400" dirty="0" smtClean="0"/>
              <a:t>الحكومية , الهيئات الإحترافية والاكادمية......الخ</a:t>
            </a:r>
            <a:r>
              <a:rPr lang="ar-SA" sz="2400" dirty="0" smtClean="0"/>
              <a:t>)</a:t>
            </a:r>
          </a:p>
          <a:p>
            <a:pPr lvl="1" algn="just">
              <a:buFont typeface="Wingdings" pitchFamily="2" charset="2"/>
              <a:buChar char="q"/>
            </a:pPr>
            <a:r>
              <a:rPr lang="ar-SA" sz="2400" dirty="0" smtClean="0"/>
              <a:t> </a:t>
            </a:r>
            <a:r>
              <a:rPr lang="ar-SA" sz="2400" b="1" dirty="0" smtClean="0"/>
              <a:t>الخبرة</a:t>
            </a:r>
            <a:r>
              <a:rPr lang="en-US" sz="2400" dirty="0" smtClean="0"/>
              <a:t>} </a:t>
            </a:r>
            <a:r>
              <a:rPr lang="ar-SA" sz="2400" dirty="0" smtClean="0"/>
              <a:t>(خبرة في المجال/الصناعة/السلعة/الخدمة/ مثل مستخدمي الصيانة والتركيب والبناء , أو تواتر التعامل)(</a:t>
            </a:r>
            <a:r>
              <a:rPr lang="ar-SA" sz="2400" dirty="0" smtClean="0"/>
              <a:t>شراء, </a:t>
            </a:r>
            <a:r>
              <a:rPr lang="ar-SA" sz="2400" dirty="0" smtClean="0"/>
              <a:t>بيع , </a:t>
            </a:r>
            <a:r>
              <a:rPr lang="ar-SA" sz="2400" dirty="0" smtClean="0"/>
              <a:t>سفر,استخدام......الخ) </a:t>
            </a:r>
            <a:r>
              <a:rPr lang="ar-SA" sz="2400" dirty="0" smtClean="0"/>
              <a:t>امثلة : </a:t>
            </a:r>
            <a:r>
              <a:rPr lang="ar-SA" sz="2400" dirty="0" smtClean="0"/>
              <a:t>بائعي قطع الغيار, شيخ الصناعة و المجوهرات)</a:t>
            </a:r>
            <a:r>
              <a:rPr lang="en-US" sz="2400" dirty="0" smtClean="0"/>
              <a:t>{</a:t>
            </a:r>
            <a:endParaRPr lang="ar-SA" sz="2400" dirty="0" smtClean="0"/>
          </a:p>
          <a:p>
            <a:pPr algn="just">
              <a:buFont typeface="Wingdings" pitchFamily="2" charset="2"/>
              <a:buChar char="q"/>
            </a:pPr>
            <a:endParaRPr lang="ar-SA" sz="2400" dirty="0" smtClean="0"/>
          </a:p>
          <a:p>
            <a:pPr algn="just"/>
            <a:endParaRPr lang="ar-SA" sz="2400" dirty="0" smtClean="0"/>
          </a:p>
          <a:p>
            <a:pPr algn="just">
              <a:buFont typeface="Wingdings" pitchFamily="2" charset="2"/>
              <a:buChar char="q"/>
            </a:pPr>
            <a:endParaRPr lang="ar-SA" sz="2400" dirty="0" smtClean="0"/>
          </a:p>
          <a:p>
            <a:pPr algn="just">
              <a:buFont typeface="Wingdings" pitchFamily="2" charset="2"/>
              <a:buChar char="q"/>
            </a:pPr>
            <a:endParaRPr lang="ar-S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1"/>
            <a:ext cx="7859216" cy="5937524"/>
          </a:xfrm>
        </p:spPr>
        <p:txBody>
          <a:bodyPr/>
          <a:lstStyle/>
          <a:p>
            <a:pPr lvl="1"/>
            <a:endParaRPr lang="ar-SA" sz="1000" b="1" dirty="0" smtClean="0">
              <a:solidFill>
                <a:srgbClr val="660033"/>
              </a:solidFill>
            </a:endParaRPr>
          </a:p>
          <a:p>
            <a:pPr lvl="1"/>
            <a:r>
              <a:rPr lang="ar-SA" b="1" dirty="0" smtClean="0">
                <a:solidFill>
                  <a:srgbClr val="660033"/>
                </a:solidFill>
              </a:rPr>
              <a:t>ثانيا : </a:t>
            </a:r>
            <a:r>
              <a:rPr lang="ar-SA" b="1" dirty="0" smtClean="0">
                <a:solidFill>
                  <a:srgbClr val="660033"/>
                </a:solidFill>
              </a:rPr>
              <a:t>مصادر المعلومات الخارجية </a:t>
            </a:r>
            <a:r>
              <a:rPr lang="ar-SA" b="1" dirty="0" smtClean="0">
                <a:solidFill>
                  <a:srgbClr val="660033"/>
                </a:solidFill>
              </a:rPr>
              <a:t>للأعمال </a:t>
            </a:r>
            <a:r>
              <a:rPr lang="ar-SA" dirty="0" smtClean="0">
                <a:solidFill>
                  <a:srgbClr val="660033"/>
                </a:solidFill>
              </a:rPr>
              <a:t>:</a:t>
            </a:r>
            <a:endParaRPr lang="ar-SA" dirty="0" smtClean="0">
              <a:solidFill>
                <a:srgbClr val="660033"/>
              </a:solidFill>
            </a:endParaRPr>
          </a:p>
          <a:p>
            <a:pPr lvl="1"/>
            <a:r>
              <a:rPr lang="ar-SA" sz="2400" dirty="0" smtClean="0"/>
              <a:t>1</a:t>
            </a:r>
            <a:r>
              <a:rPr lang="ar-SA" sz="2400" dirty="0" smtClean="0"/>
              <a:t>. العملاء    </a:t>
            </a:r>
            <a:r>
              <a:rPr lang="ar-SA" sz="2400" dirty="0" smtClean="0"/>
              <a:t>2.المنافسين    3.الموزعين   4.الموردين </a:t>
            </a:r>
          </a:p>
          <a:p>
            <a:pPr lvl="1"/>
            <a:r>
              <a:rPr lang="ar-SA" sz="2400" dirty="0" smtClean="0"/>
              <a:t>5</a:t>
            </a:r>
            <a:r>
              <a:rPr lang="ar-SA" sz="2400" dirty="0" smtClean="0"/>
              <a:t>. المقاولين  </a:t>
            </a:r>
            <a:r>
              <a:rPr lang="ar-SA" sz="2400" dirty="0" smtClean="0"/>
              <a:t>5.المعارض   7.الخبراء </a:t>
            </a:r>
            <a:r>
              <a:rPr lang="ar-SA" sz="2400" dirty="0" smtClean="0"/>
              <a:t>والمستشارون</a:t>
            </a:r>
            <a:endParaRPr lang="ar-SA" sz="2400" dirty="0" smtClean="0"/>
          </a:p>
          <a:p>
            <a:pPr lvl="1"/>
            <a:r>
              <a:rPr lang="ar-SA" sz="2400" dirty="0" smtClean="0"/>
              <a:t>8</a:t>
            </a:r>
            <a:r>
              <a:rPr lang="ar-SA" sz="2400" dirty="0" smtClean="0"/>
              <a:t>. المكاتب الاستشارية </a:t>
            </a:r>
            <a:endParaRPr lang="ar-SA" sz="2400" dirty="0" smtClean="0"/>
          </a:p>
          <a:p>
            <a:pPr lvl="1"/>
            <a:r>
              <a:rPr lang="ar-SA" sz="2400" dirty="0" smtClean="0"/>
              <a:t>9. الدراسات والأبحاث </a:t>
            </a:r>
            <a:r>
              <a:rPr lang="ar-SA" sz="2400" dirty="0" smtClean="0"/>
              <a:t>المعتمدة/المحكمة</a:t>
            </a:r>
          </a:p>
          <a:p>
            <a:pPr lvl="1"/>
            <a:r>
              <a:rPr lang="ar-SA" sz="2400" dirty="0" smtClean="0"/>
              <a:t>10</a:t>
            </a:r>
            <a:r>
              <a:rPr lang="ar-SA" sz="2400" dirty="0" smtClean="0"/>
              <a:t>. دوريات/مجالات </a:t>
            </a:r>
            <a:r>
              <a:rPr lang="ar-SA" sz="2400" dirty="0" smtClean="0"/>
              <a:t>ذات علاقة</a:t>
            </a:r>
          </a:p>
          <a:p>
            <a:pPr lvl="1"/>
            <a:r>
              <a:rPr lang="ar-SA" sz="2400" dirty="0" smtClean="0"/>
              <a:t>11</a:t>
            </a:r>
            <a:r>
              <a:rPr lang="ar-SA" sz="2400" dirty="0" smtClean="0"/>
              <a:t>. رسائل </a:t>
            </a:r>
            <a:r>
              <a:rPr lang="ar-SA" sz="2400" dirty="0" smtClean="0"/>
              <a:t>الماجستير </a:t>
            </a:r>
            <a:r>
              <a:rPr lang="ar-SA" sz="2400" dirty="0" smtClean="0"/>
              <a:t>والدكتوراه</a:t>
            </a:r>
            <a:endParaRPr lang="ar-SA" sz="2400" dirty="0" smtClean="0"/>
          </a:p>
          <a:p>
            <a:pPr lvl="1"/>
            <a:r>
              <a:rPr lang="ar-SA" sz="2400" dirty="0" smtClean="0"/>
              <a:t>12</a:t>
            </a:r>
            <a:r>
              <a:rPr lang="ar-SA" sz="2400" dirty="0" smtClean="0"/>
              <a:t>. العطاءات </a:t>
            </a:r>
            <a:r>
              <a:rPr lang="ar-SA" sz="2400" dirty="0" smtClean="0"/>
              <a:t>المنافسات</a:t>
            </a:r>
          </a:p>
          <a:p>
            <a:pPr lvl="1"/>
            <a:r>
              <a:rPr lang="ar-SA" sz="2400" dirty="0" smtClean="0"/>
              <a:t>13</a:t>
            </a:r>
            <a:r>
              <a:rPr lang="ar-SA" sz="2400" dirty="0" smtClean="0"/>
              <a:t>. الإحصاءات/البيانات/المعلومات </a:t>
            </a:r>
            <a:r>
              <a:rPr lang="ar-SA" sz="2400" dirty="0" smtClean="0"/>
              <a:t>الحكومية</a:t>
            </a:r>
          </a:p>
          <a:p>
            <a:pPr lvl="1"/>
            <a:r>
              <a:rPr lang="ar-SA" sz="2400" dirty="0" smtClean="0"/>
              <a:t>14</a:t>
            </a:r>
            <a:r>
              <a:rPr lang="ar-SA" sz="2400" dirty="0" smtClean="0"/>
              <a:t>. الأدلة (التجارية </a:t>
            </a:r>
            <a:r>
              <a:rPr lang="ar-SA" sz="2400" dirty="0" smtClean="0"/>
              <a:t>, الصناعية....الخ)</a:t>
            </a:r>
          </a:p>
          <a:p>
            <a:pPr lvl="1"/>
            <a:r>
              <a:rPr lang="ar-SA" sz="2400" dirty="0" smtClean="0"/>
              <a:t>15</a:t>
            </a:r>
            <a:r>
              <a:rPr lang="ar-SA" sz="2400" dirty="0" smtClean="0"/>
              <a:t>. التقارير </a:t>
            </a:r>
            <a:r>
              <a:rPr lang="ar-SA" sz="2400" dirty="0" smtClean="0"/>
              <a:t>السنوية   16.قواعد الملومات </a:t>
            </a:r>
            <a:r>
              <a:rPr lang="ar-SA" sz="2400" dirty="0" smtClean="0"/>
              <a:t>والبيانات</a:t>
            </a:r>
            <a:endParaRPr lang="ar-SA" sz="2400" dirty="0" smtClean="0"/>
          </a:p>
          <a:p>
            <a:pPr lvl="1"/>
            <a:r>
              <a:rPr lang="ar-SA" sz="2400" dirty="0" smtClean="0"/>
              <a:t>17</a:t>
            </a:r>
            <a:r>
              <a:rPr lang="ar-SA" sz="2400" dirty="0" smtClean="0"/>
              <a:t>. الجمعيات/الهيئات الاحترافية </a:t>
            </a:r>
            <a:r>
              <a:rPr lang="ar-SA" sz="2400" dirty="0" smtClean="0"/>
              <a:t>و المحايدة</a:t>
            </a:r>
          </a:p>
          <a:p>
            <a:pPr lvl="1"/>
            <a:r>
              <a:rPr lang="ar-SA" sz="2400" dirty="0" smtClean="0"/>
              <a:t>18</a:t>
            </a:r>
            <a:r>
              <a:rPr lang="ar-SA" sz="2400" dirty="0" smtClean="0"/>
              <a:t>. المؤتمرات </a:t>
            </a:r>
            <a:r>
              <a:rPr lang="ar-SA" sz="2400" dirty="0" smtClean="0"/>
              <a:t>والندوات</a:t>
            </a:r>
          </a:p>
          <a:p>
            <a:pPr lvl="1"/>
            <a:endParaRPr lang="ar-SA" sz="2400" dirty="0" smtClean="0"/>
          </a:p>
          <a:p>
            <a:pPr lvl="1"/>
            <a:endParaRPr lang="ar-SA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69977" y="1981201"/>
            <a:ext cx="2400300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165231" y="3352800"/>
            <a:ext cx="260252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165231" y="2209801"/>
            <a:ext cx="2482362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4061" y="2133600"/>
            <a:ext cx="1947497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المحاضرة التمهيدية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9DCA7809943246987C296F52628793" ma:contentTypeVersion="0" ma:contentTypeDescription="Create a new document." ma:contentTypeScope="" ma:versionID="66248b1838ce988e3d1949362f485d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3A9A0C-CBD6-41F3-A75A-99682811E7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A4854-023C-442B-BF0B-BFE67BD6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A31ECFD-0FC7-4749-9C70-1BCB8B0CB385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2420</TotalTime>
  <Words>306</Words>
  <Application>Microsoft Office PowerPoint</Application>
  <PresentationFormat>عرض على الشاشة (3:4)‏</PresentationFormat>
  <Paragraphs>56</Paragraphs>
  <Slides>8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المحاضرة التمهيدية</vt:lpstr>
      <vt:lpstr>جامعة الملك فيصل عمادة التعلم الإلكتروني والتعليم عن بعد  </vt:lpstr>
      <vt:lpstr>             المحاضرة الثانية         </vt:lpstr>
      <vt:lpstr> طبيعة البحوث بالعلوم الإدارية والاقتصادية </vt:lpstr>
      <vt:lpstr>الشريحة 4</vt:lpstr>
      <vt:lpstr>يوضح الشكل التالي الأنشطة المؤسسية لإدارة البحث العلمي</vt:lpstr>
      <vt:lpstr>مصادر المعلومات لبحوث الأعمال (على سبيل المثال لا الحصر)</vt:lpstr>
      <vt:lpstr>الشريحة 7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Marwan</dc:creator>
  <cp:lastModifiedBy>عبدالله</cp:lastModifiedBy>
  <cp:revision>248</cp:revision>
  <dcterms:created xsi:type="dcterms:W3CDTF">1601-01-01T00:00:00Z</dcterms:created>
  <dcterms:modified xsi:type="dcterms:W3CDTF">2013-02-03T14:34:32Z</dcterms:modified>
</cp:coreProperties>
</file>