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8"/>
  </p:notesMasterIdLst>
  <p:handoutMasterIdLst>
    <p:handoutMasterId r:id="rId19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28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123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/>
          <p:nvPr/>
        </p:nvSpPr>
        <p:spPr>
          <a:xfrm>
            <a:off x="467544" y="1804120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4572000" y="332656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6660232" y="2668216"/>
            <a:ext cx="1800200" cy="1512168"/>
            <a:chOff x="5210750" y="1066800"/>
            <a:chExt cx="2976900" cy="3130677"/>
          </a:xfrm>
        </p:grpSpPr>
        <p:sp>
          <p:nvSpPr>
            <p:cNvPr id="14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Freeform 10"/>
          <p:cNvSpPr/>
          <p:nvPr/>
        </p:nvSpPr>
        <p:spPr>
          <a:xfrm>
            <a:off x="1115616" y="2740224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1619672" y="2596208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spc="-15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المحاضرة الرابعة        </a:t>
            </a:r>
            <a:r>
              <a:rPr lang="ar-SA" sz="6000" spc="-15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2"/>
              </a:rPr>
              <a:t></a:t>
            </a:r>
            <a:endParaRPr lang="en-US" sz="6000" spc="-15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dirty="0" smtClean="0">
              <a:solidFill>
                <a:srgbClr val="292934"/>
              </a:solidFill>
            </a:endParaRPr>
          </a:p>
          <a:p>
            <a:r>
              <a:rPr lang="ar-SA" sz="4000" dirty="0" smtClean="0">
                <a:solidFill>
                  <a:schemeClr val="accent1">
                    <a:lumMod val="50000"/>
                  </a:schemeClr>
                </a:solidFill>
              </a:rPr>
              <a:t>مراحل البحث العلمي 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مراحل </a:t>
            </a:r>
            <a:r>
              <a:rPr lang="ar-SA" sz="4000" dirty="0" smtClean="0"/>
              <a:t>البحث العلمي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 smtClean="0"/>
              <a:t>	يقوم الإداريون </a:t>
            </a:r>
            <a:r>
              <a:rPr lang="ar-SA" sz="2400" dirty="0" smtClean="0"/>
              <a:t>عاده بطرح العديد من التساؤلات حول عدد الوحدات الواجب </a:t>
            </a:r>
            <a:r>
              <a:rPr lang="ar-SA" sz="2400" dirty="0" smtClean="0"/>
              <a:t>إنتاجها </a:t>
            </a:r>
            <a:r>
              <a:rPr lang="ar-SA" sz="2400" dirty="0" smtClean="0"/>
              <a:t>مدى فعاليه </a:t>
            </a:r>
            <a:r>
              <a:rPr lang="ar-SA" sz="2400" dirty="0" smtClean="0"/>
              <a:t>الإنتاج </a:t>
            </a:r>
            <a:r>
              <a:rPr lang="ar-SA" sz="2400" dirty="0" smtClean="0"/>
              <a:t>وكفايته وما هي تكلفه </a:t>
            </a:r>
            <a:r>
              <a:rPr lang="ar-SA" sz="2400" dirty="0" smtClean="0"/>
              <a:t>الإنتاج </a:t>
            </a:r>
            <a:r>
              <a:rPr lang="ar-SA" sz="2400" dirty="0" smtClean="0"/>
              <a:t>وكيف سيتم صرف كل وحده </a:t>
            </a:r>
            <a:r>
              <a:rPr lang="ar-SA" sz="2400" dirty="0" smtClean="0"/>
              <a:t>نقدية </a:t>
            </a:r>
            <a:r>
              <a:rPr lang="ar-SA" sz="2400" dirty="0" smtClean="0"/>
              <a:t>وما هي </a:t>
            </a:r>
            <a:r>
              <a:rPr lang="ar-SA" sz="2400" dirty="0" smtClean="0"/>
              <a:t>أفضل </a:t>
            </a:r>
            <a:r>
              <a:rPr lang="ar-SA" sz="2400" dirty="0" smtClean="0"/>
              <a:t>السبل </a:t>
            </a:r>
            <a:r>
              <a:rPr lang="ar-SA" sz="2400" dirty="0" smtClean="0"/>
              <a:t>الكفيلة </a:t>
            </a:r>
            <a:r>
              <a:rPr lang="ar-SA" sz="2400" dirty="0" smtClean="0"/>
              <a:t>بتسويق </a:t>
            </a:r>
            <a:r>
              <a:rPr lang="ar-SA" sz="2400" dirty="0" smtClean="0"/>
              <a:t>المنتج .</a:t>
            </a:r>
            <a:endParaRPr lang="ar-SA" sz="2400" dirty="0" smtClean="0"/>
          </a:p>
          <a:p>
            <a:pPr algn="just"/>
            <a:r>
              <a:rPr lang="ar-SA" sz="1000" dirty="0" smtClean="0"/>
              <a:t>	</a:t>
            </a:r>
          </a:p>
          <a:p>
            <a:pPr algn="just"/>
            <a:r>
              <a:rPr lang="ar-SA" sz="2400" dirty="0" smtClean="0"/>
              <a:t>	</a:t>
            </a:r>
            <a:r>
              <a:rPr lang="ar-SA" sz="2400" dirty="0" smtClean="0"/>
              <a:t>ويعتمد الإداريون </a:t>
            </a:r>
            <a:r>
              <a:rPr lang="ar-SA" sz="2400" dirty="0" smtClean="0"/>
              <a:t>في صنع قراراتهم وحل المشاكل التي يواجهونها على البيانات والمعلومات التي يقوموا بجمعها لذا لابد من القيام بدراسات </a:t>
            </a:r>
            <a:r>
              <a:rPr lang="ar-SA" sz="2400" dirty="0" smtClean="0"/>
              <a:t>تفصيلية </a:t>
            </a:r>
            <a:r>
              <a:rPr lang="ar-SA" sz="2400" dirty="0" smtClean="0"/>
              <a:t>تساعد صانع القرار للحصول على </a:t>
            </a:r>
            <a:r>
              <a:rPr lang="ar-SA" sz="2400" dirty="0" smtClean="0"/>
              <a:t>أفضل النتائج .</a:t>
            </a:r>
          </a:p>
          <a:p>
            <a:pPr algn="just"/>
            <a:endParaRPr lang="ar-SA" sz="1000" dirty="0" smtClean="0"/>
          </a:p>
          <a:p>
            <a:pPr marL="0" indent="0" algn="just"/>
            <a:r>
              <a:rPr lang="ar-SA" sz="2400" dirty="0" smtClean="0"/>
              <a:t>1- الشعور بالمشكلة </a:t>
            </a:r>
            <a:r>
              <a:rPr lang="ar-SA" sz="2400" dirty="0" smtClean="0"/>
              <a:t>(</a:t>
            </a:r>
            <a:r>
              <a:rPr lang="ar-SA" sz="2400" dirty="0" smtClean="0"/>
              <a:t>الإيجابية </a:t>
            </a:r>
            <a:r>
              <a:rPr lang="ar-SA" sz="2400" dirty="0" smtClean="0"/>
              <a:t>او </a:t>
            </a:r>
            <a:r>
              <a:rPr lang="ar-SA" sz="2400" dirty="0" smtClean="0"/>
              <a:t>السلبية)</a:t>
            </a:r>
            <a:endParaRPr lang="ar-SA" sz="2400" dirty="0" smtClean="0"/>
          </a:p>
          <a:p>
            <a:pPr marL="400050" lvl="1" indent="0" algn="just"/>
            <a:r>
              <a:rPr lang="ar-SA" sz="2400" dirty="0" smtClean="0"/>
              <a:t>عاده ما </a:t>
            </a:r>
            <a:r>
              <a:rPr lang="ar-SA" sz="2400" dirty="0" smtClean="0"/>
              <a:t>يبدأ </a:t>
            </a:r>
            <a:r>
              <a:rPr lang="ar-SA" sz="2400" dirty="0" smtClean="0"/>
              <a:t>البحث بحاله (وضع) او بمشكله </a:t>
            </a:r>
            <a:r>
              <a:rPr lang="ar-SA" sz="2400" dirty="0" smtClean="0"/>
              <a:t>وتساؤلات </a:t>
            </a:r>
            <a:r>
              <a:rPr lang="ar-SA" sz="2400" dirty="0" smtClean="0"/>
              <a:t>تجول في خاطر الباحث اما بسبب فضول لدى الباحث حول امر </a:t>
            </a:r>
            <a:r>
              <a:rPr lang="ar-SA" sz="2400" dirty="0" smtClean="0"/>
              <a:t>للإستكشاف .</a:t>
            </a:r>
            <a:endParaRPr lang="ar-SA" sz="2400" dirty="0" smtClean="0"/>
          </a:p>
          <a:p>
            <a:pPr algn="just"/>
            <a:endParaRPr lang="ar-S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256584"/>
          </a:xfrm>
        </p:spPr>
        <p:txBody>
          <a:bodyPr/>
          <a:lstStyle/>
          <a:p>
            <a:pPr marL="0" indent="0" algn="just"/>
            <a:r>
              <a:rPr lang="ar-SA" sz="2800" dirty="0" smtClean="0"/>
              <a:t>أو </a:t>
            </a:r>
            <a:r>
              <a:rPr lang="ar-SA" sz="2800" dirty="0" smtClean="0"/>
              <a:t>لحل مشكله معينه تواجه الباحث وهذا يعني </a:t>
            </a:r>
            <a:r>
              <a:rPr lang="ar-SA" sz="2800" dirty="0" smtClean="0"/>
              <a:t>أن </a:t>
            </a:r>
            <a:r>
              <a:rPr lang="ar-SA" sz="2800" dirty="0" smtClean="0"/>
              <a:t>هناك عده تساؤلات </a:t>
            </a:r>
            <a:r>
              <a:rPr lang="ar-SA" sz="2800" dirty="0" smtClean="0"/>
              <a:t>وإجابات </a:t>
            </a:r>
            <a:r>
              <a:rPr lang="ar-SA" sz="2800" dirty="0" smtClean="0"/>
              <a:t>محتمله لدى </a:t>
            </a:r>
            <a:r>
              <a:rPr lang="ar-SA" sz="2800" dirty="0" smtClean="0"/>
              <a:t>الباحث .</a:t>
            </a:r>
            <a:endParaRPr lang="ar-SA" sz="2800" dirty="0" smtClean="0"/>
          </a:p>
          <a:p>
            <a:pPr marL="0" indent="0" algn="just"/>
            <a:r>
              <a:rPr lang="ar-SA" sz="2800" dirty="0" smtClean="0"/>
              <a:t>وبعد </a:t>
            </a:r>
            <a:r>
              <a:rPr lang="ar-SA" sz="2800" dirty="0" smtClean="0"/>
              <a:t>أن </a:t>
            </a:r>
            <a:r>
              <a:rPr lang="ar-SA" sz="2800" dirty="0" smtClean="0"/>
              <a:t>يتم الباحث اختيار وتحديد مشكله البحث لابد له من عمل تقويم موضوعي لمشكله البحث بحيث يستطيع أ</a:t>
            </a:r>
            <a:r>
              <a:rPr lang="ar-SA" sz="2800" dirty="0" smtClean="0"/>
              <a:t>ن </a:t>
            </a:r>
            <a:r>
              <a:rPr lang="ar-SA" sz="2800" dirty="0" smtClean="0"/>
              <a:t>يدر من خلاله الجهد والمال والوقت الذي سيبذل في البحث وهناك بعض القواعد الواجب مراعاتها في تقويم مشكله البحث </a:t>
            </a:r>
            <a:r>
              <a:rPr lang="ar-SA" sz="2800" dirty="0" smtClean="0"/>
              <a:t>منها :</a:t>
            </a:r>
          </a:p>
          <a:p>
            <a:pPr marL="0" indent="0" algn="just"/>
            <a:endParaRPr lang="ar-SA" sz="1000" dirty="0" smtClean="0"/>
          </a:p>
          <a:p>
            <a:pPr marL="400050" lvl="1" indent="0" algn="just"/>
            <a:r>
              <a:rPr lang="ar-SA" dirty="0" smtClean="0"/>
              <a:t>أ- </a:t>
            </a:r>
            <a:r>
              <a:rPr lang="ar-SA" dirty="0" err="1" smtClean="0"/>
              <a:t>أ</a:t>
            </a:r>
            <a:r>
              <a:rPr lang="ar-SA" dirty="0" smtClean="0"/>
              <a:t>ن </a:t>
            </a:r>
            <a:r>
              <a:rPr lang="ar-SA" dirty="0" smtClean="0"/>
              <a:t>تكون </a:t>
            </a:r>
            <a:r>
              <a:rPr lang="ar-SA" dirty="0" smtClean="0"/>
              <a:t>المشكلة </a:t>
            </a:r>
            <a:r>
              <a:rPr lang="ar-SA" dirty="0" smtClean="0"/>
              <a:t>قابله </a:t>
            </a:r>
            <a:r>
              <a:rPr lang="ar-SA" dirty="0" smtClean="0"/>
              <a:t>للبحث .</a:t>
            </a:r>
            <a:endParaRPr lang="ar-SA" dirty="0" smtClean="0"/>
          </a:p>
          <a:p>
            <a:pPr marL="400050" lvl="1" indent="0" algn="just"/>
            <a:r>
              <a:rPr lang="ar-SA" dirty="0" smtClean="0"/>
              <a:t>ب- الأصالة </a:t>
            </a:r>
            <a:r>
              <a:rPr lang="ar-SA" dirty="0" smtClean="0"/>
              <a:t>في مشكله </a:t>
            </a:r>
            <a:r>
              <a:rPr lang="ar-SA" dirty="0" smtClean="0"/>
              <a:t>البحث .</a:t>
            </a:r>
            <a:endParaRPr lang="ar-SA" dirty="0" smtClean="0"/>
          </a:p>
          <a:p>
            <a:pPr marL="400050" lvl="1" indent="0" algn="just"/>
            <a:r>
              <a:rPr lang="ar-SA" dirty="0" smtClean="0"/>
              <a:t>ج- أن </a:t>
            </a:r>
            <a:r>
              <a:rPr lang="ar-SA" dirty="0" smtClean="0"/>
              <a:t>تكون </a:t>
            </a:r>
            <a:r>
              <a:rPr lang="ar-SA" dirty="0" smtClean="0"/>
              <a:t>الدراسة </a:t>
            </a:r>
            <a:r>
              <a:rPr lang="ar-SA" dirty="0" smtClean="0"/>
              <a:t>ضمن </a:t>
            </a:r>
            <a:r>
              <a:rPr lang="ar-SA" dirty="0" smtClean="0"/>
              <a:t>إمكانات </a:t>
            </a:r>
            <a:r>
              <a:rPr lang="ar-SA" dirty="0" smtClean="0"/>
              <a:t>الباحث </a:t>
            </a:r>
            <a:r>
              <a:rPr lang="ar-SA" dirty="0" smtClean="0"/>
              <a:t>المالية والتخصصية .</a:t>
            </a:r>
            <a:endParaRPr lang="ar-SA" dirty="0" smtClean="0"/>
          </a:p>
          <a:p>
            <a:pPr marL="400050" lvl="1" indent="0" algn="just"/>
            <a:r>
              <a:rPr lang="ar-SA" dirty="0" smtClean="0"/>
              <a:t>د- أن </a:t>
            </a:r>
            <a:r>
              <a:rPr lang="ar-SA" dirty="0" smtClean="0"/>
              <a:t>تكون مشكله البحث </a:t>
            </a:r>
            <a:r>
              <a:rPr lang="ar-SA" dirty="0" smtClean="0"/>
              <a:t>متبلورة </a:t>
            </a:r>
            <a:r>
              <a:rPr lang="ar-SA" dirty="0" smtClean="0"/>
              <a:t>في ذهن </a:t>
            </a:r>
            <a:r>
              <a:rPr lang="ar-SA" dirty="0" smtClean="0"/>
              <a:t>الباحث .</a:t>
            </a:r>
            <a:endParaRPr lang="ar-SA" dirty="0" smtClean="0"/>
          </a:p>
          <a:p>
            <a:pPr algn="just"/>
            <a:endParaRPr lang="ar-SA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تحديد أهداف </a:t>
            </a:r>
            <a:r>
              <a:rPr lang="ar-SA" dirty="0" smtClean="0"/>
              <a:t>البحث </a:t>
            </a:r>
            <a:r>
              <a:rPr lang="ar-SA" dirty="0" smtClean="0"/>
              <a:t>وأبعاده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5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	من </a:t>
            </a:r>
            <a:r>
              <a:rPr lang="ar-SA" dirty="0" smtClean="0"/>
              <a:t>تحديد المستفيد من </a:t>
            </a:r>
            <a:r>
              <a:rPr lang="ar-SA" dirty="0" smtClean="0"/>
              <a:t>الدراسة </a:t>
            </a:r>
            <a:r>
              <a:rPr lang="ar-SA" dirty="0" smtClean="0"/>
              <a:t>ولماذا القيام بها ومتى سيقوم بها ومدى مساهمه البحث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استعراض أدبيات الدراسة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7931224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	حيث أن </a:t>
            </a:r>
            <a:r>
              <a:rPr lang="ar-SA" sz="2800" dirty="0" smtClean="0"/>
              <a:t>هدف البحث العلمي </a:t>
            </a:r>
            <a:r>
              <a:rPr lang="ar-SA" sz="2800" dirty="0" smtClean="0"/>
              <a:t>زيادة المعرفة </a:t>
            </a:r>
            <a:r>
              <a:rPr lang="ar-SA" sz="2800" dirty="0" smtClean="0"/>
              <a:t>يقوم الباحث </a:t>
            </a:r>
            <a:r>
              <a:rPr lang="ar-SA" sz="2800" dirty="0" smtClean="0"/>
              <a:t>بإضافة </a:t>
            </a:r>
            <a:r>
              <a:rPr lang="ar-SA" sz="2800" dirty="0" smtClean="0"/>
              <a:t>عمله </a:t>
            </a:r>
            <a:r>
              <a:rPr lang="ar-SA" sz="2800" dirty="0" smtClean="0"/>
              <a:t>لأعمال </a:t>
            </a:r>
            <a:r>
              <a:rPr lang="ar-SA" sz="2800" dirty="0" smtClean="0"/>
              <a:t>الآخرين عن طريق الزيارات </a:t>
            </a:r>
            <a:r>
              <a:rPr lang="ar-SA" sz="2800" dirty="0" smtClean="0"/>
              <a:t>المتكررة </a:t>
            </a:r>
            <a:r>
              <a:rPr lang="ar-SA" sz="2800" dirty="0" smtClean="0"/>
              <a:t>للمكتبات للحصول على الكتب والدوريات والنشرات </a:t>
            </a:r>
            <a:r>
              <a:rPr lang="ar-SA" sz="2800" dirty="0" smtClean="0"/>
              <a:t>المتعلقة </a:t>
            </a:r>
            <a:r>
              <a:rPr lang="ar-SA" sz="2800" dirty="0" smtClean="0"/>
              <a:t>بموضوع البحث لمناقشه وتلخيص </a:t>
            </a:r>
            <a:r>
              <a:rPr lang="ar-SA" sz="2800" dirty="0" smtClean="0"/>
              <a:t>الأفكار الهامة الواردة </a:t>
            </a:r>
            <a:r>
              <a:rPr lang="ar-SA" sz="2800" dirty="0" smtClean="0"/>
              <a:t>في تلك الدراسات وفي بعض </a:t>
            </a:r>
            <a:r>
              <a:rPr lang="ar-SA" sz="2800" dirty="0" smtClean="0"/>
              <a:t>الأحيان </a:t>
            </a:r>
            <a:r>
              <a:rPr lang="ar-SA" sz="2800" dirty="0" smtClean="0"/>
              <a:t>يجد الباحث </a:t>
            </a:r>
            <a:r>
              <a:rPr lang="ar-SA" sz="2800" dirty="0" smtClean="0"/>
              <a:t>أن </a:t>
            </a:r>
            <a:r>
              <a:rPr lang="ar-SA" sz="2800" dirty="0" smtClean="0"/>
              <a:t>موضوعه </a:t>
            </a:r>
            <a:r>
              <a:rPr lang="ar-SA" sz="2800" dirty="0" smtClean="0"/>
              <a:t>آو المشكلة/الحالة </a:t>
            </a:r>
            <a:r>
              <a:rPr lang="ar-SA" sz="2800" dirty="0" smtClean="0"/>
              <a:t>بالمصنع بالمثل لم تتطرق اليه دراسات سابقه ويشعر بعدم الحاجه لسرد الدراسات </a:t>
            </a:r>
            <a:r>
              <a:rPr lang="ar-SA" sz="2800" dirty="0" smtClean="0"/>
              <a:t>السابقة . </a:t>
            </a:r>
            <a:endParaRPr lang="ar-SA" sz="2800" dirty="0" smtClean="0"/>
          </a:p>
          <a:p>
            <a:pPr algn="just">
              <a:lnSpc>
                <a:spcPct val="150000"/>
              </a:lnSpc>
            </a:pPr>
            <a:endParaRPr lang="ar-SA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فرضيات الدراسة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	بعد أن </a:t>
            </a:r>
            <a:r>
              <a:rPr lang="ar-SA" sz="2800" dirty="0" smtClean="0"/>
              <a:t>يقوم الباحث بوضع بحثه في </a:t>
            </a:r>
            <a:r>
              <a:rPr lang="ar-SA" sz="2800" dirty="0" smtClean="0"/>
              <a:t>إطاره </a:t>
            </a:r>
            <a:r>
              <a:rPr lang="ar-SA" sz="2800" dirty="0" smtClean="0"/>
              <a:t>الصحيح ويحدد </a:t>
            </a:r>
            <a:r>
              <a:rPr lang="ar-SA" sz="2800" dirty="0" smtClean="0"/>
              <a:t>أهدافه وأبعاده </a:t>
            </a:r>
            <a:r>
              <a:rPr lang="ar-SA" sz="2800" dirty="0" smtClean="0"/>
              <a:t>ويراجع الدراسات </a:t>
            </a:r>
            <a:r>
              <a:rPr lang="ar-SA" sz="2800" dirty="0" smtClean="0"/>
              <a:t>السابقة </a:t>
            </a:r>
            <a:r>
              <a:rPr lang="ar-SA" sz="2800" dirty="0" smtClean="0"/>
              <a:t>ووضع بعض التصورات </a:t>
            </a:r>
            <a:r>
              <a:rPr lang="ar-SA" sz="2800" dirty="0" smtClean="0"/>
              <a:t>الأولية </a:t>
            </a:r>
            <a:r>
              <a:rPr lang="ar-SA" sz="2800" dirty="0" smtClean="0"/>
              <a:t>حول العلاقات التي يتوقع الباحث الحصول عليها وهذه ما تسمى بفرضيات </a:t>
            </a:r>
            <a:r>
              <a:rPr lang="ar-SA" sz="2800" dirty="0" smtClean="0"/>
              <a:t>الدراسة </a:t>
            </a:r>
            <a:r>
              <a:rPr lang="ar-SA" sz="2800" dirty="0" smtClean="0"/>
              <a:t>وتعرف </a:t>
            </a:r>
            <a:r>
              <a:rPr lang="ar-SA" sz="2800" dirty="0" smtClean="0"/>
              <a:t>الفرضية </a:t>
            </a:r>
            <a:r>
              <a:rPr lang="ar-SA" sz="2800" dirty="0" smtClean="0"/>
              <a:t>على </a:t>
            </a:r>
            <a:r>
              <a:rPr lang="ar-SA" sz="2800" dirty="0" smtClean="0"/>
              <a:t>أنها </a:t>
            </a:r>
            <a:r>
              <a:rPr lang="ar-SA" sz="2800" dirty="0" smtClean="0"/>
              <a:t>عباه تحدد </a:t>
            </a:r>
            <a:r>
              <a:rPr lang="ar-SA" sz="2800" dirty="0" smtClean="0"/>
              <a:t>آو </a:t>
            </a:r>
            <a:r>
              <a:rPr lang="ar-SA" sz="2800" dirty="0" smtClean="0"/>
              <a:t>تصف </a:t>
            </a:r>
            <a:r>
              <a:rPr lang="ar-SA" sz="2800" dirty="0" smtClean="0"/>
              <a:t>العلاقة </a:t>
            </a:r>
            <a:r>
              <a:rPr lang="ar-SA" sz="2800" dirty="0" smtClean="0"/>
              <a:t>بين متغيرين </a:t>
            </a:r>
            <a:r>
              <a:rPr lang="ar-SA" sz="2800" dirty="0" smtClean="0"/>
              <a:t>آو أكثر </a:t>
            </a:r>
            <a:r>
              <a:rPr lang="ar-SA" sz="2800" dirty="0" smtClean="0"/>
              <a:t>بطريقه تمكن الباحث من اختبار مدى صحتها </a:t>
            </a:r>
            <a:r>
              <a:rPr lang="ar-SA" sz="2800" dirty="0" smtClean="0"/>
              <a:t>آو فعاليتها .</a:t>
            </a:r>
            <a:endParaRPr lang="ar-SA" sz="2800" dirty="0" smtClean="0"/>
          </a:p>
          <a:p>
            <a:pPr algn="just">
              <a:lnSpc>
                <a:spcPct val="150000"/>
              </a:lnSpc>
            </a:pPr>
            <a:endParaRPr lang="ar-SA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تصميم </a:t>
            </a:r>
            <a:r>
              <a:rPr lang="ar-SA" sz="4000" dirty="0" smtClean="0"/>
              <a:t>البحث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	ويقصد بأنه </a:t>
            </a:r>
            <a:r>
              <a:rPr lang="ar-SA" sz="2800" dirty="0" smtClean="0"/>
              <a:t>خطه جمع المعلومات والبيانات بهدف تحليلها وتفسيرها واختبار </a:t>
            </a:r>
            <a:r>
              <a:rPr lang="ar-SA" sz="2800" dirty="0" smtClean="0"/>
              <a:t>صحة </a:t>
            </a:r>
            <a:r>
              <a:rPr lang="ar-SA" sz="2800" dirty="0" smtClean="0"/>
              <a:t>الفرضيات وتشمل هذه </a:t>
            </a:r>
            <a:r>
              <a:rPr lang="ar-SA" sz="2800" dirty="0" smtClean="0"/>
              <a:t>الرحلة </a:t>
            </a:r>
            <a:r>
              <a:rPr lang="ar-SA" sz="2800" dirty="0" smtClean="0"/>
              <a:t>على تحديد منهج </a:t>
            </a:r>
            <a:r>
              <a:rPr lang="ar-SA" sz="2800" dirty="0" smtClean="0"/>
              <a:t>الدراسة </a:t>
            </a:r>
            <a:r>
              <a:rPr lang="ar-SA" sz="2800" dirty="0" smtClean="0"/>
              <a:t>ومصادر المعلومات المراد جمعها </a:t>
            </a:r>
            <a:r>
              <a:rPr lang="ar-SA" sz="2800" dirty="0" smtClean="0"/>
              <a:t>والمتعلقة بالظاهرة </a:t>
            </a:r>
            <a:r>
              <a:rPr lang="ar-SA" sz="2800" dirty="0" smtClean="0"/>
              <a:t>موضوع </a:t>
            </a:r>
            <a:r>
              <a:rPr lang="ar-SA" sz="2800" dirty="0" smtClean="0"/>
              <a:t>الدراسة </a:t>
            </a:r>
            <a:r>
              <a:rPr lang="ar-SA" sz="2800" dirty="0" smtClean="0"/>
              <a:t>وتحديد طرق جمع البيانات </a:t>
            </a:r>
            <a:r>
              <a:rPr lang="ar-SA" sz="2800" dirty="0" smtClean="0"/>
              <a:t>المتعلقة </a:t>
            </a:r>
            <a:r>
              <a:rPr lang="ar-SA" sz="2800" dirty="0" smtClean="0"/>
              <a:t>بالمشروع </a:t>
            </a:r>
            <a:r>
              <a:rPr lang="ar-SA" sz="2800" dirty="0" smtClean="0"/>
              <a:t>البحثي .</a:t>
            </a:r>
            <a:endParaRPr lang="ar-SA" sz="2800" dirty="0" smtClean="0"/>
          </a:p>
          <a:p>
            <a:pPr algn="just">
              <a:lnSpc>
                <a:spcPct val="150000"/>
              </a:lnSpc>
            </a:pPr>
            <a:endParaRPr lang="ar-SA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جمع البيانات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	وتعد </a:t>
            </a:r>
            <a:r>
              <a:rPr lang="ar-SA" dirty="0" smtClean="0"/>
              <a:t>هذه </a:t>
            </a:r>
            <a:r>
              <a:rPr lang="ar-SA" dirty="0" smtClean="0"/>
              <a:t>المرحلة مهمة </a:t>
            </a:r>
            <a:r>
              <a:rPr lang="ar-SA" dirty="0" smtClean="0"/>
              <a:t>في البحث حيث يقوم الباحث بجمع  البيانات من مصادرها والتي سنتطرق لها بمحاضره </a:t>
            </a:r>
            <a:r>
              <a:rPr lang="ar-SA" dirty="0" smtClean="0"/>
              <a:t>قادمة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تصنيف </a:t>
            </a:r>
            <a:r>
              <a:rPr lang="ar-SA" sz="4000" dirty="0" smtClean="0"/>
              <a:t>وتبويب البيانات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>
              <a:lnSpc>
                <a:spcPct val="150000"/>
              </a:lnSpc>
            </a:pPr>
            <a:r>
              <a:rPr lang="ar-SA" sz="2800" dirty="0" smtClean="0"/>
              <a:t>	بعد أن </a:t>
            </a:r>
            <a:r>
              <a:rPr lang="ar-SA" sz="2800" dirty="0" smtClean="0"/>
              <a:t>يتم جمع البيانات لابد للباحث لتسهيل قراءتها وتحليلها من تصنيفها وتبويبها بالطرق </a:t>
            </a:r>
            <a:r>
              <a:rPr lang="ar-SA" sz="2800" dirty="0" smtClean="0"/>
              <a:t>العلمية </a:t>
            </a:r>
            <a:r>
              <a:rPr lang="ar-SA" sz="2800" dirty="0" smtClean="0"/>
              <a:t>المتعارف عليها بمعنى اختصار المعلومات </a:t>
            </a:r>
            <a:r>
              <a:rPr lang="ar-SA" sz="2800" dirty="0" smtClean="0"/>
              <a:t>المجمعة </a:t>
            </a:r>
            <a:r>
              <a:rPr lang="ar-SA" sz="2800" dirty="0" smtClean="0"/>
              <a:t>بطريقه تؤدي لبلوره مشكله البحث  ويمكن </a:t>
            </a:r>
            <a:r>
              <a:rPr lang="ar-SA" sz="2800" dirty="0" smtClean="0"/>
              <a:t>أن </a:t>
            </a:r>
            <a:r>
              <a:rPr lang="ar-SA" sz="2800" dirty="0" smtClean="0"/>
              <a:t>تعرض المعلومات </a:t>
            </a:r>
            <a:r>
              <a:rPr lang="ar-SA" sz="2800" dirty="0" smtClean="0"/>
              <a:t>المجمعة </a:t>
            </a:r>
            <a:r>
              <a:rPr lang="ar-SA" sz="2800" dirty="0" smtClean="0"/>
              <a:t>بصيغه مقاله </a:t>
            </a:r>
            <a:r>
              <a:rPr lang="ar-SA" sz="2800" dirty="0" smtClean="0"/>
              <a:t>أو </a:t>
            </a:r>
            <a:r>
              <a:rPr lang="ar-SA" sz="2800" dirty="0" smtClean="0"/>
              <a:t>جداول أ</a:t>
            </a:r>
            <a:r>
              <a:rPr lang="ar-SA" sz="2800" dirty="0" smtClean="0"/>
              <a:t>و </a:t>
            </a:r>
            <a:r>
              <a:rPr lang="ar-SA" sz="2800" dirty="0" smtClean="0"/>
              <a:t>مخططات </a:t>
            </a:r>
            <a:r>
              <a:rPr lang="ar-SA" sz="2800" dirty="0" smtClean="0"/>
              <a:t>ومنحيات </a:t>
            </a:r>
            <a:r>
              <a:rPr lang="ar-SA" sz="2800" dirty="0" smtClean="0"/>
              <a:t>وذلك حسب </a:t>
            </a:r>
            <a:r>
              <a:rPr lang="ar-SA" sz="2800" dirty="0" smtClean="0"/>
              <a:t>طبيعة الدراسة .</a:t>
            </a:r>
            <a:endParaRPr lang="ar-SA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تحليل </a:t>
            </a:r>
            <a:r>
              <a:rPr lang="ar-SA" sz="4000" dirty="0" smtClean="0"/>
              <a:t>وتفسير البيانات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endParaRPr lang="ar-SA" dirty="0" smtClean="0"/>
          </a:p>
          <a:p>
            <a:pPr algn="just">
              <a:lnSpc>
                <a:spcPct val="150000"/>
              </a:lnSpc>
            </a:pPr>
            <a:r>
              <a:rPr lang="ar-SA" dirty="0" smtClean="0"/>
              <a:t>	فقد </a:t>
            </a:r>
            <a:r>
              <a:rPr lang="ar-SA" dirty="0" smtClean="0"/>
              <a:t>يقوم </a:t>
            </a:r>
            <a:r>
              <a:rPr lang="ar-SA" dirty="0" smtClean="0"/>
              <a:t>الباحث باستخدام الأساليب الإحصائية الوصفية أو أي أسلوب </a:t>
            </a:r>
            <a:r>
              <a:rPr lang="ar-SA" dirty="0" smtClean="0"/>
              <a:t>آخر يوصل الباحث لاختبار </a:t>
            </a:r>
            <a:r>
              <a:rPr lang="ar-SA" dirty="0" smtClean="0"/>
              <a:t>صحة الفرضية </a:t>
            </a:r>
            <a:r>
              <a:rPr lang="ar-SA" dirty="0" smtClean="0"/>
              <a:t>التي صاغها في </a:t>
            </a:r>
            <a:r>
              <a:rPr lang="ar-SA" dirty="0" smtClean="0"/>
              <a:t>بداية البحث .</a:t>
            </a:r>
            <a:endParaRPr lang="ar-SA" dirty="0" smtClean="0"/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كتابه </a:t>
            </a:r>
            <a:r>
              <a:rPr lang="ar-SA" sz="4000" dirty="0" smtClean="0"/>
              <a:t>التقرير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endParaRPr lang="ar-SA" sz="2800" dirty="0" smtClean="0"/>
          </a:p>
          <a:p>
            <a:pPr algn="just">
              <a:lnSpc>
                <a:spcPct val="150000"/>
              </a:lnSpc>
            </a:pPr>
            <a:r>
              <a:rPr lang="ar-SA" sz="2800" dirty="0" smtClean="0"/>
              <a:t>	وهذه </a:t>
            </a:r>
            <a:r>
              <a:rPr lang="ar-SA" sz="2800" dirty="0" smtClean="0"/>
              <a:t>هي </a:t>
            </a:r>
            <a:r>
              <a:rPr lang="ar-SA" sz="2800" dirty="0" smtClean="0"/>
              <a:t>المرحلة الأخيرة </a:t>
            </a:r>
            <a:r>
              <a:rPr lang="ar-SA" sz="2800" dirty="0" smtClean="0"/>
              <a:t>في البحث وهنا لا بد للباحث من مراعاة فيما </a:t>
            </a:r>
            <a:r>
              <a:rPr lang="ar-SA" sz="2800" dirty="0" smtClean="0"/>
              <a:t>إذا </a:t>
            </a:r>
            <a:r>
              <a:rPr lang="ar-SA" sz="2800" dirty="0" smtClean="0"/>
              <a:t>كان البحث هو </a:t>
            </a:r>
            <a:r>
              <a:rPr lang="ar-SA" sz="2800" dirty="0" smtClean="0"/>
              <a:t>أطروحة </a:t>
            </a:r>
            <a:r>
              <a:rPr lang="ar-SA" sz="2800" dirty="0" smtClean="0"/>
              <a:t>ماجستير </a:t>
            </a:r>
            <a:r>
              <a:rPr lang="ar-SA" sz="2800" dirty="0" smtClean="0"/>
              <a:t>أو </a:t>
            </a:r>
            <a:r>
              <a:rPr lang="ar-SA" sz="2800" dirty="0" smtClean="0"/>
              <a:t>دكتوراه </a:t>
            </a:r>
            <a:r>
              <a:rPr lang="ar-SA" sz="2800" dirty="0" smtClean="0"/>
              <a:t>أو </a:t>
            </a:r>
            <a:r>
              <a:rPr lang="ar-SA" sz="2800" dirty="0" smtClean="0"/>
              <a:t>تقرير عمل </a:t>
            </a:r>
            <a:r>
              <a:rPr lang="ar-SA" sz="2800" dirty="0" smtClean="0"/>
              <a:t>أو </a:t>
            </a:r>
            <a:r>
              <a:rPr lang="ar-SA" sz="2800" dirty="0" smtClean="0"/>
              <a:t>بحث علمي </a:t>
            </a:r>
            <a:r>
              <a:rPr lang="ar-SA" sz="2800" dirty="0" smtClean="0"/>
              <a:t>لإغراض </a:t>
            </a:r>
            <a:r>
              <a:rPr lang="ar-SA" sz="2800" dirty="0" smtClean="0"/>
              <a:t>النشر كذلك يجب </a:t>
            </a:r>
            <a:r>
              <a:rPr lang="ar-SA" sz="2800" dirty="0" smtClean="0"/>
              <a:t>مراعاة </a:t>
            </a:r>
            <a:r>
              <a:rPr lang="ar-SA" sz="2800" dirty="0" smtClean="0"/>
              <a:t>هيكل وتنظيم البحث بحيث يحتوي على الراحل </a:t>
            </a:r>
            <a:r>
              <a:rPr lang="ar-SA" sz="2800" dirty="0" smtClean="0"/>
              <a:t>السابقة .</a:t>
            </a:r>
            <a:endParaRPr lang="ar-SA" sz="2800" dirty="0" smtClean="0"/>
          </a:p>
          <a:p>
            <a:pPr algn="just">
              <a:lnSpc>
                <a:spcPct val="150000"/>
              </a:lnSpc>
            </a:pPr>
            <a:endParaRPr lang="ar-SA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33000">
                <a:schemeClr val="accent1">
                  <a:lumMod val="75000"/>
                  <a:alpha val="9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2429</TotalTime>
  <Words>150</Words>
  <Application>Microsoft Office PowerPoint</Application>
  <PresentationFormat>عرض على الشاشة (3:4)‏</PresentationFormat>
  <Paragraphs>46</Paragraphs>
  <Slides>13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المحاضرة التمهيدية</vt:lpstr>
      <vt:lpstr>الشريحة 1</vt:lpstr>
      <vt:lpstr>            المحاضرة الرابعة        </vt:lpstr>
      <vt:lpstr> مراحل البحث العلمي</vt:lpstr>
      <vt:lpstr>الشريحة 4</vt:lpstr>
      <vt:lpstr> تحديد أهداف البحث وأبعاده</vt:lpstr>
      <vt:lpstr> استعراض أدبيات الدراسة </vt:lpstr>
      <vt:lpstr> فرضيات الدراسة </vt:lpstr>
      <vt:lpstr> تصميم البحث </vt:lpstr>
      <vt:lpstr> جمع البيانات</vt:lpstr>
      <vt:lpstr> تصنيف وتبويب البيانات</vt:lpstr>
      <vt:lpstr> تحليل وتفسير البيانات</vt:lpstr>
      <vt:lpstr> كتابه التقرير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عبدالله</cp:lastModifiedBy>
  <cp:revision>248</cp:revision>
  <dcterms:created xsi:type="dcterms:W3CDTF">1601-01-01T00:00:00Z</dcterms:created>
  <dcterms:modified xsi:type="dcterms:W3CDTF">2013-02-03T16:33:33Z</dcterms:modified>
</cp:coreProperties>
</file>