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24"/>
  </p:notesMasterIdLst>
  <p:handoutMasterIdLst>
    <p:handoutMasterId r:id="rId25"/>
  </p:handoutMasterIdLst>
  <p:sldIdLst>
    <p:sldId id="306" r:id="rId5"/>
    <p:sldId id="287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28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0000FF"/>
    <a:srgbClr val="990033"/>
    <a:srgbClr val="0066FF"/>
    <a:srgbClr val="0033CC"/>
    <a:srgbClr val="FF3300"/>
    <a:srgbClr val="FF0000"/>
    <a:srgbClr val="660033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378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467544" y="1876128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572000" y="404664"/>
            <a:ext cx="43559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660232" y="2740224"/>
            <a:ext cx="1800200" cy="1512168"/>
            <a:chOff x="5210750" y="1066800"/>
            <a:chExt cx="2976900" cy="3130677"/>
          </a:xfrm>
        </p:grpSpPr>
        <p:sp>
          <p:nvSpPr>
            <p:cNvPr id="7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Freeform 10"/>
          <p:cNvSpPr/>
          <p:nvPr/>
        </p:nvSpPr>
        <p:spPr>
          <a:xfrm>
            <a:off x="1115616" y="2812232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1619672" y="2668216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37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                المحاضرة الحادية عشر            </a:t>
            </a:r>
            <a:r>
              <a:rPr lang="en-US" sz="6000" b="1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11</a:t>
            </a:r>
            <a:endParaRPr lang="en-US" sz="6000" b="1" spc="-150" dirty="0" smtClean="0">
              <a:solidFill>
                <a:srgbClr val="FF0000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sz="1600" dirty="0" smtClean="0">
              <a:solidFill>
                <a:srgbClr val="292934"/>
              </a:solidFill>
            </a:endParaRPr>
          </a:p>
          <a:p>
            <a:r>
              <a:rPr lang="ar-SA" sz="4400" dirty="0">
                <a:solidFill>
                  <a:schemeClr val="accent1">
                    <a:lumMod val="50000"/>
                  </a:schemeClr>
                </a:solidFill>
              </a:rPr>
              <a:t>طرق جمع البيانات </a:t>
            </a:r>
            <a:r>
              <a:rPr lang="ar-SA" sz="4400" dirty="0" smtClean="0">
                <a:solidFill>
                  <a:schemeClr val="accent1">
                    <a:lumMod val="50000"/>
                  </a:schemeClr>
                </a:solidFill>
              </a:rPr>
              <a:t>الميدانية </a:t>
            </a:r>
            <a:endParaRPr lang="ar-SA" sz="4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طرق ووسائل جمع المعلومات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A50021"/>
                </a:solidFill>
              </a:rPr>
              <a:t>اولا : </a:t>
            </a:r>
            <a:r>
              <a:rPr lang="ar-SA" dirty="0">
                <a:solidFill>
                  <a:srgbClr val="A50021"/>
                </a:solidFill>
              </a:rPr>
              <a:t>الاستبيان</a:t>
            </a:r>
          </a:p>
          <a:p>
            <a:pPr algn="just">
              <a:lnSpc>
                <a:spcPct val="150000"/>
              </a:lnSpc>
            </a:pPr>
            <a:r>
              <a:rPr lang="ar-SA" dirty="0" smtClean="0"/>
              <a:t>	</a:t>
            </a:r>
            <a:r>
              <a:rPr lang="ar-SA" sz="3000" dirty="0" smtClean="0"/>
              <a:t>يعرف </a:t>
            </a:r>
            <a:r>
              <a:rPr lang="ar-SA" sz="3000" dirty="0"/>
              <a:t>الاستبيان على انه وسيله لجمع المعلومات </a:t>
            </a:r>
            <a:r>
              <a:rPr lang="ar-SA" sz="3000" dirty="0" smtClean="0"/>
              <a:t>المتعلقة </a:t>
            </a:r>
            <a:r>
              <a:rPr lang="ar-SA" sz="3000" dirty="0"/>
              <a:t>بموضوع بحثي معين عن طريق اعداد </a:t>
            </a:r>
            <a:r>
              <a:rPr lang="ar-SA" sz="3000" dirty="0" smtClean="0"/>
              <a:t>استمارة </a:t>
            </a:r>
            <a:r>
              <a:rPr lang="ar-SA" sz="3000" dirty="0"/>
              <a:t>يتم تعبئتها من قبل عينه ممثله من الافراد ويسمى الشخص الذي يقوم بإملاء </a:t>
            </a:r>
            <a:r>
              <a:rPr lang="ar-SA" sz="3000" dirty="0" smtClean="0"/>
              <a:t>الاستمارة بالمستجيب .</a:t>
            </a:r>
            <a:endParaRPr lang="ar-SA" sz="3000" dirty="0"/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1596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كيفيه بناء </a:t>
            </a:r>
            <a:r>
              <a:rPr lang="ar-SA" sz="4000" dirty="0" smtClean="0"/>
              <a:t>الاستمارة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	بعد </a:t>
            </a:r>
            <a:r>
              <a:rPr lang="ar-SA" dirty="0"/>
              <a:t>قيام الباحث بتحديد الجانب النظري </a:t>
            </a:r>
            <a:r>
              <a:rPr lang="ar-SA" dirty="0" smtClean="0"/>
              <a:t>لدراسة </a:t>
            </a:r>
            <a:r>
              <a:rPr lang="ar-SA" dirty="0"/>
              <a:t>ووضع فرضيات </a:t>
            </a:r>
            <a:r>
              <a:rPr lang="ar-SA" dirty="0" smtClean="0"/>
              <a:t>الدراسة </a:t>
            </a:r>
            <a:r>
              <a:rPr lang="ar-SA" dirty="0"/>
              <a:t>تأتي الحاجه </a:t>
            </a: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لعمليه </a:t>
            </a:r>
            <a:r>
              <a:rPr lang="ar-SA" dirty="0"/>
              <a:t>جمع المعلومات والبيانات</a:t>
            </a:r>
          </a:p>
          <a:p>
            <a:pPr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0056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القواعد </a:t>
            </a:r>
            <a:r>
              <a:rPr lang="ar-SA" sz="4000" dirty="0" smtClean="0"/>
              <a:t>العامة </a:t>
            </a:r>
            <a:r>
              <a:rPr lang="ar-SA" sz="4000" dirty="0"/>
              <a:t>في </a:t>
            </a:r>
            <a:r>
              <a:rPr lang="ar-SA" sz="4000" dirty="0" smtClean="0"/>
              <a:t>صياغة الاستبيان :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600201"/>
            <a:ext cx="8435280" cy="4525963"/>
          </a:xfrm>
        </p:spPr>
        <p:txBody>
          <a:bodyPr/>
          <a:lstStyle/>
          <a:p>
            <a:pPr algn="just"/>
            <a:r>
              <a:rPr lang="ar-SA" sz="2400" b="1" dirty="0"/>
              <a:t>1- تجنب ازدواجيه </a:t>
            </a:r>
            <a:r>
              <a:rPr lang="ar-SA" sz="2400" b="1" dirty="0" smtClean="0"/>
              <a:t>الاسئلة </a:t>
            </a:r>
            <a:r>
              <a:rPr lang="ar-SA" sz="2400" dirty="0" smtClean="0"/>
              <a:t>: </a:t>
            </a:r>
            <a:r>
              <a:rPr lang="ar-SA" sz="2400" dirty="0"/>
              <a:t>ونعني بذلك عدم احتواء اكثر من </a:t>
            </a:r>
            <a:r>
              <a:rPr lang="ar-SA" sz="2400" dirty="0" smtClean="0"/>
              <a:t>معلومة </a:t>
            </a:r>
            <a:r>
              <a:rPr lang="ar-SA" sz="2400" dirty="0"/>
              <a:t>في سؤال واحد</a:t>
            </a:r>
          </a:p>
          <a:p>
            <a:pPr algn="just"/>
            <a:r>
              <a:rPr lang="ar-SA" sz="2400" b="1" dirty="0"/>
              <a:t>2- البعد عن </a:t>
            </a:r>
            <a:r>
              <a:rPr lang="ar-SA" sz="2400" b="1" dirty="0" smtClean="0"/>
              <a:t>الاسئلة الغامضة </a:t>
            </a:r>
            <a:r>
              <a:rPr lang="ar-SA" sz="2400" dirty="0" smtClean="0"/>
              <a:t>: </a:t>
            </a:r>
            <a:r>
              <a:rPr lang="ar-SA" sz="2400" dirty="0"/>
              <a:t>بالطبع </a:t>
            </a:r>
            <a:r>
              <a:rPr lang="ar-SA" sz="2400" dirty="0" smtClean="0"/>
              <a:t>لا يعتمد </a:t>
            </a:r>
            <a:r>
              <a:rPr lang="ar-SA" sz="2400" dirty="0"/>
              <a:t>الباحث وضع </a:t>
            </a:r>
            <a:r>
              <a:rPr lang="ar-SA" sz="2400" dirty="0" smtClean="0"/>
              <a:t>اسئلة مبهمة </a:t>
            </a:r>
            <a:r>
              <a:rPr lang="ar-SA" sz="2400" dirty="0"/>
              <a:t>وليست ذو دلالات </a:t>
            </a:r>
            <a:r>
              <a:rPr lang="ar-SA" sz="2400" dirty="0" smtClean="0"/>
              <a:t>واضحه .</a:t>
            </a:r>
            <a:endParaRPr lang="ar-SA" sz="2400" dirty="0"/>
          </a:p>
          <a:p>
            <a:pPr algn="just"/>
            <a:r>
              <a:rPr lang="ar-SA" sz="2400" b="1" dirty="0"/>
              <a:t>3-</a:t>
            </a:r>
            <a:r>
              <a:rPr lang="ar-SA" sz="2400" dirty="0"/>
              <a:t> </a:t>
            </a:r>
            <a:r>
              <a:rPr lang="ar-SA" sz="2400" b="1" dirty="0"/>
              <a:t>مستوى الكلمات</a:t>
            </a:r>
            <a:r>
              <a:rPr lang="ar-SA" sz="2400" dirty="0"/>
              <a:t>: ونعني بها مستوى الالفاظ والعبارات </a:t>
            </a:r>
            <a:r>
              <a:rPr lang="ar-SA" sz="2400" dirty="0" smtClean="0"/>
              <a:t>المستخدمة </a:t>
            </a:r>
            <a:r>
              <a:rPr lang="ar-SA" sz="2400" dirty="0"/>
              <a:t>ودرجه </a:t>
            </a:r>
            <a:r>
              <a:rPr lang="ar-SA" sz="2400" dirty="0" smtClean="0"/>
              <a:t>صعوبة </a:t>
            </a:r>
            <a:r>
              <a:rPr lang="ar-SA" sz="2400" dirty="0"/>
              <a:t>فهمها لدى القارئ </a:t>
            </a:r>
            <a:r>
              <a:rPr lang="ar-SA" sz="2400" dirty="0" smtClean="0"/>
              <a:t>العام .</a:t>
            </a:r>
            <a:endParaRPr lang="ar-SA" sz="2400" dirty="0"/>
          </a:p>
          <a:p>
            <a:pPr algn="just"/>
            <a:r>
              <a:rPr lang="ar-SA" sz="2400" b="1" dirty="0"/>
              <a:t>4-</a:t>
            </a:r>
            <a:r>
              <a:rPr lang="ar-SA" sz="2400" dirty="0"/>
              <a:t>ا</a:t>
            </a:r>
            <a:r>
              <a:rPr lang="ar-SA" sz="2400" b="1" dirty="0"/>
              <a:t>لتجريد والحقائق</a:t>
            </a:r>
            <a:r>
              <a:rPr lang="ar-SA" sz="2400" dirty="0"/>
              <a:t>: امر آخر يجب التنبيه اليه عند صياغه </a:t>
            </a:r>
            <a:r>
              <a:rPr lang="ar-SA" sz="2400" dirty="0" smtClean="0"/>
              <a:t>اسئلة </a:t>
            </a:r>
            <a:r>
              <a:rPr lang="ar-SA" sz="2400" dirty="0"/>
              <a:t>الاستبيان وهو ان </a:t>
            </a:r>
            <a:r>
              <a:rPr lang="ar-SA" sz="2400" dirty="0" smtClean="0"/>
              <a:t>الاسئلة </a:t>
            </a:r>
            <a:r>
              <a:rPr lang="ar-SA" sz="2400" dirty="0"/>
              <a:t>يجب ان تكون محدده </a:t>
            </a:r>
            <a:r>
              <a:rPr lang="ar-SA" sz="2400" dirty="0" smtClean="0"/>
              <a:t>الاجابة </a:t>
            </a:r>
            <a:r>
              <a:rPr lang="ar-SA" sz="2400" dirty="0"/>
              <a:t>وحول مواضيع معينه فمثلا </a:t>
            </a:r>
            <a:r>
              <a:rPr lang="ar-SA" sz="2400" dirty="0" smtClean="0"/>
              <a:t>الاسئلة الشخصية</a:t>
            </a:r>
            <a:endParaRPr lang="ar-SA" sz="2400" dirty="0"/>
          </a:p>
          <a:p>
            <a:pPr algn="just"/>
            <a:r>
              <a:rPr lang="ar-SA" sz="2400" b="1" dirty="0"/>
              <a:t>5- تفادي </a:t>
            </a:r>
            <a:r>
              <a:rPr lang="ar-SA" sz="2400" b="1" dirty="0" smtClean="0"/>
              <a:t>الاسئلة الموجهة </a:t>
            </a:r>
            <a:r>
              <a:rPr lang="ar-SA" sz="2400" dirty="0" smtClean="0"/>
              <a:t>: </a:t>
            </a:r>
            <a:r>
              <a:rPr lang="ar-SA" sz="2400" dirty="0"/>
              <a:t>يجب صياغه </a:t>
            </a:r>
            <a:r>
              <a:rPr lang="ar-SA" sz="2400" dirty="0" smtClean="0"/>
              <a:t>الاسئلة </a:t>
            </a:r>
            <a:r>
              <a:rPr lang="ar-SA" sz="2400" dirty="0"/>
              <a:t>بدقه متناهيه لتقليل احتماليه التحيز لدى المستجيب وقيادته نحو </a:t>
            </a:r>
            <a:r>
              <a:rPr lang="ar-SA" sz="2400" dirty="0" smtClean="0"/>
              <a:t>الاجابة </a:t>
            </a:r>
            <a:r>
              <a:rPr lang="ar-SA" sz="2400" dirty="0"/>
              <a:t>التي يريدها </a:t>
            </a:r>
            <a:r>
              <a:rPr lang="ar-SA" sz="2400" dirty="0" smtClean="0"/>
              <a:t>الباحث .</a:t>
            </a:r>
            <a:endParaRPr lang="ar-SA" sz="2400" dirty="0"/>
          </a:p>
          <a:p>
            <a:pPr algn="just"/>
            <a:r>
              <a:rPr lang="ar-SA" sz="2400" b="1" dirty="0"/>
              <a:t>6-</a:t>
            </a:r>
            <a:r>
              <a:rPr lang="ar-SA" sz="2400" dirty="0"/>
              <a:t> </a:t>
            </a:r>
            <a:r>
              <a:rPr lang="ar-SA" sz="2400" b="1" dirty="0"/>
              <a:t>تسلسل </a:t>
            </a:r>
            <a:r>
              <a:rPr lang="ar-SA" sz="2400" b="1" dirty="0" smtClean="0"/>
              <a:t>الاسئلة</a:t>
            </a:r>
            <a:endParaRPr lang="ar-SA" sz="2400" b="1" dirty="0"/>
          </a:p>
          <a:p>
            <a:pPr algn="just"/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506707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الاسئلة </a:t>
            </a:r>
            <a:r>
              <a:rPr lang="ar-SA" sz="4000" dirty="0"/>
              <a:t>ذات </a:t>
            </a:r>
            <a:r>
              <a:rPr lang="ar-SA" sz="4000" dirty="0" smtClean="0"/>
              <a:t>النهاية المفتوحة والمغلقة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r>
              <a:rPr lang="ar-SA" dirty="0" smtClean="0"/>
              <a:t>اسئلة النهاية المغلقة</a:t>
            </a:r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5052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مزايا الاستبيان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4525963"/>
          </a:xfrm>
        </p:spPr>
        <p:txBody>
          <a:bodyPr/>
          <a:lstStyle/>
          <a:p>
            <a:pPr lvl="1" algn="just">
              <a:lnSpc>
                <a:spcPct val="150000"/>
              </a:lnSpc>
            </a:pPr>
            <a:r>
              <a:rPr lang="ar-SA" dirty="0"/>
              <a:t>1- اقل وسائل جمع البيانات كلفه سواء من ناحيه الجهد </a:t>
            </a:r>
            <a:r>
              <a:rPr lang="ar-SA" dirty="0" smtClean="0"/>
              <a:t>المبذول </a:t>
            </a:r>
            <a:r>
              <a:rPr lang="ar-SA" dirty="0"/>
              <a:t>او المال</a:t>
            </a:r>
          </a:p>
          <a:p>
            <a:pPr lvl="1" algn="just">
              <a:lnSpc>
                <a:spcPct val="150000"/>
              </a:lnSpc>
            </a:pPr>
            <a:r>
              <a:rPr lang="ar-SA" dirty="0"/>
              <a:t>2- يقوم المستجيب </a:t>
            </a:r>
            <a:r>
              <a:rPr lang="ar-SA" dirty="0" smtClean="0"/>
              <a:t>بالإجابة </a:t>
            </a:r>
            <a:r>
              <a:rPr lang="ar-SA" dirty="0"/>
              <a:t>على </a:t>
            </a:r>
            <a:r>
              <a:rPr lang="ar-SA" dirty="0" smtClean="0"/>
              <a:t>الاسئلة </a:t>
            </a:r>
            <a:r>
              <a:rPr lang="ar-SA" dirty="0"/>
              <a:t>بحريه وصراحه </a:t>
            </a:r>
            <a:r>
              <a:rPr lang="ar-SA" dirty="0" smtClean="0"/>
              <a:t>اكثر . </a:t>
            </a:r>
            <a:endParaRPr lang="ar-SA" dirty="0"/>
          </a:p>
          <a:p>
            <a:pPr lvl="1" algn="just">
              <a:lnSpc>
                <a:spcPct val="150000"/>
              </a:lnSpc>
            </a:pPr>
            <a:r>
              <a:rPr lang="ar-SA" dirty="0"/>
              <a:t>3- يعطي المستجيب الوقت </a:t>
            </a:r>
            <a:r>
              <a:rPr lang="ar-SA" dirty="0" smtClean="0"/>
              <a:t>الكافي .</a:t>
            </a:r>
            <a:endParaRPr lang="ar-SA" dirty="0"/>
          </a:p>
          <a:p>
            <a:pPr lvl="1" algn="just">
              <a:lnSpc>
                <a:spcPct val="150000"/>
              </a:lnSpc>
            </a:pPr>
            <a:r>
              <a:rPr lang="ar-SA" dirty="0"/>
              <a:t>4- لاحتياج لعدد كبير من </a:t>
            </a:r>
            <a:r>
              <a:rPr lang="ar-SA" dirty="0" smtClean="0"/>
              <a:t>جامعي البيانات . </a:t>
            </a:r>
            <a:endParaRPr lang="ar-SA" dirty="0"/>
          </a:p>
          <a:p>
            <a:pPr lvl="1" algn="just">
              <a:lnSpc>
                <a:spcPct val="150000"/>
              </a:lnSpc>
            </a:pPr>
            <a:r>
              <a:rPr lang="ar-SA" dirty="0"/>
              <a:t>5- </a:t>
            </a:r>
            <a:r>
              <a:rPr lang="ar-SA" dirty="0" smtClean="0"/>
              <a:t>الاسئلة </a:t>
            </a:r>
            <a:r>
              <a:rPr lang="ar-SA" dirty="0"/>
              <a:t>في الاستبيان </a:t>
            </a:r>
            <a:r>
              <a:rPr lang="ar-SA" dirty="0" smtClean="0"/>
              <a:t>نهائية </a:t>
            </a:r>
            <a:r>
              <a:rPr lang="ar-SA" dirty="0"/>
              <a:t>وغير قابله للتغيير او </a:t>
            </a:r>
            <a:r>
              <a:rPr lang="ar-SA" dirty="0" smtClean="0"/>
              <a:t>التبديل .</a:t>
            </a:r>
            <a:endParaRPr lang="ar-SA" dirty="0"/>
          </a:p>
          <a:p>
            <a:pPr lvl="1" algn="just">
              <a:lnSpc>
                <a:spcPct val="150000"/>
              </a:lnSpc>
            </a:pPr>
            <a:r>
              <a:rPr lang="ar-SA" dirty="0"/>
              <a:t>6- امكانيه التعرف على اتجاهات ومعتقدات </a:t>
            </a:r>
            <a:r>
              <a:rPr lang="ar-SA" dirty="0" smtClean="0"/>
              <a:t>المستجيب .</a:t>
            </a:r>
            <a:endParaRPr lang="ar-SA" dirty="0"/>
          </a:p>
          <a:p>
            <a:pPr lvl="1" algn="just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80649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عيوب الاستبيان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800" dirty="0"/>
              <a:t>1- هناك احتماليه كبيره لعدم اعاده جميع </a:t>
            </a:r>
            <a:r>
              <a:rPr lang="ar-SA" sz="2800" dirty="0" smtClean="0"/>
              <a:t>الاستبيانات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r>
              <a:rPr lang="ar-SA" sz="2800" dirty="0"/>
              <a:t>2- هناك العديد من </a:t>
            </a:r>
            <a:r>
              <a:rPr lang="ar-SA" sz="2800" dirty="0" smtClean="0"/>
              <a:t>الاسئل</a:t>
            </a:r>
            <a:r>
              <a:rPr lang="ar-SA" sz="2800" dirty="0"/>
              <a:t>ة</a:t>
            </a:r>
            <a:r>
              <a:rPr lang="ar-SA" sz="2800" dirty="0" smtClean="0"/>
              <a:t> </a:t>
            </a:r>
            <a:r>
              <a:rPr lang="ar-SA" sz="2800" dirty="0"/>
              <a:t>او العبارات التي قد تحمل اكثر من معنى لدى </a:t>
            </a:r>
            <a:r>
              <a:rPr lang="ar-SA" sz="2800" dirty="0" smtClean="0"/>
              <a:t>الافراد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r>
              <a:rPr lang="ar-SA" sz="2800" dirty="0"/>
              <a:t>3- عدم </a:t>
            </a:r>
            <a:r>
              <a:rPr lang="ar-SA" sz="2800" dirty="0" smtClean="0"/>
              <a:t>استطاعة </a:t>
            </a:r>
            <a:r>
              <a:rPr lang="ar-SA" sz="2800" dirty="0"/>
              <a:t>الباحث تسجيل ردود فعل المستجيب </a:t>
            </a:r>
            <a:r>
              <a:rPr lang="ar-SA" sz="2800" dirty="0" smtClean="0"/>
              <a:t>مباشره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r>
              <a:rPr lang="ar-SA" sz="2800" dirty="0"/>
              <a:t>4- </a:t>
            </a:r>
            <a:r>
              <a:rPr lang="ar-SA" sz="2800" dirty="0" smtClean="0"/>
              <a:t>صعوبة </a:t>
            </a:r>
            <a:r>
              <a:rPr lang="ar-SA" sz="2800" dirty="0"/>
              <a:t>تنفيذ الاستبيان في مجتمع (لا يجيد </a:t>
            </a:r>
            <a:r>
              <a:rPr lang="ar-SA" sz="2800" dirty="0" smtClean="0"/>
              <a:t>القراءة </a:t>
            </a:r>
            <a:r>
              <a:rPr lang="ar-SA" sz="2800" dirty="0"/>
              <a:t>او </a:t>
            </a:r>
            <a:r>
              <a:rPr lang="ar-SA" sz="2800" dirty="0" smtClean="0"/>
              <a:t>الكتابة </a:t>
            </a:r>
            <a:r>
              <a:rPr lang="ar-SA" sz="2800" dirty="0"/>
              <a:t>او استخدام الوسائل </a:t>
            </a:r>
            <a:r>
              <a:rPr lang="ar-SA" sz="2800" dirty="0" smtClean="0"/>
              <a:t>الإلكترونية) التقنية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15384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ثانيا : المقابلة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endParaRPr lang="ar-SA" dirty="0" smtClean="0"/>
          </a:p>
          <a:p>
            <a:pPr algn="ctr">
              <a:lnSpc>
                <a:spcPct val="150000"/>
              </a:lnSpc>
            </a:pPr>
            <a:r>
              <a:rPr lang="ar-SA" dirty="0" smtClean="0"/>
              <a:t> 	تعرف المقابلة </a:t>
            </a:r>
            <a:r>
              <a:rPr lang="ar-SA" dirty="0"/>
              <a:t>على انها لقاء يتم بين بين الشخص المقابل (الباحث او من ينوب عنه) والذي يقوم بطرح مجموعه من </a:t>
            </a:r>
            <a:r>
              <a:rPr lang="ar-SA" dirty="0" smtClean="0"/>
              <a:t>الاسئلة </a:t>
            </a:r>
            <a:r>
              <a:rPr lang="ar-SA" dirty="0"/>
              <a:t>على الاشخاص المستجيبين وجها لوجه </a:t>
            </a:r>
          </a:p>
          <a:p>
            <a:pPr algn="ctr">
              <a:lnSpc>
                <a:spcPct val="150000"/>
              </a:lnSpc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33463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كيفيه اجراء </a:t>
            </a:r>
            <a:r>
              <a:rPr lang="ar-SA" sz="4000" dirty="0" smtClean="0"/>
              <a:t>المقابلة :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525963"/>
          </a:xfrm>
        </p:spPr>
        <p:txBody>
          <a:bodyPr/>
          <a:lstStyle/>
          <a:p>
            <a:pPr algn="just"/>
            <a:r>
              <a:rPr lang="ar-SA" sz="2000" dirty="0"/>
              <a:t>1- اعداد </a:t>
            </a:r>
            <a:r>
              <a:rPr lang="ar-SA" sz="2000" dirty="0" smtClean="0"/>
              <a:t>استمارة المقابلة </a:t>
            </a:r>
            <a:r>
              <a:rPr lang="ar-SA" sz="2000" dirty="0"/>
              <a:t>اعدادا </a:t>
            </a:r>
            <a:r>
              <a:rPr lang="ar-SA" sz="2000" dirty="0" smtClean="0"/>
              <a:t>دقيقا . </a:t>
            </a:r>
            <a:endParaRPr lang="ar-SA" sz="2000" dirty="0"/>
          </a:p>
          <a:p>
            <a:pPr algn="just"/>
            <a:r>
              <a:rPr lang="ar-SA" sz="2000" dirty="0"/>
              <a:t>2- معرفه الباحث بموضوع </a:t>
            </a:r>
            <a:r>
              <a:rPr lang="ar-SA" sz="2000" dirty="0" smtClean="0"/>
              <a:t>الدراسة </a:t>
            </a:r>
            <a:r>
              <a:rPr lang="ar-SA" sz="2000" dirty="0"/>
              <a:t>تماما وبثقافه وخلفيه </a:t>
            </a:r>
            <a:r>
              <a:rPr lang="ar-SA" sz="2000" dirty="0" err="1" smtClean="0"/>
              <a:t>المتجيبين</a:t>
            </a:r>
            <a:r>
              <a:rPr lang="ar-SA" sz="2000" dirty="0" smtClean="0"/>
              <a:t> . </a:t>
            </a:r>
            <a:endParaRPr lang="ar-SA" sz="2000" dirty="0"/>
          </a:p>
          <a:p>
            <a:pPr algn="just"/>
            <a:r>
              <a:rPr lang="ar-SA" sz="2000" dirty="0"/>
              <a:t>3- عند </a:t>
            </a:r>
            <a:r>
              <a:rPr lang="ar-SA" sz="2000" dirty="0" smtClean="0"/>
              <a:t>دراسة </a:t>
            </a:r>
            <a:r>
              <a:rPr lang="ar-SA" sz="2000" dirty="0"/>
              <a:t>جماعه او منظمه او شركه يجب مقابله قياده او مدير </a:t>
            </a:r>
            <a:r>
              <a:rPr lang="ar-SA" sz="2000" dirty="0" smtClean="0"/>
              <a:t>الشركة </a:t>
            </a:r>
            <a:r>
              <a:rPr lang="ar-SA" sz="2000" dirty="0"/>
              <a:t>اولا لضمان تعاونهم</a:t>
            </a:r>
          </a:p>
          <a:p>
            <a:pPr algn="just"/>
            <a:r>
              <a:rPr lang="ar-SA" sz="2000" dirty="0"/>
              <a:t>4- يقدم الباحث نفسه بطريقه </a:t>
            </a:r>
            <a:r>
              <a:rPr lang="ar-SA" sz="2000" dirty="0" smtClean="0"/>
              <a:t>لائقة ومقبولة .</a:t>
            </a:r>
            <a:endParaRPr lang="ar-SA" sz="2000" dirty="0"/>
          </a:p>
          <a:p>
            <a:pPr algn="just"/>
            <a:r>
              <a:rPr lang="ar-SA" sz="2000" dirty="0"/>
              <a:t>5- يراعى الباحث التواضع واصول </a:t>
            </a:r>
            <a:r>
              <a:rPr lang="ar-SA" sz="2000" dirty="0" smtClean="0"/>
              <a:t>المعاملة اللطيفة .</a:t>
            </a:r>
            <a:endParaRPr lang="ar-SA" sz="2000" dirty="0"/>
          </a:p>
          <a:p>
            <a:pPr algn="just"/>
            <a:r>
              <a:rPr lang="ar-SA" sz="2000" dirty="0"/>
              <a:t>6- مراعاة وتهيئه الظروف </a:t>
            </a:r>
            <a:r>
              <a:rPr lang="ar-SA" sz="2000" dirty="0" smtClean="0"/>
              <a:t>المناسبة لإجراء المقابلة كالمكان .</a:t>
            </a:r>
            <a:endParaRPr lang="ar-SA" sz="2000" dirty="0"/>
          </a:p>
          <a:p>
            <a:pPr algn="just"/>
            <a:r>
              <a:rPr lang="ar-SA" sz="2000" dirty="0"/>
              <a:t>7- اتاحه </a:t>
            </a:r>
            <a:r>
              <a:rPr lang="ar-SA" sz="2000" dirty="0" smtClean="0"/>
              <a:t>الفرصة </a:t>
            </a:r>
            <a:r>
              <a:rPr lang="ar-SA" sz="2000" dirty="0"/>
              <a:t>للمستجيب للتعبير عن نفسه وتوضيح وجهة نظره واعطاءه الوقت </a:t>
            </a:r>
            <a:r>
              <a:rPr lang="ar-SA" sz="2000" dirty="0" smtClean="0"/>
              <a:t>الكافي .</a:t>
            </a:r>
            <a:endParaRPr lang="ar-SA" sz="2000" dirty="0"/>
          </a:p>
          <a:p>
            <a:pPr algn="just"/>
            <a:r>
              <a:rPr lang="ar-SA" sz="2000" dirty="0"/>
              <a:t>8- عدم اجهاد المستجيب </a:t>
            </a:r>
            <a:r>
              <a:rPr lang="ar-SA" sz="2000" dirty="0" smtClean="0"/>
              <a:t>بالأسئلة الكثيرة </a:t>
            </a:r>
            <a:r>
              <a:rPr lang="ar-SA" sz="2000" dirty="0"/>
              <a:t>والجوانب </a:t>
            </a:r>
            <a:r>
              <a:rPr lang="ar-SA" sz="2000" dirty="0" smtClean="0"/>
              <a:t>الشخصية</a:t>
            </a:r>
            <a:endParaRPr lang="ar-SA" sz="2000" dirty="0"/>
          </a:p>
          <a:p>
            <a:pPr algn="just"/>
            <a:r>
              <a:rPr lang="ar-SA" sz="2000" dirty="0"/>
              <a:t>9- توجيه </a:t>
            </a:r>
            <a:r>
              <a:rPr lang="ar-SA" sz="2000" dirty="0" smtClean="0"/>
              <a:t>الأسئلة : </a:t>
            </a:r>
          </a:p>
          <a:p>
            <a:pPr lvl="2" algn="just"/>
            <a:r>
              <a:rPr lang="ar-SA" sz="2000" dirty="0" smtClean="0"/>
              <a:t>أ- يبدأ بالأسئلة العامة .    </a:t>
            </a:r>
          </a:p>
          <a:p>
            <a:pPr lvl="2" algn="just"/>
            <a:r>
              <a:rPr lang="ar-SA" sz="2000" dirty="0" smtClean="0"/>
              <a:t>ب-التدرج </a:t>
            </a:r>
            <a:r>
              <a:rPr lang="ar-SA" sz="2000" dirty="0"/>
              <a:t>في طرح </a:t>
            </a:r>
            <a:r>
              <a:rPr lang="ar-SA" sz="2000" dirty="0" smtClean="0"/>
              <a:t>الأسئلة .   </a:t>
            </a:r>
          </a:p>
          <a:p>
            <a:pPr lvl="2" algn="just"/>
            <a:r>
              <a:rPr lang="ar-SA" sz="2000" dirty="0" smtClean="0"/>
              <a:t>ج-استخدام لغة </a:t>
            </a:r>
            <a:r>
              <a:rPr lang="ar-SA" sz="2000" dirty="0"/>
              <a:t>سهله </a:t>
            </a:r>
            <a:r>
              <a:rPr lang="ar-SA" sz="2000" dirty="0" smtClean="0"/>
              <a:t>وبسيطة .    </a:t>
            </a:r>
          </a:p>
          <a:p>
            <a:pPr lvl="2" algn="just"/>
            <a:r>
              <a:rPr lang="ar-SA" sz="2000" dirty="0" smtClean="0"/>
              <a:t>د -احترام </a:t>
            </a:r>
            <a:r>
              <a:rPr lang="ar-SA" sz="2000" dirty="0"/>
              <a:t>اراء المستجيب و-عدم توجيه اكثر من </a:t>
            </a:r>
            <a:r>
              <a:rPr lang="ar-SA" sz="2000" dirty="0" smtClean="0"/>
              <a:t>سؤال . </a:t>
            </a:r>
            <a:endParaRPr lang="ar-SA" sz="2000" dirty="0"/>
          </a:p>
          <a:p>
            <a:pPr algn="just"/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229018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انواع </a:t>
            </a:r>
            <a:r>
              <a:rPr lang="ar-SA" sz="4000" dirty="0" smtClean="0"/>
              <a:t>المقابلة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ar-SA" sz="3200" dirty="0"/>
              <a:t>أـ </a:t>
            </a:r>
            <a:r>
              <a:rPr lang="ar-SA" sz="3200" dirty="0" smtClean="0"/>
              <a:t>المقابلة المفتوحة</a:t>
            </a:r>
            <a:endParaRPr lang="ar-SA" sz="3200" dirty="0"/>
          </a:p>
          <a:p>
            <a:pPr lvl="1"/>
            <a:endParaRPr lang="ar-SA" sz="3200" dirty="0"/>
          </a:p>
          <a:p>
            <a:pPr lvl="1"/>
            <a:r>
              <a:rPr lang="ar-SA" sz="3200" dirty="0"/>
              <a:t>ب- </a:t>
            </a:r>
            <a:r>
              <a:rPr lang="ar-SA" sz="3200" dirty="0" smtClean="0"/>
              <a:t>المقابلة المغلقة</a:t>
            </a:r>
            <a:endParaRPr lang="ar-SA" sz="3200" dirty="0"/>
          </a:p>
          <a:p>
            <a:pPr lvl="1"/>
            <a:endParaRPr lang="ar-SA" sz="3200" dirty="0"/>
          </a:p>
          <a:p>
            <a:pPr lvl="1"/>
            <a:r>
              <a:rPr lang="ar-SA" sz="3200" dirty="0"/>
              <a:t>ج- </a:t>
            </a:r>
            <a:r>
              <a:rPr lang="ar-SA" sz="3200" dirty="0" smtClean="0"/>
              <a:t>المقابلة المغلقة</a:t>
            </a:r>
            <a:endParaRPr lang="ar-SA" sz="3200" dirty="0"/>
          </a:p>
          <a:p>
            <a:endParaRPr lang="ar-SA" dirty="0"/>
          </a:p>
          <a:p>
            <a:endParaRPr lang="ar-SA" dirty="0"/>
          </a:p>
          <a:p>
            <a:endParaRPr lang="ar-SA" dirty="0"/>
          </a:p>
          <a:p>
            <a:pPr marL="0" indent="0"/>
            <a:endParaRPr lang="ar-SA" dirty="0"/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91586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مزايا </a:t>
            </a:r>
            <a:r>
              <a:rPr lang="ar-SA" sz="4000" dirty="0" smtClean="0"/>
              <a:t>المقابلة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ar-SA" dirty="0"/>
              <a:t>1- </a:t>
            </a:r>
            <a:r>
              <a:rPr lang="ar-SA" dirty="0" smtClean="0"/>
              <a:t>المرونة .</a:t>
            </a:r>
            <a:endParaRPr lang="ar-SA" dirty="0"/>
          </a:p>
          <a:p>
            <a:pPr lvl="1"/>
            <a:r>
              <a:rPr lang="ar-SA" dirty="0"/>
              <a:t>2- معدل </a:t>
            </a:r>
            <a:r>
              <a:rPr lang="ar-SA" dirty="0" smtClean="0"/>
              <a:t>الاجابة .</a:t>
            </a:r>
            <a:endParaRPr lang="ar-SA" dirty="0"/>
          </a:p>
          <a:p>
            <a:pPr lvl="1"/>
            <a:r>
              <a:rPr lang="ar-SA" dirty="0"/>
              <a:t>3- مراقبه </a:t>
            </a:r>
            <a:r>
              <a:rPr lang="ar-SA" dirty="0" smtClean="0"/>
              <a:t>السلوك . </a:t>
            </a:r>
            <a:endParaRPr lang="ar-SA" dirty="0"/>
          </a:p>
          <a:p>
            <a:pPr lvl="1"/>
            <a:r>
              <a:rPr lang="ar-SA" dirty="0"/>
              <a:t>4- التحكم </a:t>
            </a:r>
            <a:r>
              <a:rPr lang="ar-SA" dirty="0" smtClean="0"/>
              <a:t>بالبيئة . </a:t>
            </a:r>
            <a:endParaRPr lang="ar-SA" dirty="0"/>
          </a:p>
          <a:p>
            <a:pPr lvl="1"/>
            <a:r>
              <a:rPr lang="ar-SA" dirty="0"/>
              <a:t>5- تسلسل </a:t>
            </a:r>
            <a:r>
              <a:rPr lang="ar-SA" dirty="0" smtClean="0"/>
              <a:t>الأسئلة .</a:t>
            </a:r>
            <a:endParaRPr lang="ar-SA" dirty="0"/>
          </a:p>
          <a:p>
            <a:pPr lvl="1"/>
            <a:r>
              <a:rPr lang="ar-SA" dirty="0"/>
              <a:t>6- </a:t>
            </a:r>
            <a:r>
              <a:rPr lang="ar-SA" dirty="0" smtClean="0"/>
              <a:t>التلقائية .</a:t>
            </a:r>
            <a:endParaRPr lang="ar-SA" dirty="0"/>
          </a:p>
          <a:p>
            <a:pPr lvl="1"/>
            <a:r>
              <a:rPr lang="ar-SA" dirty="0"/>
              <a:t>7- تقليل احتماليه نقل </a:t>
            </a:r>
            <a:r>
              <a:rPr lang="ar-SA" dirty="0" smtClean="0"/>
              <a:t>الإجابة </a:t>
            </a:r>
            <a:r>
              <a:rPr lang="ar-SA" dirty="0"/>
              <a:t>عن </a:t>
            </a:r>
            <a:r>
              <a:rPr lang="ar-SA" dirty="0" smtClean="0"/>
              <a:t>الاخرين .</a:t>
            </a:r>
            <a:endParaRPr lang="ar-SA" dirty="0"/>
          </a:p>
          <a:p>
            <a:pPr lvl="1"/>
            <a:r>
              <a:rPr lang="ar-SA" dirty="0"/>
              <a:t>8- توقيت </a:t>
            </a:r>
            <a:r>
              <a:rPr lang="ar-SA" dirty="0" smtClean="0"/>
              <a:t>المقابلة .</a:t>
            </a:r>
            <a:endParaRPr lang="ar-SA" dirty="0"/>
          </a:p>
          <a:p>
            <a:pPr lvl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4147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عيوب </a:t>
            </a:r>
            <a:r>
              <a:rPr lang="ar-SA" sz="4000" dirty="0" smtClean="0"/>
              <a:t>المقابلة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ar-SA" dirty="0"/>
              <a:t>1- </a:t>
            </a:r>
            <a:r>
              <a:rPr lang="ar-SA" dirty="0" smtClean="0"/>
              <a:t>الكلفة . </a:t>
            </a:r>
            <a:endParaRPr lang="ar-SA" dirty="0"/>
          </a:p>
          <a:p>
            <a:pPr lvl="1">
              <a:lnSpc>
                <a:spcPct val="150000"/>
              </a:lnSpc>
            </a:pPr>
            <a:r>
              <a:rPr lang="ar-SA" dirty="0" smtClean="0"/>
              <a:t>2- التحيز .</a:t>
            </a:r>
            <a:endParaRPr lang="ar-SA" dirty="0"/>
          </a:p>
          <a:p>
            <a:pPr lvl="1">
              <a:lnSpc>
                <a:spcPct val="150000"/>
              </a:lnSpc>
            </a:pPr>
            <a:r>
              <a:rPr lang="ar-SA" dirty="0" smtClean="0"/>
              <a:t>3- </a:t>
            </a:r>
            <a:r>
              <a:rPr lang="ar-SA" dirty="0"/>
              <a:t>تقليل فرصه التفكير ومراجعه </a:t>
            </a:r>
            <a:r>
              <a:rPr lang="ar-SA" dirty="0" smtClean="0"/>
              <a:t>الملفات .</a:t>
            </a:r>
            <a:endParaRPr lang="ar-SA" dirty="0"/>
          </a:p>
          <a:p>
            <a:pPr lvl="1">
              <a:lnSpc>
                <a:spcPct val="150000"/>
              </a:lnSpc>
            </a:pPr>
            <a:r>
              <a:rPr lang="ar-SA" dirty="0" smtClean="0"/>
              <a:t>4- </a:t>
            </a:r>
            <a:r>
              <a:rPr lang="ar-SA" dirty="0"/>
              <a:t>عدم تماثل طريقه طرح </a:t>
            </a:r>
            <a:r>
              <a:rPr lang="ar-SA" dirty="0" smtClean="0"/>
              <a:t>الأسئلة .</a:t>
            </a:r>
            <a:endParaRPr lang="ar-SA" dirty="0"/>
          </a:p>
          <a:p>
            <a:pPr lvl="1">
              <a:lnSpc>
                <a:spcPct val="150000"/>
              </a:lnSpc>
            </a:pPr>
            <a:r>
              <a:rPr lang="ar-SA" dirty="0" smtClean="0"/>
              <a:t>5- </a:t>
            </a:r>
            <a:r>
              <a:rPr lang="ar-SA" dirty="0"/>
              <a:t>احتماليه تعمد الافراد اعطاء اجابات لا تعكس </a:t>
            </a:r>
            <a:r>
              <a:rPr lang="ar-SA" dirty="0" smtClean="0"/>
              <a:t>معتقداتهم .</a:t>
            </a:r>
            <a:endParaRPr lang="ar-SA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985301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ثالثا : الملاحظة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800" dirty="0" smtClean="0"/>
              <a:t>	تعد الملاحظة </a:t>
            </a:r>
            <a:r>
              <a:rPr lang="ar-SA" sz="2800" dirty="0"/>
              <a:t>احد وسائل جمع المعلومات </a:t>
            </a:r>
            <a:r>
              <a:rPr lang="ar-SA" sz="2800" dirty="0" smtClean="0"/>
              <a:t>المتصلة </a:t>
            </a:r>
            <a:r>
              <a:rPr lang="ar-SA" sz="2800" dirty="0"/>
              <a:t>بسلوك الفرد الفعلي ومواقفه واتجاهاته ومشاعره وتيسر الحصول على الكثير من البيانات والتي لا يمكن الحصول عليها </a:t>
            </a:r>
            <a:r>
              <a:rPr lang="ar-SA" sz="2800" dirty="0" smtClean="0"/>
              <a:t>باستخدام </a:t>
            </a:r>
            <a:r>
              <a:rPr lang="ar-SA" sz="2800" dirty="0"/>
              <a:t>الطرق الاخرى لجمع المعلومات ومثال ذلك </a:t>
            </a:r>
            <a:r>
              <a:rPr lang="ar-SA" sz="2800" dirty="0" smtClean="0"/>
              <a:t>دراسة </a:t>
            </a:r>
            <a:r>
              <a:rPr lang="ar-SA" sz="2800" dirty="0"/>
              <a:t>سلوك الاطفال ومشاعرهم وملاحظه انتاجيه العامل وتفيد كذلك في الظروف التي يرفض فيها المستجيبون التعاون مع </a:t>
            </a:r>
            <a:r>
              <a:rPr lang="ar-SA" sz="2800" dirty="0" smtClean="0"/>
              <a:t>الباحث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705554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انواع </a:t>
            </a:r>
            <a:r>
              <a:rPr lang="ar-SA" sz="4000" dirty="0" smtClean="0"/>
              <a:t>الملاحظة 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b="1" dirty="0">
                <a:solidFill>
                  <a:srgbClr val="A50021"/>
                </a:solidFill>
              </a:rPr>
              <a:t>اولا: </a:t>
            </a:r>
            <a:r>
              <a:rPr lang="ar-SA" sz="2400" b="1" dirty="0" smtClean="0">
                <a:solidFill>
                  <a:srgbClr val="A50021"/>
                </a:solidFill>
              </a:rPr>
              <a:t>الملاحظة البسيطة </a:t>
            </a:r>
            <a:r>
              <a:rPr lang="ar-SA" sz="2200" dirty="0" smtClean="0"/>
              <a:t>: </a:t>
            </a:r>
            <a:r>
              <a:rPr lang="ar-SA" sz="2200" dirty="0"/>
              <a:t>وهذه </a:t>
            </a:r>
            <a:r>
              <a:rPr lang="ar-SA" sz="2200" dirty="0" smtClean="0"/>
              <a:t>الملاحظة </a:t>
            </a:r>
            <a:r>
              <a:rPr lang="ar-SA" sz="2200" dirty="0"/>
              <a:t>تتضمن صور مبسطه من </a:t>
            </a:r>
            <a:r>
              <a:rPr lang="ar-SA" sz="2200" dirty="0" smtClean="0"/>
              <a:t>المشاهدة الملاحظة </a:t>
            </a:r>
            <a:r>
              <a:rPr lang="ar-SA" sz="2200" dirty="0"/>
              <a:t>للظواهر كما تحدث تلقائيا في ظروفها </a:t>
            </a:r>
            <a:r>
              <a:rPr lang="ar-SA" sz="2200" dirty="0" smtClean="0"/>
              <a:t>الطبيعية </a:t>
            </a:r>
            <a:r>
              <a:rPr lang="ar-SA" sz="2200" dirty="0"/>
              <a:t>دون حصرها بضوابط علميه ودون استخدام الادوات </a:t>
            </a:r>
            <a:r>
              <a:rPr lang="ar-SA" sz="2200" dirty="0" smtClean="0"/>
              <a:t>الميكانيكية </a:t>
            </a:r>
            <a:r>
              <a:rPr lang="ar-SA" sz="2200" dirty="0"/>
              <a:t>كالمسجلات والكاميرات وهي </a:t>
            </a:r>
            <a:r>
              <a:rPr lang="ar-SA" sz="2200" dirty="0" smtClean="0"/>
              <a:t>مفيدة </a:t>
            </a:r>
            <a:r>
              <a:rPr lang="ar-SA" sz="2200" dirty="0"/>
              <a:t>في الدراسات </a:t>
            </a:r>
            <a:r>
              <a:rPr lang="ar-SA" sz="2200" dirty="0" smtClean="0"/>
              <a:t>الاستطلاعية . </a:t>
            </a:r>
            <a:r>
              <a:rPr lang="ar-SA" sz="2200" dirty="0"/>
              <a:t>وتقسم </a:t>
            </a:r>
            <a:r>
              <a:rPr lang="ar-SA" sz="2200" dirty="0" smtClean="0"/>
              <a:t>الملاحظة البسيطة </a:t>
            </a:r>
            <a:r>
              <a:rPr lang="ar-SA" sz="2200" dirty="0"/>
              <a:t>الى نوعين هما </a:t>
            </a:r>
            <a:r>
              <a:rPr lang="ar-SA" sz="2200" dirty="0" smtClean="0"/>
              <a:t>الملاحظة البسيطة </a:t>
            </a:r>
            <a:r>
              <a:rPr lang="ar-SA" sz="2200" dirty="0"/>
              <a:t>بمشاركه بدون مشاركه.</a:t>
            </a:r>
          </a:p>
          <a:p>
            <a:pPr algn="just"/>
            <a:r>
              <a:rPr lang="ar-SA" sz="2200" b="1" dirty="0"/>
              <a:t>أ- </a:t>
            </a:r>
            <a:r>
              <a:rPr lang="ar-SA" sz="2200" b="1" dirty="0" smtClean="0"/>
              <a:t>الملاحظة البسيطة بالمشاركة : </a:t>
            </a:r>
            <a:r>
              <a:rPr lang="ar-SA" sz="2200" dirty="0"/>
              <a:t>وهنا يشارك الباحث مشاركه فعليه في حياه الاخرين الذين يود دراستهم ويسايرهم ويتجاوب. ويهدف الباحث من وراء ذلك </a:t>
            </a:r>
            <a:r>
              <a:rPr lang="ar-SA" sz="2200" dirty="0" smtClean="0"/>
              <a:t>دراسة </a:t>
            </a:r>
            <a:r>
              <a:rPr lang="ar-SA" sz="2200" dirty="0"/>
              <a:t>خصائص ذلك المجتمع واسلوب حياتهم وطريقه تفكيرهم وسلوكهم ومثال ذلك انخراط بعض الاشخاص في الاحزاب </a:t>
            </a:r>
            <a:r>
              <a:rPr lang="ar-SA" sz="2200" dirty="0" smtClean="0"/>
              <a:t>السياسة </a:t>
            </a:r>
            <a:r>
              <a:rPr lang="ar-SA" sz="2200" dirty="0"/>
              <a:t>وحضور لقاءاتهم واجتماعاتهم والتعايش معهم بهدف معرفه اهدافهم وطريقه تفكيرهم ونشاطاتهم.</a:t>
            </a:r>
          </a:p>
          <a:p>
            <a:pPr algn="just"/>
            <a:r>
              <a:rPr lang="ar-SA" sz="2200" b="1" dirty="0"/>
              <a:t>ب- </a:t>
            </a:r>
            <a:r>
              <a:rPr lang="ar-SA" sz="2200" b="1" dirty="0" smtClean="0"/>
              <a:t>الملاحظة البسيطة </a:t>
            </a:r>
            <a:r>
              <a:rPr lang="ar-SA" sz="2200" b="1" dirty="0"/>
              <a:t>بدون </a:t>
            </a:r>
            <a:r>
              <a:rPr lang="ar-SA" sz="2200" b="1" dirty="0" smtClean="0"/>
              <a:t>المشاركة </a:t>
            </a:r>
            <a:r>
              <a:rPr lang="ar-SA" sz="2200" dirty="0" smtClean="0"/>
              <a:t>: </a:t>
            </a:r>
            <a:r>
              <a:rPr lang="ar-SA" sz="2200" dirty="0"/>
              <a:t>وهنا يقوم الباحث بمراقبه </a:t>
            </a:r>
            <a:r>
              <a:rPr lang="ar-SA" sz="2200" dirty="0" smtClean="0"/>
              <a:t>الجماعة </a:t>
            </a:r>
            <a:r>
              <a:rPr lang="ar-SA" sz="2200" dirty="0"/>
              <a:t>دون ان يشترك معهم في نشاطاتهم فهذه </a:t>
            </a:r>
            <a:r>
              <a:rPr lang="ar-SA" sz="2200" dirty="0" smtClean="0"/>
              <a:t>الملاحظة لا </a:t>
            </a:r>
            <a:r>
              <a:rPr lang="ar-SA" sz="2200" dirty="0"/>
              <a:t>تتعدى النظر والاستماع </a:t>
            </a:r>
            <a:r>
              <a:rPr lang="ar-SA" sz="2200" dirty="0" smtClean="0"/>
              <a:t>والمراقبة </a:t>
            </a:r>
            <a:r>
              <a:rPr lang="ar-SA" sz="2200" dirty="0"/>
              <a:t>ومتابعه المواقف.</a:t>
            </a:r>
          </a:p>
          <a:p>
            <a:pPr algn="just"/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val="2805774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الملاحظة المنتظمة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ar-SA" sz="2800" dirty="0" smtClean="0"/>
              <a:t>	ويطلق </a:t>
            </a:r>
            <a:r>
              <a:rPr lang="ar-SA" sz="2800" dirty="0"/>
              <a:t>عليها احيانا </a:t>
            </a:r>
            <a:r>
              <a:rPr lang="ar-SA" sz="2800" dirty="0" smtClean="0"/>
              <a:t>بالملاحظة الموجهة </a:t>
            </a:r>
            <a:r>
              <a:rPr lang="ar-SA" sz="2800" dirty="0"/>
              <a:t>وهي علميه ومخططه مسبقا وتخضع لدرجه </a:t>
            </a:r>
            <a:r>
              <a:rPr lang="ar-SA" sz="2800" dirty="0" smtClean="0"/>
              <a:t>عالية </a:t>
            </a:r>
            <a:r>
              <a:rPr lang="ar-SA" sz="2800" dirty="0"/>
              <a:t>من الضبط العلمي </a:t>
            </a:r>
            <a:r>
              <a:rPr lang="ar-SA" sz="2800" dirty="0" smtClean="0"/>
              <a:t>وفيها </a:t>
            </a:r>
            <a:r>
              <a:rPr lang="ar-SA" sz="2800" dirty="0"/>
              <a:t>تحديد الزمان والمكان ويستعان بالوسائل </a:t>
            </a:r>
            <a:r>
              <a:rPr lang="ar-SA" sz="2800" dirty="0" smtClean="0"/>
              <a:t>الميكانيكية </a:t>
            </a:r>
            <a:r>
              <a:rPr lang="ar-SA" sz="2800" dirty="0"/>
              <a:t>لتنفيذها كسجلات الصوت والتصوير وغير ذلك ومثال ذلك التجارب التي تجري حول سلوك الاطفال حيث يخضع الطفل </a:t>
            </a:r>
            <a:r>
              <a:rPr lang="ar-SA" sz="2800" dirty="0" smtClean="0"/>
              <a:t>لإضاءة </a:t>
            </a:r>
            <a:r>
              <a:rPr lang="ar-SA" sz="2800" dirty="0"/>
              <a:t>معينه وجو خاص يتم فيه تعريض الطفل </a:t>
            </a:r>
            <a:r>
              <a:rPr lang="ar-SA" sz="2800" dirty="0" smtClean="0"/>
              <a:t>لأجسام مختلفة </a:t>
            </a:r>
            <a:r>
              <a:rPr lang="ar-SA" sz="2800" dirty="0"/>
              <a:t>وتسجيل ردود فعله </a:t>
            </a:r>
            <a:r>
              <a:rPr lang="ar-SA" sz="2800" dirty="0" smtClean="0"/>
              <a:t>الملاحظة .</a:t>
            </a:r>
            <a:endParaRPr lang="ar-SA" sz="2800" dirty="0"/>
          </a:p>
          <a:p>
            <a:pPr algn="just">
              <a:lnSpc>
                <a:spcPct val="150000"/>
              </a:lnSpc>
            </a:pP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51242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مزايا </a:t>
            </a:r>
            <a:r>
              <a:rPr lang="ar-SA" sz="4000" dirty="0" smtClean="0"/>
              <a:t>الملاحظة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800" dirty="0"/>
              <a:t>1- تعد طريقه مباشره </a:t>
            </a:r>
            <a:r>
              <a:rPr lang="ar-SA" sz="2800" dirty="0" smtClean="0"/>
              <a:t>لدراسة </a:t>
            </a:r>
            <a:r>
              <a:rPr lang="ar-SA" sz="2800" dirty="0"/>
              <a:t>الظواهر كما هي دون اصطناع او محاباة</a:t>
            </a:r>
          </a:p>
          <a:p>
            <a:pPr algn="just"/>
            <a:r>
              <a:rPr lang="ar-SA" sz="2800" dirty="0"/>
              <a:t>2- صدق تعبير </a:t>
            </a:r>
            <a:r>
              <a:rPr lang="ar-SA" sz="2800" dirty="0" smtClean="0"/>
              <a:t>للظاهرة المشاهدة </a:t>
            </a:r>
            <a:r>
              <a:rPr lang="ar-SA" sz="2800" dirty="0"/>
              <a:t>حيث انها تسمح بتجميع البيانات من الظواهر في المواقف </a:t>
            </a:r>
            <a:r>
              <a:rPr lang="ar-SA" sz="2800" dirty="0" smtClean="0"/>
              <a:t>السلوكية المثالية </a:t>
            </a:r>
            <a:r>
              <a:rPr lang="ar-SA" sz="2800" dirty="0"/>
              <a:t>كما </a:t>
            </a:r>
            <a:r>
              <a:rPr lang="ar-SA" sz="2800" dirty="0" smtClean="0"/>
              <a:t>هي . </a:t>
            </a:r>
            <a:endParaRPr lang="ar-SA" sz="2800" dirty="0"/>
          </a:p>
          <a:p>
            <a:pPr algn="just"/>
            <a:r>
              <a:rPr lang="ar-SA" sz="2800" dirty="0"/>
              <a:t>3- لا تتطلب الكم الهائل من الاشخاص والجماعات </a:t>
            </a:r>
            <a:r>
              <a:rPr lang="ar-SA" sz="2800" dirty="0" smtClean="0"/>
              <a:t>لإجراء التجربة . </a:t>
            </a:r>
            <a:endParaRPr lang="ar-SA" sz="2800" dirty="0"/>
          </a:p>
          <a:p>
            <a:pPr algn="just"/>
            <a:r>
              <a:rPr lang="ar-SA" sz="2800" dirty="0"/>
              <a:t>4- تمهد لتسجيل الوقائع والمواقف مباشره او بعد حين </a:t>
            </a:r>
            <a:r>
              <a:rPr lang="ar-SA" sz="2800" dirty="0" smtClean="0"/>
              <a:t>قليل .</a:t>
            </a:r>
            <a:endParaRPr lang="ar-SA" sz="2800" dirty="0"/>
          </a:p>
          <a:p>
            <a:pPr algn="just"/>
            <a:r>
              <a:rPr lang="ar-SA" sz="2800" dirty="0"/>
              <a:t>5- يستطيع الباحث من خلال </a:t>
            </a:r>
            <a:r>
              <a:rPr lang="ar-SA" sz="2800" dirty="0" smtClean="0"/>
              <a:t>الملاحظة </a:t>
            </a:r>
            <a:r>
              <a:rPr lang="ar-SA" sz="2800" dirty="0"/>
              <a:t>الحصول على كم هائل من البيانات والمعلومات حول الحدث موضع </a:t>
            </a:r>
            <a:r>
              <a:rPr lang="ar-SA" sz="2800" dirty="0" smtClean="0"/>
              <a:t>الدراسة </a:t>
            </a:r>
            <a:r>
              <a:rPr lang="ar-SA" sz="2800" dirty="0"/>
              <a:t>بعكس الحال في اسلوب </a:t>
            </a:r>
            <a:r>
              <a:rPr lang="ar-SA" sz="2800" dirty="0" smtClean="0"/>
              <a:t>المقابلة </a:t>
            </a:r>
            <a:r>
              <a:rPr lang="ar-SA" sz="2800" dirty="0"/>
              <a:t>او اثناء املاء </a:t>
            </a:r>
            <a:r>
              <a:rPr lang="ar-SA" sz="2800" dirty="0" smtClean="0"/>
              <a:t>الاستمارة </a:t>
            </a:r>
            <a:r>
              <a:rPr lang="ar-SA" sz="2800" dirty="0"/>
              <a:t>والذي يقتصر فيها الحال على بعض </a:t>
            </a:r>
            <a:r>
              <a:rPr lang="ar-SA" sz="2800" dirty="0" smtClean="0"/>
              <a:t>الاسئلة المحددة </a:t>
            </a:r>
            <a:r>
              <a:rPr lang="ar-SA" sz="2800" dirty="0"/>
              <a:t>واجاباتها </a:t>
            </a:r>
            <a:r>
              <a:rPr lang="ar-SA" sz="2800" dirty="0" smtClean="0"/>
              <a:t>.</a:t>
            </a:r>
            <a:endParaRPr lang="ar-SA" sz="2800" dirty="0"/>
          </a:p>
          <a:p>
            <a:pPr algn="just"/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708850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000" dirty="0" smtClean="0"/>
              <a:t> </a:t>
            </a:r>
            <a:r>
              <a:rPr lang="ar-SA" sz="4000" dirty="0"/>
              <a:t>عيوب </a:t>
            </a:r>
            <a:r>
              <a:rPr lang="ar-SA" sz="4000" dirty="0" smtClean="0"/>
              <a:t>الملاحظة</a:t>
            </a:r>
            <a:endParaRPr lang="ar-SA" sz="4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sz="2400" dirty="0"/>
              <a:t>1- قد تقود الى تعمد الحدث موضع </a:t>
            </a:r>
            <a:r>
              <a:rPr lang="ar-SA" sz="2400" dirty="0" smtClean="0"/>
              <a:t>المراقبة </a:t>
            </a:r>
            <a:r>
              <a:rPr lang="ar-SA" sz="2400" dirty="0"/>
              <a:t>الى اظهار سلوك وتصرف مغاير للواقع خاصه اذا علم انه موضع </a:t>
            </a:r>
            <a:r>
              <a:rPr lang="ar-SA" sz="2400" dirty="0" smtClean="0"/>
              <a:t>مراقبه .</a:t>
            </a:r>
            <a:endParaRPr lang="ar-SA" sz="2400" dirty="0"/>
          </a:p>
          <a:p>
            <a:pPr algn="just"/>
            <a:r>
              <a:rPr lang="ar-SA" sz="2400" dirty="0"/>
              <a:t>2- </a:t>
            </a:r>
            <a:r>
              <a:rPr lang="ar-SA" sz="2400" dirty="0" smtClean="0"/>
              <a:t>صعوبة </a:t>
            </a:r>
            <a:r>
              <a:rPr lang="ar-SA" sz="2400" dirty="0"/>
              <a:t>تنبؤ الباحث المسبق بوقوع حدث معين الا في حينه اثناء عمليه </a:t>
            </a:r>
            <a:r>
              <a:rPr lang="ar-SA" sz="2400" dirty="0" smtClean="0"/>
              <a:t>الملاحظة</a:t>
            </a:r>
            <a:endParaRPr lang="ar-SA" sz="2400" dirty="0"/>
          </a:p>
          <a:p>
            <a:pPr algn="just"/>
            <a:r>
              <a:rPr lang="ar-SA" sz="2400" dirty="0"/>
              <a:t>3- اذا قام الباحث بمعايشه </a:t>
            </a:r>
            <a:r>
              <a:rPr lang="ar-SA" sz="2400" dirty="0" smtClean="0"/>
              <a:t>الجماعة </a:t>
            </a:r>
            <a:r>
              <a:rPr lang="ar-SA" sz="2400" dirty="0"/>
              <a:t>موضع </a:t>
            </a:r>
            <a:r>
              <a:rPr lang="ar-SA" sz="2400" dirty="0" smtClean="0"/>
              <a:t>الملاحظة </a:t>
            </a:r>
            <a:r>
              <a:rPr lang="ar-SA" sz="2400" dirty="0"/>
              <a:t>لفتره طويله فقد يتأثر بها سلبيا او ايجابيا وبالتالي تنعكس على </a:t>
            </a:r>
            <a:r>
              <a:rPr lang="ar-SA" sz="2400" dirty="0" smtClean="0"/>
              <a:t>آرائه .</a:t>
            </a:r>
            <a:endParaRPr lang="ar-SA" sz="2400" dirty="0"/>
          </a:p>
          <a:p>
            <a:pPr algn="just"/>
            <a:r>
              <a:rPr lang="ar-SA" sz="2400" dirty="0"/>
              <a:t>4- التفاوت الزمني في حدوث </a:t>
            </a:r>
            <a:r>
              <a:rPr lang="ar-SA" sz="2400" dirty="0" smtClean="0"/>
              <a:t>الملاحظة </a:t>
            </a:r>
            <a:r>
              <a:rPr lang="ar-SA" sz="2400" dirty="0"/>
              <a:t>فبعض التجارب تتطلب وقتا طويلا </a:t>
            </a:r>
            <a:r>
              <a:rPr lang="ar-SA" sz="2400" dirty="0" smtClean="0"/>
              <a:t>للملاحظة </a:t>
            </a:r>
            <a:r>
              <a:rPr lang="ar-SA" sz="2400" dirty="0"/>
              <a:t>وقد يستغرق اشهر او </a:t>
            </a:r>
            <a:r>
              <a:rPr lang="ar-SA" sz="2400" dirty="0" smtClean="0"/>
              <a:t>سنوات .</a:t>
            </a:r>
            <a:endParaRPr lang="ar-SA" sz="2400" dirty="0"/>
          </a:p>
          <a:p>
            <a:pPr algn="just"/>
            <a:r>
              <a:rPr lang="ar-SA" sz="2400" dirty="0"/>
              <a:t>5- </a:t>
            </a:r>
            <a:r>
              <a:rPr lang="ar-SA" sz="2400" dirty="0" smtClean="0"/>
              <a:t>صعوبة </a:t>
            </a:r>
            <a:r>
              <a:rPr lang="ar-SA" sz="2400" dirty="0"/>
              <a:t>تسجيل بعض الاحداث وملاحظتها بشأن الحصول على المعلومات عنها وبالذات في الاحوال </a:t>
            </a:r>
            <a:r>
              <a:rPr lang="ar-SA" sz="2400" dirty="0" smtClean="0"/>
              <a:t>الشخصية الخاصة المتعلقة بالأفراد .</a:t>
            </a:r>
            <a:endParaRPr lang="ar-SA" sz="2400" dirty="0"/>
          </a:p>
          <a:p>
            <a:pPr algn="just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478336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2414</TotalTime>
  <Words>803</Words>
  <Application>Microsoft Office PowerPoint</Application>
  <PresentationFormat>عرض على الشاشة (3:4)‏</PresentationFormat>
  <Paragraphs>103</Paragraphs>
  <Slides>19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المحاضرة التمهيدية</vt:lpstr>
      <vt:lpstr>عرض تقديمي في PowerPoint</vt:lpstr>
      <vt:lpstr>                 المحاضرة الحادية عشر            11</vt:lpstr>
      <vt:lpstr> طرق ووسائل جمع المعلومات</vt:lpstr>
      <vt:lpstr> كيفيه بناء الاستمارة</vt:lpstr>
      <vt:lpstr> القواعد العامة في صياغة الاستبيان :</vt:lpstr>
      <vt:lpstr> الاسئلة ذات النهاية المفتوحة والمغلقة</vt:lpstr>
      <vt:lpstr> مزايا الاستبيان</vt:lpstr>
      <vt:lpstr> عيوب الاستبيان </vt:lpstr>
      <vt:lpstr> ثانيا : المقابلة </vt:lpstr>
      <vt:lpstr> كيفيه اجراء المقابلة :</vt:lpstr>
      <vt:lpstr> انواع المقابلة</vt:lpstr>
      <vt:lpstr> مزايا المقابلة</vt:lpstr>
      <vt:lpstr> عيوب المقابلة</vt:lpstr>
      <vt:lpstr> ثالثا : الملاحظة</vt:lpstr>
      <vt:lpstr> انواع الملاحظة </vt:lpstr>
      <vt:lpstr> الملاحظة المنتظمة</vt:lpstr>
      <vt:lpstr> مزايا الملاحظة</vt:lpstr>
      <vt:lpstr> عيوب الملاحظة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amalbood</cp:lastModifiedBy>
  <cp:revision>246</cp:revision>
  <dcterms:created xsi:type="dcterms:W3CDTF">1601-01-01T00:00:00Z</dcterms:created>
  <dcterms:modified xsi:type="dcterms:W3CDTF">2013-02-07T07:58:42Z</dcterms:modified>
</cp:coreProperties>
</file>