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3"/>
  </p:notesMasterIdLst>
  <p:handoutMasterIdLst>
    <p:handoutMasterId r:id="rId24"/>
  </p:handoutMasterIdLst>
  <p:sldIdLst>
    <p:sldId id="305" r:id="rId5"/>
    <p:sldId id="287"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288"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990033"/>
    <a:srgbClr val="0000FF"/>
    <a:srgbClr val="0066FF"/>
    <a:srgbClr val="0033CC"/>
    <a:srgbClr val="FF33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88530" autoAdjust="0"/>
  </p:normalViewPr>
  <p:slideViewPr>
    <p:cSldViewPr>
      <p:cViewPr>
        <p:scale>
          <a:sx n="75" d="100"/>
          <a:sy n="75" d="100"/>
        </p:scale>
        <p:origin x="-378"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___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___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____Microsoft_Excel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ar-SA" dirty="0" smtClean="0">
                <a:solidFill>
                  <a:schemeClr val="accent1">
                    <a:lumMod val="50000"/>
                  </a:schemeClr>
                </a:solidFill>
              </a:rPr>
              <a:t>المبيعات السنوية</a:t>
            </a:r>
            <a:endParaRPr lang="en-US" dirty="0">
              <a:solidFill>
                <a:schemeClr val="accent1">
                  <a:lumMod val="50000"/>
                </a:schemeClr>
              </a:solidFill>
            </a:endParaRPr>
          </a:p>
        </c:rich>
      </c:tx>
      <c:layout>
        <c:manualLayout>
          <c:xMode val="edge"/>
          <c:yMode val="edge"/>
          <c:x val="0.56122679109555751"/>
          <c:y val="2.1141176448206258E-2"/>
        </c:manualLayout>
      </c:layout>
      <c:overlay val="0"/>
    </c:title>
    <c:autoTitleDeleted val="0"/>
    <c:plotArea>
      <c:layout/>
      <c:pieChart>
        <c:varyColors val="1"/>
        <c:ser>
          <c:idx val="0"/>
          <c:order val="0"/>
          <c:tx>
            <c:strRef>
              <c:f>Sheet1!$B$1</c:f>
              <c:strCache>
                <c:ptCount val="1"/>
                <c:pt idx="0">
                  <c:v>Sales</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1.4</c:v>
                </c:pt>
                <c:pt idx="3">
                  <c:v>1.2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ar-S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177153152"/>
        <c:axId val="182063488"/>
      </c:barChart>
      <c:catAx>
        <c:axId val="177153152"/>
        <c:scaling>
          <c:orientation val="minMax"/>
        </c:scaling>
        <c:delete val="0"/>
        <c:axPos val="b"/>
        <c:majorTickMark val="out"/>
        <c:minorTickMark val="none"/>
        <c:tickLblPos val="nextTo"/>
        <c:crossAx val="182063488"/>
        <c:crosses val="autoZero"/>
        <c:auto val="1"/>
        <c:lblAlgn val="ctr"/>
        <c:lblOffset val="100"/>
        <c:noMultiLvlLbl val="0"/>
      </c:catAx>
      <c:valAx>
        <c:axId val="182063488"/>
        <c:scaling>
          <c:orientation val="minMax"/>
        </c:scaling>
        <c:delete val="0"/>
        <c:axPos val="l"/>
        <c:majorGridlines/>
        <c:numFmt formatCode="General" sourceLinked="1"/>
        <c:majorTickMark val="out"/>
        <c:minorTickMark val="none"/>
        <c:tickLblPos val="nextTo"/>
        <c:crossAx val="177153152"/>
        <c:crosses val="autoZero"/>
        <c:crossBetween val="between"/>
      </c:valAx>
    </c:plotArea>
    <c:legend>
      <c:legendPos val="r"/>
      <c:layout/>
      <c:overlay val="0"/>
    </c:legend>
    <c:plotVisOnly val="1"/>
    <c:dispBlanksAs val="gap"/>
    <c:showDLblsOverMax val="0"/>
  </c:chart>
  <c:txPr>
    <a:bodyPr/>
    <a:lstStyle/>
    <a:p>
      <a:pPr>
        <a:defRPr sz="1800"/>
      </a:pPr>
      <a:endParaRPr lang="ar-SA"/>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Volume</c:v>
                </c:pt>
              </c:strCache>
            </c:strRef>
          </c:tx>
          <c:invertIfNegative val="0"/>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70</c:v>
                </c:pt>
                <c:pt idx="1">
                  <c:v>120</c:v>
                </c:pt>
                <c:pt idx="2">
                  <c:v>150</c:v>
                </c:pt>
                <c:pt idx="3">
                  <c:v>135</c:v>
                </c:pt>
                <c:pt idx="4">
                  <c:v>148</c:v>
                </c:pt>
              </c:numCache>
            </c:numRef>
          </c:val>
        </c:ser>
        <c:dLbls>
          <c:showLegendKey val="0"/>
          <c:showVal val="0"/>
          <c:showCatName val="0"/>
          <c:showSerName val="0"/>
          <c:showPercent val="0"/>
          <c:showBubbleSize val="0"/>
        </c:dLbls>
        <c:gapWidth val="150"/>
        <c:axId val="205598720"/>
        <c:axId val="218679168"/>
      </c:barChart>
      <c:stockChart>
        <c:ser>
          <c:idx val="1"/>
          <c:order val="1"/>
          <c:tx>
            <c:strRef>
              <c:f>Sheet1!$C$1</c:f>
              <c:strCache>
                <c:ptCount val="1"/>
                <c:pt idx="0">
                  <c:v>Open</c:v>
                </c:pt>
              </c:strCache>
            </c:strRef>
          </c:tx>
          <c:spPr>
            <a:ln w="28575">
              <a:noFill/>
            </a:ln>
          </c:spPr>
          <c:marker>
            <c:symbol val="none"/>
          </c:marke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44</c:v>
                </c:pt>
                <c:pt idx="1">
                  <c:v>25</c:v>
                </c:pt>
                <c:pt idx="2">
                  <c:v>38</c:v>
                </c:pt>
                <c:pt idx="3">
                  <c:v>50</c:v>
                </c:pt>
                <c:pt idx="4">
                  <c:v>34</c:v>
                </c:pt>
              </c:numCache>
            </c:numRef>
          </c:val>
          <c:smooth val="0"/>
        </c:ser>
        <c:ser>
          <c:idx val="2"/>
          <c:order val="2"/>
          <c:tx>
            <c:strRef>
              <c:f>Sheet1!$D$1</c:f>
              <c:strCache>
                <c:ptCount val="1"/>
                <c:pt idx="0">
                  <c:v>High</c:v>
                </c:pt>
              </c:strCache>
            </c:strRef>
          </c:tx>
          <c:spPr>
            <a:ln w="28575">
              <a:noFill/>
            </a:ln>
          </c:spPr>
          <c:marker>
            <c:symbol val="none"/>
          </c:marker>
          <c:cat>
            <c:numRef>
              <c:f>Sheet1!$A$2:$A$6</c:f>
              <c:numCache>
                <c:formatCode>m/d/yyyy</c:formatCode>
                <c:ptCount val="5"/>
                <c:pt idx="0">
                  <c:v>37261</c:v>
                </c:pt>
                <c:pt idx="1">
                  <c:v>37262</c:v>
                </c:pt>
                <c:pt idx="2">
                  <c:v>37263</c:v>
                </c:pt>
                <c:pt idx="3">
                  <c:v>37264</c:v>
                </c:pt>
                <c:pt idx="4">
                  <c:v>37265</c:v>
                </c:pt>
              </c:numCache>
            </c:numRef>
          </c:cat>
          <c:val>
            <c:numRef>
              <c:f>Sheet1!$D$2:$D$6</c:f>
              <c:numCache>
                <c:formatCode>General</c:formatCode>
                <c:ptCount val="5"/>
                <c:pt idx="0">
                  <c:v>55</c:v>
                </c:pt>
                <c:pt idx="1">
                  <c:v>57</c:v>
                </c:pt>
                <c:pt idx="2">
                  <c:v>57</c:v>
                </c:pt>
                <c:pt idx="3">
                  <c:v>58</c:v>
                </c:pt>
                <c:pt idx="4">
                  <c:v>58</c:v>
                </c:pt>
              </c:numCache>
            </c:numRef>
          </c:val>
          <c:smooth val="0"/>
        </c:ser>
        <c:ser>
          <c:idx val="3"/>
          <c:order val="3"/>
          <c:tx>
            <c:strRef>
              <c:f>Sheet1!$E$1</c:f>
              <c:strCache>
                <c:ptCount val="1"/>
                <c:pt idx="0">
                  <c:v>Low</c:v>
                </c:pt>
              </c:strCache>
            </c:strRef>
          </c:tx>
          <c:spPr>
            <a:ln w="28575">
              <a:noFill/>
            </a:ln>
          </c:spPr>
          <c:marker>
            <c:symbol val="none"/>
          </c:marker>
          <c:cat>
            <c:numRef>
              <c:f>Sheet1!$A$2:$A$6</c:f>
              <c:numCache>
                <c:formatCode>m/d/yyyy</c:formatCode>
                <c:ptCount val="5"/>
                <c:pt idx="0">
                  <c:v>37261</c:v>
                </c:pt>
                <c:pt idx="1">
                  <c:v>37262</c:v>
                </c:pt>
                <c:pt idx="2">
                  <c:v>37263</c:v>
                </c:pt>
                <c:pt idx="3">
                  <c:v>37264</c:v>
                </c:pt>
                <c:pt idx="4">
                  <c:v>37265</c:v>
                </c:pt>
              </c:numCache>
            </c:numRef>
          </c:cat>
          <c:val>
            <c:numRef>
              <c:f>Sheet1!$E$2:$E$6</c:f>
              <c:numCache>
                <c:formatCode>General</c:formatCode>
                <c:ptCount val="5"/>
                <c:pt idx="0">
                  <c:v>11</c:v>
                </c:pt>
                <c:pt idx="1">
                  <c:v>12</c:v>
                </c:pt>
                <c:pt idx="2">
                  <c:v>13</c:v>
                </c:pt>
                <c:pt idx="3">
                  <c:v>11</c:v>
                </c:pt>
                <c:pt idx="4">
                  <c:v>25</c:v>
                </c:pt>
              </c:numCache>
            </c:numRef>
          </c:val>
          <c:smooth val="0"/>
        </c:ser>
        <c:ser>
          <c:idx val="4"/>
          <c:order val="4"/>
          <c:tx>
            <c:strRef>
              <c:f>Sheet1!$F$1</c:f>
              <c:strCache>
                <c:ptCount val="1"/>
                <c:pt idx="0">
                  <c:v>Close</c:v>
                </c:pt>
              </c:strCache>
            </c:strRef>
          </c:tx>
          <c:spPr>
            <a:ln w="28575">
              <a:noFill/>
            </a:ln>
          </c:spPr>
          <c:marker>
            <c:symbol val="none"/>
          </c:marker>
          <c:cat>
            <c:numRef>
              <c:f>Sheet1!$A$2:$A$6</c:f>
              <c:numCache>
                <c:formatCode>m/d/yyyy</c:formatCode>
                <c:ptCount val="5"/>
                <c:pt idx="0">
                  <c:v>37261</c:v>
                </c:pt>
                <c:pt idx="1">
                  <c:v>37262</c:v>
                </c:pt>
                <c:pt idx="2">
                  <c:v>37263</c:v>
                </c:pt>
                <c:pt idx="3">
                  <c:v>37264</c:v>
                </c:pt>
                <c:pt idx="4">
                  <c:v>37265</c:v>
                </c:pt>
              </c:numCache>
            </c:numRef>
          </c:cat>
          <c:val>
            <c:numRef>
              <c:f>Sheet1!$F$2:$F$6</c:f>
              <c:numCache>
                <c:formatCode>General</c:formatCode>
                <c:ptCount val="5"/>
                <c:pt idx="0">
                  <c:v>25</c:v>
                </c:pt>
                <c:pt idx="1">
                  <c:v>38</c:v>
                </c:pt>
                <c:pt idx="2">
                  <c:v>50</c:v>
                </c:pt>
                <c:pt idx="3">
                  <c:v>35</c:v>
                </c:pt>
                <c:pt idx="4">
                  <c:v>43</c:v>
                </c:pt>
              </c:numCache>
            </c:numRef>
          </c:val>
          <c:smooth val="0"/>
        </c:ser>
        <c:dLbls>
          <c:showLegendKey val="0"/>
          <c:showVal val="0"/>
          <c:showCatName val="0"/>
          <c:showSerName val="0"/>
          <c:showPercent val="0"/>
          <c:showBubbleSize val="0"/>
        </c:dLbls>
        <c:hiLowLines/>
        <c:upDownBars>
          <c:gapWidth val="150"/>
          <c:upBars/>
          <c:downBars/>
        </c:upDownBars>
        <c:axId val="182252672"/>
        <c:axId val="218680704"/>
      </c:stockChart>
      <c:dateAx>
        <c:axId val="205598720"/>
        <c:scaling>
          <c:orientation val="minMax"/>
        </c:scaling>
        <c:delete val="0"/>
        <c:axPos val="b"/>
        <c:numFmt formatCode="m/d/yyyy" sourceLinked="1"/>
        <c:majorTickMark val="out"/>
        <c:minorTickMark val="none"/>
        <c:tickLblPos val="nextTo"/>
        <c:crossAx val="218679168"/>
        <c:crosses val="autoZero"/>
        <c:auto val="1"/>
        <c:lblOffset val="100"/>
        <c:baseTimeUnit val="days"/>
      </c:dateAx>
      <c:valAx>
        <c:axId val="218679168"/>
        <c:scaling>
          <c:orientation val="minMax"/>
        </c:scaling>
        <c:delete val="0"/>
        <c:axPos val="l"/>
        <c:majorGridlines/>
        <c:numFmt formatCode="General" sourceLinked="1"/>
        <c:majorTickMark val="out"/>
        <c:minorTickMark val="none"/>
        <c:tickLblPos val="nextTo"/>
        <c:crossAx val="205598720"/>
        <c:crosses val="autoZero"/>
        <c:crossBetween val="between"/>
      </c:valAx>
      <c:valAx>
        <c:axId val="218680704"/>
        <c:scaling>
          <c:orientation val="minMax"/>
        </c:scaling>
        <c:delete val="0"/>
        <c:axPos val="r"/>
        <c:numFmt formatCode="General" sourceLinked="1"/>
        <c:majorTickMark val="out"/>
        <c:minorTickMark val="none"/>
        <c:tickLblPos val="nextTo"/>
        <c:crossAx val="182252672"/>
        <c:crosses val="max"/>
        <c:crossBetween val="between"/>
      </c:valAx>
      <c:dateAx>
        <c:axId val="182252672"/>
        <c:scaling>
          <c:orientation val="minMax"/>
        </c:scaling>
        <c:delete val="1"/>
        <c:axPos val="b"/>
        <c:numFmt formatCode="m/d/yyyy" sourceLinked="1"/>
        <c:majorTickMark val="out"/>
        <c:minorTickMark val="none"/>
        <c:tickLblPos val="nextTo"/>
        <c:crossAx val="218680704"/>
        <c:crosses val="autoZero"/>
        <c:auto val="1"/>
        <c:lblOffset val="100"/>
        <c:baseTimeUnit val="days"/>
      </c:dateAx>
    </c:plotArea>
    <c:legend>
      <c:legendPos val="r"/>
      <c:layout/>
      <c:overlay val="0"/>
    </c:legend>
    <c:plotVisOnly val="1"/>
    <c:dispBlanksAs val="gap"/>
    <c:showDLblsOverMax val="0"/>
  </c:chart>
  <c:txPr>
    <a:bodyPr/>
    <a:lstStyle/>
    <a:p>
      <a:pPr>
        <a:defRPr sz="1800"/>
      </a:pPr>
      <a:endParaRPr lang="ar-SA"/>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0"/>
    <c:view3D>
      <c:rotX val="15"/>
      <c:rotY val="20"/>
      <c:rAngAx val="0"/>
      <c:perspective val="3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shape val="cylinder"/>
        <c:axId val="182892032"/>
        <c:axId val="182893568"/>
        <c:axId val="182059008"/>
      </c:bar3DChart>
      <c:catAx>
        <c:axId val="182892032"/>
        <c:scaling>
          <c:orientation val="minMax"/>
        </c:scaling>
        <c:delete val="0"/>
        <c:axPos val="b"/>
        <c:majorTickMark val="out"/>
        <c:minorTickMark val="none"/>
        <c:tickLblPos val="nextTo"/>
        <c:crossAx val="182893568"/>
        <c:crosses val="autoZero"/>
        <c:auto val="1"/>
        <c:lblAlgn val="ctr"/>
        <c:lblOffset val="100"/>
        <c:noMultiLvlLbl val="0"/>
      </c:catAx>
      <c:valAx>
        <c:axId val="182893568"/>
        <c:scaling>
          <c:orientation val="minMax"/>
        </c:scaling>
        <c:delete val="0"/>
        <c:axPos val="l"/>
        <c:majorGridlines/>
        <c:numFmt formatCode="General" sourceLinked="1"/>
        <c:majorTickMark val="out"/>
        <c:minorTickMark val="none"/>
        <c:tickLblPos val="nextTo"/>
        <c:crossAx val="182892032"/>
        <c:crosses val="autoZero"/>
        <c:crossBetween val="between"/>
      </c:valAx>
      <c:serAx>
        <c:axId val="182059008"/>
        <c:scaling>
          <c:orientation val="minMax"/>
        </c:scaling>
        <c:delete val="0"/>
        <c:axPos val="b"/>
        <c:majorTickMark val="out"/>
        <c:minorTickMark val="none"/>
        <c:tickLblPos val="nextTo"/>
        <c:crossAx val="182893568"/>
        <c:crosses val="autoZero"/>
      </c:serAx>
    </c:plotArea>
    <c:legend>
      <c:legendPos val="r"/>
      <c:layout/>
      <c:overlay val="0"/>
    </c:legend>
    <c:plotVisOnly val="1"/>
    <c:dispBlanksAs val="gap"/>
    <c:showDLblsOverMax val="0"/>
  </c:chart>
  <c:txPr>
    <a:bodyPr/>
    <a:lstStyle/>
    <a:p>
      <a:pPr>
        <a:defRPr sz="1800"/>
      </a:pPr>
      <a:endParaRPr lang="ar-SA"/>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cked"/>
        <c:varyColors val="0"/>
        <c:ser>
          <c:idx val="0"/>
          <c:order val="0"/>
          <c:tx>
            <c:strRef>
              <c:f>Sheet1!$B$1</c:f>
              <c:strCache>
                <c:ptCount val="1"/>
                <c:pt idx="0">
                  <c:v>Series 1</c:v>
                </c:pt>
              </c:strCache>
            </c:strRef>
          </c:tx>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182358016"/>
        <c:axId val="182359552"/>
      </c:lineChart>
      <c:catAx>
        <c:axId val="182358016"/>
        <c:scaling>
          <c:orientation val="minMax"/>
        </c:scaling>
        <c:delete val="0"/>
        <c:axPos val="b"/>
        <c:majorTickMark val="out"/>
        <c:minorTickMark val="none"/>
        <c:tickLblPos val="nextTo"/>
        <c:crossAx val="182359552"/>
        <c:crosses val="autoZero"/>
        <c:auto val="1"/>
        <c:lblAlgn val="ctr"/>
        <c:lblOffset val="100"/>
        <c:noMultiLvlLbl val="0"/>
      </c:catAx>
      <c:valAx>
        <c:axId val="182359552"/>
        <c:scaling>
          <c:orientation val="minMax"/>
        </c:scaling>
        <c:delete val="0"/>
        <c:axPos val="l"/>
        <c:majorGridlines/>
        <c:numFmt formatCode="General" sourceLinked="1"/>
        <c:majorTickMark val="out"/>
        <c:minorTickMark val="none"/>
        <c:tickLblPos val="nextTo"/>
        <c:crossAx val="182358016"/>
        <c:crosses val="autoZero"/>
        <c:crossBetween val="between"/>
      </c:valAx>
    </c:plotArea>
    <c:legend>
      <c:legendPos val="r"/>
      <c:layout/>
      <c:overlay val="0"/>
    </c:legend>
    <c:plotVisOnly val="1"/>
    <c:dispBlanksAs val="zero"/>
    <c:showDLblsOverMax val="0"/>
  </c:chart>
  <c:txPr>
    <a:bodyPr/>
    <a:lstStyle/>
    <a:p>
      <a:pPr>
        <a:defRPr sz="1800"/>
      </a:pPr>
      <a:endParaRPr lang="ar-SA"/>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205244672"/>
        <c:axId val="205393920"/>
      </c:barChart>
      <c:catAx>
        <c:axId val="205244672"/>
        <c:scaling>
          <c:orientation val="minMax"/>
        </c:scaling>
        <c:delete val="0"/>
        <c:axPos val="l"/>
        <c:majorTickMark val="out"/>
        <c:minorTickMark val="none"/>
        <c:tickLblPos val="nextTo"/>
        <c:crossAx val="205393920"/>
        <c:crosses val="autoZero"/>
        <c:auto val="1"/>
        <c:lblAlgn val="ctr"/>
        <c:lblOffset val="100"/>
        <c:noMultiLvlLbl val="0"/>
      </c:catAx>
      <c:valAx>
        <c:axId val="205393920"/>
        <c:scaling>
          <c:orientation val="minMax"/>
        </c:scaling>
        <c:delete val="0"/>
        <c:axPos val="b"/>
        <c:majorGridlines/>
        <c:numFmt formatCode="General" sourceLinked="1"/>
        <c:majorTickMark val="out"/>
        <c:minorTickMark val="none"/>
        <c:tickLblPos val="nextTo"/>
        <c:crossAx val="205244672"/>
        <c:crosses val="autoZero"/>
        <c:crossBetween val="between"/>
      </c:valAx>
    </c:plotArea>
    <c:legend>
      <c:legendPos val="r"/>
      <c:layout/>
      <c:overlay val="0"/>
    </c:legend>
    <c:plotVisOnly val="1"/>
    <c:dispBlanksAs val="gap"/>
    <c:showDLblsOverMax val="0"/>
  </c:chart>
  <c:txPr>
    <a:bodyPr/>
    <a:lstStyle/>
    <a:p>
      <a:pPr>
        <a:defRPr sz="1800"/>
      </a:pPr>
      <a:endParaRPr lang="ar-SA"/>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ofPieChart>
        <c:ofPieType val="pie"/>
        <c:varyColors val="1"/>
        <c:ser>
          <c:idx val="0"/>
          <c:order val="0"/>
          <c:tx>
            <c:strRef>
              <c:f>Sheet1!$B$1</c:f>
              <c:strCache>
                <c:ptCount val="1"/>
                <c:pt idx="0">
                  <c:v>Sales</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gapWidth val="100"/>
        <c:secondPieSize val="75"/>
        <c:serLines/>
      </c:ofPieChart>
    </c:plotArea>
    <c:legend>
      <c:legendPos val="r"/>
      <c:layout/>
      <c:overlay val="0"/>
    </c:legend>
    <c:plotVisOnly val="1"/>
    <c:dispBlanksAs val="gap"/>
    <c:showDLblsOverMax val="0"/>
  </c:chart>
  <c:txPr>
    <a:bodyPr/>
    <a:lstStyle/>
    <a:p>
      <a:pPr>
        <a:defRPr sz="1800"/>
      </a:pPr>
      <a:endParaRPr lang="ar-SA"/>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0476E-0ACD-4697-B39F-C391D21A49D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01FB2267-5D0C-4C62-BD78-403C4D26CFAB}">
      <dgm:prSet phldrT="[Text]" custT="1"/>
      <dgm:spPr>
        <a:solidFill>
          <a:schemeClr val="tx2"/>
        </a:solidFill>
      </dgm:spPr>
      <dgm:t>
        <a:bodyPr/>
        <a:lstStyle/>
        <a:p>
          <a:pPr rtl="1"/>
          <a:r>
            <a:rPr lang="ar-SA" sz="3200" dirty="0" smtClean="0"/>
            <a:t>الرسوم البيانيه</a:t>
          </a:r>
          <a:endParaRPr lang="ar-SA" sz="3200" dirty="0"/>
        </a:p>
      </dgm:t>
    </dgm:pt>
    <dgm:pt modelId="{6BD2F1F0-737F-4190-BCE3-F3C932FC18E0}" type="parTrans" cxnId="{1186DC2D-9669-4B62-B8AD-CEE854319FC1}">
      <dgm:prSet/>
      <dgm:spPr/>
      <dgm:t>
        <a:bodyPr/>
        <a:lstStyle/>
        <a:p>
          <a:pPr rtl="1"/>
          <a:endParaRPr lang="ar-SA"/>
        </a:p>
      </dgm:t>
    </dgm:pt>
    <dgm:pt modelId="{FCBC4186-996C-440B-953C-0BCE99615AAC}" type="sibTrans" cxnId="{1186DC2D-9669-4B62-B8AD-CEE854319FC1}">
      <dgm:prSet/>
      <dgm:spPr/>
      <dgm:t>
        <a:bodyPr/>
        <a:lstStyle/>
        <a:p>
          <a:pPr rtl="1"/>
          <a:endParaRPr lang="ar-SA"/>
        </a:p>
      </dgm:t>
    </dgm:pt>
    <dgm:pt modelId="{C2031B38-8C20-427A-9AB7-12AD1C1DE782}">
      <dgm:prSet phldrT="[Text]" custT="1"/>
      <dgm:spPr>
        <a:solidFill>
          <a:schemeClr val="tx2"/>
        </a:solidFill>
      </dgm:spPr>
      <dgm:t>
        <a:bodyPr/>
        <a:lstStyle/>
        <a:p>
          <a:pPr rtl="1"/>
          <a:r>
            <a:rPr lang="ar-SA" sz="1800" b="1" dirty="0" smtClean="0"/>
            <a:t>الاشكال </a:t>
          </a:r>
          <a:r>
            <a:rPr lang="ar-SA" sz="1800" b="1" dirty="0" smtClean="0"/>
            <a:t>الدائرية </a:t>
          </a:r>
          <a:r>
            <a:rPr lang="ar-SA" sz="1800" dirty="0" smtClean="0"/>
            <a:t>: </a:t>
          </a:r>
          <a:r>
            <a:rPr lang="ar-SA" sz="1800" dirty="0" smtClean="0"/>
            <a:t>وتستخدم هذه الطريقه لتقسيم الكل الى اجزاءه وعلى سبيل المثال يمكن تمثيل التوزيع الجغرافي للصادرات او نفقات شركه معينه حسب تقسيماتها او حجم تداول الاسهم و السندات حسب القطاعات الاقتصاديه المختلفه</a:t>
          </a:r>
          <a:endParaRPr lang="ar-SA" sz="1800" dirty="0"/>
        </a:p>
      </dgm:t>
    </dgm:pt>
    <dgm:pt modelId="{2260FADE-306F-4295-A4FB-9CDD6CE4DE42}" type="parTrans" cxnId="{7F3692E3-7956-4ADA-BF86-0D2DAD4EF1DF}">
      <dgm:prSet/>
      <dgm:spPr/>
      <dgm:t>
        <a:bodyPr/>
        <a:lstStyle/>
        <a:p>
          <a:pPr rtl="1"/>
          <a:endParaRPr lang="ar-SA"/>
        </a:p>
      </dgm:t>
    </dgm:pt>
    <dgm:pt modelId="{07256B57-2883-4878-B648-D1A27F633010}" type="sibTrans" cxnId="{7F3692E3-7956-4ADA-BF86-0D2DAD4EF1DF}">
      <dgm:prSet/>
      <dgm:spPr/>
      <dgm:t>
        <a:bodyPr/>
        <a:lstStyle/>
        <a:p>
          <a:pPr rtl="1"/>
          <a:endParaRPr lang="ar-SA"/>
        </a:p>
      </dgm:t>
    </dgm:pt>
    <dgm:pt modelId="{8A41C660-CAEE-4CE7-98B0-0D9D0EB22241}">
      <dgm:prSet phldrT="[Text]" custT="1"/>
      <dgm:spPr>
        <a:solidFill>
          <a:schemeClr val="tx2"/>
        </a:solidFill>
      </dgm:spPr>
      <dgm:t>
        <a:bodyPr/>
        <a:lstStyle/>
        <a:p>
          <a:pPr rtl="1"/>
          <a:r>
            <a:rPr lang="ar-SA" sz="1800" b="1" dirty="0" smtClean="0"/>
            <a:t>الخط </a:t>
          </a:r>
          <a:r>
            <a:rPr lang="ar-SA" sz="1800" b="1" dirty="0" smtClean="0"/>
            <a:t>البسيط </a:t>
          </a:r>
          <a:r>
            <a:rPr lang="ar-SA" sz="1800" dirty="0" smtClean="0"/>
            <a:t>: </a:t>
          </a:r>
          <a:r>
            <a:rPr lang="ar-SA" sz="1800" dirty="0" smtClean="0"/>
            <a:t>يستخدم الخط البسيط اذا كانت لدينا قيم ظاهره ما على مدى عده سنوات بحيث يمكن تمثيل هذا النوع من البيانات على شكل خط مستقل يسمى بالمنحنى التاريخي</a:t>
          </a:r>
          <a:endParaRPr lang="ar-SA" sz="1800" dirty="0"/>
        </a:p>
      </dgm:t>
    </dgm:pt>
    <dgm:pt modelId="{326BAE84-23F8-4293-BBA2-E1F94FA5CC08}" type="parTrans" cxnId="{EBB546BE-754B-4A6F-A205-9B585E42C5A8}">
      <dgm:prSet/>
      <dgm:spPr/>
      <dgm:t>
        <a:bodyPr/>
        <a:lstStyle/>
        <a:p>
          <a:pPr rtl="1"/>
          <a:endParaRPr lang="ar-SA"/>
        </a:p>
      </dgm:t>
    </dgm:pt>
    <dgm:pt modelId="{AA4BC52A-696F-4F95-BEC5-4761A437C70E}" type="sibTrans" cxnId="{EBB546BE-754B-4A6F-A205-9B585E42C5A8}">
      <dgm:prSet/>
      <dgm:spPr/>
      <dgm:t>
        <a:bodyPr/>
        <a:lstStyle/>
        <a:p>
          <a:pPr rtl="1"/>
          <a:endParaRPr lang="ar-SA"/>
        </a:p>
      </dgm:t>
    </dgm:pt>
    <dgm:pt modelId="{82314D75-1231-4C43-A455-E911387C52F8}">
      <dgm:prSet phldrT="[Text]" custT="1"/>
      <dgm:spPr>
        <a:solidFill>
          <a:schemeClr val="tx2"/>
        </a:solidFill>
      </dgm:spPr>
      <dgm:t>
        <a:bodyPr/>
        <a:lstStyle/>
        <a:p>
          <a:pPr rtl="1"/>
          <a:r>
            <a:rPr lang="ar-SA" sz="2800" dirty="0" smtClean="0"/>
            <a:t>طريقه المستطيلات</a:t>
          </a:r>
          <a:endParaRPr lang="ar-SA" sz="2800" dirty="0"/>
        </a:p>
      </dgm:t>
    </dgm:pt>
    <dgm:pt modelId="{C3F6C18B-8DC3-4066-A73F-5B9BD9216476}" type="parTrans" cxnId="{C1CC2638-C4AA-4B19-9AF1-3DDA49366135}">
      <dgm:prSet/>
      <dgm:spPr/>
      <dgm:t>
        <a:bodyPr/>
        <a:lstStyle/>
        <a:p>
          <a:pPr rtl="1"/>
          <a:endParaRPr lang="ar-SA"/>
        </a:p>
      </dgm:t>
    </dgm:pt>
    <dgm:pt modelId="{71453A8F-BC23-43CD-AD49-077588AC74B8}" type="sibTrans" cxnId="{C1CC2638-C4AA-4B19-9AF1-3DDA49366135}">
      <dgm:prSet/>
      <dgm:spPr/>
      <dgm:t>
        <a:bodyPr/>
        <a:lstStyle/>
        <a:p>
          <a:pPr rtl="1"/>
          <a:endParaRPr lang="ar-SA"/>
        </a:p>
      </dgm:t>
    </dgm:pt>
    <dgm:pt modelId="{816B699E-5F92-4B5A-9477-C204A687085E}" type="pres">
      <dgm:prSet presAssocID="{F790476E-0ACD-4697-B39F-C391D21A49DA}" presName="hierChild1" presStyleCnt="0">
        <dgm:presLayoutVars>
          <dgm:orgChart val="1"/>
          <dgm:chPref val="1"/>
          <dgm:dir/>
          <dgm:animOne val="branch"/>
          <dgm:animLvl val="lvl"/>
          <dgm:resizeHandles/>
        </dgm:presLayoutVars>
      </dgm:prSet>
      <dgm:spPr/>
      <dgm:t>
        <a:bodyPr/>
        <a:lstStyle/>
        <a:p>
          <a:pPr rtl="1"/>
          <a:endParaRPr lang="ar-SA"/>
        </a:p>
      </dgm:t>
    </dgm:pt>
    <dgm:pt modelId="{140930CD-527C-4794-8966-12C5777C0D12}" type="pres">
      <dgm:prSet presAssocID="{01FB2267-5D0C-4C62-BD78-403C4D26CFAB}" presName="hierRoot1" presStyleCnt="0">
        <dgm:presLayoutVars>
          <dgm:hierBranch val="init"/>
        </dgm:presLayoutVars>
      </dgm:prSet>
      <dgm:spPr/>
    </dgm:pt>
    <dgm:pt modelId="{5D542D30-6C48-45D8-8EB3-B17498994839}" type="pres">
      <dgm:prSet presAssocID="{01FB2267-5D0C-4C62-BD78-403C4D26CFAB}" presName="rootComposite1" presStyleCnt="0"/>
      <dgm:spPr/>
    </dgm:pt>
    <dgm:pt modelId="{B2F11427-C337-4242-B0A8-1D924681D646}" type="pres">
      <dgm:prSet presAssocID="{01FB2267-5D0C-4C62-BD78-403C4D26CFAB}" presName="rootText1" presStyleLbl="node0" presStyleIdx="0" presStyleCnt="1">
        <dgm:presLayoutVars>
          <dgm:chPref val="3"/>
        </dgm:presLayoutVars>
      </dgm:prSet>
      <dgm:spPr/>
      <dgm:t>
        <a:bodyPr/>
        <a:lstStyle/>
        <a:p>
          <a:pPr rtl="1"/>
          <a:endParaRPr lang="ar-SA"/>
        </a:p>
      </dgm:t>
    </dgm:pt>
    <dgm:pt modelId="{1923B8B5-8F57-4563-B97D-39411141A85B}" type="pres">
      <dgm:prSet presAssocID="{01FB2267-5D0C-4C62-BD78-403C4D26CFAB}" presName="rootConnector1" presStyleLbl="node1" presStyleIdx="0" presStyleCnt="0"/>
      <dgm:spPr/>
      <dgm:t>
        <a:bodyPr/>
        <a:lstStyle/>
        <a:p>
          <a:pPr rtl="1"/>
          <a:endParaRPr lang="ar-SA"/>
        </a:p>
      </dgm:t>
    </dgm:pt>
    <dgm:pt modelId="{5E9F386A-B75C-4B8D-AC60-920D16D52857}" type="pres">
      <dgm:prSet presAssocID="{01FB2267-5D0C-4C62-BD78-403C4D26CFAB}" presName="hierChild2" presStyleCnt="0"/>
      <dgm:spPr/>
    </dgm:pt>
    <dgm:pt modelId="{DDFA20FD-04F4-4108-964E-BD237C72CACB}" type="pres">
      <dgm:prSet presAssocID="{2260FADE-306F-4295-A4FB-9CDD6CE4DE42}" presName="Name37" presStyleLbl="parChTrans1D2" presStyleIdx="0" presStyleCnt="3"/>
      <dgm:spPr/>
      <dgm:t>
        <a:bodyPr/>
        <a:lstStyle/>
        <a:p>
          <a:pPr rtl="1"/>
          <a:endParaRPr lang="ar-SA"/>
        </a:p>
      </dgm:t>
    </dgm:pt>
    <dgm:pt modelId="{E9C86647-A1AB-4989-B030-54CA90D43419}" type="pres">
      <dgm:prSet presAssocID="{C2031B38-8C20-427A-9AB7-12AD1C1DE782}" presName="hierRoot2" presStyleCnt="0">
        <dgm:presLayoutVars>
          <dgm:hierBranch val="init"/>
        </dgm:presLayoutVars>
      </dgm:prSet>
      <dgm:spPr/>
    </dgm:pt>
    <dgm:pt modelId="{2E25A51B-8686-4EF5-9458-563F620B2CCD}" type="pres">
      <dgm:prSet presAssocID="{C2031B38-8C20-427A-9AB7-12AD1C1DE782}" presName="rootComposite" presStyleCnt="0"/>
      <dgm:spPr/>
    </dgm:pt>
    <dgm:pt modelId="{80689E8E-E622-45FA-B1C2-75DC1F516CD2}" type="pres">
      <dgm:prSet presAssocID="{C2031B38-8C20-427A-9AB7-12AD1C1DE782}" presName="rootText" presStyleLbl="node2" presStyleIdx="0" presStyleCnt="3" custScaleX="109454" custScaleY="207743">
        <dgm:presLayoutVars>
          <dgm:chPref val="3"/>
        </dgm:presLayoutVars>
      </dgm:prSet>
      <dgm:spPr/>
      <dgm:t>
        <a:bodyPr/>
        <a:lstStyle/>
        <a:p>
          <a:pPr rtl="1"/>
          <a:endParaRPr lang="ar-SA"/>
        </a:p>
      </dgm:t>
    </dgm:pt>
    <dgm:pt modelId="{893876CD-68A4-4D17-8BDD-11656DC2D9B5}" type="pres">
      <dgm:prSet presAssocID="{C2031B38-8C20-427A-9AB7-12AD1C1DE782}" presName="rootConnector" presStyleLbl="node2" presStyleIdx="0" presStyleCnt="3"/>
      <dgm:spPr/>
      <dgm:t>
        <a:bodyPr/>
        <a:lstStyle/>
        <a:p>
          <a:pPr rtl="1"/>
          <a:endParaRPr lang="ar-SA"/>
        </a:p>
      </dgm:t>
    </dgm:pt>
    <dgm:pt modelId="{8A9CE931-1761-46E1-8D6E-FAA479529509}" type="pres">
      <dgm:prSet presAssocID="{C2031B38-8C20-427A-9AB7-12AD1C1DE782}" presName="hierChild4" presStyleCnt="0"/>
      <dgm:spPr/>
    </dgm:pt>
    <dgm:pt modelId="{95CE9323-AD91-426A-AC16-3C70CFEB7189}" type="pres">
      <dgm:prSet presAssocID="{C2031B38-8C20-427A-9AB7-12AD1C1DE782}" presName="hierChild5" presStyleCnt="0"/>
      <dgm:spPr/>
    </dgm:pt>
    <dgm:pt modelId="{FE1DEDFA-DA9F-430D-B9C9-7CAA496B0516}" type="pres">
      <dgm:prSet presAssocID="{326BAE84-23F8-4293-BBA2-E1F94FA5CC08}" presName="Name37" presStyleLbl="parChTrans1D2" presStyleIdx="1" presStyleCnt="3"/>
      <dgm:spPr/>
      <dgm:t>
        <a:bodyPr/>
        <a:lstStyle/>
        <a:p>
          <a:pPr rtl="1"/>
          <a:endParaRPr lang="ar-SA"/>
        </a:p>
      </dgm:t>
    </dgm:pt>
    <dgm:pt modelId="{3BFC65B7-24E7-46E7-9BAD-F5417DA6B2F6}" type="pres">
      <dgm:prSet presAssocID="{8A41C660-CAEE-4CE7-98B0-0D9D0EB22241}" presName="hierRoot2" presStyleCnt="0">
        <dgm:presLayoutVars>
          <dgm:hierBranch val="init"/>
        </dgm:presLayoutVars>
      </dgm:prSet>
      <dgm:spPr/>
    </dgm:pt>
    <dgm:pt modelId="{72DDA113-CF32-4BFB-9594-8F09CB6C6D5C}" type="pres">
      <dgm:prSet presAssocID="{8A41C660-CAEE-4CE7-98B0-0D9D0EB22241}" presName="rootComposite" presStyleCnt="0"/>
      <dgm:spPr/>
    </dgm:pt>
    <dgm:pt modelId="{BBC7011D-6152-4E11-AC80-BF63AF264BFD}" type="pres">
      <dgm:prSet presAssocID="{8A41C660-CAEE-4CE7-98B0-0D9D0EB22241}" presName="rootText" presStyleLbl="node2" presStyleIdx="1" presStyleCnt="3" custScaleY="207743">
        <dgm:presLayoutVars>
          <dgm:chPref val="3"/>
        </dgm:presLayoutVars>
      </dgm:prSet>
      <dgm:spPr/>
      <dgm:t>
        <a:bodyPr/>
        <a:lstStyle/>
        <a:p>
          <a:pPr rtl="1"/>
          <a:endParaRPr lang="ar-SA"/>
        </a:p>
      </dgm:t>
    </dgm:pt>
    <dgm:pt modelId="{DB76CB2A-6E77-4063-9AE4-D57ED1C8F983}" type="pres">
      <dgm:prSet presAssocID="{8A41C660-CAEE-4CE7-98B0-0D9D0EB22241}" presName="rootConnector" presStyleLbl="node2" presStyleIdx="1" presStyleCnt="3"/>
      <dgm:spPr/>
      <dgm:t>
        <a:bodyPr/>
        <a:lstStyle/>
        <a:p>
          <a:pPr rtl="1"/>
          <a:endParaRPr lang="ar-SA"/>
        </a:p>
      </dgm:t>
    </dgm:pt>
    <dgm:pt modelId="{686DD0AB-BD79-427C-B552-D0867EB124C2}" type="pres">
      <dgm:prSet presAssocID="{8A41C660-CAEE-4CE7-98B0-0D9D0EB22241}" presName="hierChild4" presStyleCnt="0"/>
      <dgm:spPr/>
    </dgm:pt>
    <dgm:pt modelId="{8A026E47-BB46-43B9-835C-B32DEBDE0C06}" type="pres">
      <dgm:prSet presAssocID="{8A41C660-CAEE-4CE7-98B0-0D9D0EB22241}" presName="hierChild5" presStyleCnt="0"/>
      <dgm:spPr/>
    </dgm:pt>
    <dgm:pt modelId="{3BFE4972-7328-44CF-910A-E04E783CE704}" type="pres">
      <dgm:prSet presAssocID="{C3F6C18B-8DC3-4066-A73F-5B9BD9216476}" presName="Name37" presStyleLbl="parChTrans1D2" presStyleIdx="2" presStyleCnt="3"/>
      <dgm:spPr/>
      <dgm:t>
        <a:bodyPr/>
        <a:lstStyle/>
        <a:p>
          <a:pPr rtl="1"/>
          <a:endParaRPr lang="ar-SA"/>
        </a:p>
      </dgm:t>
    </dgm:pt>
    <dgm:pt modelId="{5B1A253E-0602-4576-B65F-5DFCEDFF6F38}" type="pres">
      <dgm:prSet presAssocID="{82314D75-1231-4C43-A455-E911387C52F8}" presName="hierRoot2" presStyleCnt="0">
        <dgm:presLayoutVars>
          <dgm:hierBranch val="init"/>
        </dgm:presLayoutVars>
      </dgm:prSet>
      <dgm:spPr/>
    </dgm:pt>
    <dgm:pt modelId="{252A5349-B837-4078-9DF4-5ADF8CEEC3EF}" type="pres">
      <dgm:prSet presAssocID="{82314D75-1231-4C43-A455-E911387C52F8}" presName="rootComposite" presStyleCnt="0"/>
      <dgm:spPr/>
    </dgm:pt>
    <dgm:pt modelId="{39DF9F94-2EED-4AC9-9853-085D78504FB9}" type="pres">
      <dgm:prSet presAssocID="{82314D75-1231-4C43-A455-E911387C52F8}" presName="rootText" presStyleLbl="node2" presStyleIdx="2" presStyleCnt="3" custScaleX="86061" custScaleY="207743">
        <dgm:presLayoutVars>
          <dgm:chPref val="3"/>
        </dgm:presLayoutVars>
      </dgm:prSet>
      <dgm:spPr/>
      <dgm:t>
        <a:bodyPr/>
        <a:lstStyle/>
        <a:p>
          <a:pPr rtl="1"/>
          <a:endParaRPr lang="ar-SA"/>
        </a:p>
      </dgm:t>
    </dgm:pt>
    <dgm:pt modelId="{E5F21B5C-9165-401E-8547-4A2C90594183}" type="pres">
      <dgm:prSet presAssocID="{82314D75-1231-4C43-A455-E911387C52F8}" presName="rootConnector" presStyleLbl="node2" presStyleIdx="2" presStyleCnt="3"/>
      <dgm:spPr/>
      <dgm:t>
        <a:bodyPr/>
        <a:lstStyle/>
        <a:p>
          <a:pPr rtl="1"/>
          <a:endParaRPr lang="ar-SA"/>
        </a:p>
      </dgm:t>
    </dgm:pt>
    <dgm:pt modelId="{C54168D4-E276-475D-87C6-68C739B3B9FC}" type="pres">
      <dgm:prSet presAssocID="{82314D75-1231-4C43-A455-E911387C52F8}" presName="hierChild4" presStyleCnt="0"/>
      <dgm:spPr/>
    </dgm:pt>
    <dgm:pt modelId="{BEE25FE5-ACC0-4DC2-8FF3-D7990AFB481E}" type="pres">
      <dgm:prSet presAssocID="{82314D75-1231-4C43-A455-E911387C52F8}" presName="hierChild5" presStyleCnt="0"/>
      <dgm:spPr/>
    </dgm:pt>
    <dgm:pt modelId="{3EA1D4CC-BD32-4F70-B045-1ECB70E68450}" type="pres">
      <dgm:prSet presAssocID="{01FB2267-5D0C-4C62-BD78-403C4D26CFAB}" presName="hierChild3" presStyleCnt="0"/>
      <dgm:spPr/>
    </dgm:pt>
  </dgm:ptLst>
  <dgm:cxnLst>
    <dgm:cxn modelId="{C1CC2638-C4AA-4B19-9AF1-3DDA49366135}" srcId="{01FB2267-5D0C-4C62-BD78-403C4D26CFAB}" destId="{82314D75-1231-4C43-A455-E911387C52F8}" srcOrd="2" destOrd="0" parTransId="{C3F6C18B-8DC3-4066-A73F-5B9BD9216476}" sibTransId="{71453A8F-BC23-43CD-AD49-077588AC74B8}"/>
    <dgm:cxn modelId="{966298AF-7C85-4BE0-9325-97F981D9F9DF}" type="presOf" srcId="{01FB2267-5D0C-4C62-BD78-403C4D26CFAB}" destId="{B2F11427-C337-4242-B0A8-1D924681D646}" srcOrd="0" destOrd="0" presId="urn:microsoft.com/office/officeart/2005/8/layout/orgChart1"/>
    <dgm:cxn modelId="{F88D640A-E12A-4854-A675-546901D4B126}" type="presOf" srcId="{82314D75-1231-4C43-A455-E911387C52F8}" destId="{39DF9F94-2EED-4AC9-9853-085D78504FB9}" srcOrd="0" destOrd="0" presId="urn:microsoft.com/office/officeart/2005/8/layout/orgChart1"/>
    <dgm:cxn modelId="{79792A8B-0F5A-4768-A17D-70F66F93FCA5}" type="presOf" srcId="{8A41C660-CAEE-4CE7-98B0-0D9D0EB22241}" destId="{BBC7011D-6152-4E11-AC80-BF63AF264BFD}" srcOrd="0" destOrd="0" presId="urn:microsoft.com/office/officeart/2005/8/layout/orgChart1"/>
    <dgm:cxn modelId="{CEBD821B-35A1-46F3-A86A-0DBCA17A94B7}" type="presOf" srcId="{C2031B38-8C20-427A-9AB7-12AD1C1DE782}" destId="{80689E8E-E622-45FA-B1C2-75DC1F516CD2}" srcOrd="0" destOrd="0" presId="urn:microsoft.com/office/officeart/2005/8/layout/orgChart1"/>
    <dgm:cxn modelId="{1186DC2D-9669-4B62-B8AD-CEE854319FC1}" srcId="{F790476E-0ACD-4697-B39F-C391D21A49DA}" destId="{01FB2267-5D0C-4C62-BD78-403C4D26CFAB}" srcOrd="0" destOrd="0" parTransId="{6BD2F1F0-737F-4190-BCE3-F3C932FC18E0}" sibTransId="{FCBC4186-996C-440B-953C-0BCE99615AAC}"/>
    <dgm:cxn modelId="{02F52592-BF04-465F-8BF6-7EA457445F75}" type="presOf" srcId="{326BAE84-23F8-4293-BBA2-E1F94FA5CC08}" destId="{FE1DEDFA-DA9F-430D-B9C9-7CAA496B0516}" srcOrd="0" destOrd="0" presId="urn:microsoft.com/office/officeart/2005/8/layout/orgChart1"/>
    <dgm:cxn modelId="{8D95A7CB-1719-4FA9-9FBA-CCC29E6B51FA}" type="presOf" srcId="{2260FADE-306F-4295-A4FB-9CDD6CE4DE42}" destId="{DDFA20FD-04F4-4108-964E-BD237C72CACB}" srcOrd="0" destOrd="0" presId="urn:microsoft.com/office/officeart/2005/8/layout/orgChart1"/>
    <dgm:cxn modelId="{F5BB4C6B-52F2-44A7-917E-049B9254465E}" type="presOf" srcId="{C3F6C18B-8DC3-4066-A73F-5B9BD9216476}" destId="{3BFE4972-7328-44CF-910A-E04E783CE704}" srcOrd="0" destOrd="0" presId="urn:microsoft.com/office/officeart/2005/8/layout/orgChart1"/>
    <dgm:cxn modelId="{7F3692E3-7956-4ADA-BF86-0D2DAD4EF1DF}" srcId="{01FB2267-5D0C-4C62-BD78-403C4D26CFAB}" destId="{C2031B38-8C20-427A-9AB7-12AD1C1DE782}" srcOrd="0" destOrd="0" parTransId="{2260FADE-306F-4295-A4FB-9CDD6CE4DE42}" sibTransId="{07256B57-2883-4878-B648-D1A27F633010}"/>
    <dgm:cxn modelId="{EBB546BE-754B-4A6F-A205-9B585E42C5A8}" srcId="{01FB2267-5D0C-4C62-BD78-403C4D26CFAB}" destId="{8A41C660-CAEE-4CE7-98B0-0D9D0EB22241}" srcOrd="1" destOrd="0" parTransId="{326BAE84-23F8-4293-BBA2-E1F94FA5CC08}" sibTransId="{AA4BC52A-696F-4F95-BEC5-4761A437C70E}"/>
    <dgm:cxn modelId="{5F9EBE5F-C3CE-4052-84E5-030C1223E1F4}" type="presOf" srcId="{8A41C660-CAEE-4CE7-98B0-0D9D0EB22241}" destId="{DB76CB2A-6E77-4063-9AE4-D57ED1C8F983}" srcOrd="1" destOrd="0" presId="urn:microsoft.com/office/officeart/2005/8/layout/orgChart1"/>
    <dgm:cxn modelId="{8359CC67-8A5E-4D56-A2EA-F087478570E4}" type="presOf" srcId="{C2031B38-8C20-427A-9AB7-12AD1C1DE782}" destId="{893876CD-68A4-4D17-8BDD-11656DC2D9B5}" srcOrd="1" destOrd="0" presId="urn:microsoft.com/office/officeart/2005/8/layout/orgChart1"/>
    <dgm:cxn modelId="{69612AF8-12F2-4337-A0C4-BA277693E88D}" type="presOf" srcId="{82314D75-1231-4C43-A455-E911387C52F8}" destId="{E5F21B5C-9165-401E-8547-4A2C90594183}" srcOrd="1" destOrd="0" presId="urn:microsoft.com/office/officeart/2005/8/layout/orgChart1"/>
    <dgm:cxn modelId="{B7DE57A1-12A4-4E99-B2C6-AA480764CAE8}" type="presOf" srcId="{F790476E-0ACD-4697-B39F-C391D21A49DA}" destId="{816B699E-5F92-4B5A-9477-C204A687085E}" srcOrd="0" destOrd="0" presId="urn:microsoft.com/office/officeart/2005/8/layout/orgChart1"/>
    <dgm:cxn modelId="{AC89B971-9BD1-4988-94F8-9CA7D5CF95A3}" type="presOf" srcId="{01FB2267-5D0C-4C62-BD78-403C4D26CFAB}" destId="{1923B8B5-8F57-4563-B97D-39411141A85B}" srcOrd="1" destOrd="0" presId="urn:microsoft.com/office/officeart/2005/8/layout/orgChart1"/>
    <dgm:cxn modelId="{81D40182-9E50-4CDA-BE65-F8DC0342BF23}" type="presParOf" srcId="{816B699E-5F92-4B5A-9477-C204A687085E}" destId="{140930CD-527C-4794-8966-12C5777C0D12}" srcOrd="0" destOrd="0" presId="urn:microsoft.com/office/officeart/2005/8/layout/orgChart1"/>
    <dgm:cxn modelId="{249DE2F5-B066-426B-ACA7-BD69E23D1F93}" type="presParOf" srcId="{140930CD-527C-4794-8966-12C5777C0D12}" destId="{5D542D30-6C48-45D8-8EB3-B17498994839}" srcOrd="0" destOrd="0" presId="urn:microsoft.com/office/officeart/2005/8/layout/orgChart1"/>
    <dgm:cxn modelId="{35042016-609E-42AE-9DE9-F9A8260129E0}" type="presParOf" srcId="{5D542D30-6C48-45D8-8EB3-B17498994839}" destId="{B2F11427-C337-4242-B0A8-1D924681D646}" srcOrd="0" destOrd="0" presId="urn:microsoft.com/office/officeart/2005/8/layout/orgChart1"/>
    <dgm:cxn modelId="{E2F3980E-8389-49F9-9030-268D9FFF069D}" type="presParOf" srcId="{5D542D30-6C48-45D8-8EB3-B17498994839}" destId="{1923B8B5-8F57-4563-B97D-39411141A85B}" srcOrd="1" destOrd="0" presId="urn:microsoft.com/office/officeart/2005/8/layout/orgChart1"/>
    <dgm:cxn modelId="{649076C6-CACC-44FA-A443-D4B7623D1699}" type="presParOf" srcId="{140930CD-527C-4794-8966-12C5777C0D12}" destId="{5E9F386A-B75C-4B8D-AC60-920D16D52857}" srcOrd="1" destOrd="0" presId="urn:microsoft.com/office/officeart/2005/8/layout/orgChart1"/>
    <dgm:cxn modelId="{0B6226CA-BC67-4676-8333-F3041B5C985D}" type="presParOf" srcId="{5E9F386A-B75C-4B8D-AC60-920D16D52857}" destId="{DDFA20FD-04F4-4108-964E-BD237C72CACB}" srcOrd="0" destOrd="0" presId="urn:microsoft.com/office/officeart/2005/8/layout/orgChart1"/>
    <dgm:cxn modelId="{A7C84859-5F6B-40D6-961A-2510ECF4A6B2}" type="presParOf" srcId="{5E9F386A-B75C-4B8D-AC60-920D16D52857}" destId="{E9C86647-A1AB-4989-B030-54CA90D43419}" srcOrd="1" destOrd="0" presId="urn:microsoft.com/office/officeart/2005/8/layout/orgChart1"/>
    <dgm:cxn modelId="{2ED133EA-4DE4-4FD6-A3B1-FFBF185C2343}" type="presParOf" srcId="{E9C86647-A1AB-4989-B030-54CA90D43419}" destId="{2E25A51B-8686-4EF5-9458-563F620B2CCD}" srcOrd="0" destOrd="0" presId="urn:microsoft.com/office/officeart/2005/8/layout/orgChart1"/>
    <dgm:cxn modelId="{3F5C75C1-5D10-49CC-AF5A-CC898E015830}" type="presParOf" srcId="{2E25A51B-8686-4EF5-9458-563F620B2CCD}" destId="{80689E8E-E622-45FA-B1C2-75DC1F516CD2}" srcOrd="0" destOrd="0" presId="urn:microsoft.com/office/officeart/2005/8/layout/orgChart1"/>
    <dgm:cxn modelId="{28401B01-A577-4A3E-9C3E-5A31640D582D}" type="presParOf" srcId="{2E25A51B-8686-4EF5-9458-563F620B2CCD}" destId="{893876CD-68A4-4D17-8BDD-11656DC2D9B5}" srcOrd="1" destOrd="0" presId="urn:microsoft.com/office/officeart/2005/8/layout/orgChart1"/>
    <dgm:cxn modelId="{98B2F2EC-3FBA-4109-9663-8EC990ED1987}" type="presParOf" srcId="{E9C86647-A1AB-4989-B030-54CA90D43419}" destId="{8A9CE931-1761-46E1-8D6E-FAA479529509}" srcOrd="1" destOrd="0" presId="urn:microsoft.com/office/officeart/2005/8/layout/orgChart1"/>
    <dgm:cxn modelId="{42F68AB4-9B61-4DDB-991F-63F1D17BA057}" type="presParOf" srcId="{E9C86647-A1AB-4989-B030-54CA90D43419}" destId="{95CE9323-AD91-426A-AC16-3C70CFEB7189}" srcOrd="2" destOrd="0" presId="urn:microsoft.com/office/officeart/2005/8/layout/orgChart1"/>
    <dgm:cxn modelId="{0095E6B1-013E-4FC2-92D2-B47D45CB29CC}" type="presParOf" srcId="{5E9F386A-B75C-4B8D-AC60-920D16D52857}" destId="{FE1DEDFA-DA9F-430D-B9C9-7CAA496B0516}" srcOrd="2" destOrd="0" presId="urn:microsoft.com/office/officeart/2005/8/layout/orgChart1"/>
    <dgm:cxn modelId="{ABE7271B-5984-44AB-8164-2E4922060E90}" type="presParOf" srcId="{5E9F386A-B75C-4B8D-AC60-920D16D52857}" destId="{3BFC65B7-24E7-46E7-9BAD-F5417DA6B2F6}" srcOrd="3" destOrd="0" presId="urn:microsoft.com/office/officeart/2005/8/layout/orgChart1"/>
    <dgm:cxn modelId="{C708B3F8-9DAA-4706-B604-006B89086199}" type="presParOf" srcId="{3BFC65B7-24E7-46E7-9BAD-F5417DA6B2F6}" destId="{72DDA113-CF32-4BFB-9594-8F09CB6C6D5C}" srcOrd="0" destOrd="0" presId="urn:microsoft.com/office/officeart/2005/8/layout/orgChart1"/>
    <dgm:cxn modelId="{A03C6C32-1883-487B-AC41-831A2860F8FD}" type="presParOf" srcId="{72DDA113-CF32-4BFB-9594-8F09CB6C6D5C}" destId="{BBC7011D-6152-4E11-AC80-BF63AF264BFD}" srcOrd="0" destOrd="0" presId="urn:microsoft.com/office/officeart/2005/8/layout/orgChart1"/>
    <dgm:cxn modelId="{22E75658-477A-4A06-8210-C4AEF041FC56}" type="presParOf" srcId="{72DDA113-CF32-4BFB-9594-8F09CB6C6D5C}" destId="{DB76CB2A-6E77-4063-9AE4-D57ED1C8F983}" srcOrd="1" destOrd="0" presId="urn:microsoft.com/office/officeart/2005/8/layout/orgChart1"/>
    <dgm:cxn modelId="{8AD5D09F-55AA-4BD5-9CDE-19BA87CA4C5B}" type="presParOf" srcId="{3BFC65B7-24E7-46E7-9BAD-F5417DA6B2F6}" destId="{686DD0AB-BD79-427C-B552-D0867EB124C2}" srcOrd="1" destOrd="0" presId="urn:microsoft.com/office/officeart/2005/8/layout/orgChart1"/>
    <dgm:cxn modelId="{984D3F25-182A-48F1-9B37-F4A14691F887}" type="presParOf" srcId="{3BFC65B7-24E7-46E7-9BAD-F5417DA6B2F6}" destId="{8A026E47-BB46-43B9-835C-B32DEBDE0C06}" srcOrd="2" destOrd="0" presId="urn:microsoft.com/office/officeart/2005/8/layout/orgChart1"/>
    <dgm:cxn modelId="{1E1DB1F6-37BA-46A4-99B9-D2DA0961616D}" type="presParOf" srcId="{5E9F386A-B75C-4B8D-AC60-920D16D52857}" destId="{3BFE4972-7328-44CF-910A-E04E783CE704}" srcOrd="4" destOrd="0" presId="urn:microsoft.com/office/officeart/2005/8/layout/orgChart1"/>
    <dgm:cxn modelId="{50714225-8ABB-4E69-A9C1-518457D74C6A}" type="presParOf" srcId="{5E9F386A-B75C-4B8D-AC60-920D16D52857}" destId="{5B1A253E-0602-4576-B65F-5DFCEDFF6F38}" srcOrd="5" destOrd="0" presId="urn:microsoft.com/office/officeart/2005/8/layout/orgChart1"/>
    <dgm:cxn modelId="{1CDFBD0B-A5E5-4B58-A0B9-E4F3DBC13C8D}" type="presParOf" srcId="{5B1A253E-0602-4576-B65F-5DFCEDFF6F38}" destId="{252A5349-B837-4078-9DF4-5ADF8CEEC3EF}" srcOrd="0" destOrd="0" presId="urn:microsoft.com/office/officeart/2005/8/layout/orgChart1"/>
    <dgm:cxn modelId="{7EB44447-7919-49D2-87AC-AA5EF64D1FF8}" type="presParOf" srcId="{252A5349-B837-4078-9DF4-5ADF8CEEC3EF}" destId="{39DF9F94-2EED-4AC9-9853-085D78504FB9}" srcOrd="0" destOrd="0" presId="urn:microsoft.com/office/officeart/2005/8/layout/orgChart1"/>
    <dgm:cxn modelId="{D3A4C186-37F2-4807-AF22-E2971DECF188}" type="presParOf" srcId="{252A5349-B837-4078-9DF4-5ADF8CEEC3EF}" destId="{E5F21B5C-9165-401E-8547-4A2C90594183}" srcOrd="1" destOrd="0" presId="urn:microsoft.com/office/officeart/2005/8/layout/orgChart1"/>
    <dgm:cxn modelId="{C0694C0E-94AE-41D2-B52E-6DAF1BD9FE89}" type="presParOf" srcId="{5B1A253E-0602-4576-B65F-5DFCEDFF6F38}" destId="{C54168D4-E276-475D-87C6-68C739B3B9FC}" srcOrd="1" destOrd="0" presId="urn:microsoft.com/office/officeart/2005/8/layout/orgChart1"/>
    <dgm:cxn modelId="{7AECF543-2FAC-44F3-8B4E-8CC06952FD63}" type="presParOf" srcId="{5B1A253E-0602-4576-B65F-5DFCEDFF6F38}" destId="{BEE25FE5-ACC0-4DC2-8FF3-D7990AFB481E}" srcOrd="2" destOrd="0" presId="urn:microsoft.com/office/officeart/2005/8/layout/orgChart1"/>
    <dgm:cxn modelId="{F94CFE9B-031E-4E00-B51E-9AEB97AA2F1A}" type="presParOf" srcId="{140930CD-527C-4794-8966-12C5777C0D12}" destId="{3EA1D4CC-BD32-4F70-B045-1ECB70E6845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E4972-7328-44CF-910A-E04E783CE704}">
      <dsp:nvSpPr>
        <dsp:cNvPr id="0" name=""/>
        <dsp:cNvSpPr/>
      </dsp:nvSpPr>
      <dsp:spPr>
        <a:xfrm>
          <a:off x="4114799" y="1350997"/>
          <a:ext cx="3062873" cy="511587"/>
        </a:xfrm>
        <a:custGeom>
          <a:avLst/>
          <a:gdLst/>
          <a:ahLst/>
          <a:cxnLst/>
          <a:rect l="0" t="0" r="0" b="0"/>
          <a:pathLst>
            <a:path>
              <a:moveTo>
                <a:pt x="0" y="0"/>
              </a:moveTo>
              <a:lnTo>
                <a:pt x="0" y="255793"/>
              </a:lnTo>
              <a:lnTo>
                <a:pt x="3062873" y="255793"/>
              </a:lnTo>
              <a:lnTo>
                <a:pt x="3062873" y="5115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1DEDFA-DA9F-430D-B9C9-7CAA496B0516}">
      <dsp:nvSpPr>
        <dsp:cNvPr id="0" name=""/>
        <dsp:cNvSpPr/>
      </dsp:nvSpPr>
      <dsp:spPr>
        <a:xfrm>
          <a:off x="4114799" y="1350997"/>
          <a:ext cx="284941" cy="511587"/>
        </a:xfrm>
        <a:custGeom>
          <a:avLst/>
          <a:gdLst/>
          <a:ahLst/>
          <a:cxnLst/>
          <a:rect l="0" t="0" r="0" b="0"/>
          <a:pathLst>
            <a:path>
              <a:moveTo>
                <a:pt x="0" y="0"/>
              </a:moveTo>
              <a:lnTo>
                <a:pt x="0" y="255793"/>
              </a:lnTo>
              <a:lnTo>
                <a:pt x="284941" y="255793"/>
              </a:lnTo>
              <a:lnTo>
                <a:pt x="284941" y="5115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FA20FD-04F4-4108-964E-BD237C72CACB}">
      <dsp:nvSpPr>
        <dsp:cNvPr id="0" name=""/>
        <dsp:cNvSpPr/>
      </dsp:nvSpPr>
      <dsp:spPr>
        <a:xfrm>
          <a:off x="1336868" y="1350997"/>
          <a:ext cx="2777931" cy="511587"/>
        </a:xfrm>
        <a:custGeom>
          <a:avLst/>
          <a:gdLst/>
          <a:ahLst/>
          <a:cxnLst/>
          <a:rect l="0" t="0" r="0" b="0"/>
          <a:pathLst>
            <a:path>
              <a:moveTo>
                <a:pt x="2777931" y="0"/>
              </a:moveTo>
              <a:lnTo>
                <a:pt x="2777931" y="255793"/>
              </a:lnTo>
              <a:lnTo>
                <a:pt x="0" y="255793"/>
              </a:lnTo>
              <a:lnTo>
                <a:pt x="0" y="5115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F11427-C337-4242-B0A8-1D924681D646}">
      <dsp:nvSpPr>
        <dsp:cNvPr id="0" name=""/>
        <dsp:cNvSpPr/>
      </dsp:nvSpPr>
      <dsp:spPr>
        <a:xfrm>
          <a:off x="2896734" y="132932"/>
          <a:ext cx="2436130" cy="1218065"/>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الرسوم البيانيه</a:t>
          </a:r>
          <a:endParaRPr lang="ar-SA" sz="3200" kern="1200" dirty="0"/>
        </a:p>
      </dsp:txBody>
      <dsp:txXfrm>
        <a:off x="2896734" y="132932"/>
        <a:ext cx="2436130" cy="1218065"/>
      </dsp:txXfrm>
    </dsp:sp>
    <dsp:sp modelId="{80689E8E-E622-45FA-B1C2-75DC1F516CD2}">
      <dsp:nvSpPr>
        <dsp:cNvPr id="0" name=""/>
        <dsp:cNvSpPr/>
      </dsp:nvSpPr>
      <dsp:spPr>
        <a:xfrm>
          <a:off x="3647" y="1862585"/>
          <a:ext cx="2666442" cy="2530445"/>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b="1" kern="1200" dirty="0" smtClean="0"/>
            <a:t>الاشكال </a:t>
          </a:r>
          <a:r>
            <a:rPr lang="ar-SA" sz="1800" b="1" kern="1200" dirty="0" smtClean="0"/>
            <a:t>الدائرية </a:t>
          </a:r>
          <a:r>
            <a:rPr lang="ar-SA" sz="1800" kern="1200" dirty="0" smtClean="0"/>
            <a:t>: </a:t>
          </a:r>
          <a:r>
            <a:rPr lang="ar-SA" sz="1800" kern="1200" dirty="0" smtClean="0"/>
            <a:t>وتستخدم هذه الطريقه لتقسيم الكل الى اجزاءه وعلى سبيل المثال يمكن تمثيل التوزيع الجغرافي للصادرات او نفقات شركه معينه حسب تقسيماتها او حجم تداول الاسهم و السندات حسب القطاعات الاقتصاديه المختلفه</a:t>
          </a:r>
          <a:endParaRPr lang="ar-SA" sz="1800" kern="1200" dirty="0"/>
        </a:p>
      </dsp:txBody>
      <dsp:txXfrm>
        <a:off x="3647" y="1862585"/>
        <a:ext cx="2666442" cy="2530445"/>
      </dsp:txXfrm>
    </dsp:sp>
    <dsp:sp modelId="{BBC7011D-6152-4E11-AC80-BF63AF264BFD}">
      <dsp:nvSpPr>
        <dsp:cNvPr id="0" name=""/>
        <dsp:cNvSpPr/>
      </dsp:nvSpPr>
      <dsp:spPr>
        <a:xfrm>
          <a:off x="3181676" y="1862585"/>
          <a:ext cx="2436130" cy="2530445"/>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1800" b="1" kern="1200" dirty="0" smtClean="0"/>
            <a:t>الخط </a:t>
          </a:r>
          <a:r>
            <a:rPr lang="ar-SA" sz="1800" b="1" kern="1200" dirty="0" smtClean="0"/>
            <a:t>البسيط </a:t>
          </a:r>
          <a:r>
            <a:rPr lang="ar-SA" sz="1800" kern="1200" dirty="0" smtClean="0"/>
            <a:t>: </a:t>
          </a:r>
          <a:r>
            <a:rPr lang="ar-SA" sz="1800" kern="1200" dirty="0" smtClean="0"/>
            <a:t>يستخدم الخط البسيط اذا كانت لدينا قيم ظاهره ما على مدى عده سنوات بحيث يمكن تمثيل هذا النوع من البيانات على شكل خط مستقل يسمى بالمنحنى التاريخي</a:t>
          </a:r>
          <a:endParaRPr lang="ar-SA" sz="1800" kern="1200" dirty="0"/>
        </a:p>
      </dsp:txBody>
      <dsp:txXfrm>
        <a:off x="3181676" y="1862585"/>
        <a:ext cx="2436130" cy="2530445"/>
      </dsp:txXfrm>
    </dsp:sp>
    <dsp:sp modelId="{39DF9F94-2EED-4AC9-9853-085D78504FB9}">
      <dsp:nvSpPr>
        <dsp:cNvPr id="0" name=""/>
        <dsp:cNvSpPr/>
      </dsp:nvSpPr>
      <dsp:spPr>
        <a:xfrm>
          <a:off x="6129394" y="1862585"/>
          <a:ext cx="2096558" cy="2530445"/>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kern="1200" dirty="0" smtClean="0"/>
            <a:t>طريقه المستطيلات</a:t>
          </a:r>
          <a:endParaRPr lang="ar-SA" sz="2800" kern="1200" dirty="0"/>
        </a:p>
      </dsp:txBody>
      <dsp:txXfrm>
        <a:off x="6129394" y="1862585"/>
        <a:ext cx="2096558" cy="253044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18</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a:p>
        </p:txBody>
      </p:sp>
      <p:sp>
        <p:nvSpPr>
          <p:cNvPr id="4" name="Rectangle 5"/>
          <p:cNvSpPr/>
          <p:nvPr/>
        </p:nvSpPr>
        <p:spPr>
          <a:xfrm>
            <a:off x="377788" y="1673424"/>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482244" y="201960"/>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570476" y="2537520"/>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1025860" y="2609528"/>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529916" y="2465512"/>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extLst>
      <p:ext uri="{BB962C8B-B14F-4D97-AF65-F5344CB8AC3E}">
        <p14:creationId xmlns:p14="http://schemas.microsoft.com/office/powerpoint/2010/main" val="141098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b="1" spc="-150" dirty="0" smtClean="0">
                <a:solidFill>
                  <a:srgbClr val="FF0000"/>
                </a:solidFill>
                <a:latin typeface="ae_AlMateen" pitchFamily="2" charset="-78"/>
                <a:cs typeface="ae_AlMateen" pitchFamily="2" charset="-78"/>
              </a:rPr>
              <a:t>                   المحاضرة الثانية عشر              </a:t>
            </a:r>
            <a:r>
              <a:rPr lang="en-US" sz="6000" b="1" spc="-150" dirty="0" smtClean="0">
                <a:solidFill>
                  <a:srgbClr val="FF0000"/>
                </a:solidFill>
                <a:latin typeface="ae_AlMateen" pitchFamily="2" charset="-78"/>
                <a:cs typeface="ae_AlMateen" pitchFamily="2" charset="-78"/>
              </a:rPr>
              <a:t>12</a:t>
            </a:r>
            <a:endParaRPr lang="en-US" sz="6000"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pPr lvl="0"/>
            <a:endParaRPr lang="ar-SA" dirty="0" smtClean="0">
              <a:solidFill>
                <a:srgbClr val="292934"/>
              </a:solidFill>
            </a:endParaRPr>
          </a:p>
          <a:p>
            <a:r>
              <a:rPr lang="ar-SA" sz="4400" dirty="0">
                <a:solidFill>
                  <a:schemeClr val="accent1">
                    <a:lumMod val="50000"/>
                  </a:schemeClr>
                </a:solidFill>
              </a:rPr>
              <a:t>عرض البيانات</a:t>
            </a:r>
          </a:p>
          <a:p>
            <a:endParaRPr lang="ar-SA" sz="3600" dirty="0">
              <a:solidFill>
                <a:schemeClr val="tx1"/>
              </a:solidFill>
            </a:endParaRPr>
          </a:p>
          <a:p>
            <a:endParaRPr lang="en-US" b="1" dirty="0" smtClean="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عرض البيانات</a:t>
            </a:r>
          </a:p>
        </p:txBody>
      </p:sp>
      <p:sp>
        <p:nvSpPr>
          <p:cNvPr id="3" name="عنصر نائب للمحتوى 2"/>
          <p:cNvSpPr>
            <a:spLocks noGrp="1"/>
          </p:cNvSpPr>
          <p:nvPr>
            <p:ph idx="1"/>
          </p:nvPr>
        </p:nvSpPr>
        <p:spPr>
          <a:xfrm>
            <a:off x="467544" y="1412776"/>
            <a:ext cx="8229600" cy="4525963"/>
          </a:xfrm>
        </p:spPr>
        <p:txBody>
          <a:bodyPr/>
          <a:lstStyle/>
          <a:p>
            <a:pPr algn="just">
              <a:lnSpc>
                <a:spcPct val="150000"/>
              </a:lnSpc>
            </a:pPr>
            <a:r>
              <a:rPr lang="ar-SA" sz="2800" dirty="0" smtClean="0"/>
              <a:t>	هناك </a:t>
            </a:r>
            <a:r>
              <a:rPr lang="ar-SA" sz="2800" dirty="0"/>
              <a:t>العديد من </a:t>
            </a:r>
            <a:r>
              <a:rPr lang="ar-SA" sz="2800" dirty="0" smtClean="0"/>
              <a:t>الأسئلة </a:t>
            </a:r>
            <a:r>
              <a:rPr lang="ar-SA" sz="2800" dirty="0"/>
              <a:t>التي يطرحها الاداري والباحث حول طريقه وصف توزيع المتغيرات وعرض البيانات فمثلا ما هي نسبه العائلات التي تتلقى معونه وطنيه وتعيش في مدينه ما لأقل من سنتين وما هو معدل العائد السنوي على اسهم شركه مقارنه مع شركه اخرى!!</a:t>
            </a:r>
          </a:p>
          <a:p>
            <a:pPr algn="just">
              <a:lnSpc>
                <a:spcPct val="150000"/>
              </a:lnSpc>
            </a:pPr>
            <a:r>
              <a:rPr lang="ar-SA" sz="2800" dirty="0" smtClean="0"/>
              <a:t>ويمكن تقديم </a:t>
            </a:r>
            <a:r>
              <a:rPr lang="ar-SA" sz="2800" dirty="0"/>
              <a:t>هذه المعلومات </a:t>
            </a:r>
            <a:r>
              <a:rPr lang="ar-SA" sz="2800" dirty="0" smtClean="0"/>
              <a:t>المجمعة </a:t>
            </a:r>
            <a:r>
              <a:rPr lang="ar-SA" sz="2800" dirty="0"/>
              <a:t>بصيغه جداول </a:t>
            </a:r>
            <a:r>
              <a:rPr lang="ar-SA" sz="2800" dirty="0" smtClean="0"/>
              <a:t>ومخططات ومنحنيات </a:t>
            </a:r>
            <a:r>
              <a:rPr lang="ar-SA" sz="2800" dirty="0"/>
              <a:t>لاستخدام في عمليه عرض المعلومات الكميه لزياده الايضاح وتسهيل مهمه التحليل والتفسير.</a:t>
            </a:r>
          </a:p>
          <a:p>
            <a:pPr algn="just">
              <a:lnSpc>
                <a:spcPct val="150000"/>
              </a:lnSpc>
            </a:pPr>
            <a:endParaRPr lang="ar-SA" sz="2800" dirty="0"/>
          </a:p>
        </p:txBody>
      </p:sp>
    </p:spTree>
    <p:extLst>
      <p:ext uri="{BB962C8B-B14F-4D97-AF65-F5344CB8AC3E}">
        <p14:creationId xmlns:p14="http://schemas.microsoft.com/office/powerpoint/2010/main" val="901704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ادوات عرض البيانات</a:t>
            </a:r>
          </a:p>
        </p:txBody>
      </p:sp>
      <p:sp>
        <p:nvSpPr>
          <p:cNvPr id="3" name="عنصر نائب للمحتوى 2"/>
          <p:cNvSpPr>
            <a:spLocks noGrp="1"/>
          </p:cNvSpPr>
          <p:nvPr>
            <p:ph idx="1"/>
          </p:nvPr>
        </p:nvSpPr>
        <p:spPr/>
        <p:txBody>
          <a:bodyPr/>
          <a:lstStyle/>
          <a:p>
            <a:pPr algn="just">
              <a:lnSpc>
                <a:spcPct val="150000"/>
              </a:lnSpc>
            </a:pPr>
            <a:r>
              <a:rPr lang="ar-SA" sz="2800" b="1" dirty="0" smtClean="0">
                <a:solidFill>
                  <a:srgbClr val="990033"/>
                </a:solidFill>
              </a:rPr>
              <a:t>اولا : </a:t>
            </a:r>
            <a:r>
              <a:rPr lang="ar-SA" sz="2800" b="1" dirty="0">
                <a:solidFill>
                  <a:srgbClr val="990033"/>
                </a:solidFill>
              </a:rPr>
              <a:t>الجداول </a:t>
            </a:r>
            <a:r>
              <a:rPr lang="ar-SA" sz="2800" b="1" dirty="0" smtClean="0">
                <a:solidFill>
                  <a:srgbClr val="990033"/>
                </a:solidFill>
              </a:rPr>
              <a:t>الاحصائية : </a:t>
            </a:r>
          </a:p>
          <a:p>
            <a:pPr algn="just">
              <a:lnSpc>
                <a:spcPct val="150000"/>
              </a:lnSpc>
            </a:pPr>
            <a:r>
              <a:rPr lang="ar-SA" sz="2800" b="1" dirty="0"/>
              <a:t>	</a:t>
            </a:r>
            <a:r>
              <a:rPr lang="ar-SA" sz="2800" dirty="0" smtClean="0"/>
              <a:t>كثيرا </a:t>
            </a:r>
            <a:r>
              <a:rPr lang="ar-SA" sz="2800" dirty="0"/>
              <a:t>ما تكون البيانات الخام معقده وصعبه الفهم و </a:t>
            </a:r>
            <a:r>
              <a:rPr lang="ar-SA" sz="2800" dirty="0" smtClean="0"/>
              <a:t>القراءة </a:t>
            </a:r>
            <a:r>
              <a:rPr lang="ar-SA" sz="2800" dirty="0"/>
              <a:t>لتعددها فيلجأ الباحث الى تلخيصها وتجميعها في جداول </a:t>
            </a:r>
            <a:r>
              <a:rPr lang="ar-SA" sz="2800" dirty="0" smtClean="0"/>
              <a:t>احصائية </a:t>
            </a:r>
            <a:r>
              <a:rPr lang="ar-SA" sz="2800" dirty="0"/>
              <a:t>لتوضيحها وتسهيل فهمها عن طريق قسمتها الى فئات </a:t>
            </a:r>
            <a:r>
              <a:rPr lang="ar-SA" sz="2800" dirty="0" smtClean="0"/>
              <a:t>متكافئة </a:t>
            </a:r>
            <a:r>
              <a:rPr lang="ar-SA" sz="2800" dirty="0"/>
              <a:t>بحيث تحتوي كل فئه على عدد معين من الارقام تخضع لتلك الفئه فمثلا اذا كان معدل العائد الحقيقي للاسهم عبر ثلاثين سنه</a:t>
            </a:r>
          </a:p>
          <a:p>
            <a:pPr algn="just">
              <a:lnSpc>
                <a:spcPct val="150000"/>
              </a:lnSpc>
            </a:pPr>
            <a:endParaRPr lang="ar-SA" sz="2800" dirty="0"/>
          </a:p>
        </p:txBody>
      </p:sp>
    </p:spTree>
    <p:extLst>
      <p:ext uri="{BB962C8B-B14F-4D97-AF65-F5344CB8AC3E}">
        <p14:creationId xmlns:p14="http://schemas.microsoft.com/office/powerpoint/2010/main" val="3814630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انواع الجداول </a:t>
            </a:r>
            <a:r>
              <a:rPr lang="ar-SA" sz="4000" dirty="0" smtClean="0"/>
              <a:t>الاحصائية </a:t>
            </a:r>
            <a:endParaRPr lang="ar-SA" sz="4000" dirty="0"/>
          </a:p>
        </p:txBody>
      </p:sp>
      <p:sp>
        <p:nvSpPr>
          <p:cNvPr id="3" name="عنصر نائب للمحتوى 2"/>
          <p:cNvSpPr>
            <a:spLocks noGrp="1"/>
          </p:cNvSpPr>
          <p:nvPr>
            <p:ph idx="1"/>
          </p:nvPr>
        </p:nvSpPr>
        <p:spPr/>
        <p:txBody>
          <a:bodyPr/>
          <a:lstStyle/>
          <a:p>
            <a:endParaRPr lang="ar-SA" dirty="0" smtClean="0"/>
          </a:p>
          <a:p>
            <a:pPr>
              <a:lnSpc>
                <a:spcPct val="150000"/>
              </a:lnSpc>
            </a:pPr>
            <a:r>
              <a:rPr lang="ar-SA" dirty="0"/>
              <a:t>أ- جداول مصنفه بناءا على اختلافات في النوع بحيث توضع التصنيفات على اساس الاختلافات </a:t>
            </a:r>
            <a:r>
              <a:rPr lang="ar-SA" dirty="0" smtClean="0"/>
              <a:t>النوعية </a:t>
            </a:r>
            <a:r>
              <a:rPr lang="ar-SA" dirty="0"/>
              <a:t>في </a:t>
            </a:r>
            <a:r>
              <a:rPr lang="ar-SA" dirty="0" smtClean="0"/>
              <a:t>السلع .</a:t>
            </a:r>
            <a:endParaRPr lang="ar-SA" dirty="0"/>
          </a:p>
          <a:p>
            <a:endParaRPr lang="ar-SA" dirty="0"/>
          </a:p>
        </p:txBody>
      </p:sp>
    </p:spTree>
    <p:extLst>
      <p:ext uri="{BB962C8B-B14F-4D97-AF65-F5344CB8AC3E}">
        <p14:creationId xmlns:p14="http://schemas.microsoft.com/office/powerpoint/2010/main" val="1685899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اختلافات درجه خاصيه معينه</a:t>
            </a:r>
          </a:p>
        </p:txBody>
      </p:sp>
      <p:sp>
        <p:nvSpPr>
          <p:cNvPr id="3" name="عنصر نائب للمحتوى 2"/>
          <p:cNvSpPr>
            <a:spLocks noGrp="1"/>
          </p:cNvSpPr>
          <p:nvPr>
            <p:ph idx="1"/>
          </p:nvPr>
        </p:nvSpPr>
        <p:spPr>
          <a:xfrm>
            <a:off x="755576" y="1600201"/>
            <a:ext cx="7931224" cy="3773015"/>
          </a:xfrm>
        </p:spPr>
        <p:txBody>
          <a:bodyPr/>
          <a:lstStyle/>
          <a:p>
            <a:pPr algn="just">
              <a:lnSpc>
                <a:spcPct val="150000"/>
              </a:lnSpc>
            </a:pPr>
            <a:endParaRPr lang="ar-SA" sz="800" dirty="0" smtClean="0"/>
          </a:p>
          <a:p>
            <a:pPr algn="just">
              <a:lnSpc>
                <a:spcPct val="150000"/>
              </a:lnSpc>
            </a:pPr>
            <a:r>
              <a:rPr lang="ar-SA" dirty="0" smtClean="0"/>
              <a:t>	ويدعى </a:t>
            </a:r>
            <a:r>
              <a:rPr lang="ar-SA" dirty="0"/>
              <a:t>احيانا بالتصنيف الكمي ويستخدم كثيرا في العلوم </a:t>
            </a:r>
            <a:r>
              <a:rPr lang="ar-SA" dirty="0" smtClean="0"/>
              <a:t>الادارية </a:t>
            </a:r>
            <a:r>
              <a:rPr lang="ar-SA" dirty="0"/>
              <a:t>كتصنيف العمال بفئات حسب  اجورهم او المشروعات حسب رأسمالها او افراد المجتمع حسب دخولهم وغير </a:t>
            </a:r>
            <a:r>
              <a:rPr lang="ar-SA" dirty="0" smtClean="0"/>
              <a:t>ذلك .</a:t>
            </a:r>
            <a:endParaRPr lang="ar-SA" dirty="0"/>
          </a:p>
          <a:p>
            <a:pPr algn="just">
              <a:lnSpc>
                <a:spcPct val="150000"/>
              </a:lnSpc>
            </a:pPr>
            <a:endParaRPr lang="ar-SA" dirty="0"/>
          </a:p>
        </p:txBody>
      </p:sp>
    </p:spTree>
    <p:extLst>
      <p:ext uri="{BB962C8B-B14F-4D97-AF65-F5344CB8AC3E}">
        <p14:creationId xmlns:p14="http://schemas.microsoft.com/office/powerpoint/2010/main" val="300432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a:t>التصنيف حسب التوزيعات </a:t>
            </a:r>
            <a:r>
              <a:rPr lang="ar-SA" sz="4000" dirty="0" smtClean="0"/>
              <a:t>الجغرافية</a:t>
            </a:r>
            <a:endParaRPr lang="ar-SA" sz="4000" dirty="0"/>
          </a:p>
        </p:txBody>
      </p:sp>
      <p:sp>
        <p:nvSpPr>
          <p:cNvPr id="3" name="عنصر نائب للمحتوى 2"/>
          <p:cNvSpPr>
            <a:spLocks noGrp="1"/>
          </p:cNvSpPr>
          <p:nvPr>
            <p:ph idx="1"/>
          </p:nvPr>
        </p:nvSpPr>
        <p:spPr/>
        <p:txBody>
          <a:bodyPr/>
          <a:lstStyle/>
          <a:p>
            <a:endParaRPr lang="ar-SA" dirty="0"/>
          </a:p>
        </p:txBody>
      </p:sp>
    </p:spTree>
    <p:extLst>
      <p:ext uri="{BB962C8B-B14F-4D97-AF65-F5344CB8AC3E}">
        <p14:creationId xmlns:p14="http://schemas.microsoft.com/office/powerpoint/2010/main" val="3954891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السلاسل </a:t>
            </a:r>
            <a:r>
              <a:rPr lang="ar-SA" sz="4000" dirty="0" smtClean="0"/>
              <a:t>الزمنية</a:t>
            </a:r>
            <a:endParaRPr lang="ar-SA" sz="4000" dirty="0"/>
          </a:p>
        </p:txBody>
      </p:sp>
      <p:sp>
        <p:nvSpPr>
          <p:cNvPr id="3" name="عنصر نائب للمحتوى 2"/>
          <p:cNvSpPr>
            <a:spLocks noGrp="1"/>
          </p:cNvSpPr>
          <p:nvPr>
            <p:ph idx="1"/>
          </p:nvPr>
        </p:nvSpPr>
        <p:spPr/>
        <p:txBody>
          <a:bodyPr/>
          <a:lstStyle/>
          <a:p>
            <a:pPr algn="just">
              <a:lnSpc>
                <a:spcPct val="150000"/>
              </a:lnSpc>
            </a:pPr>
            <a:endParaRPr lang="ar-SA" sz="800" dirty="0" smtClean="0"/>
          </a:p>
          <a:p>
            <a:pPr algn="just">
              <a:lnSpc>
                <a:spcPct val="150000"/>
              </a:lnSpc>
            </a:pPr>
            <a:r>
              <a:rPr lang="ar-SA" dirty="0" smtClean="0"/>
              <a:t>	وهي </a:t>
            </a:r>
            <a:r>
              <a:rPr lang="ar-SA" dirty="0"/>
              <a:t>عباره عن قيم مشاهده معينه لفتره متتاليه من الزمن قد تكون يوميه او اسبوعيه او شهريه او </a:t>
            </a:r>
            <a:r>
              <a:rPr lang="ar-SA" dirty="0" smtClean="0"/>
              <a:t>سنوية </a:t>
            </a:r>
            <a:r>
              <a:rPr lang="ar-SA" dirty="0"/>
              <a:t>ومثال ذلك بيانات الانتاج </a:t>
            </a:r>
            <a:r>
              <a:rPr lang="ar-SA" dirty="0" smtClean="0"/>
              <a:t>لمنشأة </a:t>
            </a:r>
            <a:r>
              <a:rPr lang="ar-SA" dirty="0"/>
              <a:t>ما او اسعار الصرف عبر مده زمنيه </a:t>
            </a:r>
            <a:r>
              <a:rPr lang="ar-SA" dirty="0" smtClean="0"/>
              <a:t>معينه .</a:t>
            </a:r>
            <a:endParaRPr lang="ar-SA" dirty="0"/>
          </a:p>
          <a:p>
            <a:pPr algn="just">
              <a:lnSpc>
                <a:spcPct val="150000"/>
              </a:lnSpc>
            </a:pPr>
            <a:endParaRPr lang="ar-SA" dirty="0"/>
          </a:p>
        </p:txBody>
      </p:sp>
    </p:spTree>
    <p:extLst>
      <p:ext uri="{BB962C8B-B14F-4D97-AF65-F5344CB8AC3E}">
        <p14:creationId xmlns:p14="http://schemas.microsoft.com/office/powerpoint/2010/main" val="2338505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الرسوم </a:t>
            </a:r>
            <a:r>
              <a:rPr lang="ar-SA" sz="4000" dirty="0" smtClean="0"/>
              <a:t>البيانية</a:t>
            </a:r>
            <a:endParaRPr lang="ar-SA" sz="4000" dirty="0"/>
          </a:p>
        </p:txBody>
      </p:sp>
      <p:sp>
        <p:nvSpPr>
          <p:cNvPr id="3" name="عنصر نائب للمحتوى 2"/>
          <p:cNvSpPr>
            <a:spLocks noGrp="1"/>
          </p:cNvSpPr>
          <p:nvPr>
            <p:ph idx="1"/>
          </p:nvPr>
        </p:nvSpPr>
        <p:spPr/>
        <p:txBody>
          <a:bodyPr/>
          <a:lstStyle/>
          <a:p>
            <a:pPr algn="just">
              <a:lnSpc>
                <a:spcPct val="150000"/>
              </a:lnSpc>
            </a:pPr>
            <a:r>
              <a:rPr lang="ar-SA" sz="2800" dirty="0"/>
              <a:t>يمكن استخدام طريقه العرض البياني لتوضيح الحقائق والبيانات واختزال كميات كبيره </a:t>
            </a:r>
            <a:r>
              <a:rPr lang="ar-SA" sz="2800" dirty="0" smtClean="0"/>
              <a:t>كبيرة </a:t>
            </a:r>
            <a:r>
              <a:rPr lang="ar-SA" sz="2800" dirty="0"/>
              <a:t>من البيانات والتي قد تغني عن استخدام الجداول </a:t>
            </a:r>
            <a:r>
              <a:rPr lang="ar-SA" sz="2800" dirty="0" smtClean="0"/>
              <a:t>الاحصائية </a:t>
            </a:r>
            <a:r>
              <a:rPr lang="ar-SA" sz="2800" dirty="0"/>
              <a:t>فبمجرد النظر الى رسمه معينه يمكن استقراء دلالات وابعاد تلك </a:t>
            </a:r>
            <a:r>
              <a:rPr lang="ar-SA" sz="2800" dirty="0" smtClean="0"/>
              <a:t>الرسمة .</a:t>
            </a:r>
            <a:endParaRPr lang="ar-SA" sz="2800" dirty="0"/>
          </a:p>
          <a:p>
            <a:pPr algn="just">
              <a:lnSpc>
                <a:spcPct val="150000"/>
              </a:lnSpc>
            </a:pPr>
            <a:r>
              <a:rPr lang="ar-SA" sz="2800" dirty="0">
                <a:solidFill>
                  <a:srgbClr val="FF0000"/>
                </a:solidFill>
              </a:rPr>
              <a:t>ملاحظه </a:t>
            </a:r>
            <a:r>
              <a:rPr lang="ar-SA" sz="2800" dirty="0" smtClean="0">
                <a:solidFill>
                  <a:srgbClr val="FF0000"/>
                </a:solidFill>
              </a:rPr>
              <a:t>هامه : </a:t>
            </a:r>
            <a:r>
              <a:rPr lang="ar-SA" sz="2800" dirty="0"/>
              <a:t>يفضل دائما </a:t>
            </a:r>
            <a:r>
              <a:rPr lang="ar-SA" sz="2800" dirty="0" smtClean="0"/>
              <a:t>ادخال/عرض </a:t>
            </a:r>
            <a:r>
              <a:rPr lang="ar-SA" sz="2800" dirty="0"/>
              <a:t>اكثر من جدول برسوم بياني واحد(عدم تكرار الجدول برسم بياني)</a:t>
            </a:r>
          </a:p>
          <a:p>
            <a:pPr algn="just">
              <a:lnSpc>
                <a:spcPct val="150000"/>
              </a:lnSpc>
            </a:pPr>
            <a:endParaRPr lang="ar-SA" dirty="0"/>
          </a:p>
        </p:txBody>
      </p:sp>
    </p:spTree>
    <p:extLst>
      <p:ext uri="{BB962C8B-B14F-4D97-AF65-F5344CB8AC3E}">
        <p14:creationId xmlns:p14="http://schemas.microsoft.com/office/powerpoint/2010/main" val="3369171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انواع الرسوم </a:t>
            </a:r>
            <a:r>
              <a:rPr lang="ar-SA" sz="4000" dirty="0" smtClean="0"/>
              <a:t>البيانية</a:t>
            </a:r>
            <a:endParaRPr lang="ar-SA"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27567197"/>
              </p:ext>
            </p:extLst>
          </p:nvPr>
        </p:nvGraphicFramePr>
        <p:xfrm>
          <a:off x="467544" y="134076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1623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نماذج /عرض توضيحية بالرسوم</a:t>
            </a:r>
          </a:p>
        </p:txBody>
      </p:sp>
      <p:graphicFrame>
        <p:nvGraphicFramePr>
          <p:cNvPr id="5" name="Chart 3"/>
          <p:cNvGraphicFramePr>
            <a:graphicFrameLocks noGrp="1"/>
          </p:cNvGraphicFramePr>
          <p:nvPr>
            <p:ph idx="1"/>
            <p:extLst>
              <p:ext uri="{D42A27DB-BD31-4B8C-83A1-F6EECF244321}">
                <p14:modId xmlns:p14="http://schemas.microsoft.com/office/powerpoint/2010/main" val="2517493990"/>
              </p:ext>
            </p:extLst>
          </p:nvPr>
        </p:nvGraphicFramePr>
        <p:xfrm>
          <a:off x="457200" y="1600201"/>
          <a:ext cx="8229600" cy="42050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0770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44862831"/>
              </p:ext>
            </p:extLst>
          </p:nvPr>
        </p:nvGraphicFramePr>
        <p:xfrm>
          <a:off x="457200" y="1600201"/>
          <a:ext cx="8229600" cy="42770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398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29160963"/>
              </p:ext>
            </p:extLst>
          </p:nvPr>
        </p:nvGraphicFramePr>
        <p:xfrm>
          <a:off x="457200" y="1600201"/>
          <a:ext cx="8229600" cy="42770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0621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59904893"/>
              </p:ext>
            </p:extLst>
          </p:nvPr>
        </p:nvGraphicFramePr>
        <p:xfrm>
          <a:off x="457200" y="1600201"/>
          <a:ext cx="8229600" cy="4061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786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39417719"/>
              </p:ext>
            </p:extLst>
          </p:nvPr>
        </p:nvGraphicFramePr>
        <p:xfrm>
          <a:off x="457200" y="1600201"/>
          <a:ext cx="8229600" cy="40610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2765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89033474"/>
              </p:ext>
            </p:extLst>
          </p:nvPr>
        </p:nvGraphicFramePr>
        <p:xfrm>
          <a:off x="457200" y="1600201"/>
          <a:ext cx="8229600" cy="41330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3280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73184781"/>
              </p:ext>
            </p:extLst>
          </p:nvPr>
        </p:nvGraphicFramePr>
        <p:xfrm>
          <a:off x="457200" y="1600201"/>
          <a:ext cx="8229600" cy="41330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6744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2398</TotalTime>
  <Words>207</Words>
  <Application>Microsoft Office PowerPoint</Application>
  <PresentationFormat>عرض على الشاشة (3:4)‏</PresentationFormat>
  <Paragraphs>39</Paragraphs>
  <Slides>18</Slides>
  <Notes>2</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المحاضرة التمهيدية</vt:lpstr>
      <vt:lpstr>عرض تقديمي في PowerPoint</vt:lpstr>
      <vt:lpstr>                   المحاضرة الثانية عشر              12</vt:lpstr>
      <vt:lpstr> عرض البيانات</vt:lpstr>
      <vt:lpstr> ادوات عرض البيانات</vt:lpstr>
      <vt:lpstr> انواع الجداول الاحصائية </vt:lpstr>
      <vt:lpstr> اختلافات درجه خاصيه معينه</vt:lpstr>
      <vt:lpstr>التصنيف حسب التوزيعات الجغرافية</vt:lpstr>
      <vt:lpstr> السلاسل الزمنية</vt:lpstr>
      <vt:lpstr> الرسوم البيانية</vt:lpstr>
      <vt:lpstr> انواع الرسوم البيانية</vt:lpstr>
      <vt:lpstr> نماذج /عرض توضيحية بالرسوم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amalbood</cp:lastModifiedBy>
  <cp:revision>241</cp:revision>
  <dcterms:created xsi:type="dcterms:W3CDTF">1601-01-01T00:00:00Z</dcterms:created>
  <dcterms:modified xsi:type="dcterms:W3CDTF">2013-02-07T08:16:34Z</dcterms:modified>
</cp:coreProperties>
</file>