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23"/>
  </p:notesMasterIdLst>
  <p:handoutMasterIdLst>
    <p:handoutMasterId r:id="rId24"/>
  </p:handoutMasterIdLst>
  <p:sldIdLst>
    <p:sldId id="305" r:id="rId5"/>
    <p:sldId id="287" r:id="rId6"/>
    <p:sldId id="306" r:id="rId7"/>
    <p:sldId id="307" r:id="rId8"/>
    <p:sldId id="308" r:id="rId9"/>
    <p:sldId id="309" r:id="rId10"/>
    <p:sldId id="310" r:id="rId11"/>
    <p:sldId id="311" r:id="rId12"/>
    <p:sldId id="312" r:id="rId13"/>
    <p:sldId id="313" r:id="rId14"/>
    <p:sldId id="314" r:id="rId15"/>
    <p:sldId id="315" r:id="rId16"/>
    <p:sldId id="316" r:id="rId17"/>
    <p:sldId id="317" r:id="rId18"/>
    <p:sldId id="318" r:id="rId19"/>
    <p:sldId id="319" r:id="rId20"/>
    <p:sldId id="320" r:id="rId21"/>
    <p:sldId id="288"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0033"/>
    <a:srgbClr val="0066FF"/>
    <a:srgbClr val="0033CC"/>
    <a:srgbClr val="FF3300"/>
    <a:srgbClr val="FF0000"/>
    <a:srgbClr val="A50021"/>
    <a:srgbClr val="660033"/>
    <a:srgbClr val="3399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autoAdjust="0"/>
    <p:restoredTop sz="88530" autoAdjust="0"/>
  </p:normalViewPr>
  <p:slideViewPr>
    <p:cSldViewPr>
      <p:cViewPr>
        <p:scale>
          <a:sx n="75" d="100"/>
          <a:sy n="75" d="100"/>
        </p:scale>
        <p:origin x="-378" y="-1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862594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18</a:t>
            </a:fld>
            <a:endParaRPr lang="en-US" dirty="0"/>
          </a:p>
        </p:txBody>
      </p:sp>
    </p:spTree>
    <p:extLst>
      <p:ext uri="{BB962C8B-B14F-4D97-AF65-F5344CB8AC3E}">
        <p14:creationId xmlns:p14="http://schemas.microsoft.com/office/powerpoint/2010/main"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a:p>
        </p:txBody>
      </p:sp>
      <p:sp>
        <p:nvSpPr>
          <p:cNvPr id="4" name="Rectangle 5"/>
          <p:cNvSpPr/>
          <p:nvPr/>
        </p:nvSpPr>
        <p:spPr>
          <a:xfrm>
            <a:off x="377788" y="1673424"/>
            <a:ext cx="8280920" cy="3240360"/>
          </a:xfrm>
          <a:prstGeom prst="rect">
            <a:avLst/>
          </a:prstGeom>
          <a:solidFill>
            <a:schemeClr val="accent1">
              <a:lumMod val="75000"/>
            </a:schemeClr>
          </a:solidFill>
          <a:ln>
            <a:noFill/>
          </a:ln>
          <a:effectLst>
            <a:outerShdw blurRad="50800" dist="38100" dir="13500000" algn="br" rotWithShape="0">
              <a:prstClr val="black">
                <a:alpha val="66000"/>
              </a:prstClr>
            </a:outerShdw>
          </a:effectLst>
          <a:scene3d>
            <a:camera prst="orthographicFront"/>
            <a:lightRig rig="threePt" dir="t"/>
          </a:scene3d>
          <a:sp3d>
            <a:bevelB prst="relaxedInset"/>
          </a:sp3d>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srgbClr val="FFC000"/>
              </a:solidFill>
            </a:endParaRPr>
          </a:p>
        </p:txBody>
      </p:sp>
      <p:sp>
        <p:nvSpPr>
          <p:cNvPr id="5" name="Subtitle 2"/>
          <p:cNvSpPr txBox="1">
            <a:spLocks/>
          </p:cNvSpPr>
          <p:nvPr/>
        </p:nvSpPr>
        <p:spPr bwMode="auto">
          <a:xfrm>
            <a:off x="4482244" y="201960"/>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0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000" b="1" dirty="0">
                <a:solidFill>
                  <a:schemeClr val="tx2">
                    <a:lumMod val="75000"/>
                  </a:schemeClr>
                </a:solidFill>
                <a:latin typeface="Calibri" pitchFamily="34" charset="0"/>
              </a:rPr>
              <a:t>عمادة التعلم الإلكتروني والتعليم عن بعد</a:t>
            </a:r>
            <a:endParaRPr lang="en-US" sz="20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6" name="Group 7"/>
          <p:cNvGrpSpPr>
            <a:grpSpLocks/>
          </p:cNvGrpSpPr>
          <p:nvPr/>
        </p:nvGrpSpPr>
        <p:grpSpPr bwMode="auto">
          <a:xfrm>
            <a:off x="6570476" y="2537520"/>
            <a:ext cx="1800200" cy="1512168"/>
            <a:chOff x="5210750" y="1066800"/>
            <a:chExt cx="2976900" cy="3130677"/>
          </a:xfrm>
        </p:grpSpPr>
        <p:sp>
          <p:nvSpPr>
            <p:cNvPr id="7"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8"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9" name="Freeform 10"/>
          <p:cNvSpPr/>
          <p:nvPr/>
        </p:nvSpPr>
        <p:spPr>
          <a:xfrm>
            <a:off x="1025860" y="2609528"/>
            <a:ext cx="5184576"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 name="Title 1"/>
          <p:cNvSpPr txBox="1">
            <a:spLocks/>
          </p:cNvSpPr>
          <p:nvPr/>
        </p:nvSpPr>
        <p:spPr bwMode="auto">
          <a:xfrm>
            <a:off x="1529916" y="2465512"/>
            <a:ext cx="3960439" cy="1656184"/>
          </a:xfrm>
          <a:prstGeom prst="rect">
            <a:avLst/>
          </a:prstGeom>
          <a:noFill/>
          <a:ln w="9525">
            <a:noFill/>
            <a:miter lim="800000"/>
            <a:headEnd/>
            <a:tailEnd/>
          </a:ln>
        </p:spPr>
        <p:txBody>
          <a:bodyPr anchor="ctr"/>
          <a:lstStyle/>
          <a:p>
            <a:pPr algn="ctr">
              <a:lnSpc>
                <a:spcPct val="150000"/>
              </a:lnSpc>
              <a:defRPr/>
            </a:pPr>
            <a:r>
              <a:rPr lang="ar-SA" sz="4400" b="1" dirty="0" smtClean="0">
                <a:solidFill>
                  <a:schemeClr val="accent2">
                    <a:lumMod val="50000"/>
                  </a:schemeClr>
                </a:solidFill>
                <a:latin typeface="AYM Wadiy S_U normal."/>
                <a:cs typeface="Times New Roman" pitchFamily="18" charset="0"/>
              </a:rPr>
              <a:t>بحوث الأعمال</a:t>
            </a:r>
          </a:p>
          <a:p>
            <a:pPr algn="ctr">
              <a:lnSpc>
                <a:spcPct val="150000"/>
              </a:lnSpc>
              <a:defRPr/>
            </a:pPr>
            <a:r>
              <a:rPr lang="ar-SA" sz="2600" b="1" dirty="0" smtClean="0">
                <a:solidFill>
                  <a:schemeClr val="accent1">
                    <a:lumMod val="50000"/>
                  </a:schemeClr>
                </a:solidFill>
                <a:latin typeface="Calibri" pitchFamily="34" charset="0"/>
                <a:cs typeface="Times New Roman" pitchFamily="18" charset="0"/>
              </a:rPr>
              <a:t>أ.د. عبدالرحمن الحماد</a:t>
            </a:r>
            <a:endParaRPr lang="en-US" sz="2600" b="1" dirty="0">
              <a:solidFill>
                <a:schemeClr val="accent1">
                  <a:lumMod val="50000"/>
                </a:schemeClr>
              </a:solidFill>
              <a:latin typeface="Calibri" pitchFamily="34" charset="0"/>
            </a:endParaRPr>
          </a:p>
        </p:txBody>
      </p:sp>
    </p:spTree>
    <p:extLst>
      <p:ext uri="{BB962C8B-B14F-4D97-AF65-F5344CB8AC3E}">
        <p14:creationId xmlns:p14="http://schemas.microsoft.com/office/powerpoint/2010/main" val="2097573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ar-SA" b="1" spc="-150" dirty="0" smtClean="0">
                <a:solidFill>
                  <a:srgbClr val="FF0000"/>
                </a:solidFill>
                <a:latin typeface="ae_AlMateen" pitchFamily="2" charset="-78"/>
                <a:cs typeface="ae_AlMateen" pitchFamily="2" charset="-78"/>
              </a:rPr>
              <a:t>               المحاضرة الثالثة عشر            </a:t>
            </a:r>
            <a:r>
              <a:rPr lang="en-US" b="1" spc="-150" dirty="0" smtClean="0">
                <a:solidFill>
                  <a:srgbClr val="FF0000"/>
                </a:solidFill>
                <a:latin typeface="ae_AlMateen" pitchFamily="2" charset="-78"/>
                <a:cs typeface="ae_AlMateen" pitchFamily="2" charset="-78"/>
              </a:rPr>
              <a:t>13</a:t>
            </a:r>
          </a:p>
        </p:txBody>
      </p:sp>
      <p:sp>
        <p:nvSpPr>
          <p:cNvPr id="4" name="Subtitle 3"/>
          <p:cNvSpPr>
            <a:spLocks noGrp="1"/>
          </p:cNvSpPr>
          <p:nvPr>
            <p:ph type="subTitle" idx="1"/>
          </p:nvPr>
        </p:nvSpPr>
        <p:spPr/>
        <p:txBody>
          <a:bodyPr/>
          <a:lstStyle/>
          <a:p>
            <a:pPr lvl="0"/>
            <a:endParaRPr lang="ar-SA" sz="1200" dirty="0" smtClean="0">
              <a:solidFill>
                <a:srgbClr val="292934"/>
              </a:solidFill>
            </a:endParaRPr>
          </a:p>
          <a:p>
            <a:r>
              <a:rPr lang="ar-SA" sz="4400" dirty="0">
                <a:solidFill>
                  <a:schemeClr val="accent1">
                    <a:lumMod val="50000"/>
                  </a:schemeClr>
                </a:solidFill>
              </a:rPr>
              <a:t>تحليل البيانات وتفسيرها</a:t>
            </a:r>
          </a:p>
          <a:p>
            <a:pPr algn="r"/>
            <a:endParaRPr lang="ar-SA" sz="3600" dirty="0">
              <a:solidFill>
                <a:schemeClr val="tx1"/>
              </a:solidFill>
            </a:endParaRPr>
          </a:p>
          <a:p>
            <a:endParaRPr lang="en-US" b="1" dirty="0" smtClean="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تحليل البيانات وتفسيرها</a:t>
            </a:r>
          </a:p>
        </p:txBody>
      </p:sp>
      <p:sp>
        <p:nvSpPr>
          <p:cNvPr id="3" name="عنصر نائب للمحتوى 2"/>
          <p:cNvSpPr>
            <a:spLocks noGrp="1"/>
          </p:cNvSpPr>
          <p:nvPr>
            <p:ph idx="1"/>
          </p:nvPr>
        </p:nvSpPr>
        <p:spPr/>
        <p:txBody>
          <a:bodyPr/>
          <a:lstStyle/>
          <a:p>
            <a:pPr algn="just"/>
            <a:r>
              <a:rPr lang="ar-SA" sz="2800" dirty="0" smtClean="0"/>
              <a:t>	كثيرا </a:t>
            </a:r>
            <a:r>
              <a:rPr lang="ar-SA" sz="2800" dirty="0"/>
              <a:t>ما تمر علينا احداثا في حياتنا </a:t>
            </a:r>
            <a:r>
              <a:rPr lang="ar-SA" sz="2800" dirty="0" smtClean="0"/>
              <a:t>اليومية </a:t>
            </a:r>
            <a:r>
              <a:rPr lang="ar-SA" sz="2800" dirty="0"/>
              <a:t>نقف عندها حائرين فلا احد منا ولابد ان سمع </a:t>
            </a:r>
            <a:r>
              <a:rPr lang="ar-SA" sz="2800" dirty="0" smtClean="0"/>
              <a:t>او </a:t>
            </a:r>
            <a:r>
              <a:rPr lang="ar-SA" sz="2800" dirty="0"/>
              <a:t>قرأ في الصحف والمجلات بعض العبارات </a:t>
            </a:r>
            <a:r>
              <a:rPr lang="ar-SA" sz="2800" dirty="0" smtClean="0"/>
              <a:t>الاقتصادية والمالية كانخفاض </a:t>
            </a:r>
            <a:r>
              <a:rPr lang="ar-SA" sz="2800" dirty="0"/>
              <a:t>مؤشر داو جونز مقدار </a:t>
            </a:r>
            <a:r>
              <a:rPr lang="en-US" sz="2800" dirty="0" smtClean="0"/>
              <a:t>6</a:t>
            </a:r>
            <a:r>
              <a:rPr lang="ar-SA" sz="2800" dirty="0" smtClean="0"/>
              <a:t> </a:t>
            </a:r>
            <a:r>
              <a:rPr lang="ar-SA" sz="2800" dirty="0"/>
              <a:t>نقاط او ارتفاع المؤشر العام لتكاليف </a:t>
            </a:r>
            <a:r>
              <a:rPr lang="ar-SA" sz="2800" dirty="0" smtClean="0"/>
              <a:t>المعيشة </a:t>
            </a:r>
            <a:r>
              <a:rPr lang="ar-SA" sz="2800" dirty="0"/>
              <a:t>بمقدار </a:t>
            </a:r>
            <a:r>
              <a:rPr lang="en-US" sz="2800" dirty="0"/>
              <a:t>0.8</a:t>
            </a:r>
            <a:r>
              <a:rPr lang="ar-SA" sz="2800" dirty="0"/>
              <a:t>% في الشهر الماضي او انخفاض قيمه </a:t>
            </a:r>
            <a:r>
              <a:rPr lang="ar-SA" sz="2800" dirty="0" smtClean="0"/>
              <a:t>العملة المحلية </a:t>
            </a:r>
            <a:r>
              <a:rPr lang="ar-SA" sz="2800" dirty="0"/>
              <a:t>مقابل الجنيه الاسترليني او غير ذلك لذا ولتقدير وفهم هذه البيانات يتوجب على الفرد عدم الاكتفاء بجمع وتنظيم هذه البيانات فحسب بل الاستعداد لوصفها وتحليلها ذلك ان جمع البيانات قد لا تعني الكثير لدى العديد منا بل لابد من اختصار المعلومات واختزالها عن طريق استخدام بعض المقاييس </a:t>
            </a:r>
            <a:r>
              <a:rPr lang="ar-SA" sz="2800" dirty="0" smtClean="0"/>
              <a:t>الاحصائية </a:t>
            </a:r>
            <a:r>
              <a:rPr lang="ar-SA" sz="2800" dirty="0"/>
              <a:t>كمقاييس </a:t>
            </a:r>
            <a:r>
              <a:rPr lang="ar-SA" sz="2800" dirty="0" smtClean="0"/>
              <a:t>النزعة المركزية </a:t>
            </a:r>
            <a:r>
              <a:rPr lang="ar-SA" sz="2800" dirty="0"/>
              <a:t>ومقاييس </a:t>
            </a:r>
            <a:r>
              <a:rPr lang="ar-SA" sz="2800" dirty="0" smtClean="0"/>
              <a:t>التشتت .</a:t>
            </a:r>
            <a:endParaRPr lang="ar-SA" sz="2800" dirty="0"/>
          </a:p>
          <a:p>
            <a:pPr algn="just"/>
            <a:endParaRPr lang="ar-SA" sz="2800" dirty="0"/>
          </a:p>
        </p:txBody>
      </p:sp>
    </p:spTree>
    <p:extLst>
      <p:ext uri="{BB962C8B-B14F-4D97-AF65-F5344CB8AC3E}">
        <p14:creationId xmlns:p14="http://schemas.microsoft.com/office/powerpoint/2010/main" val="835652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تلخيص البيانات: مقاييس </a:t>
            </a:r>
            <a:r>
              <a:rPr lang="ar-SA" sz="4000" dirty="0" smtClean="0"/>
              <a:t>النزعة المركزية</a:t>
            </a:r>
            <a:endParaRPr lang="ar-SA" sz="4000" dirty="0"/>
          </a:p>
        </p:txBody>
      </p:sp>
      <p:sp>
        <p:nvSpPr>
          <p:cNvPr id="3" name="عنصر نائب للمحتوى 2"/>
          <p:cNvSpPr>
            <a:spLocks noGrp="1"/>
          </p:cNvSpPr>
          <p:nvPr>
            <p:ph idx="1"/>
          </p:nvPr>
        </p:nvSpPr>
        <p:spPr/>
        <p:txBody>
          <a:bodyPr/>
          <a:lstStyle/>
          <a:p>
            <a:pPr algn="just"/>
            <a:r>
              <a:rPr lang="ar-SA" sz="2400" dirty="0"/>
              <a:t>لاحظنا من </a:t>
            </a:r>
            <a:r>
              <a:rPr lang="ar-SA" sz="2400" dirty="0" smtClean="0"/>
              <a:t>المحاضرة السابقة </a:t>
            </a:r>
            <a:r>
              <a:rPr lang="ar-SA" sz="2400" dirty="0"/>
              <a:t>ان طرق عرض البيانات تساهم في فهم البيانات الا انها لا تغني عن المقاييس </a:t>
            </a:r>
            <a:r>
              <a:rPr lang="ar-SA" sz="2400" dirty="0" smtClean="0"/>
              <a:t>الاحصائية الوصفية </a:t>
            </a:r>
            <a:r>
              <a:rPr lang="ar-SA" sz="2400" dirty="0"/>
              <a:t>كمقاييس </a:t>
            </a:r>
            <a:r>
              <a:rPr lang="ar-SA" sz="2400" dirty="0" smtClean="0"/>
              <a:t>النزعة المركزية . </a:t>
            </a:r>
            <a:endParaRPr lang="ar-SA" sz="2400" dirty="0"/>
          </a:p>
          <a:p>
            <a:pPr algn="just"/>
            <a:r>
              <a:rPr lang="ar-SA" sz="2400" b="1" dirty="0">
                <a:solidFill>
                  <a:srgbClr val="FF0000"/>
                </a:solidFill>
              </a:rPr>
              <a:t>أ- الوسط </a:t>
            </a:r>
            <a:r>
              <a:rPr lang="ar-SA" sz="2400" b="1" dirty="0" smtClean="0">
                <a:solidFill>
                  <a:srgbClr val="FF0000"/>
                </a:solidFill>
              </a:rPr>
              <a:t>الحسابي </a:t>
            </a:r>
            <a:r>
              <a:rPr lang="ar-SA" sz="2400" dirty="0" smtClean="0">
                <a:solidFill>
                  <a:srgbClr val="FF0000"/>
                </a:solidFill>
              </a:rPr>
              <a:t>: </a:t>
            </a:r>
            <a:r>
              <a:rPr lang="ar-SA" sz="2400" dirty="0"/>
              <a:t>يعد الوسط الحسابي اكثر المقاييس </a:t>
            </a:r>
            <a:r>
              <a:rPr lang="ar-SA" sz="2400" dirty="0" smtClean="0"/>
              <a:t>المستخدمة </a:t>
            </a:r>
            <a:r>
              <a:rPr lang="ar-SA" sz="2400" dirty="0"/>
              <a:t>لدى الاحصائيين ويعرف على انه مجموع المشاهدات مقسوما على عددها وقد تكون البيانات غير مبوبه او </a:t>
            </a:r>
            <a:r>
              <a:rPr lang="ar-SA" sz="2400" dirty="0" smtClean="0"/>
              <a:t>مبوبه .</a:t>
            </a:r>
            <a:endParaRPr lang="ar-SA" sz="2400" dirty="0"/>
          </a:p>
          <a:p>
            <a:pPr algn="just"/>
            <a:r>
              <a:rPr lang="ar-SA" sz="2400" b="1" dirty="0">
                <a:solidFill>
                  <a:srgbClr val="FF0000"/>
                </a:solidFill>
              </a:rPr>
              <a:t>ب- الوسيط</a:t>
            </a:r>
            <a:r>
              <a:rPr lang="ar-SA" sz="2400" dirty="0">
                <a:solidFill>
                  <a:srgbClr val="FF0000"/>
                </a:solidFill>
              </a:rPr>
              <a:t>: </a:t>
            </a:r>
            <a:r>
              <a:rPr lang="ar-SA" sz="2400" dirty="0"/>
              <a:t>يعتبر الوسيط مقياسا من مقاييس </a:t>
            </a:r>
            <a:r>
              <a:rPr lang="ar-SA" sz="2400" dirty="0" smtClean="0"/>
              <a:t>النزعة المركزية </a:t>
            </a:r>
            <a:r>
              <a:rPr lang="ar-SA" sz="2400" dirty="0"/>
              <a:t>ويعرف الوسيط على انه قيمه </a:t>
            </a:r>
            <a:r>
              <a:rPr lang="ar-SA" sz="2400" dirty="0" smtClean="0"/>
              <a:t>المشاهدة الموجودة </a:t>
            </a:r>
            <a:r>
              <a:rPr lang="ar-SA" sz="2400" dirty="0"/>
              <a:t>في منتصف البيانات بعد ترتيبها تصاعديا او تنازليا</a:t>
            </a:r>
          </a:p>
          <a:p>
            <a:pPr algn="just"/>
            <a:r>
              <a:rPr lang="ar-SA" sz="2400" b="1" dirty="0">
                <a:solidFill>
                  <a:srgbClr val="FF0000"/>
                </a:solidFill>
              </a:rPr>
              <a:t>ج- </a:t>
            </a:r>
            <a:r>
              <a:rPr lang="ar-SA" sz="2400" b="1" dirty="0" smtClean="0">
                <a:solidFill>
                  <a:srgbClr val="FF0000"/>
                </a:solidFill>
              </a:rPr>
              <a:t>المنوال </a:t>
            </a:r>
            <a:r>
              <a:rPr lang="ar-SA" sz="2400" dirty="0" smtClean="0">
                <a:solidFill>
                  <a:srgbClr val="FF0000"/>
                </a:solidFill>
              </a:rPr>
              <a:t>:</a:t>
            </a:r>
            <a:r>
              <a:rPr lang="ar-SA" sz="2400" dirty="0" smtClean="0"/>
              <a:t>عند </a:t>
            </a:r>
            <a:r>
              <a:rPr lang="ar-SA" sz="2400" dirty="0"/>
              <a:t>تقسيم البيانات وفقا لصفات وخصائص معينه فيفضل حساب المنوال كمقياس </a:t>
            </a:r>
            <a:r>
              <a:rPr lang="ar-SA" sz="2400" dirty="0" smtClean="0"/>
              <a:t>للنزعة المركزية </a:t>
            </a:r>
            <a:r>
              <a:rPr lang="ar-SA" sz="2400" dirty="0"/>
              <a:t>ويعرف المنوال على انه </a:t>
            </a:r>
            <a:r>
              <a:rPr lang="ar-SA" sz="2400" dirty="0" smtClean="0"/>
              <a:t>القيمة </a:t>
            </a:r>
            <a:r>
              <a:rPr lang="ar-SA" sz="2400" dirty="0"/>
              <a:t>الاكثر تكرارا او </a:t>
            </a:r>
            <a:r>
              <a:rPr lang="ar-SA" sz="2400" dirty="0" smtClean="0"/>
              <a:t>الصفة </a:t>
            </a:r>
            <a:r>
              <a:rPr lang="ar-SA" sz="2400" dirty="0"/>
              <a:t>الاكثر شيوعا فالمنوال هو الاكثر </a:t>
            </a:r>
            <a:r>
              <a:rPr lang="ar-SA" sz="2400" dirty="0" smtClean="0"/>
              <a:t>تكرارا .</a:t>
            </a:r>
            <a:endParaRPr lang="ar-SA" sz="2400" dirty="0"/>
          </a:p>
          <a:p>
            <a:pPr algn="just"/>
            <a:endParaRPr lang="ar-SA" sz="2400" dirty="0"/>
          </a:p>
        </p:txBody>
      </p:sp>
    </p:spTree>
    <p:extLst>
      <p:ext uri="{BB962C8B-B14F-4D97-AF65-F5344CB8AC3E}">
        <p14:creationId xmlns:p14="http://schemas.microsoft.com/office/powerpoint/2010/main" val="1448823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مقاييس التشتت </a:t>
            </a:r>
          </a:p>
        </p:txBody>
      </p:sp>
      <p:sp>
        <p:nvSpPr>
          <p:cNvPr id="3" name="عنصر نائب للمحتوى 2"/>
          <p:cNvSpPr>
            <a:spLocks noGrp="1"/>
          </p:cNvSpPr>
          <p:nvPr>
            <p:ph idx="1"/>
          </p:nvPr>
        </p:nvSpPr>
        <p:spPr/>
        <p:txBody>
          <a:bodyPr/>
          <a:lstStyle/>
          <a:p>
            <a:pPr algn="just"/>
            <a:r>
              <a:rPr lang="ar-SA" sz="2800" dirty="0" smtClean="0"/>
              <a:t>	تحدثنا </a:t>
            </a:r>
            <a:r>
              <a:rPr lang="ar-SA" sz="2800" dirty="0"/>
              <a:t>في البند السابق عن مقاييس </a:t>
            </a:r>
            <a:r>
              <a:rPr lang="ar-SA" sz="2800" dirty="0" smtClean="0"/>
              <a:t>النزعة المركزية </a:t>
            </a:r>
            <a:r>
              <a:rPr lang="ar-SA" sz="2800" dirty="0"/>
              <a:t>كوسيله لمعرفه مركز البيانات وعلى الرغم من ذلك فان وصف كيفيه انتشار القيم وتباعدها او تشتتها عن طرفي المركز له نفس القدر من </a:t>
            </a:r>
            <a:r>
              <a:rPr lang="ar-SA" sz="2800" dirty="0" smtClean="0"/>
              <a:t>الاهمية </a:t>
            </a:r>
            <a:r>
              <a:rPr lang="ar-SA" sz="2800" dirty="0"/>
              <a:t>خاصه في مجال العلوم </a:t>
            </a:r>
            <a:r>
              <a:rPr lang="ar-SA" sz="2800" dirty="0" smtClean="0"/>
              <a:t>المالية </a:t>
            </a:r>
            <a:r>
              <a:rPr lang="ar-SA" sz="2800" dirty="0"/>
              <a:t>ويشار الى تباعد القيم عن مركز وسطها بالتشتت.</a:t>
            </a:r>
          </a:p>
          <a:p>
            <a:pPr algn="just"/>
            <a:endParaRPr lang="ar-SA" sz="1200" dirty="0" smtClean="0"/>
          </a:p>
          <a:p>
            <a:pPr algn="just"/>
            <a:r>
              <a:rPr lang="ar-SA" sz="2800" dirty="0" smtClean="0"/>
              <a:t>وتتبع </a:t>
            </a:r>
            <a:r>
              <a:rPr lang="ar-SA" sz="2800" dirty="0"/>
              <a:t>اهميه مقاييس التشتت واستخداماته الى احتماليه وجود عنتين من المفردات لهما نفس </a:t>
            </a:r>
            <a:r>
              <a:rPr lang="ar-SA" sz="2800" dirty="0" smtClean="0"/>
              <a:t>القيمة المتوسطة </a:t>
            </a:r>
            <a:r>
              <a:rPr lang="ar-SA" sz="2800" dirty="0"/>
              <a:t>ولكنهما مختلفان في مقدار </a:t>
            </a:r>
            <a:r>
              <a:rPr lang="ar-SA" sz="2800" dirty="0" smtClean="0"/>
              <a:t>التشتت .</a:t>
            </a:r>
            <a:endParaRPr lang="ar-SA" sz="2800" dirty="0"/>
          </a:p>
          <a:p>
            <a:pPr algn="just"/>
            <a:endParaRPr lang="ar-SA" sz="2800" dirty="0"/>
          </a:p>
        </p:txBody>
      </p:sp>
    </p:spTree>
    <p:extLst>
      <p:ext uri="{BB962C8B-B14F-4D97-AF65-F5344CB8AC3E}">
        <p14:creationId xmlns:p14="http://schemas.microsoft.com/office/powerpoint/2010/main" val="2616443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r>
              <a:rPr lang="ar-SA" dirty="0"/>
              <a:t>المدى</a:t>
            </a:r>
          </a:p>
        </p:txBody>
      </p:sp>
      <p:sp>
        <p:nvSpPr>
          <p:cNvPr id="3" name="عنصر نائب للمحتوى 2"/>
          <p:cNvSpPr>
            <a:spLocks noGrp="1"/>
          </p:cNvSpPr>
          <p:nvPr>
            <p:ph idx="1"/>
          </p:nvPr>
        </p:nvSpPr>
        <p:spPr/>
        <p:txBody>
          <a:bodyPr/>
          <a:lstStyle/>
          <a:p>
            <a:pPr algn="ctr">
              <a:lnSpc>
                <a:spcPct val="150000"/>
              </a:lnSpc>
            </a:pPr>
            <a:endParaRPr lang="ar-SA" dirty="0" smtClean="0"/>
          </a:p>
          <a:p>
            <a:pPr algn="ctr">
              <a:lnSpc>
                <a:spcPct val="150000"/>
              </a:lnSpc>
            </a:pPr>
            <a:r>
              <a:rPr lang="ar-SA" dirty="0"/>
              <a:t>يعرف على انه الفرق بين اكبر قيمه في المشاهدات </a:t>
            </a:r>
            <a:endParaRPr lang="ar-SA" dirty="0" smtClean="0"/>
          </a:p>
          <a:p>
            <a:pPr algn="ctr">
              <a:lnSpc>
                <a:spcPct val="150000"/>
              </a:lnSpc>
            </a:pPr>
            <a:r>
              <a:rPr lang="ar-SA" dirty="0" smtClean="0"/>
              <a:t>واصغرها </a:t>
            </a:r>
            <a:r>
              <a:rPr lang="ar-SA" dirty="0"/>
              <a:t>اي انه يعتمد على طرفي القيم للبيانات </a:t>
            </a:r>
            <a:endParaRPr lang="ar-SA" dirty="0" smtClean="0"/>
          </a:p>
          <a:p>
            <a:pPr algn="ctr">
              <a:lnSpc>
                <a:spcPct val="150000"/>
              </a:lnSpc>
            </a:pPr>
            <a:r>
              <a:rPr lang="ar-SA" dirty="0" smtClean="0"/>
              <a:t>ففي </a:t>
            </a:r>
            <a:r>
              <a:rPr lang="ar-SA" dirty="0"/>
              <a:t>مثالنا السابق الذكر</a:t>
            </a:r>
          </a:p>
          <a:p>
            <a:pPr algn="ctr">
              <a:lnSpc>
                <a:spcPct val="150000"/>
              </a:lnSpc>
            </a:pPr>
            <a:endParaRPr lang="ar-SA" dirty="0"/>
          </a:p>
        </p:txBody>
      </p:sp>
    </p:spTree>
    <p:extLst>
      <p:ext uri="{BB962C8B-B14F-4D97-AF65-F5344CB8AC3E}">
        <p14:creationId xmlns:p14="http://schemas.microsoft.com/office/powerpoint/2010/main" val="793248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الانحراف المتوسط</a:t>
            </a:r>
          </a:p>
        </p:txBody>
      </p:sp>
      <p:sp>
        <p:nvSpPr>
          <p:cNvPr id="3" name="عنصر نائب للمحتوى 2"/>
          <p:cNvSpPr>
            <a:spLocks noGrp="1"/>
          </p:cNvSpPr>
          <p:nvPr>
            <p:ph idx="1"/>
          </p:nvPr>
        </p:nvSpPr>
        <p:spPr>
          <a:xfrm>
            <a:off x="467544" y="1412776"/>
            <a:ext cx="8229600" cy="4525963"/>
          </a:xfrm>
        </p:spPr>
        <p:txBody>
          <a:bodyPr/>
          <a:lstStyle/>
          <a:p>
            <a:pPr algn="just">
              <a:lnSpc>
                <a:spcPct val="150000"/>
              </a:lnSpc>
            </a:pPr>
            <a:r>
              <a:rPr lang="ar-SA" sz="2800" dirty="0" smtClean="0"/>
              <a:t>	نظرا </a:t>
            </a:r>
            <a:r>
              <a:rPr lang="ar-SA" sz="2800" dirty="0"/>
              <a:t>لعجز المدى عن قياس درجه التشتت فسنحاول الوصول الى صيغه تقيس تباعد القيم عن وسطها وقد يظن البعض انه من الممكن استخدام متوسط هذه الانحرافات كمقياس للتشتت ولكن مثل هذا الاعتقاد خاطئ حيث ان بعض هذه الانحرافات سالب والبعض الآخر موجب وبالتالي فإن حاصل جمعهما يساوي صفر وللتخلص من هذه </a:t>
            </a:r>
            <a:r>
              <a:rPr lang="ar-SA" sz="2800" dirty="0" smtClean="0"/>
              <a:t>المشكلة </a:t>
            </a:r>
            <a:r>
              <a:rPr lang="ar-SA" sz="2800" dirty="0"/>
              <a:t>يمكن اللجوء الى حساب الانحراف المتوسط والذي هو عباره عن الوسط الحسابي للقيم </a:t>
            </a:r>
            <a:r>
              <a:rPr lang="ar-SA" sz="2800" dirty="0" smtClean="0"/>
              <a:t>المطلقة </a:t>
            </a:r>
            <a:r>
              <a:rPr lang="ar-SA" sz="2800" dirty="0"/>
              <a:t>لانحرافات المفردات عن </a:t>
            </a:r>
            <a:r>
              <a:rPr lang="ar-SA" sz="2800" dirty="0" smtClean="0"/>
              <a:t>وسطها .</a:t>
            </a:r>
            <a:endParaRPr lang="ar-SA" sz="2800" dirty="0"/>
          </a:p>
          <a:p>
            <a:pPr algn="just">
              <a:lnSpc>
                <a:spcPct val="150000"/>
              </a:lnSpc>
            </a:pPr>
            <a:endParaRPr lang="ar-SA" sz="2800" dirty="0"/>
          </a:p>
        </p:txBody>
      </p:sp>
    </p:spTree>
    <p:extLst>
      <p:ext uri="{BB962C8B-B14F-4D97-AF65-F5344CB8AC3E}">
        <p14:creationId xmlns:p14="http://schemas.microsoft.com/office/powerpoint/2010/main" val="2584661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الانحراف المعياري</a:t>
            </a:r>
          </a:p>
        </p:txBody>
      </p:sp>
      <p:sp>
        <p:nvSpPr>
          <p:cNvPr id="3" name="عنصر نائب للمحتوى 2"/>
          <p:cNvSpPr>
            <a:spLocks noGrp="1"/>
          </p:cNvSpPr>
          <p:nvPr>
            <p:ph idx="1"/>
          </p:nvPr>
        </p:nvSpPr>
        <p:spPr/>
        <p:txBody>
          <a:bodyPr/>
          <a:lstStyle/>
          <a:p>
            <a:pPr algn="ctr">
              <a:lnSpc>
                <a:spcPct val="150000"/>
              </a:lnSpc>
            </a:pPr>
            <a:endParaRPr lang="ar-SA" dirty="0" smtClean="0"/>
          </a:p>
          <a:p>
            <a:pPr algn="ctr">
              <a:lnSpc>
                <a:spcPct val="150000"/>
              </a:lnSpc>
            </a:pPr>
            <a:r>
              <a:rPr lang="ar-SA" dirty="0"/>
              <a:t>ويعرف الانحراف المعياري لمجموعه مشاهدات على انه الجذر </a:t>
            </a:r>
            <a:r>
              <a:rPr lang="ar-SA" dirty="0" smtClean="0"/>
              <a:t>التبعي </a:t>
            </a:r>
            <a:r>
              <a:rPr lang="ar-SA" dirty="0"/>
              <a:t>لمجموع انحرافات القيم عن وسطها مقسوما </a:t>
            </a:r>
            <a:endParaRPr lang="ar-SA" dirty="0" smtClean="0"/>
          </a:p>
          <a:p>
            <a:pPr algn="ctr">
              <a:lnSpc>
                <a:spcPct val="150000"/>
              </a:lnSpc>
            </a:pPr>
            <a:r>
              <a:rPr lang="ar-SA" dirty="0" smtClean="0"/>
              <a:t>على </a:t>
            </a:r>
            <a:r>
              <a:rPr lang="ar-SA" dirty="0"/>
              <a:t>حجم </a:t>
            </a:r>
            <a:r>
              <a:rPr lang="ar-SA" dirty="0" smtClean="0"/>
              <a:t>العينة </a:t>
            </a:r>
            <a:r>
              <a:rPr lang="ar-SA" dirty="0"/>
              <a:t>ناقصا واحد</a:t>
            </a:r>
          </a:p>
          <a:p>
            <a:pPr algn="ctr">
              <a:lnSpc>
                <a:spcPct val="150000"/>
              </a:lnSpc>
            </a:pPr>
            <a:endParaRPr lang="ar-SA" dirty="0"/>
          </a:p>
        </p:txBody>
      </p:sp>
    </p:spTree>
    <p:extLst>
      <p:ext uri="{BB962C8B-B14F-4D97-AF65-F5344CB8AC3E}">
        <p14:creationId xmlns:p14="http://schemas.microsoft.com/office/powerpoint/2010/main" val="4170802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اختبار الفرضيات</a:t>
            </a:r>
          </a:p>
        </p:txBody>
      </p:sp>
      <p:sp>
        <p:nvSpPr>
          <p:cNvPr id="3" name="عنصر نائب للمحتوى 2"/>
          <p:cNvSpPr>
            <a:spLocks noGrp="1"/>
          </p:cNvSpPr>
          <p:nvPr>
            <p:ph idx="1"/>
          </p:nvPr>
        </p:nvSpPr>
        <p:spPr/>
        <p:txBody>
          <a:bodyPr/>
          <a:lstStyle/>
          <a:p>
            <a:pPr algn="just">
              <a:lnSpc>
                <a:spcPct val="150000"/>
              </a:lnSpc>
            </a:pPr>
            <a:r>
              <a:rPr lang="ar-SA" sz="2800" dirty="0" smtClean="0"/>
              <a:t>	تعرضنا </a:t>
            </a:r>
            <a:r>
              <a:rPr lang="ar-SA" sz="2800" dirty="0"/>
              <a:t>في </a:t>
            </a:r>
            <a:r>
              <a:rPr lang="ar-SA" sz="2800" dirty="0" smtClean="0"/>
              <a:t>المحاضرة السابقة </a:t>
            </a:r>
            <a:r>
              <a:rPr lang="ar-SA" sz="2800" dirty="0"/>
              <a:t>الى الاساليب </a:t>
            </a:r>
            <a:r>
              <a:rPr lang="ar-SA" sz="2800" dirty="0" smtClean="0"/>
              <a:t>الاحصائية الوصفية </a:t>
            </a:r>
            <a:r>
              <a:rPr lang="ar-SA" sz="2800" dirty="0"/>
              <a:t>والتي تقوم على وصف الظواهر دون التعمق في تحليلها ومدى تأثيرها وتأثرها بغيرها من المتغيرات فمثلا اذا اردنا ايجاد </a:t>
            </a:r>
            <a:r>
              <a:rPr lang="ar-SA" sz="2800" dirty="0" smtClean="0"/>
              <a:t>العلاقة </a:t>
            </a:r>
            <a:r>
              <a:rPr lang="ar-SA" sz="2800" dirty="0"/>
              <a:t>بين الحجم </a:t>
            </a:r>
            <a:r>
              <a:rPr lang="ar-SA" sz="2800" dirty="0" smtClean="0"/>
              <a:t>والربحية </a:t>
            </a:r>
            <a:r>
              <a:rPr lang="ar-SA" sz="2800" dirty="0"/>
              <a:t>لقطاع البنوك في السوق المالي فنحن بحاجه لاستخدام الاساليب </a:t>
            </a:r>
            <a:r>
              <a:rPr lang="ar-SA" sz="2800" dirty="0" smtClean="0"/>
              <a:t>الاحصائية المختلفة </a:t>
            </a:r>
            <a:r>
              <a:rPr lang="ar-SA" sz="2800" dirty="0"/>
              <a:t>لمعالجه درجه الارتباط او التأثر بين هذه المتغيرات او شكل واتجاه </a:t>
            </a:r>
            <a:r>
              <a:rPr lang="ar-SA" sz="2800" dirty="0" smtClean="0"/>
              <a:t>العلاقة بينهم .</a:t>
            </a:r>
            <a:endParaRPr lang="ar-SA" sz="2800" dirty="0"/>
          </a:p>
          <a:p>
            <a:pPr algn="just">
              <a:lnSpc>
                <a:spcPct val="150000"/>
              </a:lnSpc>
            </a:pPr>
            <a:endParaRPr lang="ar-SA" sz="2800" dirty="0"/>
          </a:p>
        </p:txBody>
      </p:sp>
    </p:spTree>
    <p:extLst>
      <p:ext uri="{BB962C8B-B14F-4D97-AF65-F5344CB8AC3E}">
        <p14:creationId xmlns:p14="http://schemas.microsoft.com/office/powerpoint/2010/main" val="1874218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اختبارات وجود علاقه بين متغيرين او اكثر</a:t>
            </a:r>
          </a:p>
        </p:txBody>
      </p:sp>
      <p:sp>
        <p:nvSpPr>
          <p:cNvPr id="3" name="عنصر نائب للمحتوى 2"/>
          <p:cNvSpPr>
            <a:spLocks noGrp="1"/>
          </p:cNvSpPr>
          <p:nvPr>
            <p:ph idx="1"/>
          </p:nvPr>
        </p:nvSpPr>
        <p:spPr/>
        <p:txBody>
          <a:bodyPr/>
          <a:lstStyle/>
          <a:p>
            <a:pPr algn="just">
              <a:lnSpc>
                <a:spcPct val="150000"/>
              </a:lnSpc>
            </a:pPr>
            <a:r>
              <a:rPr lang="ar-SA" sz="2800" dirty="0" smtClean="0"/>
              <a:t>	يتم </a:t>
            </a:r>
            <a:r>
              <a:rPr lang="ar-SA" sz="2800" dirty="0"/>
              <a:t>استخدام هذا النوع من الاختبارات في حاله الفرضيات التي تقوم على فحص مدى وجود علاقه او ارتباط بين متغيرين او اكثر ومثال ذلك الفرضيات </a:t>
            </a:r>
            <a:r>
              <a:rPr lang="ar-SA" sz="2800" dirty="0" smtClean="0"/>
              <a:t>التالية :</a:t>
            </a:r>
            <a:endParaRPr lang="ar-SA" sz="2800" dirty="0"/>
          </a:p>
          <a:p>
            <a:pPr lvl="2" algn="just">
              <a:lnSpc>
                <a:spcPct val="150000"/>
              </a:lnSpc>
            </a:pPr>
            <a:r>
              <a:rPr lang="ar-SA" sz="2800" dirty="0"/>
              <a:t>1- هناك علاقه بين حجم موجودات البنك </a:t>
            </a:r>
            <a:r>
              <a:rPr lang="ar-SA" sz="2800" dirty="0" smtClean="0"/>
              <a:t>وربحيته . </a:t>
            </a:r>
            <a:endParaRPr lang="ar-SA" sz="2800" dirty="0"/>
          </a:p>
          <a:p>
            <a:pPr lvl="2" algn="just">
              <a:lnSpc>
                <a:spcPct val="150000"/>
              </a:lnSpc>
            </a:pPr>
            <a:r>
              <a:rPr lang="ar-SA" sz="2800" dirty="0"/>
              <a:t>2- كلما ازداد تدريب العمال كلما ارتفعت </a:t>
            </a:r>
            <a:r>
              <a:rPr lang="ar-SA" sz="2800" dirty="0" smtClean="0"/>
              <a:t>انتاجيتهم .</a:t>
            </a:r>
            <a:endParaRPr lang="ar-SA" sz="2800" dirty="0"/>
          </a:p>
          <a:p>
            <a:pPr algn="just">
              <a:lnSpc>
                <a:spcPct val="150000"/>
              </a:lnSpc>
            </a:pPr>
            <a:endParaRPr lang="ar-SA" sz="2800" dirty="0"/>
          </a:p>
        </p:txBody>
      </p:sp>
    </p:spTree>
    <p:extLst>
      <p:ext uri="{BB962C8B-B14F-4D97-AF65-F5344CB8AC3E}">
        <p14:creationId xmlns:p14="http://schemas.microsoft.com/office/powerpoint/2010/main" val="2059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اختبار الفرضيات </a:t>
            </a:r>
          </a:p>
        </p:txBody>
      </p:sp>
      <p:sp>
        <p:nvSpPr>
          <p:cNvPr id="3" name="عنصر نائب للمحتوى 2"/>
          <p:cNvSpPr>
            <a:spLocks noGrp="1"/>
          </p:cNvSpPr>
          <p:nvPr>
            <p:ph idx="1"/>
          </p:nvPr>
        </p:nvSpPr>
        <p:spPr/>
        <p:txBody>
          <a:bodyPr/>
          <a:lstStyle/>
          <a:p>
            <a:pPr algn="just"/>
            <a:r>
              <a:rPr lang="ar-SA" sz="2800" dirty="0"/>
              <a:t>وتعتبر اختبارات الفروض </a:t>
            </a:r>
            <a:r>
              <a:rPr lang="ar-SA" sz="2800" dirty="0" smtClean="0"/>
              <a:t>الاحصائية </a:t>
            </a:r>
            <a:r>
              <a:rPr lang="ar-SA" sz="2800" dirty="0"/>
              <a:t>طريقه لتحديد فيما اذا كانت بيانات </a:t>
            </a:r>
            <a:r>
              <a:rPr lang="ar-SA" sz="2800" dirty="0" smtClean="0"/>
              <a:t>العينة </a:t>
            </a:r>
            <a:r>
              <a:rPr lang="ar-SA" sz="2800" dirty="0"/>
              <a:t>التي تم سحبها من مجتمع دراسي معين تؤدي الى القبول او رفض </a:t>
            </a:r>
            <a:r>
              <a:rPr lang="ar-SA" sz="2800" dirty="0" smtClean="0"/>
              <a:t>الصياغة الاولية </a:t>
            </a:r>
            <a:r>
              <a:rPr lang="ar-SA" sz="2800" dirty="0"/>
              <a:t>لاحد معالم </a:t>
            </a:r>
            <a:r>
              <a:rPr lang="ar-SA" sz="2800" dirty="0" smtClean="0"/>
              <a:t>المجتمع :</a:t>
            </a:r>
            <a:endParaRPr lang="ar-SA" sz="2800" dirty="0"/>
          </a:p>
          <a:p>
            <a:pPr lvl="1" algn="just"/>
            <a:r>
              <a:rPr lang="ar-SA" dirty="0"/>
              <a:t>1- تحديد توزيع مجتمع </a:t>
            </a:r>
            <a:r>
              <a:rPr lang="ar-SA" dirty="0" smtClean="0"/>
              <a:t>الدراسة الاصلي .</a:t>
            </a:r>
            <a:endParaRPr lang="ar-SA" dirty="0"/>
          </a:p>
          <a:p>
            <a:pPr lvl="1" algn="just"/>
            <a:r>
              <a:rPr lang="ar-SA" dirty="0"/>
              <a:t>2- صياغه فرضيات </a:t>
            </a:r>
            <a:r>
              <a:rPr lang="ar-SA" dirty="0" smtClean="0"/>
              <a:t>الدراسة والمتمثلة بالفرضية العدمية والفرضية البديلة .</a:t>
            </a:r>
            <a:endParaRPr lang="ar-SA" dirty="0"/>
          </a:p>
          <a:p>
            <a:pPr lvl="1" algn="just"/>
            <a:r>
              <a:rPr lang="ar-SA" dirty="0"/>
              <a:t>3- تحديد مستوى </a:t>
            </a:r>
            <a:r>
              <a:rPr lang="ar-SA" dirty="0" smtClean="0"/>
              <a:t>المعنوية .</a:t>
            </a:r>
            <a:endParaRPr lang="ar-SA" dirty="0"/>
          </a:p>
          <a:p>
            <a:pPr lvl="1" algn="just"/>
            <a:r>
              <a:rPr lang="ar-SA" dirty="0"/>
              <a:t>4- صياغه قاعده القرار ومن ثم اتخاذ قرار بشأن رفض او قبول </a:t>
            </a:r>
            <a:r>
              <a:rPr lang="ar-SA" dirty="0" smtClean="0"/>
              <a:t>الفرضية العدمية .</a:t>
            </a:r>
            <a:endParaRPr lang="ar-SA" dirty="0"/>
          </a:p>
          <a:p>
            <a:pPr algn="just"/>
            <a:endParaRPr lang="ar-SA" sz="2800" dirty="0"/>
          </a:p>
        </p:txBody>
      </p:sp>
    </p:spTree>
    <p:extLst>
      <p:ext uri="{BB962C8B-B14F-4D97-AF65-F5344CB8AC3E}">
        <p14:creationId xmlns:p14="http://schemas.microsoft.com/office/powerpoint/2010/main" val="1408587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الانحدار والارتباط</a:t>
            </a:r>
          </a:p>
        </p:txBody>
      </p:sp>
      <p:sp>
        <p:nvSpPr>
          <p:cNvPr id="3" name="عنصر نائب للمحتوى 2"/>
          <p:cNvSpPr>
            <a:spLocks noGrp="1"/>
          </p:cNvSpPr>
          <p:nvPr>
            <p:ph idx="1"/>
          </p:nvPr>
        </p:nvSpPr>
        <p:spPr/>
        <p:txBody>
          <a:bodyPr/>
          <a:lstStyle/>
          <a:p>
            <a:pPr algn="ctr">
              <a:lnSpc>
                <a:spcPct val="150000"/>
              </a:lnSpc>
            </a:pPr>
            <a:endParaRPr lang="ar-SA" sz="1200" dirty="0" smtClean="0"/>
          </a:p>
          <a:p>
            <a:pPr algn="ctr">
              <a:lnSpc>
                <a:spcPct val="150000"/>
              </a:lnSpc>
            </a:pPr>
            <a:r>
              <a:rPr lang="ar-SA" sz="2800" dirty="0"/>
              <a:t>سنحاول في هذا الفصل التعرض لكثير من المعضلات التي قد توجه الباحث او صانع القرار </a:t>
            </a:r>
            <a:r>
              <a:rPr lang="ar-SA" sz="2800" dirty="0" smtClean="0"/>
              <a:t>والمتعلقة </a:t>
            </a:r>
            <a:r>
              <a:rPr lang="ar-SA" sz="2800" dirty="0"/>
              <a:t>بتحديد </a:t>
            </a:r>
            <a:r>
              <a:rPr lang="ar-SA" sz="2800" dirty="0" smtClean="0"/>
              <a:t>العلاقة</a:t>
            </a:r>
          </a:p>
          <a:p>
            <a:pPr algn="ctr">
              <a:lnSpc>
                <a:spcPct val="150000"/>
              </a:lnSpc>
            </a:pPr>
            <a:r>
              <a:rPr lang="ar-SA" sz="2800" dirty="0" smtClean="0"/>
              <a:t> </a:t>
            </a:r>
            <a:r>
              <a:rPr lang="ar-SA" sz="2800" dirty="0"/>
              <a:t>بين متغيرين ودرجه قوه تلك </a:t>
            </a:r>
            <a:r>
              <a:rPr lang="ar-SA" sz="2800" dirty="0" smtClean="0"/>
              <a:t>العلاقة </a:t>
            </a:r>
            <a:r>
              <a:rPr lang="ar-SA" sz="2800" dirty="0"/>
              <a:t>فقد يحاول مدير شركه ايجاد </a:t>
            </a:r>
            <a:r>
              <a:rPr lang="ar-SA" sz="2800" dirty="0" smtClean="0"/>
              <a:t>العلاقة </a:t>
            </a:r>
            <a:r>
              <a:rPr lang="ar-SA" sz="2800" dirty="0"/>
              <a:t>بين مستوى تدريب العاملين وانتاجيتهم</a:t>
            </a:r>
          </a:p>
          <a:p>
            <a:pPr algn="ctr">
              <a:lnSpc>
                <a:spcPct val="150000"/>
              </a:lnSpc>
            </a:pPr>
            <a:endParaRPr lang="ar-SA" sz="2800" dirty="0"/>
          </a:p>
        </p:txBody>
      </p:sp>
    </p:spTree>
    <p:extLst>
      <p:ext uri="{BB962C8B-B14F-4D97-AF65-F5344CB8AC3E}">
        <p14:creationId xmlns:p14="http://schemas.microsoft.com/office/powerpoint/2010/main" val="2755330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r>
              <a:rPr lang="ar-SA" dirty="0"/>
              <a:t>الارتباط</a:t>
            </a:r>
          </a:p>
        </p:txBody>
      </p:sp>
      <p:sp>
        <p:nvSpPr>
          <p:cNvPr id="3" name="عنصر نائب للمحتوى 2"/>
          <p:cNvSpPr>
            <a:spLocks noGrp="1"/>
          </p:cNvSpPr>
          <p:nvPr>
            <p:ph idx="1"/>
          </p:nvPr>
        </p:nvSpPr>
        <p:spPr/>
        <p:txBody>
          <a:bodyPr/>
          <a:lstStyle/>
          <a:p>
            <a:pPr algn="ctr">
              <a:lnSpc>
                <a:spcPct val="150000"/>
              </a:lnSpc>
            </a:pPr>
            <a:endParaRPr lang="ar-SA" dirty="0" smtClean="0"/>
          </a:p>
          <a:p>
            <a:pPr algn="ctr">
              <a:lnSpc>
                <a:spcPct val="150000"/>
              </a:lnSpc>
            </a:pPr>
            <a:r>
              <a:rPr lang="ar-SA" dirty="0"/>
              <a:t>في كثير من الاحيان هناك علاقه بين متغيرين عشوائيين وسنحاول هنا قياس قوه </a:t>
            </a:r>
            <a:r>
              <a:rPr lang="ar-SA" dirty="0" smtClean="0"/>
              <a:t>العلاقة </a:t>
            </a:r>
            <a:r>
              <a:rPr lang="ar-SA" dirty="0"/>
              <a:t>بين المتغيرين</a:t>
            </a:r>
          </a:p>
          <a:p>
            <a:pPr algn="ctr">
              <a:lnSpc>
                <a:spcPct val="150000"/>
              </a:lnSpc>
            </a:pPr>
            <a:endParaRPr lang="ar-SA" dirty="0"/>
          </a:p>
        </p:txBody>
      </p:sp>
    </p:spTree>
    <p:extLst>
      <p:ext uri="{BB962C8B-B14F-4D97-AF65-F5344CB8AC3E}">
        <p14:creationId xmlns:p14="http://schemas.microsoft.com/office/powerpoint/2010/main" val="3025545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r>
              <a:rPr lang="ar-SA" dirty="0"/>
              <a:t>الانحدار البسيط</a:t>
            </a:r>
          </a:p>
        </p:txBody>
      </p:sp>
      <p:sp>
        <p:nvSpPr>
          <p:cNvPr id="3" name="عنصر نائب للمحتوى 2"/>
          <p:cNvSpPr>
            <a:spLocks noGrp="1"/>
          </p:cNvSpPr>
          <p:nvPr>
            <p:ph idx="1"/>
          </p:nvPr>
        </p:nvSpPr>
        <p:spPr/>
        <p:txBody>
          <a:bodyPr/>
          <a:lstStyle/>
          <a:p>
            <a:pPr algn="ctr">
              <a:lnSpc>
                <a:spcPct val="150000"/>
              </a:lnSpc>
            </a:pPr>
            <a:endParaRPr lang="ar-SA" dirty="0" smtClean="0"/>
          </a:p>
          <a:p>
            <a:pPr algn="ctr">
              <a:lnSpc>
                <a:spcPct val="150000"/>
              </a:lnSpc>
            </a:pPr>
            <a:r>
              <a:rPr lang="ar-SA" dirty="0"/>
              <a:t>تشير اساليب الانحدار الى الطرق </a:t>
            </a:r>
            <a:r>
              <a:rPr lang="ar-SA" dirty="0" smtClean="0"/>
              <a:t>المستخدمة </a:t>
            </a:r>
            <a:r>
              <a:rPr lang="ar-SA" dirty="0"/>
              <a:t>للتوصل </a:t>
            </a:r>
            <a:endParaRPr lang="ar-SA" dirty="0" smtClean="0"/>
          </a:p>
          <a:p>
            <a:pPr algn="ctr">
              <a:lnSpc>
                <a:spcPct val="150000"/>
              </a:lnSpc>
            </a:pPr>
            <a:r>
              <a:rPr lang="ar-SA" dirty="0" smtClean="0"/>
              <a:t>الى </a:t>
            </a:r>
            <a:r>
              <a:rPr lang="ar-SA" dirty="0"/>
              <a:t>معادله لتوفيق البيانات </a:t>
            </a:r>
            <a:r>
              <a:rPr lang="ar-SA" dirty="0" smtClean="0"/>
              <a:t>المتاحة </a:t>
            </a:r>
            <a:r>
              <a:rPr lang="ar-SA" dirty="0"/>
              <a:t>ويمكن استخدام </a:t>
            </a:r>
            <a:endParaRPr lang="ar-SA" dirty="0" smtClean="0"/>
          </a:p>
          <a:p>
            <a:pPr algn="ctr">
              <a:lnSpc>
                <a:spcPct val="150000"/>
              </a:lnSpc>
            </a:pPr>
            <a:r>
              <a:rPr lang="ar-SA" dirty="0" smtClean="0"/>
              <a:t>هذه المعادلة </a:t>
            </a:r>
            <a:r>
              <a:rPr lang="ar-SA" dirty="0"/>
              <a:t>في التقدير والتنبؤ</a:t>
            </a:r>
          </a:p>
          <a:p>
            <a:pPr algn="ctr">
              <a:lnSpc>
                <a:spcPct val="150000"/>
              </a:lnSpc>
            </a:pPr>
            <a:endParaRPr lang="ar-SA" dirty="0"/>
          </a:p>
        </p:txBody>
      </p:sp>
    </p:spTree>
    <p:extLst>
      <p:ext uri="{BB962C8B-B14F-4D97-AF65-F5344CB8AC3E}">
        <p14:creationId xmlns:p14="http://schemas.microsoft.com/office/powerpoint/2010/main" val="624488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معامل التحديد او التفسير</a:t>
            </a:r>
          </a:p>
        </p:txBody>
      </p:sp>
      <p:sp>
        <p:nvSpPr>
          <p:cNvPr id="3" name="عنصر نائب للمحتوى 2"/>
          <p:cNvSpPr>
            <a:spLocks noGrp="1"/>
          </p:cNvSpPr>
          <p:nvPr>
            <p:ph idx="1"/>
          </p:nvPr>
        </p:nvSpPr>
        <p:spPr/>
        <p:txBody>
          <a:bodyPr/>
          <a:lstStyle/>
          <a:p>
            <a:pPr algn="just">
              <a:lnSpc>
                <a:spcPct val="150000"/>
              </a:lnSpc>
            </a:pPr>
            <a:endParaRPr lang="ar-SA" dirty="0" smtClean="0"/>
          </a:p>
          <a:p>
            <a:pPr algn="just">
              <a:lnSpc>
                <a:spcPct val="150000"/>
              </a:lnSpc>
            </a:pPr>
            <a:r>
              <a:rPr lang="ar-SA" dirty="0" smtClean="0"/>
              <a:t>	تسعى </a:t>
            </a:r>
            <a:r>
              <a:rPr lang="ar-SA" dirty="0"/>
              <a:t>معادله خط الانحدار لاستخدام بيانات المتغير </a:t>
            </a:r>
            <a:r>
              <a:rPr lang="ar-SA" dirty="0" smtClean="0"/>
              <a:t>المستقل</a:t>
            </a:r>
            <a:r>
              <a:rPr lang="en-US" dirty="0" smtClean="0"/>
              <a:t>X </a:t>
            </a:r>
            <a:r>
              <a:rPr lang="ar-SA" dirty="0" smtClean="0"/>
              <a:t> في </a:t>
            </a:r>
            <a:r>
              <a:rPr lang="ar-SA" dirty="0"/>
              <a:t>تفسير سلوك المتغير التابع</a:t>
            </a:r>
            <a:r>
              <a:rPr lang="en-US" dirty="0"/>
              <a:t>Y </a:t>
            </a:r>
            <a:r>
              <a:rPr lang="ar-SA" dirty="0"/>
              <a:t> وبالتالي فقياس درجه تفسير </a:t>
            </a:r>
            <a:r>
              <a:rPr lang="en-US" dirty="0"/>
              <a:t>X</a:t>
            </a:r>
            <a:r>
              <a:rPr lang="ar-SA" dirty="0"/>
              <a:t> لسلوك</a:t>
            </a:r>
            <a:r>
              <a:rPr lang="en-US" dirty="0"/>
              <a:t>Y </a:t>
            </a:r>
            <a:r>
              <a:rPr lang="ar-SA" dirty="0"/>
              <a:t> مستخدمين بيانات </a:t>
            </a:r>
            <a:r>
              <a:rPr lang="ar-SA" dirty="0" smtClean="0"/>
              <a:t>العينة .</a:t>
            </a:r>
            <a:endParaRPr lang="ar-SA" dirty="0"/>
          </a:p>
          <a:p>
            <a:pPr algn="just">
              <a:lnSpc>
                <a:spcPct val="150000"/>
              </a:lnSpc>
            </a:pPr>
            <a:endParaRPr lang="ar-SA" dirty="0"/>
          </a:p>
        </p:txBody>
      </p:sp>
    </p:spTree>
    <p:extLst>
      <p:ext uri="{BB962C8B-B14F-4D97-AF65-F5344CB8AC3E}">
        <p14:creationId xmlns:p14="http://schemas.microsoft.com/office/powerpoint/2010/main" val="172661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4000" dirty="0">
                <a:solidFill>
                  <a:schemeClr val="accent1">
                    <a:lumMod val="50000"/>
                  </a:schemeClr>
                </a:solidFill>
              </a:rPr>
              <a:t>اختبار الفروض </a:t>
            </a:r>
            <a:r>
              <a:rPr lang="ar-SA" sz="4000" dirty="0" smtClean="0">
                <a:solidFill>
                  <a:schemeClr val="accent1">
                    <a:lumMod val="50000"/>
                  </a:schemeClr>
                </a:solidFill>
              </a:rPr>
              <a:t>للمعلمة</a:t>
            </a:r>
            <a:r>
              <a:rPr lang="en-US" sz="4000" dirty="0" smtClean="0">
                <a:solidFill>
                  <a:schemeClr val="accent1">
                    <a:lumMod val="50000"/>
                  </a:schemeClr>
                </a:solidFill>
              </a:rPr>
              <a:t>B </a:t>
            </a:r>
            <a:endParaRPr lang="ar-SA" sz="4000" dirty="0">
              <a:solidFill>
                <a:schemeClr val="accent1">
                  <a:lumMod val="50000"/>
                </a:schemeClr>
              </a:solidFill>
            </a:endParaRPr>
          </a:p>
        </p:txBody>
      </p:sp>
    </p:spTree>
    <p:extLst>
      <p:ext uri="{BB962C8B-B14F-4D97-AF65-F5344CB8AC3E}">
        <p14:creationId xmlns:p14="http://schemas.microsoft.com/office/powerpoint/2010/main" val="4181404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4000" dirty="0">
                <a:solidFill>
                  <a:schemeClr val="accent1">
                    <a:lumMod val="50000"/>
                  </a:schemeClr>
                </a:solidFill>
              </a:rPr>
              <a:t>الانحدار </a:t>
            </a:r>
            <a:r>
              <a:rPr lang="ar-SA" sz="4000" dirty="0" smtClean="0">
                <a:solidFill>
                  <a:schemeClr val="accent1">
                    <a:lumMod val="50000"/>
                  </a:schemeClr>
                </a:solidFill>
              </a:rPr>
              <a:t>المتعدد</a:t>
            </a:r>
          </a:p>
          <a:p>
            <a:endParaRPr lang="ar-SA" sz="2800" dirty="0" smtClean="0"/>
          </a:p>
          <a:p>
            <a:r>
              <a:rPr lang="ar-SA" sz="2800" dirty="0" smtClean="0"/>
              <a:t>برنامج </a:t>
            </a:r>
            <a:r>
              <a:rPr lang="ar-SA" sz="2800" dirty="0"/>
              <a:t>التحليل </a:t>
            </a:r>
            <a:r>
              <a:rPr lang="ar-SA" sz="2800" dirty="0" smtClean="0"/>
              <a:t>الاحصائي  </a:t>
            </a:r>
            <a:endParaRPr lang="ar-SA" sz="2800" dirty="0"/>
          </a:p>
          <a:p>
            <a:endParaRPr lang="ar-SA" dirty="0"/>
          </a:p>
        </p:txBody>
      </p:sp>
    </p:spTree>
    <p:extLst>
      <p:ext uri="{BB962C8B-B14F-4D97-AF65-F5344CB8AC3E}">
        <p14:creationId xmlns:p14="http://schemas.microsoft.com/office/powerpoint/2010/main" val="2122535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2402</TotalTime>
  <Words>373</Words>
  <Application>Microsoft Office PowerPoint</Application>
  <PresentationFormat>عرض على الشاشة (3:4)‏</PresentationFormat>
  <Paragraphs>65</Paragraphs>
  <Slides>18</Slides>
  <Notes>2</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المحاضرة التمهيدية</vt:lpstr>
      <vt:lpstr>عرض تقديمي في PowerPoint</vt:lpstr>
      <vt:lpstr>               المحاضرة الثالثة عشر            13</vt:lpstr>
      <vt:lpstr> تحليل البيانات وتفسيرها</vt:lpstr>
      <vt:lpstr> تلخيص البيانات: مقاييس النزعة المركزية</vt:lpstr>
      <vt:lpstr> مقاييس التشتت </vt:lpstr>
      <vt:lpstr> المدى</vt:lpstr>
      <vt:lpstr> الانحراف المتوسط</vt:lpstr>
      <vt:lpstr> الانحراف المعياري</vt:lpstr>
      <vt:lpstr> اختبار الفرضيات</vt:lpstr>
      <vt:lpstr> اختبارات وجود علاقه بين متغيرين او اكثر</vt:lpstr>
      <vt:lpstr> اختبار الفرضيات </vt:lpstr>
      <vt:lpstr> الانحدار والارتباط</vt:lpstr>
      <vt:lpstr> الارتباط</vt:lpstr>
      <vt:lpstr> الانحدار البسيط</vt:lpstr>
      <vt:lpstr> معامل التحديد او التفسير</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amalbood</cp:lastModifiedBy>
  <cp:revision>252</cp:revision>
  <dcterms:created xsi:type="dcterms:W3CDTF">1601-01-01T00:00:00Z</dcterms:created>
  <dcterms:modified xsi:type="dcterms:W3CDTF">2013-02-07T09:05:32Z</dcterms:modified>
</cp:coreProperties>
</file>