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FF79EA-425C-4FA9-BEA7-927C5041F93A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0F0B-7C36-4B59-9F85-3F7B85144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محمد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 smtClean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1336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z="6000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استراتيجيات </a:t>
            </a:r>
          </a:p>
          <a:p>
            <a:pPr eaLnBrk="1" hangingPunct="1">
              <a:defRPr/>
            </a:pPr>
            <a:r>
              <a:rPr lang="ar-SA" sz="6000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الريادة</a:t>
            </a:r>
            <a:endParaRPr lang="en-US" sz="6000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مرتكزات العمل الريادي في المنظمات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/>
            <a:r>
              <a:rPr lang="ar-SA" sz="2800" dirty="0" smtClean="0">
                <a:cs typeface="PT Bold Heading" pitchFamily="2" charset="-78"/>
              </a:rPr>
              <a:t>1- يبدا العمل الريادي باكتشاف الفرصة وتحليلها واستغلالها.</a:t>
            </a:r>
          </a:p>
          <a:p>
            <a:pPr marL="0" indent="0" algn="r" rtl="1"/>
            <a:r>
              <a:rPr lang="ar-SA" sz="2800" dirty="0" smtClean="0">
                <a:cs typeface="PT Bold Heading" pitchFamily="2" charset="-78"/>
              </a:rPr>
              <a:t>2- العملية الريادية عملية إدراكية تبدا بالمشاهدة أو التساؤل ثم التحليل والتفحص ثم تحديد كيف تلبي هذه الفرصة متطلبات الزبائن.</a:t>
            </a:r>
          </a:p>
          <a:p>
            <a:pPr marL="0" indent="0" algn="r" rtl="1"/>
            <a:r>
              <a:rPr lang="ar-SA" sz="2800" dirty="0" smtClean="0">
                <a:cs typeface="PT Bold Heading" pitchFamily="2" charset="-78"/>
              </a:rPr>
              <a:t>3- يجب ان يكون العمل الريادي بسيطاً ليتم التغلب على الصعوبات.</a:t>
            </a:r>
          </a:p>
          <a:p>
            <a:pPr marL="0" indent="0" algn="r" rtl="1"/>
            <a:r>
              <a:rPr lang="ar-SA" sz="2800" dirty="0" smtClean="0">
                <a:cs typeface="PT Bold Heading" pitchFamily="2" charset="-78"/>
              </a:rPr>
              <a:t>4- العمل الريادي يبدأ صغيراً حيث يتطلب إمكانات وأموال قليلة وعدد أفراد قليل.</a:t>
            </a:r>
          </a:p>
          <a:p>
            <a:pPr marL="0" indent="0" algn="r" rtl="1"/>
            <a:r>
              <a:rPr lang="ar-SA" sz="2800" dirty="0" smtClean="0">
                <a:cs typeface="PT Bold Heading" pitchFamily="2" charset="-78"/>
              </a:rPr>
              <a:t>5- يحاول العمل الريادي منذ البداية احتلال موقع القيادة.</a:t>
            </a: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>
            <a:no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4400" dirty="0" smtClean="0">
                <a:cs typeface="PT Bold Heading" pitchFamily="2" charset="-78"/>
              </a:rPr>
              <a:t>ويضاف إلى المرتكزات السابقة: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الانتماء.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الارتباط بالمنظمة.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الحس الاقتصادي والاجتماعي.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إتباع الأسلوب العلمي في حل المشكلات.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تخصيص جزء من وقت المدير للمشاركة في الأنشطة الريادية</a:t>
            </a:r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استراتيجيات الريادة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لا يعتبر الربح فقط السبب الوحيد الضامن لبقاء المنظمة وديمومتها، وإنما القيم والأهداف طويلة الأجل هي التي تسهم في استمرارها في الأجل الطويل.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0" indent="0" algn="r" rtl="1"/>
            <a:endParaRPr lang="ar-S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يربط البعض  جوهر استراتيجيات الريادة بالقيادة بالتكلفة والتمايز في المنتج، بينما يربطها البعض بالابتكار وتحمل المخاطرة وسرعة استغلال الفرص.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0" indent="0" algn="r" rtl="1"/>
            <a:endParaRPr lang="ar-S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ويشير </a:t>
            </a:r>
            <a:r>
              <a:rPr lang="ar-S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بورتر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 أن جاذبية الصناعة تحددها قوى خمسة هي ( قوة الموردين والمشترين والمنافسين الجدد والبدائل المتاحة والمنافسين الحاليين).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04800" y="1341437"/>
            <a:ext cx="8610600" cy="4525963"/>
          </a:xfrm>
        </p:spPr>
        <p:txBody>
          <a:bodyPr/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العناصر الواجب توفرها لتحقيق الإبداع الفعال  الذي يعد سمة أساسية للمنظمات الريادية.</a:t>
            </a:r>
          </a:p>
          <a:p>
            <a:pPr marL="914400" lvl="1" indent="-51435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الاستراتيجيات الريادية.  </a:t>
            </a:r>
            <a:r>
              <a:rPr lang="ar-SA" dirty="0" smtClean="0">
                <a:cs typeface="PT Bold Heading" pitchFamily="2" charset="-78"/>
              </a:rPr>
              <a:t>والتي تتصف بــ ( تحمل المخاطرة، التركيز على الفعل </a:t>
            </a:r>
            <a:r>
              <a:rPr lang="ar-SA" dirty="0" err="1" smtClean="0">
                <a:cs typeface="PT Bold Heading" pitchFamily="2" charset="-78"/>
              </a:rPr>
              <a:t>الاستباقي</a:t>
            </a:r>
            <a:r>
              <a:rPr lang="ar-SA" dirty="0" smtClean="0">
                <a:cs typeface="PT Bold Heading" pitchFamily="2" charset="-78"/>
              </a:rPr>
              <a:t> بدلاً من رد الفعل).</a:t>
            </a:r>
            <a:endParaRPr lang="en-US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  <a:p>
            <a:pPr marL="914400" lvl="1" indent="-51435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الهيكل التنظيمي </a:t>
            </a:r>
            <a:r>
              <a:rPr lang="ar-SA" dirty="0" smtClean="0">
                <a:cs typeface="PT Bold Heading" pitchFamily="2" charset="-78"/>
              </a:rPr>
              <a:t>الذي يجب أن يتصف بالمرونة والتكامل بين الأنشطة، والتوجه الكلي للمنظمة.</a:t>
            </a:r>
            <a:endParaRPr lang="en-US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  <a:p>
            <a:pPr marL="914400" lvl="1" indent="-51435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البيئة التنظيمية </a:t>
            </a:r>
            <a:r>
              <a:rPr lang="ar-SA" dirty="0" smtClean="0">
                <a:cs typeface="PT Bold Heading" pitchFamily="2" charset="-78"/>
              </a:rPr>
              <a:t>التي يجب أن تتصف بالانفتاح وإيجاد نظام حوافز فعال بالإضافة إلى المساواة وتقاسم السلطة. 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استراتيجية المغامرة والأخذ بزمام المبادرة. </a:t>
            </a:r>
            <a:r>
              <a:rPr lang="ar-SA" dirty="0" smtClean="0">
                <a:cs typeface="PT Bold Heading" pitchFamily="2" charset="-78"/>
              </a:rPr>
              <a:t>ويهدف الريادي من وراءها الوصول للسيطرة وقيادة السوق ( أكثر الاستراتيجيات مخاطرة)</a:t>
            </a:r>
            <a:endParaRPr lang="en-US" dirty="0" smtClean="0">
              <a:cs typeface="PT Bold Heading" pitchFamily="2" charset="-78"/>
            </a:endParaRP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استراتيجيات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المفاجأة وأخذ الأخرين على غرة</a:t>
            </a:r>
            <a:r>
              <a:rPr lang="ar-SA" dirty="0" smtClean="0">
                <a:cs typeface="PT Bold Heading" pitchFamily="2" charset="-78"/>
              </a:rPr>
              <a:t>. يحقق الريادي فيها ما يريده الزبون قبل أن يفهم هذه الحاجة المنافسين.</a:t>
            </a:r>
            <a:endParaRPr lang="en-US" dirty="0" smtClean="0">
              <a:cs typeface="PT Bold Heading" pitchFamily="2" charset="-78"/>
            </a:endParaRP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استراتيجية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التمكن</a:t>
            </a:r>
            <a:r>
              <a:rPr lang="ar-SA" dirty="0" smtClean="0">
                <a:cs typeface="PT Bold Heading" pitchFamily="2" charset="-78"/>
              </a:rPr>
              <a:t>. يراقب الريادي السوق ويخطط ليصل الى الاحتكار في منطقة صغيرة فيتجنب بذلك المنافسة.</a:t>
            </a:r>
            <a:endParaRPr lang="en-US" dirty="0" smtClean="0">
              <a:cs typeface="PT Bold Heading" pitchFamily="2" charset="-78"/>
            </a:endParaRP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استراتيجية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الخصائص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الاقتصادية والاجتماعية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للسلعة. </a:t>
            </a:r>
            <a:r>
              <a:rPr lang="ar-SA" dirty="0" smtClean="0">
                <a:cs typeface="PT Bold Heading" pitchFamily="2" charset="-78"/>
              </a:rPr>
              <a:t>وهي تقوم على تقديم سلعة معروفة من خلال تحويل استخداماتها ومنافعها وخصائصها الاقتصادية.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الأهداف الاستراتيجية للمشروع الريادي: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أهداف النمو. </a:t>
            </a:r>
            <a:r>
              <a:rPr lang="ar-SA" dirty="0" smtClean="0">
                <a:cs typeface="PT Bold Heading" pitchFamily="2" charset="-78"/>
              </a:rPr>
              <a:t>زيادة حجم المبيعات سنة بعد سنة.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تطوير السوق من خلال تشكيل السوق</a:t>
            </a:r>
            <a:r>
              <a:rPr lang="ar-SA" dirty="0" smtClean="0">
                <a:cs typeface="PT Bold Heading" pitchFamily="2" charset="-78"/>
              </a:rPr>
              <a:t>. بإعادة تشكيله من خلال الإعلانات والدعاية.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الحصة السوقية. </a:t>
            </a:r>
            <a:r>
              <a:rPr lang="ar-SA" dirty="0" smtClean="0">
                <a:cs typeface="PT Bold Heading" pitchFamily="2" charset="-78"/>
              </a:rPr>
              <a:t>يستهدف المشروع الريادي الاستحواذ على نسبة معينة من السوق.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المكانة السوقية. </a:t>
            </a:r>
            <a:r>
              <a:rPr lang="ar-SA" dirty="0" smtClean="0">
                <a:cs typeface="PT Bold Heading" pitchFamily="2" charset="-78"/>
              </a:rPr>
              <a:t>تحقيق المكانة أمر ضروري لتحقيق الحصة السوقية.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7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مصادر الفرص الريادية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r" rtl="1"/>
            <a:r>
              <a:rPr lang="ar-SA" dirty="0" smtClean="0">
                <a:cs typeface="PT Bold Heading" pitchFamily="2" charset="-78"/>
              </a:rPr>
              <a:t>1-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المصادر الفجائية. </a:t>
            </a:r>
            <a:r>
              <a:rPr lang="ar-SA" dirty="0" smtClean="0">
                <a:cs typeface="PT Bold Heading" pitchFamily="2" charset="-78"/>
              </a:rPr>
              <a:t>حدث خارجي غير متوقع.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2-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المصادر </a:t>
            </a:r>
            <a:r>
              <a:rPr lang="ar-SA" dirty="0" err="1" smtClean="0">
                <a:solidFill>
                  <a:srgbClr val="FF0000"/>
                </a:solidFill>
                <a:cs typeface="PT Bold Heading" pitchFamily="2" charset="-78"/>
              </a:rPr>
              <a:t>التعارضية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. </a:t>
            </a:r>
            <a:r>
              <a:rPr lang="ar-SA" dirty="0" smtClean="0">
                <a:cs typeface="PT Bold Heading" pitchFamily="2" charset="-78"/>
              </a:rPr>
              <a:t>الفرق بين الواقع وما يفترض أن يكون عليه.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3-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مصدر الحاجة إلى طريقة أو أسلوب عمل جديد.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4-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مصدر التغير في هيكل الصناعة وبنيتها</a:t>
            </a:r>
            <a:r>
              <a:rPr lang="ar-SA" dirty="0" smtClean="0">
                <a:cs typeface="PT Bold Heading" pitchFamily="2" charset="-78"/>
              </a:rPr>
              <a:t>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5-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مصدر العوامل الديموغرافية</a:t>
            </a:r>
            <a:r>
              <a:rPr lang="ar-SA" dirty="0" smtClean="0">
                <a:cs typeface="PT Bold Heading" pitchFamily="2" charset="-78"/>
              </a:rPr>
              <a:t>. ( تغيرات في العمر والعمالة ومستوى التعليم والدخل... )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6-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مصدر تبدل الإدراك والرؤيا</a:t>
            </a:r>
            <a:r>
              <a:rPr lang="ar-SA" dirty="0" smtClean="0">
                <a:cs typeface="PT Bold Heading" pitchFamily="2" charset="-78"/>
              </a:rPr>
              <a:t>. 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7-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مصدر المعرفة الجديدة.  </a:t>
            </a:r>
            <a:r>
              <a:rPr lang="ar-SA" dirty="0" smtClean="0">
                <a:cs typeface="PT Bold Heading" pitchFamily="2" charset="-78"/>
              </a:rPr>
              <a:t>( الفنية والعلمية والاجتماعية)  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29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بناء ثقافة الريادة داخل المنظمات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التأكد من التزام الإدارة. </a:t>
            </a:r>
            <a:r>
              <a:rPr lang="ar-SA" dirty="0" smtClean="0">
                <a:cs typeface="PT Bold Heading" pitchFamily="2" charset="-78"/>
              </a:rPr>
              <a:t>وعلى كافة مستوياتها بإجراءات الريادة في المنظمة.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بناء الثقافة الريادية </a:t>
            </a:r>
            <a:r>
              <a:rPr lang="ar-SA" dirty="0" err="1">
                <a:solidFill>
                  <a:srgbClr val="FF0000"/>
                </a:solidFill>
                <a:cs typeface="PT Bold Heading" pitchFamily="2" charset="-78"/>
              </a:rPr>
              <a:t>المنظمية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dirty="0" smtClean="0">
                <a:cs typeface="PT Bold Heading" pitchFamily="2" charset="-78"/>
              </a:rPr>
              <a:t>من خلال استخدام مديري المجموعات المهتمة بالريادة لتدريب العاملين والتشارك معهم بخبراتهم.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تطوير طرق ووسائل </a:t>
            </a:r>
            <a:r>
              <a:rPr lang="ar-SA" dirty="0" smtClean="0">
                <a:cs typeface="PT Bold Heading" pitchFamily="2" charset="-78"/>
              </a:rPr>
              <a:t>لتبقى المنظمة قريبة من الزبون ومكافأة الأداء الريادي داخل المنظمة.</a:t>
            </a:r>
          </a:p>
          <a:p>
            <a:pPr marL="514350" indent="-514350" algn="r" rtl="1">
              <a:buFont typeface="+mj-lt"/>
              <a:buAutoNum type="arabicParenR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بناء هياكل تنظيمية </a:t>
            </a:r>
            <a:r>
              <a:rPr lang="ar-SA" dirty="0" smtClean="0">
                <a:cs typeface="PT Bold Heading" pitchFamily="2" charset="-78"/>
              </a:rPr>
              <a:t>مرنة تشجع السلوك الريادي وتحدد مدى الحاجة إلى إدخال التكنولوجيا.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المنظمات الريادية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 marL="0" indent="0" algn="r" rtl="1"/>
            <a:r>
              <a:rPr lang="ar-SA" sz="2000" dirty="0" smtClean="0">
                <a:cs typeface="PT Bold Heading" pitchFamily="2" charset="-78"/>
              </a:rPr>
              <a:t>تتصف المنظمات الريادية بعدد من الخصائص التي تميزها عن غيرها من المنظمات الأخرى وهي: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تكون المنظمات الريادية أكثر اهتماما بالإقدام على إقامة المشروعات الريادية.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تتقرب المنظمات الريادية من عملائها من خلال التميز في جودة المنتج/ الخدمة مقارنة مع ما يقدمه المنافسون الآخرون.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تتبنى المنظمات الريادية العاملين الرياديين ذوي المواهب القيادية والابتكارية وتشجع المبادرة الشخصية وقبول المخاطرة.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تحرص المنظمات الريادية على صون القيم المؤسسية وبخاصة رؤيا المنظمة التي تؤثر في جودة المنتجات.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تلتزم المنظمات الريادية بالتوجه الأساسي الذي خططته لنفسه</a:t>
            </a:r>
            <a:r>
              <a:rPr lang="ar-SA" sz="2000" dirty="0">
                <a:cs typeface="PT Bold Heading" pitchFamily="2" charset="-78"/>
              </a:rPr>
              <a:t>ا</a:t>
            </a:r>
            <a:r>
              <a:rPr lang="ar-SA" sz="2000" dirty="0" smtClean="0">
                <a:cs typeface="PT Bold Heading" pitchFamily="2" charset="-78"/>
              </a:rPr>
              <a:t>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يتصف الهيكل التنظيمي للمنظمات الريادية بالبساطة ومحدودية عدد العاملين الإداريين.</a:t>
            </a:r>
          </a:p>
          <a:p>
            <a:pPr algn="r" rtl="1">
              <a:buFont typeface="Wingdings" pitchFamily="2" charset="2"/>
              <a:buChar char="ü"/>
            </a:pPr>
            <a:r>
              <a:rPr lang="ar-SA" sz="2000" dirty="0" smtClean="0">
                <a:cs typeface="PT Bold Heading" pitchFamily="2" charset="-78"/>
              </a:rPr>
              <a:t>تمنح المنظمات الريادية الأقسام والوحدات الفرعية داخلها الاستقلالية والحرية كي تستطيع تبني الأفكار الريادية بيسر وسهولة.</a:t>
            </a:r>
          </a:p>
          <a:p>
            <a:pPr marL="0" indent="0" algn="r" rtl="1"/>
            <a:endParaRPr lang="en-US" sz="2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481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البدء بإنشاء المشروع الريادي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/>
            <a:r>
              <a:rPr lang="ar-SA" dirty="0" smtClean="0">
                <a:cs typeface="PT Bold Heading" pitchFamily="2" charset="-78"/>
              </a:rPr>
              <a:t>على الريادي أن يراعي العوامل التالية عند البدء بدراسة المشروع: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1- الموقع. 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2- عمليات التصنيع. 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3- المواد الخام اللازمة للتصنيع.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4- القوى البشرية.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5- المبنى والمعدات المساندة الأخرى.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96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143000"/>
          </a:xfrm>
        </p:spPr>
        <p:txBody>
          <a:bodyPr/>
          <a:lstStyle/>
          <a:p>
            <a:pPr algn="ctr"/>
            <a:r>
              <a:rPr lang="ar-SA" sz="4000" dirty="0" smtClean="0">
                <a:cs typeface="PT Bold Heading" pitchFamily="2" charset="-78"/>
              </a:rPr>
              <a:t>الفرق بين </a:t>
            </a:r>
            <a:br>
              <a:rPr lang="ar-SA" sz="4000" dirty="0" smtClean="0">
                <a:cs typeface="PT Bold Heading" pitchFamily="2" charset="-78"/>
              </a:rPr>
            </a:br>
            <a:r>
              <a:rPr lang="ar-SA" sz="4000" dirty="0" smtClean="0">
                <a:cs typeface="PT Bold Heading" pitchFamily="2" charset="-78"/>
              </a:rPr>
              <a:t>المشروع الريادي وبين المشروع الصغير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495800"/>
          </a:xfrm>
        </p:spPr>
        <p:txBody>
          <a:bodyPr>
            <a:normAutofit/>
          </a:bodyPr>
          <a:lstStyle/>
          <a:p>
            <a:pPr marL="0" indent="0" algn="r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1- الإبداع. </a:t>
            </a:r>
            <a:r>
              <a:rPr lang="ar-SA" dirty="0" smtClean="0">
                <a:cs typeface="PT Bold Heading" pitchFamily="2" charset="-78"/>
              </a:rPr>
              <a:t>فالمشروع الريادي يقوم على أساس من الابتكار والإبداع المميزين.</a:t>
            </a:r>
          </a:p>
          <a:p>
            <a:pPr marL="0" indent="0" algn="r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2- القدرة على النمو. </a:t>
            </a:r>
            <a:r>
              <a:rPr lang="ar-SA" dirty="0" smtClean="0">
                <a:cs typeface="PT Bold Heading" pitchFamily="2" charset="-78"/>
              </a:rPr>
              <a:t>من المؤكد أن حجم المشروع لا يمكن اعتباره مؤشراً كافياً ما إذا كان المشروع ريادياً ام لا ولكن يتوقف الأمر على إمكانية النمو داخل المشروع.</a:t>
            </a:r>
          </a:p>
          <a:p>
            <a:pPr marL="0" indent="0" algn="r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3- الأهداف الاستراتيجية. </a:t>
            </a:r>
            <a:r>
              <a:rPr lang="ar-SA" dirty="0" smtClean="0">
                <a:cs typeface="PT Bold Heading" pitchFamily="2" charset="-78"/>
              </a:rPr>
              <a:t>يمتاز المشروع الريادي بالأهداف طويلة الأجل، وعلى العكس المشروع الصغير غالبا ما تكون أهدافه قصيرة الأمد. 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225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14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750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مرتكزات العمل الريادي في المنظمات</vt:lpstr>
      <vt:lpstr>PowerPoint Presentation</vt:lpstr>
      <vt:lpstr>استراتيجيات الريادة</vt:lpstr>
      <vt:lpstr>PowerPoint Presentation</vt:lpstr>
      <vt:lpstr>PowerPoint Presentation</vt:lpstr>
      <vt:lpstr>PowerPoint Presentation</vt:lpstr>
      <vt:lpstr>مصادر الفرص الريادية</vt:lpstr>
      <vt:lpstr>بناء ثقافة الريادة داخل المنظمات</vt:lpstr>
      <vt:lpstr>المنظمات الريادية</vt:lpstr>
      <vt:lpstr>البدء بإنشاء المشروع الريادي</vt:lpstr>
      <vt:lpstr>الفرق بين  المشروع الريادي وبين المشروع الصغير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59</cp:revision>
  <dcterms:created xsi:type="dcterms:W3CDTF">2012-01-26T12:44:15Z</dcterms:created>
  <dcterms:modified xsi:type="dcterms:W3CDTF">2013-09-05T11:02:29Z</dcterms:modified>
</cp:coreProperties>
</file>