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84" r:id="rId2"/>
    <p:sldId id="269" r:id="rId3"/>
    <p:sldId id="314" r:id="rId4"/>
    <p:sldId id="315" r:id="rId5"/>
    <p:sldId id="316" r:id="rId6"/>
    <p:sldId id="317" r:id="rId7"/>
    <p:sldId id="318" r:id="rId8"/>
    <p:sldId id="319" r:id="rId9"/>
    <p:sldId id="320" r:id="rId10"/>
    <p:sldId id="321" r:id="rId11"/>
    <p:sldId id="322" r:id="rId12"/>
    <p:sldId id="323" r:id="rId13"/>
    <p:sldId id="324" r:id="rId14"/>
    <p:sldId id="282" r:id="rId15"/>
    <p:sldId id="28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93D81CF-94F2-401A-BA57-92F5A7B2D0C5}" styleName="النمط المتوسط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3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32DFA-96AE-4A7C-8B3A-F5DAA368A158}" type="datetimeFigureOut">
              <a:rPr lang="en-US" smtClean="0"/>
              <a:pPr/>
              <a:t>9/15/2013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1AC289-0023-407D-A90D-337E5AF2E516}" type="slidenum">
              <a:rPr lang="en-US" smtClean="0"/>
              <a:pPr/>
              <a:t>‹#›</a:t>
            </a:fld>
            <a:endParaRPr lang="en-US"/>
          </a:p>
        </p:txBody>
      </p:sp>
    </p:spTree>
    <p:extLst>
      <p:ext uri="{BB962C8B-B14F-4D97-AF65-F5344CB8AC3E}">
        <p14:creationId xmlns:p14="http://schemas.microsoft.com/office/powerpoint/2010/main" val="3833250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Rectangle 24"/>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75302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Rectangle 21"/>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94031" y="6492876"/>
            <a:ext cx="445477" cy="365125"/>
          </a:xfrm>
        </p:spPr>
        <p:txBody>
          <a:bodyPr/>
          <a:lstStyle>
            <a:lvl1pPr>
              <a:defRPr smtClean="0"/>
            </a:lvl1pPr>
          </a:lstStyle>
          <a:p>
            <a:pPr>
              <a:defRPr/>
            </a:pPr>
            <a:fld id="{34FEF677-9010-4B5C-B99E-40E41956283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26860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0"/>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FFFFFF"/>
                </a:solidFill>
              </a:rPr>
              <a:t>[        ]</a:t>
            </a:r>
          </a:p>
        </p:txBody>
      </p:sp>
    </p:spTree>
    <p:extLst>
      <p:ext uri="{BB962C8B-B14F-4D97-AF65-F5344CB8AC3E}">
        <p14:creationId xmlns:p14="http://schemas.microsoft.com/office/powerpoint/2010/main" val="22066117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a:solidFill>
                <a:prstClr val="white"/>
              </a:solidFill>
            </a:endParaRPr>
          </a:p>
        </p:txBody>
      </p:sp>
      <p:grpSp>
        <p:nvGrpSpPr>
          <p:cNvPr id="1029"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038" name="Picture 2" descr="http://kfu.files.googlepages.com/newKFU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fontAlgn="auto">
              <a:spcBef>
                <a:spcPts val="0"/>
              </a:spcBef>
              <a:spcAft>
                <a:spcPts val="0"/>
              </a:spcAft>
              <a:defRPr sz="1200" dirty="0">
                <a:solidFill>
                  <a:schemeClr val="bg1"/>
                </a:solidFill>
                <a:latin typeface="Calibri" pitchFamily="34" charset="0"/>
                <a:cs typeface="Arial" charset="0"/>
              </a:defRPr>
            </a:lvl1pPr>
          </a:lstStyle>
          <a:p>
            <a:pPr>
              <a:defRPr/>
            </a:pPr>
            <a:endParaRPr lang="en-US">
              <a:solidFill>
                <a:prstClr val="white"/>
              </a:solidFill>
            </a:endParaRPr>
          </a:p>
        </p:txBody>
      </p:sp>
      <p:sp>
        <p:nvSpPr>
          <p:cNvPr id="1031" name="Rectangle 15"/>
          <p:cNvSpPr>
            <a:spLocks noChangeArrowheads="1"/>
          </p:cNvSpPr>
          <p:nvPr userDrawn="1"/>
        </p:nvSpPr>
        <p:spPr bwMode="auto">
          <a:xfrm>
            <a:off x="6260123" y="6519864"/>
            <a:ext cx="1928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King Faisal University</a:t>
            </a:r>
          </a:p>
        </p:txBody>
      </p:sp>
      <p:sp>
        <p:nvSpPr>
          <p:cNvPr id="1032" name="Rectangle 16"/>
          <p:cNvSpPr>
            <a:spLocks noChangeArrowheads="1"/>
          </p:cNvSpPr>
          <p:nvPr userDrawn="1"/>
        </p:nvSpPr>
        <p:spPr bwMode="auto">
          <a:xfrm>
            <a:off x="6507773" y="6291264"/>
            <a:ext cx="1406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جامعة الملك فيصل</a:t>
            </a:r>
            <a:endParaRPr lang="en-US" sz="1600" b="1" smtClean="0">
              <a:solidFill>
                <a:prstClr val="white"/>
              </a:solidFill>
              <a:cs typeface="Arial" pitchFamily="34" charset="0"/>
            </a:endParaRPr>
          </a:p>
        </p:txBody>
      </p:sp>
      <p:pic>
        <p:nvPicPr>
          <p:cNvPr id="1033" name="Picture 17" descr="logo EDE.png"/>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81354" y="5791201"/>
            <a:ext cx="773723"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8"/>
          <p:cNvSpPr>
            <a:spLocks noChangeArrowheads="1"/>
          </p:cNvSpPr>
          <p:nvPr userDrawn="1"/>
        </p:nvSpPr>
        <p:spPr bwMode="auto">
          <a:xfrm>
            <a:off x="844062"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200" smtClean="0">
                <a:solidFill>
                  <a:prstClr val="white"/>
                </a:solidFill>
                <a:cs typeface="Arial" pitchFamily="34" charset="0"/>
              </a:rPr>
              <a:t>Deanship of E-Learning and Distance Education</a:t>
            </a:r>
          </a:p>
        </p:txBody>
      </p:sp>
      <p:sp>
        <p:nvSpPr>
          <p:cNvPr id="1035" name="Rectangle 19"/>
          <p:cNvSpPr>
            <a:spLocks noChangeArrowheads="1"/>
          </p:cNvSpPr>
          <p:nvPr userDrawn="1"/>
        </p:nvSpPr>
        <p:spPr bwMode="auto">
          <a:xfrm>
            <a:off x="1091712"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عمادة التعلم الإ</a:t>
            </a:r>
            <a:r>
              <a:rPr lang="ar-EG" sz="1600" b="1" smtClean="0">
                <a:solidFill>
                  <a:prstClr val="white"/>
                </a:solidFill>
              </a:rPr>
              <a:t>ل</a:t>
            </a:r>
            <a:r>
              <a:rPr lang="ar-SA" sz="1600" b="1" smtClean="0">
                <a:solidFill>
                  <a:prstClr val="white"/>
                </a:solidFill>
              </a:rPr>
              <a:t>كتروني والتعل</a:t>
            </a:r>
            <a:r>
              <a:rPr lang="ar-EG" sz="1600" b="1" smtClean="0">
                <a:solidFill>
                  <a:prstClr val="white"/>
                </a:solidFill>
              </a:rPr>
              <a:t>ي</a:t>
            </a:r>
            <a:r>
              <a:rPr lang="ar-SA" sz="1600" b="1" smtClean="0">
                <a:solidFill>
                  <a:prstClr val="white"/>
                </a:solidFill>
              </a:rPr>
              <a:t>م عن بعد</a:t>
            </a:r>
            <a:endParaRPr lang="en-US" sz="1600" b="1" smtClean="0">
              <a:solidFill>
                <a:prstClr val="white"/>
              </a:solidFill>
              <a:cs typeface="Arial" pitchFamily="34" charset="0"/>
            </a:endParaRPr>
          </a:p>
        </p:txBody>
      </p:sp>
      <p:sp>
        <p:nvSpPr>
          <p:cNvPr id="21" name="Slide Number Placeholder 5"/>
          <p:cNvSpPr txBox="1">
            <a:spLocks/>
          </p:cNvSpPr>
          <p:nvPr userDrawn="1"/>
        </p:nvSpPr>
        <p:spPr>
          <a:xfrm>
            <a:off x="4513385" y="6369051"/>
            <a:ext cx="445477" cy="365125"/>
          </a:xfrm>
          <a:prstGeom prst="rect">
            <a:avLst/>
          </a:prstGeom>
        </p:spPr>
        <p:txBody>
          <a:bodyPr/>
          <a:lstStyle>
            <a:lvl1pPr>
              <a:defRPr/>
            </a:lvl1pPr>
          </a:lstStyle>
          <a:p>
            <a:pPr algn="r" rtl="1" fontAlgn="base">
              <a:spcBef>
                <a:spcPct val="0"/>
              </a:spcBef>
              <a:spcAft>
                <a:spcPct val="0"/>
              </a:spcAft>
              <a:defRPr/>
            </a:pPr>
            <a:fld id="{1F6C1E9D-106D-4279-B227-9B270DCC9187}" type="slidenum">
              <a:rPr lang="ar-SA" smtClean="0">
                <a:solidFill>
                  <a:prstClr val="white"/>
                </a:solidFill>
                <a:latin typeface="Arial" pitchFamily="34" charset="0"/>
              </a:rPr>
              <a:pPr algn="r" rtl="1" fontAlgn="base">
                <a:spcBef>
                  <a:spcPct val="0"/>
                </a:spcBef>
                <a:spcAft>
                  <a:spcPct val="0"/>
                </a:spcAft>
                <a:defRPr/>
              </a:pPr>
              <a:t>‹#›</a:t>
            </a:fld>
            <a:endParaRPr lang="en-US"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2201086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1DE35BB5-CD56-42B1-940C-1DDD8BC93C75}"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4953000" y="4648200"/>
            <a:ext cx="4191001"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30" name="Title 1"/>
          <p:cNvSpPr txBox="1">
            <a:spLocks/>
          </p:cNvSpPr>
          <p:nvPr/>
        </p:nvSpPr>
        <p:spPr bwMode="auto">
          <a:xfrm>
            <a:off x="422031" y="2971801"/>
            <a:ext cx="4706815" cy="1470025"/>
          </a:xfrm>
          <a:prstGeom prst="rect">
            <a:avLst/>
          </a:prstGeom>
          <a:noFill/>
          <a:ln w="9525">
            <a:noFill/>
            <a:miter lim="800000"/>
            <a:headEnd/>
            <a:tailEnd/>
          </a:ln>
        </p:spPr>
        <p:txBody>
          <a:bodyPr anchor="ctr"/>
          <a:lstStyle/>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اسم المقرر</a:t>
            </a: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إدارة </a:t>
            </a:r>
            <a:r>
              <a:rPr lang="ar-SA" sz="3700" b="1" dirty="0" smtClean="0">
                <a:solidFill>
                  <a:schemeClr val="accent1">
                    <a:lumMod val="50000"/>
                  </a:schemeClr>
                </a:solidFill>
                <a:latin typeface="AYM Wadiy S_U normal."/>
                <a:cs typeface="PT Bold Heading" pitchFamily="2" charset="-78"/>
              </a:rPr>
              <a:t>الأعمال الصغيرة</a:t>
            </a:r>
            <a:endParaRPr lang="ar-SA" sz="3700" b="1" dirty="0">
              <a:solidFill>
                <a:schemeClr val="accent1">
                  <a:lumMod val="50000"/>
                </a:schemeClr>
              </a:solidFill>
              <a:latin typeface="AYM Wadiy S_U normal."/>
              <a:cs typeface="PT Bold Heading" pitchFamily="2" charset="-78"/>
            </a:endParaRPr>
          </a:p>
          <a:p>
            <a:pPr algn="ctr" rtl="1">
              <a:defRPr/>
            </a:pPr>
            <a:r>
              <a:rPr lang="ar-EG" b="1" dirty="0">
                <a:solidFill>
                  <a:srgbClr val="7F7F7F"/>
                </a:solidFill>
                <a:latin typeface="Calibri" pitchFamily="34" charset="0"/>
                <a:cs typeface="PT Bold Heading" pitchFamily="2" charset="-78"/>
              </a:rPr>
              <a:t/>
            </a:r>
            <a:br>
              <a:rPr lang="ar-EG" b="1" dirty="0">
                <a:solidFill>
                  <a:srgbClr val="7F7F7F"/>
                </a:solidFill>
                <a:latin typeface="Calibri" pitchFamily="34" charset="0"/>
                <a:cs typeface="PT Bold Heading" pitchFamily="2" charset="-78"/>
              </a:rPr>
            </a:br>
            <a:endParaRPr lang="en-US" sz="1700" b="1" dirty="0">
              <a:solidFill>
                <a:srgbClr val="7F7F7F"/>
              </a:solidFill>
              <a:latin typeface="Calibri" pitchFamily="34" charset="0"/>
              <a:cs typeface="PT Bold Heading" pitchFamily="2" charset="-78"/>
            </a:endParaRPr>
          </a:p>
          <a:p>
            <a:pPr algn="ctr" rtl="1">
              <a:defRPr/>
            </a:pPr>
            <a:r>
              <a:rPr lang="ar-SA" sz="2600" b="1" dirty="0">
                <a:solidFill>
                  <a:srgbClr val="7F7F7F"/>
                </a:solidFill>
                <a:latin typeface="Calibri" pitchFamily="34" charset="0"/>
                <a:cs typeface="PT Bold Heading" pitchFamily="2" charset="-78"/>
              </a:rPr>
              <a:t>اسم المدرس</a:t>
            </a:r>
          </a:p>
          <a:p>
            <a:pPr algn="ctr" rtl="1">
              <a:defRPr/>
            </a:pPr>
            <a:r>
              <a:rPr lang="ar-SA" sz="2600" b="1" dirty="0">
                <a:solidFill>
                  <a:srgbClr val="7F7F7F"/>
                </a:solidFill>
                <a:latin typeface="Calibri" pitchFamily="34" charset="0"/>
                <a:cs typeface="PT Bold Heading" pitchFamily="2" charset="-78"/>
              </a:rPr>
              <a:t>د. </a:t>
            </a:r>
            <a:r>
              <a:rPr lang="ar-SA" sz="2600" b="1" dirty="0">
                <a:solidFill>
                  <a:srgbClr val="7F7F7F"/>
                </a:solidFill>
                <a:latin typeface="Calibri" pitchFamily="34" charset="0"/>
                <a:cs typeface="PT Bold Heading" pitchFamily="2" charset="-78"/>
              </a:rPr>
              <a:t>محمد بن </a:t>
            </a:r>
            <a:r>
              <a:rPr lang="ar-SA" sz="2600" b="1" dirty="0" err="1">
                <a:solidFill>
                  <a:srgbClr val="7F7F7F"/>
                </a:solidFill>
                <a:latin typeface="Calibri" pitchFamily="34" charset="0"/>
                <a:cs typeface="PT Bold Heading" pitchFamily="2" charset="-78"/>
              </a:rPr>
              <a:t>دليم</a:t>
            </a:r>
            <a:r>
              <a:rPr lang="ar-SA" sz="2600" b="1">
                <a:solidFill>
                  <a:srgbClr val="7F7F7F"/>
                </a:solidFill>
                <a:latin typeface="Calibri" pitchFamily="34" charset="0"/>
                <a:cs typeface="PT Bold Heading" pitchFamily="2" charset="-78"/>
              </a:rPr>
              <a:t> القحطاني</a:t>
            </a:r>
            <a:endParaRPr lang="ar-SA" sz="2600" b="1" dirty="0">
              <a:solidFill>
                <a:srgbClr val="7F7F7F"/>
              </a:solidFill>
              <a:latin typeface="Calibri" pitchFamily="34" charset="0"/>
              <a:cs typeface="PT Bold Heading" pitchFamily="2" charset="-78"/>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algn="r"/>
            <a:fld id="{9904F7B7-1163-46B9-BF31-E937B26A3914}"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298172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bwMode="auto">
          <a:xfrm>
            <a:off x="4501662" y="6356353"/>
            <a:ext cx="44547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0DD3833-6C58-4BFF-AC7F-C269E7130DFB}" type="slidenum">
              <a:rPr lang="ar-SA">
                <a:solidFill>
                  <a:srgbClr val="FFFFFF"/>
                </a:solidFill>
                <a:cs typeface="Arial" pitchFamily="34" charset="0"/>
              </a:rPr>
              <a:pPr fontAlgn="base">
                <a:spcBef>
                  <a:spcPct val="0"/>
                </a:spcBef>
                <a:spcAft>
                  <a:spcPct val="0"/>
                </a:spcAft>
              </a:pPr>
              <a:t>2</a:t>
            </a:fld>
            <a:endParaRPr lang="en-US">
              <a:solidFill>
                <a:srgbClr val="FFFFFF"/>
              </a:solidFill>
              <a:cs typeface="Arial" pitchFamily="34" charset="0"/>
            </a:endParaRPr>
          </a:p>
        </p:txBody>
      </p:sp>
      <p:sp>
        <p:nvSpPr>
          <p:cNvPr id="5" name="Title 4"/>
          <p:cNvSpPr txBox="1">
            <a:spLocks/>
          </p:cNvSpPr>
          <p:nvPr/>
        </p:nvSpPr>
        <p:spPr bwMode="auto">
          <a:xfrm>
            <a:off x="1752600" y="2057400"/>
            <a:ext cx="5638800" cy="1676400"/>
          </a:xfrm>
          <a:prstGeom prst="rect">
            <a:avLst/>
          </a:prstGeom>
          <a:noFill/>
          <a:ln w="9525">
            <a:noFill/>
            <a:miter lim="800000"/>
            <a:headEnd/>
            <a:tailEnd/>
          </a:ln>
        </p:spPr>
        <p:txBody>
          <a:bodyPr anchor="ct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defRPr/>
            </a:pPr>
            <a:r>
              <a:rPr lang="ar-SA" spc="-150" dirty="0" smtClean="0">
                <a:solidFill>
                  <a:srgbClr val="376092"/>
                </a:solidFill>
                <a:latin typeface="ae_AlMateen" pitchFamily="2" charset="-78"/>
                <a:cs typeface="PT Bold Heading" pitchFamily="2" charset="-78"/>
              </a:rPr>
              <a:t>التسعير في المشروعات الصغيرة</a:t>
            </a:r>
            <a:endParaRPr lang="en-US" spc="-150" dirty="0">
              <a:solidFill>
                <a:srgbClr val="376092"/>
              </a:solidFill>
              <a:latin typeface="ae_AlMateen" pitchFamily="2" charset="-78"/>
              <a:cs typeface="PT Bold Heading" pitchFamily="2" charset="-78"/>
            </a:endParaRPr>
          </a:p>
        </p:txBody>
      </p:sp>
      <p:sp>
        <p:nvSpPr>
          <p:cNvPr id="4100" name="Title 4"/>
          <p:cNvSpPr txBox="1">
            <a:spLocks/>
          </p:cNvSpPr>
          <p:nvPr/>
        </p:nvSpPr>
        <p:spPr bwMode="auto">
          <a:xfrm>
            <a:off x="1351086" y="4191000"/>
            <a:ext cx="654147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20000"/>
              </a:spcBef>
              <a:spcAft>
                <a:spcPct val="0"/>
              </a:spcAft>
              <a:buFont typeface="Arial" pitchFamily="34" charset="0"/>
              <a:buNone/>
            </a:pPr>
            <a:r>
              <a:rPr lang="ar-SA" sz="3600" b="1" dirty="0" smtClean="0">
                <a:solidFill>
                  <a:srgbClr val="000000"/>
                </a:solidFill>
                <a:cs typeface="PT Bold Heading" pitchFamily="2" charset="-78"/>
              </a:rPr>
              <a:t>المحاضرة الثانية عشر</a:t>
            </a:r>
          </a:p>
        </p:txBody>
      </p:sp>
    </p:spTree>
    <p:extLst>
      <p:ext uri="{BB962C8B-B14F-4D97-AF65-F5344CB8AC3E}">
        <p14:creationId xmlns:p14="http://schemas.microsoft.com/office/powerpoint/2010/main" val="2041230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تمهيد</a:t>
            </a:r>
            <a:endParaRPr lang="ar-SA" dirty="0"/>
          </a:p>
        </p:txBody>
      </p:sp>
      <p:sp>
        <p:nvSpPr>
          <p:cNvPr id="3" name="Content Placeholder 2"/>
          <p:cNvSpPr>
            <a:spLocks noGrp="1"/>
          </p:cNvSpPr>
          <p:nvPr>
            <p:ph idx="1"/>
          </p:nvPr>
        </p:nvSpPr>
        <p:spPr>
          <a:xfrm>
            <a:off x="457200" y="1600200"/>
            <a:ext cx="8229600" cy="4525963"/>
          </a:xfrm>
        </p:spPr>
        <p:txBody>
          <a:bodyPr>
            <a:normAutofit fontScale="70000" lnSpcReduction="20000"/>
          </a:bodyPr>
          <a:lstStyle/>
          <a:p>
            <a:pPr marL="457200" indent="-457200" rtl="1">
              <a:buFont typeface="Wingdings" pitchFamily="2" charset="2"/>
              <a:buChar char="q"/>
            </a:pPr>
            <a:r>
              <a:rPr lang="ar-SA" dirty="0" smtClean="0">
                <a:cs typeface="PT Bold Heading" pitchFamily="2" charset="-78"/>
              </a:rPr>
              <a:t>تسعير السلع أو الخدمات عملية ذات مغزى ولها ابعاد عدة. ويجب القيام بهذه المهمة قبل الشروع بعملية تسويق كل من السلع أو الخدمات.</a:t>
            </a:r>
          </a:p>
          <a:p>
            <a:pPr marL="457200" indent="-457200" rtl="1">
              <a:buFont typeface="Wingdings" pitchFamily="2" charset="2"/>
              <a:buChar char="q"/>
            </a:pPr>
            <a:endParaRPr lang="ar-SA" dirty="0" smtClean="0">
              <a:cs typeface="PT Bold Heading" pitchFamily="2" charset="-78"/>
            </a:endParaRPr>
          </a:p>
          <a:p>
            <a:pPr marL="457200" indent="-457200" rtl="1">
              <a:buFont typeface="Wingdings" pitchFamily="2" charset="2"/>
              <a:buChar char="q"/>
            </a:pPr>
            <a:r>
              <a:rPr lang="ar-SA" dirty="0" smtClean="0">
                <a:cs typeface="PT Bold Heading" pitchFamily="2" charset="-78"/>
              </a:rPr>
              <a:t> ويعني التسعير ابتداء حساب تكاليف أي من السلع أو الخدمات وإضافة هامش الربح,ليظهر عندنا سعرها الذي من خلاله ستتم عملية التسويق و البيع.</a:t>
            </a:r>
          </a:p>
          <a:p>
            <a:pPr marL="457200" indent="-457200" rtl="1">
              <a:buFont typeface="Wingdings" pitchFamily="2" charset="2"/>
              <a:buChar char="q"/>
            </a:pPr>
            <a:endParaRPr lang="ar-SA" dirty="0" smtClean="0">
              <a:cs typeface="PT Bold Heading" pitchFamily="2" charset="-78"/>
            </a:endParaRPr>
          </a:p>
          <a:p>
            <a:pPr marL="457200" indent="-457200" rtl="1">
              <a:buFont typeface="Wingdings" pitchFamily="2" charset="2"/>
              <a:buChar char="q"/>
            </a:pPr>
            <a:r>
              <a:rPr lang="ar-SA" dirty="0" smtClean="0">
                <a:cs typeface="PT Bold Heading" pitchFamily="2" charset="-78"/>
              </a:rPr>
              <a:t>ولابد من الاشارة هنا الى ان تحديد سعر السلعة أو الخدمة بشكل صحيح له تأثير واضح في مستقبل المشروع الصغير, خاصة وأن:</a:t>
            </a:r>
          </a:p>
          <a:p>
            <a:pPr marL="857250" lvl="1" indent="-457200" rtl="1">
              <a:buFont typeface="Wingdings" pitchFamily="2" charset="2"/>
              <a:buChar char="q"/>
            </a:pPr>
            <a:r>
              <a:rPr lang="ar-SA" dirty="0" smtClean="0">
                <a:cs typeface="PT Bold Heading" pitchFamily="2" charset="-78"/>
              </a:rPr>
              <a:t> العديد من العوامل الداخلية (عناصر تكلفة مخرجات المشروع, والانفاق على الهامش الربحي)</a:t>
            </a:r>
          </a:p>
          <a:p>
            <a:pPr marL="857250" lvl="1" indent="-457200" rtl="1">
              <a:buFont typeface="Wingdings" pitchFamily="2" charset="2"/>
              <a:buChar char="q"/>
            </a:pPr>
            <a:r>
              <a:rPr lang="ar-SA" dirty="0" smtClean="0">
                <a:cs typeface="PT Bold Heading" pitchFamily="2" charset="-78"/>
              </a:rPr>
              <a:t> والخارجية(الاقتصادية والسياسية والاجتماعية وعوامل السوق وحدة المنافسة)</a:t>
            </a:r>
          </a:p>
          <a:p>
            <a:pPr marL="400050" lvl="1" indent="0" rtl="1"/>
            <a:endParaRPr lang="ar-SA" dirty="0">
              <a:cs typeface="PT Bold Heading" pitchFamily="2" charset="-78"/>
            </a:endParaRPr>
          </a:p>
          <a:p>
            <a:pPr marL="400050" lvl="1" indent="0" rtl="1"/>
            <a:r>
              <a:rPr lang="ar-SA" dirty="0" smtClean="0">
                <a:cs typeface="PT Bold Heading" pitchFamily="2" charset="-78"/>
              </a:rPr>
              <a:t> تلعب دورا في نجاح المشروع الصغير.</a:t>
            </a:r>
            <a:endParaRPr lang="ar-SA" dirty="0">
              <a:cs typeface="PT Bold Heading" pitchFamily="2" charset="-78"/>
            </a:endParaRPr>
          </a:p>
        </p:txBody>
      </p:sp>
    </p:spTree>
    <p:extLst>
      <p:ext uri="{BB962C8B-B14F-4D97-AF65-F5344CB8AC3E}">
        <p14:creationId xmlns:p14="http://schemas.microsoft.com/office/powerpoint/2010/main" val="3536301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اهداف التسعير </a:t>
            </a:r>
          </a:p>
        </p:txBody>
      </p:sp>
      <p:sp>
        <p:nvSpPr>
          <p:cNvPr id="3" name="Content Placeholder 2"/>
          <p:cNvSpPr>
            <a:spLocks noGrp="1"/>
          </p:cNvSpPr>
          <p:nvPr>
            <p:ph idx="1"/>
          </p:nvPr>
        </p:nvSpPr>
        <p:spPr/>
        <p:txBody>
          <a:bodyPr>
            <a:normAutofit fontScale="85000" lnSpcReduction="20000"/>
          </a:bodyPr>
          <a:lstStyle/>
          <a:p>
            <a:pPr marL="457200" indent="-457200" rtl="1">
              <a:buFont typeface="Wingdings" pitchFamily="2" charset="2"/>
              <a:buChar char="q"/>
            </a:pPr>
            <a:r>
              <a:rPr lang="ar-SA" dirty="0" smtClean="0">
                <a:cs typeface="PT Bold Heading" pitchFamily="2" charset="-78"/>
              </a:rPr>
              <a:t>تعد </a:t>
            </a:r>
            <a:r>
              <a:rPr lang="ar-SA" dirty="0" smtClean="0">
                <a:solidFill>
                  <a:srgbClr val="FF0000"/>
                </a:solidFill>
                <a:cs typeface="PT Bold Heading" pitchFamily="2" charset="-78"/>
              </a:rPr>
              <a:t>عملية تسعير </a:t>
            </a:r>
            <a:r>
              <a:rPr lang="ar-SA" dirty="0" smtClean="0">
                <a:cs typeface="PT Bold Heading" pitchFamily="2" charset="-78"/>
              </a:rPr>
              <a:t>السلع أو الخدمات من المهام الرئيسية في المشروعات بشكل عام والصغيرة منها على نحو خاص اذ تنعكس ابعاد عملية التسعير وغاياتها على الوضع التنافسي للمشروع في السوق.</a:t>
            </a:r>
          </a:p>
          <a:p>
            <a:pPr marL="457200" indent="-457200" rtl="1">
              <a:buFont typeface="Wingdings" pitchFamily="2" charset="2"/>
              <a:buChar char="q"/>
            </a:pPr>
            <a:endParaRPr lang="ar-SA" dirty="0" smtClean="0">
              <a:cs typeface="PT Bold Heading" pitchFamily="2" charset="-78"/>
            </a:endParaRPr>
          </a:p>
          <a:p>
            <a:pPr marL="457200" indent="-457200" rtl="1">
              <a:buFont typeface="Wingdings" pitchFamily="2" charset="2"/>
              <a:buChar char="q"/>
            </a:pPr>
            <a:r>
              <a:rPr lang="ar-SA" dirty="0" smtClean="0">
                <a:cs typeface="PT Bold Heading" pitchFamily="2" charset="-78"/>
              </a:rPr>
              <a:t> </a:t>
            </a:r>
            <a:r>
              <a:rPr lang="ar-SA" dirty="0" smtClean="0">
                <a:solidFill>
                  <a:srgbClr val="FF0000"/>
                </a:solidFill>
                <a:cs typeface="PT Bold Heading" pitchFamily="2" charset="-78"/>
              </a:rPr>
              <a:t>وتتأثر عملية التسعير بعدد من الاعتبارات </a:t>
            </a:r>
            <a:r>
              <a:rPr lang="ar-SA" dirty="0" smtClean="0">
                <a:cs typeface="PT Bold Heading" pitchFamily="2" charset="-78"/>
              </a:rPr>
              <a:t>التي يجب أن يدركها القائم على العملية ومنها:</a:t>
            </a:r>
          </a:p>
          <a:p>
            <a:pPr marL="971550" lvl="1" indent="-514350" rtl="1">
              <a:buFont typeface="+mj-lt"/>
              <a:buAutoNum type="arabicParenR"/>
            </a:pPr>
            <a:r>
              <a:rPr lang="ar-SA" dirty="0" smtClean="0">
                <a:cs typeface="PT Bold Heading" pitchFamily="2" charset="-78"/>
              </a:rPr>
              <a:t>الأهداف العامة للمشروع( المالية والتسويقية والتنفيذية)</a:t>
            </a:r>
          </a:p>
          <a:p>
            <a:pPr marL="971550" lvl="1" indent="-514350" rtl="1">
              <a:buFont typeface="+mj-lt"/>
              <a:buAutoNum type="arabicParenR"/>
            </a:pPr>
            <a:r>
              <a:rPr lang="ar-SA" dirty="0" smtClean="0">
                <a:cs typeface="PT Bold Heading" pitchFamily="2" charset="-78"/>
              </a:rPr>
              <a:t>الغاية من المنتج او السلعة التي سيقدمها المشروع.</a:t>
            </a:r>
          </a:p>
          <a:p>
            <a:pPr marL="971550" lvl="1" indent="-514350" rtl="1">
              <a:buFont typeface="+mj-lt"/>
              <a:buAutoNum type="arabicParenR"/>
            </a:pPr>
            <a:r>
              <a:rPr lang="ar-SA" dirty="0" smtClean="0">
                <a:cs typeface="PT Bold Heading" pitchFamily="2" charset="-78"/>
              </a:rPr>
              <a:t>مرونة الأسعار المتعلقة بالسلع الاستهلاكية.</a:t>
            </a:r>
          </a:p>
          <a:p>
            <a:pPr marL="971550" lvl="1" indent="-514350" rtl="1">
              <a:buFont typeface="+mj-lt"/>
              <a:buAutoNum type="arabicParenR"/>
            </a:pPr>
            <a:r>
              <a:rPr lang="ar-SA" dirty="0" smtClean="0">
                <a:cs typeface="PT Bold Heading" pitchFamily="2" charset="-78"/>
              </a:rPr>
              <a:t>وفرة الموارد الداخلة في عملية انتاج السلع أو تقديم الخدمات ومدى تنوع مصادرها.</a:t>
            </a:r>
            <a:endParaRPr lang="ar-SA" dirty="0">
              <a:cs typeface="PT Bold Heading" pitchFamily="2" charset="-78"/>
            </a:endParaRPr>
          </a:p>
        </p:txBody>
      </p:sp>
    </p:spTree>
    <p:extLst>
      <p:ext uri="{BB962C8B-B14F-4D97-AF65-F5344CB8AC3E}">
        <p14:creationId xmlns:p14="http://schemas.microsoft.com/office/powerpoint/2010/main" val="2868935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المزيج التسويقي</a:t>
            </a:r>
          </a:p>
        </p:txBody>
      </p:sp>
      <p:sp>
        <p:nvSpPr>
          <p:cNvPr id="3" name="Content Placeholder 2"/>
          <p:cNvSpPr>
            <a:spLocks noGrp="1"/>
          </p:cNvSpPr>
          <p:nvPr>
            <p:ph idx="1"/>
          </p:nvPr>
        </p:nvSpPr>
        <p:spPr/>
        <p:txBody>
          <a:bodyPr>
            <a:normAutofit fontScale="70000" lnSpcReduction="20000"/>
          </a:bodyPr>
          <a:lstStyle/>
          <a:p>
            <a:pPr marL="457200" indent="-457200" rtl="1">
              <a:buFont typeface="Wingdings" pitchFamily="2" charset="2"/>
              <a:buChar char="q"/>
            </a:pPr>
            <a:r>
              <a:rPr lang="ar-SA" dirty="0" smtClean="0">
                <a:solidFill>
                  <a:srgbClr val="FF0000"/>
                </a:solidFill>
                <a:cs typeface="PT Bold Heading" pitchFamily="2" charset="-78"/>
              </a:rPr>
              <a:t>قبل الدخول بعمق في عملية التسعير </a:t>
            </a:r>
            <a:r>
              <a:rPr lang="ar-SA" dirty="0" smtClean="0">
                <a:cs typeface="PT Bold Heading" pitchFamily="2" charset="-78"/>
              </a:rPr>
              <a:t>لابد لنا من الحديث عن المزيج التسويقي الذي يتكون من السعر اضافة الى السلعة والترويج والمكان علما ان المركز الاستراتيجي للمشروع في السوق يتحدد من خلال السلعة او الخدمة التي يقدمها وقد تبنى المعنيون في حقل التسويق هذه المكونات الاربعة للمزيج التسويقي منذ عام 1960وهي:</a:t>
            </a:r>
          </a:p>
          <a:p>
            <a:pPr marL="457200" indent="-457200" rtl="1">
              <a:buFont typeface="Wingdings" pitchFamily="2" charset="2"/>
              <a:buChar char="q"/>
            </a:pPr>
            <a:endParaRPr lang="ar-SA" dirty="0" smtClean="0">
              <a:cs typeface="PT Bold Heading" pitchFamily="2" charset="-78"/>
            </a:endParaRPr>
          </a:p>
          <a:p>
            <a:pPr marL="971550" lvl="1" indent="-514350" rtl="1">
              <a:buFont typeface="+mj-lt"/>
              <a:buAutoNum type="arabicPeriod"/>
            </a:pPr>
            <a:r>
              <a:rPr lang="ar-SA" dirty="0" smtClean="0">
                <a:solidFill>
                  <a:srgbClr val="FF0000"/>
                </a:solidFill>
                <a:cs typeface="PT Bold Heading" pitchFamily="2" charset="-78"/>
              </a:rPr>
              <a:t>السلعة: </a:t>
            </a:r>
            <a:r>
              <a:rPr lang="ar-SA" dirty="0" smtClean="0">
                <a:cs typeface="PT Bold Heading" pitchFamily="2" charset="-78"/>
              </a:rPr>
              <a:t>وهو ما سيقدمه المشروع ويطرحه في السوق(سلعة او خدمة) لصالح الزبائن المحتملين.</a:t>
            </a:r>
          </a:p>
          <a:p>
            <a:pPr marL="971550" lvl="1" indent="-514350" rtl="1">
              <a:buFont typeface="+mj-lt"/>
              <a:buAutoNum type="arabicPeriod"/>
            </a:pPr>
            <a:r>
              <a:rPr lang="ar-SA" sz="2900" dirty="0">
                <a:solidFill>
                  <a:srgbClr val="FF0000"/>
                </a:solidFill>
                <a:cs typeface="PT Bold Heading" pitchFamily="2" charset="-78"/>
              </a:rPr>
              <a:t>السعر:</a:t>
            </a:r>
            <a:r>
              <a:rPr lang="ar-SA" dirty="0" smtClean="0">
                <a:cs typeface="PT Bold Heading" pitchFamily="2" charset="-78"/>
              </a:rPr>
              <a:t> وهو المكون الثاني من مكونات المزيج التسويقي الذي يعبر عن القيمة المالية التي يدفعها الزبون مقابل حصوله على السلعة.</a:t>
            </a:r>
          </a:p>
          <a:p>
            <a:pPr marL="971550" lvl="1" indent="-514350" rtl="1">
              <a:buFont typeface="+mj-lt"/>
              <a:buAutoNum type="arabicPeriod"/>
            </a:pPr>
            <a:r>
              <a:rPr lang="ar-SA" sz="2900" dirty="0">
                <a:solidFill>
                  <a:srgbClr val="FF0000"/>
                </a:solidFill>
                <a:cs typeface="PT Bold Heading" pitchFamily="2" charset="-78"/>
              </a:rPr>
              <a:t>المكان:</a:t>
            </a:r>
            <a:r>
              <a:rPr lang="ar-SA" dirty="0" smtClean="0">
                <a:cs typeface="PT Bold Heading" pitchFamily="2" charset="-78"/>
              </a:rPr>
              <a:t> هو السوق أو المكان الذي يلتقي به كل من البائع و المشتري والذي تعرض فيه ومن خلاله السلع أو الخدمات على الجمهور.</a:t>
            </a:r>
          </a:p>
          <a:p>
            <a:pPr marL="971550" lvl="1" indent="-514350" rtl="1">
              <a:buFont typeface="+mj-lt"/>
              <a:buAutoNum type="arabicPeriod"/>
            </a:pPr>
            <a:r>
              <a:rPr lang="ar-SA" sz="2900" dirty="0">
                <a:solidFill>
                  <a:srgbClr val="FF0000"/>
                </a:solidFill>
                <a:cs typeface="PT Bold Heading" pitchFamily="2" charset="-78"/>
              </a:rPr>
              <a:t>الترويج:</a:t>
            </a:r>
            <a:r>
              <a:rPr lang="ar-SA" dirty="0" smtClean="0">
                <a:cs typeface="PT Bold Heading" pitchFamily="2" charset="-78"/>
              </a:rPr>
              <a:t> والترويج بمعناه الواسع يشمل كل الفعاليات والانشطة التي يزاولها صاحب المشروع بقصد الاعلان والاعلام والتعريف بالسلع أو الخدمات التي سيقدمها الى الجمهور عامة  وللزبون المستهدف خاصة.</a:t>
            </a:r>
          </a:p>
        </p:txBody>
      </p:sp>
    </p:spTree>
    <p:extLst>
      <p:ext uri="{BB962C8B-B14F-4D97-AF65-F5344CB8AC3E}">
        <p14:creationId xmlns:p14="http://schemas.microsoft.com/office/powerpoint/2010/main" val="425998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a:cs typeface="PT Bold Heading" pitchFamily="2" charset="-78"/>
              </a:rPr>
              <a:t>استراتيجيات </a:t>
            </a:r>
            <a:r>
              <a:rPr lang="ar-SA" sz="3600" dirty="0" smtClean="0">
                <a:cs typeface="PT Bold Heading" pitchFamily="2" charset="-78"/>
              </a:rPr>
              <a:t>التسعير </a:t>
            </a:r>
            <a:r>
              <a:rPr lang="ar-SA" sz="3600" dirty="0">
                <a:cs typeface="PT Bold Heading" pitchFamily="2" charset="-78"/>
              </a:rPr>
              <a:t>في المشروعات الصغيرة</a:t>
            </a:r>
          </a:p>
        </p:txBody>
      </p:sp>
      <p:sp>
        <p:nvSpPr>
          <p:cNvPr id="3" name="Content Placeholder 2"/>
          <p:cNvSpPr>
            <a:spLocks noGrp="1"/>
          </p:cNvSpPr>
          <p:nvPr>
            <p:ph idx="1"/>
          </p:nvPr>
        </p:nvSpPr>
        <p:spPr/>
        <p:txBody>
          <a:bodyPr>
            <a:normAutofit fontScale="85000" lnSpcReduction="10000"/>
          </a:bodyPr>
          <a:lstStyle/>
          <a:p>
            <a:pPr marL="457200" indent="-457200" rtl="1">
              <a:buFont typeface="Wingdings" pitchFamily="2" charset="2"/>
              <a:buChar char="q"/>
            </a:pPr>
            <a:r>
              <a:rPr lang="ar-SA" dirty="0" smtClean="0">
                <a:cs typeface="PT Bold Heading" pitchFamily="2" charset="-78"/>
              </a:rPr>
              <a:t>تعتمد استراتيجيات التسعير ابتداء على مبدأ السعر الأقل وجودة السلع في ظل الوضع التنافسي السائد في السوق وتوجهات المنافسين.  </a:t>
            </a:r>
            <a:r>
              <a:rPr lang="ar-SA" dirty="0" smtClean="0">
                <a:solidFill>
                  <a:srgbClr val="FF0000"/>
                </a:solidFill>
                <a:cs typeface="PT Bold Heading" pitchFamily="2" charset="-78"/>
              </a:rPr>
              <a:t>ويراعى عند بناء الاستراتيجية الاتي:</a:t>
            </a:r>
          </a:p>
          <a:p>
            <a:pPr marL="914400" lvl="1" indent="-457200" rtl="1">
              <a:buFont typeface="Wingdings" pitchFamily="2" charset="2"/>
              <a:buChar char="q"/>
            </a:pPr>
            <a:r>
              <a:rPr lang="ar-SA" dirty="0" smtClean="0">
                <a:solidFill>
                  <a:srgbClr val="FF0000"/>
                </a:solidFill>
                <a:cs typeface="PT Bold Heading" pitchFamily="2" charset="-78"/>
              </a:rPr>
              <a:t>التحليل النفسي: </a:t>
            </a:r>
            <a:r>
              <a:rPr lang="ar-SA" dirty="0" smtClean="0">
                <a:cs typeface="PT Bold Heading" pitchFamily="2" charset="-78"/>
              </a:rPr>
              <a:t>عند اختيار استراتيجيه تنافسية لابد وان يتم النظر الى الوضع التنافسي بصورة عامة وليس الاقتصار على استراتيجية السعر التي يتبعها المنافس للمشروع الصغير.</a:t>
            </a:r>
          </a:p>
          <a:p>
            <a:pPr marL="914400" lvl="1" indent="-457200" rtl="1">
              <a:buFont typeface="Wingdings" pitchFamily="2" charset="2"/>
              <a:buChar char="q"/>
            </a:pPr>
            <a:r>
              <a:rPr lang="ar-SA" dirty="0" smtClean="0">
                <a:solidFill>
                  <a:srgbClr val="FF0000"/>
                </a:solidFill>
                <a:cs typeface="PT Bold Heading" pitchFamily="2" charset="-78"/>
              </a:rPr>
              <a:t>الحد الأعلى للسعر: </a:t>
            </a:r>
            <a:r>
              <a:rPr lang="ar-SA" dirty="0" smtClean="0">
                <a:cs typeface="PT Bold Heading" pitchFamily="2" charset="-78"/>
              </a:rPr>
              <a:t>وهو اعلى حد لسعر السلعة أو الخدمة الذي يمكن أن يعرض على الراغبين في الحصول عليها. وقد لايكون الحد الأعلى لسعر هو السعر العالي بل اعلى مايمكن أن يفرض من قبل منتج السلعة او الخدمة في سوق معين.</a:t>
            </a:r>
          </a:p>
          <a:p>
            <a:pPr marL="914400" lvl="1" indent="-457200" rtl="1">
              <a:buFont typeface="Wingdings" pitchFamily="2" charset="2"/>
              <a:buChar char="q"/>
            </a:pPr>
            <a:r>
              <a:rPr lang="ar-SA" dirty="0" smtClean="0">
                <a:solidFill>
                  <a:srgbClr val="FF0000"/>
                </a:solidFill>
                <a:cs typeface="PT Bold Heading" pitchFamily="2" charset="-78"/>
              </a:rPr>
              <a:t>مرونة السعر: </a:t>
            </a:r>
            <a:r>
              <a:rPr lang="ar-SA" dirty="0" smtClean="0">
                <a:cs typeface="PT Bold Heading" pitchFamily="2" charset="-78"/>
              </a:rPr>
              <a:t>وتعني حدود الزيادة والنقص في سعر السلعة أو الخدمة التي يعرضها المشروع الريادي.</a:t>
            </a:r>
            <a:endParaRPr lang="ar-SA" dirty="0">
              <a:cs typeface="PT Bold Heading" pitchFamily="2" charset="-78"/>
            </a:endParaRPr>
          </a:p>
        </p:txBody>
      </p:sp>
    </p:spTree>
    <p:extLst>
      <p:ext uri="{BB962C8B-B14F-4D97-AF65-F5344CB8AC3E}">
        <p14:creationId xmlns:p14="http://schemas.microsoft.com/office/powerpoint/2010/main" val="1328049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المتغيرات ذات العلاقة بالتسعير</a:t>
            </a:r>
          </a:p>
        </p:txBody>
      </p:sp>
      <p:sp>
        <p:nvSpPr>
          <p:cNvPr id="3" name="Content Placeholder 2"/>
          <p:cNvSpPr>
            <a:spLocks noGrp="1"/>
          </p:cNvSpPr>
          <p:nvPr>
            <p:ph idx="1"/>
          </p:nvPr>
        </p:nvSpPr>
        <p:spPr/>
        <p:txBody>
          <a:bodyPr>
            <a:normAutofit fontScale="77500" lnSpcReduction="20000"/>
          </a:bodyPr>
          <a:lstStyle/>
          <a:p>
            <a:pPr marL="457200" indent="-457200" rtl="1">
              <a:buFont typeface="Wingdings" pitchFamily="2" charset="2"/>
              <a:buChar char="q"/>
            </a:pPr>
            <a:r>
              <a:rPr lang="ar-SA" dirty="0" smtClean="0">
                <a:cs typeface="PT Bold Heading" pitchFamily="2" charset="-78"/>
              </a:rPr>
              <a:t>ليست هناك وصفة دائمة لكيفية تحديد سعر السلعة اوالخدمة, وانما هناك مؤشرات ومعايير بالامكان اعتمادها لتحديد السعر المناسب منها:</a:t>
            </a:r>
          </a:p>
          <a:p>
            <a:pPr marL="914400" lvl="1" indent="-457200" rtl="1">
              <a:buFont typeface="Wingdings" pitchFamily="2" charset="2"/>
              <a:buChar char="q"/>
            </a:pPr>
            <a:r>
              <a:rPr lang="ar-SA" dirty="0" smtClean="0">
                <a:solidFill>
                  <a:srgbClr val="FF0000"/>
                </a:solidFill>
                <a:cs typeface="PT Bold Heading" pitchFamily="2" charset="-78"/>
              </a:rPr>
              <a:t>استراتيجيات التسويق: </a:t>
            </a:r>
            <a:r>
              <a:rPr lang="ar-SA" dirty="0" smtClean="0">
                <a:cs typeface="PT Bold Heading" pitchFamily="2" charset="-78"/>
              </a:rPr>
              <a:t>عندما يختار صاحب المشروع استراتيجية تسويق معينة فانه لابد له وان يعمل على تحليل السوق والوضع التنافسي العام ومعرفة أي الأسعار يمكن اعلانها على الزبائن في ضوء القدرة الشرائية وموقف المنافسين له.</a:t>
            </a:r>
          </a:p>
          <a:p>
            <a:pPr marL="914400" lvl="1" indent="-457200" rtl="1">
              <a:buFont typeface="Wingdings" pitchFamily="2" charset="2"/>
              <a:buChar char="q"/>
            </a:pPr>
            <a:r>
              <a:rPr lang="ar-SA" dirty="0" smtClean="0">
                <a:cs typeface="PT Bold Heading" pitchFamily="2" charset="-78"/>
              </a:rPr>
              <a:t> </a:t>
            </a:r>
            <a:r>
              <a:rPr lang="ar-SA" dirty="0" smtClean="0">
                <a:solidFill>
                  <a:srgbClr val="FF0000"/>
                </a:solidFill>
                <a:cs typeface="PT Bold Heading" pitchFamily="2" charset="-78"/>
              </a:rPr>
              <a:t>المزيج التسويقي: </a:t>
            </a:r>
            <a:r>
              <a:rPr lang="ar-SA" dirty="0" smtClean="0">
                <a:cs typeface="PT Bold Heading" pitchFamily="2" charset="-78"/>
              </a:rPr>
              <a:t>وينطوي على معرفة العلاقة بين متغيرات هذا المزيج وعدم نسيان عملية التوزيع وأعبائها.</a:t>
            </a:r>
          </a:p>
          <a:p>
            <a:pPr marL="914400" lvl="1" indent="-457200" rtl="1">
              <a:buFont typeface="Wingdings" pitchFamily="2" charset="2"/>
              <a:buChar char="q"/>
            </a:pPr>
            <a:r>
              <a:rPr lang="ar-SA" dirty="0" smtClean="0">
                <a:solidFill>
                  <a:srgbClr val="FF0000"/>
                </a:solidFill>
                <a:cs typeface="PT Bold Heading" pitchFamily="2" charset="-78"/>
              </a:rPr>
              <a:t>تخمين الطلب </a:t>
            </a:r>
            <a:r>
              <a:rPr lang="ar-SA" dirty="0" smtClean="0">
                <a:cs typeface="PT Bold Heading" pitchFamily="2" charset="-78"/>
              </a:rPr>
              <a:t>بمعنى الوقوف على رغبة الزبائن في شراء السلعة وتكرار شرائها وموعد ذلك وكمية الطلب فهذه العناصر كلها تلعب دورا في اختيار السعر المناسب للسلعة أو الخدمة المطلوب عرضها في السوق.</a:t>
            </a:r>
          </a:p>
          <a:p>
            <a:pPr marL="914400" lvl="1" indent="-457200" rtl="1">
              <a:buFont typeface="Wingdings" pitchFamily="2" charset="2"/>
              <a:buChar char="q"/>
            </a:pPr>
            <a:r>
              <a:rPr lang="ar-SA" dirty="0" smtClean="0">
                <a:solidFill>
                  <a:srgbClr val="FF0000"/>
                </a:solidFill>
                <a:cs typeface="PT Bold Heading" pitchFamily="2" charset="-78"/>
              </a:rPr>
              <a:t>كلفة السلعة أو الخدمة: </a:t>
            </a:r>
            <a:r>
              <a:rPr lang="ar-SA" dirty="0" smtClean="0">
                <a:cs typeface="PT Bold Heading" pitchFamily="2" charset="-78"/>
              </a:rPr>
              <a:t>وهي القاعدة التي ينطلق من خلالها صاحب المشروع الريادي عن تحديد السعر باعتبار انه يرغب في استرداد ماتم انفاقه  حتى تمكن من طرح سلعته في السوق.</a:t>
            </a:r>
            <a:endParaRPr lang="ar-SA" dirty="0">
              <a:cs typeface="PT Bold Heading" pitchFamily="2" charset="-78"/>
            </a:endParaRPr>
          </a:p>
        </p:txBody>
      </p:sp>
    </p:spTree>
    <p:extLst>
      <p:ext uri="{BB962C8B-B14F-4D97-AF65-F5344CB8AC3E}">
        <p14:creationId xmlns:p14="http://schemas.microsoft.com/office/powerpoint/2010/main" val="418086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314450" lvl="2" indent="-457200" rtl="1">
              <a:buFont typeface="Wingdings" pitchFamily="2" charset="2"/>
              <a:buChar char="q"/>
            </a:pPr>
            <a:r>
              <a:rPr lang="ar-SA" dirty="0" smtClean="0">
                <a:solidFill>
                  <a:srgbClr val="FF0000"/>
                </a:solidFill>
                <a:cs typeface="PT Bold Heading" pitchFamily="2" charset="-78"/>
              </a:rPr>
              <a:t>عوامل بيئية: </a:t>
            </a:r>
            <a:r>
              <a:rPr lang="ar-SA" dirty="0" smtClean="0">
                <a:cs typeface="PT Bold Heading" pitchFamily="2" charset="-78"/>
              </a:rPr>
              <a:t>لابد وان يضع صاحب المشروع الريادي في اعتباره مجموعة من العوامل البيئية عند تحديد السعر المناسب للسلعة التي يرغب في تسويقها لدى الزبائن الذين يطلبونها. ومن هذه العوامل: </a:t>
            </a:r>
          </a:p>
          <a:p>
            <a:pPr marL="857250" lvl="2" indent="0" rtl="1"/>
            <a:r>
              <a:rPr lang="ar-SA" dirty="0">
                <a:cs typeface="PT Bold Heading" pitchFamily="2" charset="-78"/>
              </a:rPr>
              <a:t> </a:t>
            </a:r>
            <a:r>
              <a:rPr lang="ar-SA" dirty="0" smtClean="0">
                <a:cs typeface="PT Bold Heading" pitchFamily="2" charset="-78"/>
              </a:rPr>
              <a:t>             ( المنافسين, والحكومة, والأوضاع الاجتماعية العامة) .</a:t>
            </a:r>
          </a:p>
          <a:p>
            <a:pPr marL="857250" lvl="2" indent="0" rtl="1"/>
            <a:endParaRPr lang="ar-SA" dirty="0">
              <a:cs typeface="PT Bold Heading" pitchFamily="2" charset="-78"/>
            </a:endParaRPr>
          </a:p>
          <a:p>
            <a:pPr marL="1314450" lvl="2" indent="-457200" rtl="1">
              <a:buFont typeface="Wingdings" pitchFamily="2" charset="2"/>
              <a:buChar char="q"/>
            </a:pPr>
            <a:r>
              <a:rPr lang="ar-SA" dirty="0" smtClean="0">
                <a:solidFill>
                  <a:srgbClr val="FF0000"/>
                </a:solidFill>
                <a:cs typeface="PT Bold Heading" pitchFamily="2" charset="-78"/>
              </a:rPr>
              <a:t>اهداف عملية التسعير: </a:t>
            </a:r>
            <a:r>
              <a:rPr lang="ar-SA" dirty="0" smtClean="0">
                <a:cs typeface="PT Bold Heading" pitchFamily="2" charset="-78"/>
              </a:rPr>
              <a:t>يضع صاحب المشروع الريادي الصغير جملة من الأهداف في الاعتبار عند الشروع بتسعير أي سلعة أو خدمة,ومن هذه الاهداف: </a:t>
            </a:r>
          </a:p>
          <a:p>
            <a:pPr marL="857250" lvl="2" indent="0" rtl="1"/>
            <a:r>
              <a:rPr lang="ar-SA" dirty="0" smtClean="0">
                <a:cs typeface="PT Bold Heading" pitchFamily="2" charset="-78"/>
              </a:rPr>
              <a:t>        ( زيادة دخله, أو السعي لبلوغ مستوى مستقر من السعر،  أو الرغبة في بناء علاقة مع الزبائن)</a:t>
            </a:r>
          </a:p>
        </p:txBody>
      </p:sp>
    </p:spTree>
    <p:extLst>
      <p:ext uri="{BB962C8B-B14F-4D97-AF65-F5344CB8AC3E}">
        <p14:creationId xmlns:p14="http://schemas.microsoft.com/office/powerpoint/2010/main" val="924731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فلسفة عملية التسعير</a:t>
            </a:r>
          </a:p>
        </p:txBody>
      </p:sp>
      <p:sp>
        <p:nvSpPr>
          <p:cNvPr id="3" name="Content Placeholder 2"/>
          <p:cNvSpPr>
            <a:spLocks noGrp="1"/>
          </p:cNvSpPr>
          <p:nvPr>
            <p:ph idx="1"/>
          </p:nvPr>
        </p:nvSpPr>
        <p:spPr/>
        <p:txBody>
          <a:bodyPr>
            <a:normAutofit fontScale="77500" lnSpcReduction="20000"/>
          </a:bodyPr>
          <a:lstStyle/>
          <a:p>
            <a:pPr rtl="1"/>
            <a:r>
              <a:rPr lang="ar-SA" sz="4000" dirty="0" smtClean="0">
                <a:solidFill>
                  <a:srgbClr val="FF0000"/>
                </a:solidFill>
                <a:cs typeface="PT Bold Heading" pitchFamily="2" charset="-78"/>
              </a:rPr>
              <a:t>اولا:التسعير المستند الى التكلفة: </a:t>
            </a:r>
            <a:r>
              <a:rPr lang="ar-SA" dirty="0" smtClean="0">
                <a:cs typeface="PT Bold Heading" pitchFamily="2" charset="-78"/>
              </a:rPr>
              <a:t>تعتمد عملية التسعير هنا على تكلفة السلعة/الخدمة المرغوب في تقديمها الى السوق, ووفق الاساليب التالية:</a:t>
            </a:r>
          </a:p>
          <a:p>
            <a:pPr rtl="1"/>
            <a:endParaRPr lang="ar-SA" dirty="0" smtClean="0">
              <a:cs typeface="PT Bold Heading" pitchFamily="2" charset="-78"/>
            </a:endParaRPr>
          </a:p>
          <a:p>
            <a:pPr lvl="1" rtl="1"/>
            <a:r>
              <a:rPr lang="ar-SA" dirty="0" smtClean="0">
                <a:solidFill>
                  <a:srgbClr val="FF0000"/>
                </a:solidFill>
                <a:cs typeface="PT Bold Heading" pitchFamily="2" charset="-78"/>
              </a:rPr>
              <a:t>1-اضافة نسبة مئوية من الربح عند تسعير السلعة </a:t>
            </a:r>
            <a:r>
              <a:rPr lang="ar-SA" dirty="0" smtClean="0">
                <a:cs typeface="PT Bold Heading" pitchFamily="2" charset="-78"/>
              </a:rPr>
              <a:t>وهو الاسلوب المفضل لدى العديد من المنتجين بسبب سهولة الوصول الى السعر المرغوب فيه وذلك من خلال حساب اربح كنسبة مئوية الى مجموع التكاليف المتعلقة بالوحدة المنتجه</a:t>
            </a:r>
          </a:p>
          <a:p>
            <a:pPr lvl="1" rtl="1"/>
            <a:r>
              <a:rPr lang="ar-SA" dirty="0" smtClean="0">
                <a:solidFill>
                  <a:srgbClr val="FF0000"/>
                </a:solidFill>
                <a:cs typeface="PT Bold Heading" pitchFamily="2" charset="-78"/>
              </a:rPr>
              <a:t>2- اضفة نسبة مئوية غير محدده الى تكلفة السلعة </a:t>
            </a:r>
            <a:r>
              <a:rPr lang="ar-SA" dirty="0" smtClean="0">
                <a:cs typeface="PT Bold Heading" pitchFamily="2" charset="-78"/>
              </a:rPr>
              <a:t>ويسمى هذا الاسلوب بالتكلفة زائد التسعير</a:t>
            </a:r>
          </a:p>
          <a:p>
            <a:pPr lvl="1" rtl="1"/>
            <a:r>
              <a:rPr lang="ar-SA" dirty="0" smtClean="0">
                <a:solidFill>
                  <a:srgbClr val="FF0000"/>
                </a:solidFill>
                <a:cs typeface="PT Bold Heading" pitchFamily="2" charset="-78"/>
              </a:rPr>
              <a:t>3-السعر مزيج من الربح الكلي  وكلفة المنتج </a:t>
            </a:r>
            <a:r>
              <a:rPr lang="ar-SA" dirty="0" smtClean="0">
                <a:cs typeface="PT Bold Heading" pitchFamily="2" charset="-78"/>
              </a:rPr>
              <a:t>, ويدعى هذا الاسلوب بطريقة الربح المخطط عند التسعير اذ يضمن هذا الاسلوب تحقيق الربح مسبقا على عكس الاسلوبين السابقين لانهما يركزان على حساب السعر لكل وحدة إنتاج مع الأخذ بالاعتبار تقدير كمية الانتاج الكلي. </a:t>
            </a:r>
            <a:endParaRPr lang="ar-SA" dirty="0">
              <a:cs typeface="PT Bold Heading" pitchFamily="2" charset="-78"/>
            </a:endParaRPr>
          </a:p>
        </p:txBody>
      </p:sp>
    </p:spTree>
    <p:extLst>
      <p:ext uri="{BB962C8B-B14F-4D97-AF65-F5344CB8AC3E}">
        <p14:creationId xmlns:p14="http://schemas.microsoft.com/office/powerpoint/2010/main" val="1256330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rtl="1"/>
            <a:r>
              <a:rPr lang="ar-SA" sz="4000" dirty="0" smtClean="0">
                <a:solidFill>
                  <a:srgbClr val="FF0000"/>
                </a:solidFill>
                <a:cs typeface="PT Bold Heading" pitchFamily="2" charset="-78"/>
              </a:rPr>
              <a:t>ثانيا:التسعير المستند الى السعر التنافسي:</a:t>
            </a:r>
          </a:p>
          <a:p>
            <a:pPr marL="457200" indent="-457200" rtl="1">
              <a:buFont typeface="Wingdings" pitchFamily="2" charset="2"/>
              <a:buChar char="q"/>
            </a:pPr>
            <a:r>
              <a:rPr lang="ar-SA" dirty="0" smtClean="0">
                <a:cs typeface="PT Bold Heading" pitchFamily="2" charset="-78"/>
              </a:rPr>
              <a:t> يقوم هذا الاسلوب على تسعير السلعة أو الخدمة, التي يرغب المشروع الريادي في تقديمها انطلاقا من الوضع التنافسي السائد في السوق بين المشروعات المماثلة أو التي تقدم سلعة مماثلة بديلة.</a:t>
            </a:r>
          </a:p>
          <a:p>
            <a:pPr marL="457200" indent="-457200" rtl="1">
              <a:buFont typeface="Wingdings" pitchFamily="2" charset="2"/>
              <a:buChar char="q"/>
            </a:pPr>
            <a:endParaRPr lang="ar-SA" dirty="0" smtClean="0">
              <a:cs typeface="PT Bold Heading" pitchFamily="2" charset="-78"/>
            </a:endParaRPr>
          </a:p>
          <a:p>
            <a:pPr marL="457200" indent="-457200" rtl="1">
              <a:buFont typeface="Wingdings" pitchFamily="2" charset="2"/>
              <a:buChar char="q"/>
            </a:pPr>
            <a:r>
              <a:rPr lang="ar-SA" dirty="0" smtClean="0">
                <a:cs typeface="PT Bold Heading" pitchFamily="2" charset="-78"/>
              </a:rPr>
              <a:t>اساليب التسعير التي يمكن ان يختار من بينها المشروع الريادي الصغير ما يساعده على تسعير سلعته أو خدمته استنادا الى الوضع التنافسي هي:</a:t>
            </a:r>
          </a:p>
          <a:p>
            <a:pPr marL="914400" lvl="1" indent="-457200" rtl="1">
              <a:buFont typeface="Wingdings" pitchFamily="2" charset="2"/>
              <a:buChar char="q"/>
            </a:pPr>
            <a:r>
              <a:rPr lang="ar-SA" dirty="0" smtClean="0">
                <a:solidFill>
                  <a:srgbClr val="FF0000"/>
                </a:solidFill>
                <a:cs typeface="PT Bold Heading" pitchFamily="2" charset="-78"/>
              </a:rPr>
              <a:t>تسعير السلعة كما يسعرها المنافس: </a:t>
            </a:r>
            <a:r>
              <a:rPr lang="ar-SA" dirty="0" smtClean="0">
                <a:cs typeface="PT Bold Heading" pitchFamily="2" charset="-78"/>
              </a:rPr>
              <a:t>بمعنى انه يجب على صاحب المشروع الريادي تسعير سلعته مقارنة باسعار المنافسين له.</a:t>
            </a:r>
          </a:p>
          <a:p>
            <a:pPr marL="914400" lvl="1" indent="-457200" rtl="1">
              <a:buFont typeface="Wingdings" pitchFamily="2" charset="2"/>
              <a:buChar char="q"/>
            </a:pPr>
            <a:r>
              <a:rPr lang="ar-SA" dirty="0" smtClean="0">
                <a:solidFill>
                  <a:srgbClr val="FF0000"/>
                </a:solidFill>
                <a:cs typeface="PT Bold Heading" pitchFamily="2" charset="-78"/>
              </a:rPr>
              <a:t>تحديد السعر لتوسيع قاعدة الزبائن: </a:t>
            </a:r>
            <a:r>
              <a:rPr lang="ar-SA" dirty="0" smtClean="0">
                <a:cs typeface="PT Bold Heading" pitchFamily="2" charset="-78"/>
              </a:rPr>
              <a:t>أو كما تدعى أحيانا تسعيرة اختراق السوق والغاية من هذا الاسلوب اختيار السعر المناسب الذي يجذب الزبون ويغريه ويمنعه من السعي وراء سلع المنافسين.</a:t>
            </a:r>
          </a:p>
          <a:p>
            <a:pPr marL="914400" lvl="1" indent="-457200" rtl="1">
              <a:buFont typeface="Wingdings" pitchFamily="2" charset="2"/>
              <a:buChar char="q"/>
            </a:pPr>
            <a:r>
              <a:rPr lang="ar-SA" dirty="0" smtClean="0">
                <a:solidFill>
                  <a:srgbClr val="FF0000"/>
                </a:solidFill>
                <a:cs typeface="PT Bold Heading" pitchFamily="2" charset="-78"/>
              </a:rPr>
              <a:t>البحث عن حصة سوقية اوسع: </a:t>
            </a:r>
            <a:r>
              <a:rPr lang="ar-SA" dirty="0" smtClean="0">
                <a:cs typeface="PT Bold Heading" pitchFamily="2" charset="-78"/>
              </a:rPr>
              <a:t>ويدعى هذا الاسلوب اسلوب تسعير حصة السوق. والغرض من هذا الاسلوب توزيع السلعة في مناطق جغرافية اخرى وبذلك يصبح سوق السلعة واسعا.</a:t>
            </a:r>
          </a:p>
          <a:p>
            <a:pPr rtl="1"/>
            <a:endParaRPr lang="ar-SA" dirty="0">
              <a:cs typeface="PT Bold Heading" pitchFamily="2" charset="-78"/>
            </a:endParaRPr>
          </a:p>
        </p:txBody>
      </p:sp>
    </p:spTree>
    <p:extLst>
      <p:ext uri="{BB962C8B-B14F-4D97-AF65-F5344CB8AC3E}">
        <p14:creationId xmlns:p14="http://schemas.microsoft.com/office/powerpoint/2010/main" val="3620661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rtl="1"/>
            <a:r>
              <a:rPr lang="ar-SA" sz="4100" dirty="0" smtClean="0">
                <a:solidFill>
                  <a:srgbClr val="FF0000"/>
                </a:solidFill>
                <a:cs typeface="PT Bold Heading" pitchFamily="2" charset="-78"/>
              </a:rPr>
              <a:t>ثالثا: التسعير المستند الى الزبائن:</a:t>
            </a:r>
          </a:p>
          <a:p>
            <a:pPr marL="457200" indent="-457200" rtl="1">
              <a:buFont typeface="Wingdings" pitchFamily="2" charset="2"/>
              <a:buChar char="q"/>
            </a:pPr>
            <a:r>
              <a:rPr lang="ar-SA" dirty="0" smtClean="0">
                <a:cs typeface="PT Bold Heading" pitchFamily="2" charset="-78"/>
              </a:rPr>
              <a:t>يرغب اصحاب المشروعات في تحديد سعر مقبول يراه الزبائن انه السعر الذي يتقارب مع قدراتهم الشرائية, ويشبع احتياجاتهم من السلع و الخدمات المعروضه في السوق,ويراه اصحاب المشروعات في الوقت نفسه انه السعر الذي يحقق لهم تطلعاتهم نحو البقاء والاستمرارية في العطاء والتنافس مع الغير.</a:t>
            </a:r>
          </a:p>
          <a:p>
            <a:pPr marL="457200" indent="-457200" rtl="1">
              <a:buFont typeface="Wingdings" pitchFamily="2" charset="2"/>
              <a:buChar char="q"/>
            </a:pPr>
            <a:endParaRPr lang="ar-SA" dirty="0" smtClean="0">
              <a:cs typeface="PT Bold Heading" pitchFamily="2" charset="-78"/>
            </a:endParaRPr>
          </a:p>
          <a:p>
            <a:pPr marL="914400" lvl="1" indent="-457200" rtl="1">
              <a:buFont typeface="Wingdings" pitchFamily="2" charset="2"/>
              <a:buChar char="q"/>
            </a:pPr>
            <a:r>
              <a:rPr lang="ar-SA" dirty="0" smtClean="0">
                <a:solidFill>
                  <a:srgbClr val="FF0000"/>
                </a:solidFill>
                <a:cs typeface="PT Bold Heading" pitchFamily="2" charset="-78"/>
              </a:rPr>
              <a:t>استخدام السعر لدعم صورة المنتج: </a:t>
            </a:r>
            <a:r>
              <a:rPr lang="ar-SA" dirty="0" smtClean="0">
                <a:cs typeface="PT Bold Heading" pitchFamily="2" charset="-78"/>
              </a:rPr>
              <a:t>يتطلع صاحب المشروع أن يكون صورة لدى الزبون من خلال السعر المعلن عنها, ذلك أن البعض منا يعتقد أن سعر السلعة المرتفع يعكس مستوى من الجودة في حين ان البعض الاخر يعتقد ان سعادته تكمن في حصوله على السلعة وبسعر منخفض.</a:t>
            </a:r>
          </a:p>
          <a:p>
            <a:pPr marL="914400" lvl="1" indent="-457200" rtl="1">
              <a:buFont typeface="Wingdings" pitchFamily="2" charset="2"/>
              <a:buChar char="q"/>
            </a:pPr>
            <a:r>
              <a:rPr lang="ar-SA" dirty="0" smtClean="0">
                <a:solidFill>
                  <a:srgbClr val="FF0000"/>
                </a:solidFill>
                <a:cs typeface="PT Bold Heading" pitchFamily="2" charset="-78"/>
              </a:rPr>
              <a:t>تحديد السعر بهدف زيادة المبيعات: </a:t>
            </a:r>
            <a:r>
              <a:rPr lang="ar-SA" dirty="0" smtClean="0">
                <a:cs typeface="PT Bold Heading" pitchFamily="2" charset="-78"/>
              </a:rPr>
              <a:t>تسعى بعض الشركات الى وضع سعر ترويجي بمعنى انها تسعى لاقرار السعر المنخفض بهدف جذب الزبائن الجدد نتيجة تأثرهم بالسعر فيزداد اندفاعهم نحو اقتناء السلع ذات السعر الترويجي.</a:t>
            </a:r>
            <a:endParaRPr lang="ar-SA" dirty="0">
              <a:cs typeface="PT Bold Heading" pitchFamily="2" charset="-78"/>
            </a:endParaRPr>
          </a:p>
        </p:txBody>
      </p:sp>
    </p:spTree>
    <p:extLst>
      <p:ext uri="{BB962C8B-B14F-4D97-AF65-F5344CB8AC3E}">
        <p14:creationId xmlns:p14="http://schemas.microsoft.com/office/powerpoint/2010/main" val="3955161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457200" lvl="1" indent="0" rtl="1"/>
            <a:r>
              <a:rPr lang="ar-SA" sz="3600" dirty="0" smtClean="0">
                <a:solidFill>
                  <a:srgbClr val="FF0000"/>
                </a:solidFill>
                <a:cs typeface="PT Bold Heading" pitchFamily="2" charset="-78"/>
              </a:rPr>
              <a:t>رابعاً: طرق أخرى.</a:t>
            </a:r>
          </a:p>
          <a:p>
            <a:pPr marL="914400" lvl="1" indent="-457200" rtl="1">
              <a:buFont typeface="Wingdings" pitchFamily="2" charset="2"/>
              <a:buChar char="q"/>
            </a:pPr>
            <a:r>
              <a:rPr lang="ar-SA" dirty="0" smtClean="0">
                <a:solidFill>
                  <a:srgbClr val="FF0000"/>
                </a:solidFill>
                <a:cs typeface="PT Bold Heading" pitchFamily="2" charset="-78"/>
              </a:rPr>
              <a:t>تحديد مدى سعري يجذب شرائح عدة من الزبائن: </a:t>
            </a:r>
            <a:r>
              <a:rPr lang="ar-SA" dirty="0" smtClean="0">
                <a:cs typeface="PT Bold Heading" pitchFamily="2" charset="-78"/>
              </a:rPr>
              <a:t>نقولها مره ثانية يجب على اصحاب المشروعات الريادية دراسة السوق والتعرف عليه بشكل تام.</a:t>
            </a:r>
          </a:p>
          <a:p>
            <a:pPr marL="914400" lvl="1" indent="-457200" rtl="1">
              <a:buFont typeface="Wingdings" pitchFamily="2" charset="2"/>
              <a:buChar char="q"/>
            </a:pPr>
            <a:endParaRPr lang="ar-SA" dirty="0" smtClean="0">
              <a:cs typeface="PT Bold Heading" pitchFamily="2" charset="-78"/>
            </a:endParaRPr>
          </a:p>
          <a:p>
            <a:pPr marL="914400" lvl="1" indent="-457200" rtl="1">
              <a:buFont typeface="Wingdings" pitchFamily="2" charset="2"/>
              <a:buChar char="q"/>
            </a:pPr>
            <a:r>
              <a:rPr lang="ar-SA" dirty="0" smtClean="0">
                <a:solidFill>
                  <a:srgbClr val="FF0000"/>
                </a:solidFill>
                <a:cs typeface="PT Bold Heading" pitchFamily="2" charset="-78"/>
              </a:rPr>
              <a:t>تحديد السعر بهدف زيادة حجم المبيعات: </a:t>
            </a:r>
            <a:r>
              <a:rPr lang="ar-SA" dirty="0" smtClean="0">
                <a:cs typeface="PT Bold Heading" pitchFamily="2" charset="-78"/>
              </a:rPr>
              <a:t>وفق هذا الاسلوب يتولى صاحب المشروع الريادي تحديد كمية البيع من السلعة الواحدة بناء على خصم الكمية بمعنى انه اذا اشترى الزبون الكمية التي يقترحها صاحب المشروع من السلعة فإنه سيحصل على سعر منخفض قياسا بشراء قطعة واحده.</a:t>
            </a:r>
          </a:p>
          <a:p>
            <a:pPr marL="914400" lvl="1" indent="-457200" rtl="1">
              <a:buFont typeface="Wingdings" pitchFamily="2" charset="2"/>
              <a:buChar char="q"/>
            </a:pPr>
            <a:endParaRPr lang="ar-SA" dirty="0" smtClean="0">
              <a:cs typeface="PT Bold Heading" pitchFamily="2" charset="-78"/>
            </a:endParaRPr>
          </a:p>
          <a:p>
            <a:pPr marL="914400" lvl="1" indent="-457200" rtl="1">
              <a:buFont typeface="Wingdings" pitchFamily="2" charset="2"/>
              <a:buChar char="q"/>
            </a:pPr>
            <a:r>
              <a:rPr lang="ar-SA" dirty="0" smtClean="0">
                <a:solidFill>
                  <a:srgbClr val="FF0000"/>
                </a:solidFill>
                <a:cs typeface="PT Bold Heading" pitchFamily="2" charset="-78"/>
              </a:rPr>
              <a:t>التسعير بقصد حفظ المخزون ولتحفيز الزبائن: </a:t>
            </a:r>
            <a:r>
              <a:rPr lang="ar-SA" dirty="0" smtClean="0">
                <a:cs typeface="PT Bold Heading" pitchFamily="2" charset="-78"/>
              </a:rPr>
              <a:t>يسعى بعض بائعي السلع الى رزم المواد مع بعضها البعض تنويعا لخفض حجم المخزون منها وتخفيض التكاليف التي يتوقع ان يتحملها البائع.</a:t>
            </a:r>
            <a:endParaRPr lang="ar-SA" dirty="0">
              <a:cs typeface="PT Bold Heading" pitchFamily="2" charset="-78"/>
            </a:endParaRPr>
          </a:p>
        </p:txBody>
      </p:sp>
    </p:spTree>
    <p:extLst>
      <p:ext uri="{BB962C8B-B14F-4D97-AF65-F5344CB8AC3E}">
        <p14:creationId xmlns:p14="http://schemas.microsoft.com/office/powerpoint/2010/main" val="3421921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cs typeface="PT Bold Heading" pitchFamily="2" charset="-78"/>
              </a:rPr>
              <a:t>نصائح </a:t>
            </a:r>
            <a:r>
              <a:rPr lang="ar-SA" dirty="0" smtClean="0">
                <a:cs typeface="PT Bold Heading" pitchFamily="2" charset="-78"/>
              </a:rPr>
              <a:t>لتسعيرة </a:t>
            </a:r>
            <a:r>
              <a:rPr lang="ar-SA" dirty="0">
                <a:cs typeface="PT Bold Heading" pitchFamily="2" charset="-78"/>
              </a:rPr>
              <a:t>ناجحة</a:t>
            </a:r>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pPr rtl="1"/>
            <a:r>
              <a:rPr lang="ar-SA" dirty="0" smtClean="0">
                <a:solidFill>
                  <a:srgbClr val="FF0000"/>
                </a:solidFill>
                <a:cs typeface="PT Bold Heading" pitchFamily="2" charset="-78"/>
              </a:rPr>
              <a:t>1-كن مبدعا </a:t>
            </a:r>
            <a:r>
              <a:rPr lang="ar-SA" dirty="0" smtClean="0">
                <a:cs typeface="PT Bold Heading" pitchFamily="2" charset="-78"/>
              </a:rPr>
              <a:t>وفكر بطرق جديدة كي تبيع اكثر الى الزبائن الحاليين وجذب مجموعات جديدة من الزبائن</a:t>
            </a:r>
          </a:p>
          <a:p>
            <a:pPr rtl="1"/>
            <a:r>
              <a:rPr lang="ar-SA" dirty="0" smtClean="0">
                <a:solidFill>
                  <a:srgbClr val="FF0000"/>
                </a:solidFill>
                <a:cs typeface="PT Bold Heading" pitchFamily="2" charset="-78"/>
              </a:rPr>
              <a:t>2- استمع الى زبونك </a:t>
            </a:r>
            <a:r>
              <a:rPr lang="ar-SA" dirty="0" smtClean="0">
                <a:cs typeface="PT Bold Heading" pitchFamily="2" charset="-78"/>
              </a:rPr>
              <a:t>حيث يجب ان تهتم بملاحظات الزبائن وتعليقاتهم وقم بمراجعة ذلك باستمرار لجمع الافكار الجديدة</a:t>
            </a:r>
          </a:p>
          <a:p>
            <a:pPr rtl="1"/>
            <a:r>
              <a:rPr lang="ar-SA" dirty="0" smtClean="0">
                <a:solidFill>
                  <a:srgbClr val="FF0000"/>
                </a:solidFill>
                <a:cs typeface="PT Bold Heading" pitchFamily="2" charset="-78"/>
              </a:rPr>
              <a:t>3- قم بواجبك </a:t>
            </a:r>
            <a:r>
              <a:rPr lang="ar-SA" dirty="0" smtClean="0">
                <a:cs typeface="PT Bold Heading" pitchFamily="2" charset="-78"/>
              </a:rPr>
              <a:t>وحافظ على الملاحظات الجيدة للوصول الى السعر الجيد كي تستخدم فرضيات مناسبه في المستقبل</a:t>
            </a:r>
          </a:p>
          <a:p>
            <a:pPr rtl="1"/>
            <a:r>
              <a:rPr lang="ar-SA" dirty="0">
                <a:solidFill>
                  <a:srgbClr val="FF0000"/>
                </a:solidFill>
                <a:cs typeface="PT Bold Heading" pitchFamily="2" charset="-78"/>
              </a:rPr>
              <a:t>4- اعتن بسجلاتك </a:t>
            </a:r>
            <a:r>
              <a:rPr lang="ar-SA" dirty="0" smtClean="0">
                <a:cs typeface="PT Bold Heading" pitchFamily="2" charset="-78"/>
              </a:rPr>
              <a:t>حيث ان السجل الجيد سيساعدك في وضع السعر ومتابعة مواصفاته</a:t>
            </a:r>
          </a:p>
          <a:p>
            <a:pPr rtl="1"/>
            <a:r>
              <a:rPr lang="ar-SA" dirty="0">
                <a:solidFill>
                  <a:srgbClr val="FF0000"/>
                </a:solidFill>
                <a:cs typeface="PT Bold Heading" pitchFamily="2" charset="-78"/>
              </a:rPr>
              <a:t>5- اهتم بالاساسيات </a:t>
            </a:r>
            <a:r>
              <a:rPr lang="ar-SA" dirty="0" smtClean="0">
                <a:cs typeface="PT Bold Heading" pitchFamily="2" charset="-78"/>
              </a:rPr>
              <a:t>فاساسيات التسعير هي سعر المنتج والمنافسة والزبائن واتبع طرقا مختلفة للتسعير كي تحقق الموازنة في الأساسيات</a:t>
            </a:r>
          </a:p>
          <a:p>
            <a:pPr rtl="1"/>
            <a:r>
              <a:rPr lang="ar-SA" dirty="0">
                <a:solidFill>
                  <a:srgbClr val="FF0000"/>
                </a:solidFill>
                <a:cs typeface="PT Bold Heading" pitchFamily="2" charset="-78"/>
              </a:rPr>
              <a:t>6- كن مرنا </a:t>
            </a:r>
            <a:r>
              <a:rPr lang="ar-SA" dirty="0" smtClean="0">
                <a:cs typeface="PT Bold Heading" pitchFamily="2" charset="-78"/>
              </a:rPr>
              <a:t>حيث تجب مراجعة العوامل الداخلية والعوامل الخارجية لحساب تغير السعر ومعرفة اثر ذلك على الحالة الجديدة. </a:t>
            </a:r>
            <a:endParaRPr lang="ar-SA" dirty="0">
              <a:cs typeface="PT Bold Heading" pitchFamily="2" charset="-78"/>
            </a:endParaRPr>
          </a:p>
        </p:txBody>
      </p:sp>
    </p:spTree>
    <p:extLst>
      <p:ext uri="{BB962C8B-B14F-4D97-AF65-F5344CB8AC3E}">
        <p14:creationId xmlns:p14="http://schemas.microsoft.com/office/powerpoint/2010/main" val="3457402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txBox="1">
            <a:spLocks noGrp="1"/>
          </p:cNvSpPr>
          <p:nvPr/>
        </p:nvSpPr>
        <p:spPr bwMode="auto">
          <a:xfrm>
            <a:off x="1943100" y="6376989"/>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7080EF2E-32A0-463A-AFEE-4235B9F3E664}" type="slidenum">
              <a:rPr lang="ar-SA" sz="1200">
                <a:solidFill>
                  <a:srgbClr val="FFFFFF"/>
                </a:solidFill>
              </a:rPr>
              <a:pPr algn="r" eaLnBrk="1" hangingPunct="1"/>
              <a:t>14</a:t>
            </a:fld>
            <a:endParaRPr lang="en-US" sz="1200">
              <a:solidFill>
                <a:srgbClr val="FFFFFF"/>
              </a:solidFill>
            </a:endParaRPr>
          </a:p>
        </p:txBody>
      </p:sp>
      <p:sp>
        <p:nvSpPr>
          <p:cNvPr id="22531" name="عنوان 1"/>
          <p:cNvSpPr>
            <a:spLocks/>
          </p:cNvSpPr>
          <p:nvPr/>
        </p:nvSpPr>
        <p:spPr bwMode="auto">
          <a:xfrm>
            <a:off x="773723" y="549276"/>
            <a:ext cx="787790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22532" name="عنصر نائب للمحتوى 2"/>
          <p:cNvSpPr>
            <a:spLocks/>
          </p:cNvSpPr>
          <p:nvPr/>
        </p:nvSpPr>
        <p:spPr bwMode="auto">
          <a:xfrm>
            <a:off x="942243" y="1447800"/>
            <a:ext cx="7848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rtl="1">
              <a:spcBef>
                <a:spcPct val="20000"/>
              </a:spcBef>
              <a:buFont typeface="Arial" charset="0"/>
              <a:buChar char="•"/>
            </a:pPr>
            <a:endParaRPr lang="ar-SA" sz="3000">
              <a:solidFill>
                <a:srgbClr val="376092"/>
              </a:solidFill>
              <a:cs typeface="AL-Mohanad Bold" pitchFamily="2" charset="-78"/>
            </a:endParaRPr>
          </a:p>
        </p:txBody>
      </p:sp>
      <p:sp>
        <p:nvSpPr>
          <p:cNvPr id="22533"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7" name="Title 1"/>
          <p:cNvSpPr>
            <a:spLocks noGrp="1"/>
          </p:cNvSpPr>
          <p:nvPr>
            <p:ph type="title" idx="4294967295"/>
          </p:nvPr>
        </p:nvSpPr>
        <p:spPr>
          <a:xfrm>
            <a:off x="70338" y="2971800"/>
            <a:ext cx="8932985" cy="1143000"/>
          </a:xfrm>
        </p:spPr>
        <p:txBody>
          <a:bodyPr/>
          <a:lstStyle/>
          <a:p>
            <a:pPr algn="ctr" eaLnBrk="1" hangingPunct="1">
              <a:defRPr/>
            </a:pPr>
            <a:r>
              <a:rPr lang="ar-SA" sz="6000" dirty="0" smtClean="0">
                <a:solidFill>
                  <a:schemeClr val="tx2">
                    <a:lumMod val="75000"/>
                  </a:schemeClr>
                </a:solidFill>
                <a:cs typeface="PT Bold Heading" pitchFamily="2" charset="-78"/>
              </a:rPr>
              <a:t>مع </a:t>
            </a:r>
            <a:r>
              <a:rPr lang="ar-SA" sz="6000" dirty="0">
                <a:solidFill>
                  <a:schemeClr val="tx2">
                    <a:lumMod val="75000"/>
                  </a:schemeClr>
                </a:solidFill>
                <a:cs typeface="PT Bold Heading" pitchFamily="2" charset="-78"/>
              </a:rPr>
              <a:t>تمنياتي للجميع بالنجاح </a:t>
            </a:r>
            <a:r>
              <a:rPr lang="ar-SA" sz="6000" dirty="0" smtClean="0">
                <a:solidFill>
                  <a:schemeClr val="tx2">
                    <a:lumMod val="75000"/>
                  </a:schemeClr>
                </a:solidFill>
                <a:cs typeface="PT Bold Heading" pitchFamily="2" charset="-78"/>
              </a:rPr>
              <a:t>والتوفيق</a:t>
            </a:r>
          </a:p>
        </p:txBody>
      </p:sp>
    </p:spTree>
    <p:extLst>
      <p:ext uri="{BB962C8B-B14F-4D97-AF65-F5344CB8AC3E}">
        <p14:creationId xmlns:p14="http://schemas.microsoft.com/office/powerpoint/2010/main" val="10966798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969977" y="1971675"/>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3165231" y="3352800"/>
            <a:ext cx="260252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EG" sz="7200">
                <a:solidFill>
                  <a:srgbClr val="FFFFFF"/>
                </a:solidFill>
              </a:rPr>
              <a:t>بحمد الله</a:t>
            </a:r>
            <a:endParaRPr lang="en-US" sz="7200">
              <a:solidFill>
                <a:srgbClr val="FFFFFF"/>
              </a:solidFill>
            </a:endParaRPr>
          </a:p>
        </p:txBody>
      </p:sp>
      <p:sp>
        <p:nvSpPr>
          <p:cNvPr id="23557" name="Freeform 6"/>
          <p:cNvSpPr>
            <a:spLocks noEditPoints="1"/>
          </p:cNvSpPr>
          <p:nvPr/>
        </p:nvSpPr>
        <p:spPr bwMode="auto">
          <a:xfrm>
            <a:off x="3165231" y="2209801"/>
            <a:ext cx="2483827"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77842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2712</TotalTime>
  <Words>1334</Words>
  <Application>Microsoft Office PowerPoint</Application>
  <PresentationFormat>On-screen Show (4:3)</PresentationFormat>
  <Paragraphs>90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تمهيد</vt:lpstr>
      <vt:lpstr>اهداف التسعير </vt:lpstr>
      <vt:lpstr>المزيج التسويقي</vt:lpstr>
      <vt:lpstr>استراتيجيات التسعير في المشروعات الصغيرة</vt:lpstr>
      <vt:lpstr>المتغيرات ذات العلاقة بالتسعير</vt:lpstr>
      <vt:lpstr>PowerPoint Presentation</vt:lpstr>
      <vt:lpstr>فلسفة عملية التسعير</vt:lpstr>
      <vt:lpstr>PowerPoint Presentation</vt:lpstr>
      <vt:lpstr>PowerPoint Presentation</vt:lpstr>
      <vt:lpstr>PowerPoint Presentation</vt:lpstr>
      <vt:lpstr>نصائح لتسعيرة ناجحة</vt:lpstr>
      <vt:lpstr>مع تمنياتي للجميع بالنجاح والتوفيق</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dc:title>
  <dc:creator>TOSHIBA</dc:creator>
  <cp:lastModifiedBy>Mahammed Duliem Alqahtany</cp:lastModifiedBy>
  <cp:revision>221</cp:revision>
  <dcterms:created xsi:type="dcterms:W3CDTF">2012-01-26T12:44:15Z</dcterms:created>
  <dcterms:modified xsi:type="dcterms:W3CDTF">2013-09-15T11:33:54Z</dcterms:modified>
</cp:coreProperties>
</file>