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slides/slide189.xml" ContentType="application/vnd.openxmlformats-officedocument.presentationml.slide+xml"/>
  <Override PartName="/ppt/slides/slide190.xml" ContentType="application/vnd.openxmlformats-officedocument.presentationml.slide+xml"/>
  <Override PartName="/ppt/slides/slide191.xml" ContentType="application/vnd.openxmlformats-officedocument.presentationml.slide+xml"/>
  <Override PartName="/ppt/slides/slide192.xml" ContentType="application/vnd.openxmlformats-officedocument.presentationml.slide+xml"/>
  <Override PartName="/ppt/slides/slide193.xml" ContentType="application/vnd.openxmlformats-officedocument.presentationml.slide+xml"/>
  <Override PartName="/ppt/slides/slide194.xml" ContentType="application/vnd.openxmlformats-officedocument.presentationml.slide+xml"/>
  <Override PartName="/ppt/slides/slide195.xml" ContentType="application/vnd.openxmlformats-officedocument.presentationml.slide+xml"/>
  <Override PartName="/ppt/slides/slide196.xml" ContentType="application/vnd.openxmlformats-officedocument.presentationml.slide+xml"/>
  <Override PartName="/ppt/slides/slide197.xml" ContentType="application/vnd.openxmlformats-officedocument.presentationml.slide+xml"/>
  <Override PartName="/ppt/slides/slide198.xml" ContentType="application/vnd.openxmlformats-officedocument.presentationml.slide+xml"/>
  <Override PartName="/ppt/slides/slide199.xml" ContentType="application/vnd.openxmlformats-officedocument.presentationml.slide+xml"/>
  <Override PartName="/ppt/slides/slide200.xml" ContentType="application/vnd.openxmlformats-officedocument.presentationml.slide+xml"/>
  <Override PartName="/ppt/slides/slide201.xml" ContentType="application/vnd.openxmlformats-officedocument.presentationml.slide+xml"/>
  <Override PartName="/ppt/slides/slide202.xml" ContentType="application/vnd.openxmlformats-officedocument.presentationml.slide+xml"/>
  <Override PartName="/ppt/slides/slide203.xml" ContentType="application/vnd.openxmlformats-officedocument.presentationml.slide+xml"/>
  <Override PartName="/ppt/slides/slide204.xml" ContentType="application/vnd.openxmlformats-officedocument.presentationml.slide+xml"/>
  <Override PartName="/ppt/slides/slide205.xml" ContentType="application/vnd.openxmlformats-officedocument.presentationml.slide+xml"/>
  <Override PartName="/ppt/slides/slide206.xml" ContentType="application/vnd.openxmlformats-officedocument.presentationml.slide+xml"/>
  <Override PartName="/ppt/slides/slide207.xml" ContentType="application/vnd.openxmlformats-officedocument.presentationml.slide+xml"/>
  <Override PartName="/ppt/slides/slide208.xml" ContentType="application/vnd.openxmlformats-officedocument.presentationml.slide+xml"/>
  <Override PartName="/ppt/slides/slide209.xml" ContentType="application/vnd.openxmlformats-officedocument.presentationml.slide+xml"/>
  <Override PartName="/ppt/slides/slide210.xml" ContentType="application/vnd.openxmlformats-officedocument.presentationml.slide+xml"/>
  <Override PartName="/ppt/slides/slide211.xml" ContentType="application/vnd.openxmlformats-officedocument.presentationml.slide+xml"/>
  <Override PartName="/ppt/slides/slide212.xml" ContentType="application/vnd.openxmlformats-officedocument.presentationml.slide+xml"/>
  <Override PartName="/ppt/slides/slide213.xml" ContentType="application/vnd.openxmlformats-officedocument.presentationml.slide+xml"/>
  <Override PartName="/ppt/slides/slide214.xml" ContentType="application/vnd.openxmlformats-officedocument.presentationml.slide+xml"/>
  <Override PartName="/ppt/slides/slide215.xml" ContentType="application/vnd.openxmlformats-officedocument.presentationml.slide+xml"/>
  <Override PartName="/ppt/slides/slide216.xml" ContentType="application/vnd.openxmlformats-officedocument.presentationml.slide+xml"/>
  <Override PartName="/ppt/slides/slide217.xml" ContentType="application/vnd.openxmlformats-officedocument.presentationml.slide+xml"/>
  <Override PartName="/ppt/slides/slide218.xml" ContentType="application/vnd.openxmlformats-officedocument.presentationml.slide+xml"/>
  <Override PartName="/ppt/slides/slide219.xml" ContentType="application/vnd.openxmlformats-officedocument.presentationml.slide+xml"/>
  <Override PartName="/ppt/slides/slide220.xml" ContentType="application/vnd.openxmlformats-officedocument.presentationml.slide+xml"/>
  <Override PartName="/ppt/slides/slide221.xml" ContentType="application/vnd.openxmlformats-officedocument.presentationml.slide+xml"/>
  <Override PartName="/ppt/slides/slide222.xml" ContentType="application/vnd.openxmlformats-officedocument.presentationml.slide+xml"/>
  <Override PartName="/ppt/slides/slide223.xml" ContentType="application/vnd.openxmlformats-officedocument.presentationml.slide+xml"/>
  <Override PartName="/ppt/slides/slide224.xml" ContentType="application/vnd.openxmlformats-officedocument.presentationml.slide+xml"/>
  <Override PartName="/ppt/slides/slide225.xml" ContentType="application/vnd.openxmlformats-officedocument.presentationml.slide+xml"/>
  <Override PartName="/ppt/slides/slide226.xml" ContentType="application/vnd.openxmlformats-officedocument.presentationml.slide+xml"/>
  <Override PartName="/ppt/slides/slide227.xml" ContentType="application/vnd.openxmlformats-officedocument.presentationml.slide+xml"/>
  <Override PartName="/ppt/slides/slide228.xml" ContentType="application/vnd.openxmlformats-officedocument.presentationml.slide+xml"/>
  <Override PartName="/ppt/slides/slide229.xml" ContentType="application/vnd.openxmlformats-officedocument.presentationml.slide+xml"/>
  <Override PartName="/ppt/slides/slide230.xml" ContentType="application/vnd.openxmlformats-officedocument.presentationml.slide+xml"/>
  <Override PartName="/ppt/slides/slide231.xml" ContentType="application/vnd.openxmlformats-officedocument.presentationml.slide+xml"/>
  <Override PartName="/ppt/slides/slide232.xml" ContentType="application/vnd.openxmlformats-officedocument.presentationml.slide+xml"/>
  <Override PartName="/ppt/slides/slide233.xml" ContentType="application/vnd.openxmlformats-officedocument.presentationml.slide+xml"/>
  <Override PartName="/ppt/slides/slide234.xml" ContentType="application/vnd.openxmlformats-officedocument.presentationml.slide+xml"/>
  <Override PartName="/ppt/slides/slide235.xml" ContentType="application/vnd.openxmlformats-officedocument.presentationml.slide+xml"/>
  <Override PartName="/ppt/slides/slide236.xml" ContentType="application/vnd.openxmlformats-officedocument.presentationml.slide+xml"/>
  <Override PartName="/ppt/slides/slide237.xml" ContentType="application/vnd.openxmlformats-officedocument.presentationml.slide+xml"/>
  <Override PartName="/ppt/slides/slide238.xml" ContentType="application/vnd.openxmlformats-officedocument.presentationml.slide+xml"/>
  <Override PartName="/ppt/slides/slide239.xml" ContentType="application/vnd.openxmlformats-officedocument.presentationml.slide+xml"/>
  <Override PartName="/ppt/slides/slide240.xml" ContentType="application/vnd.openxmlformats-officedocument.presentationml.slide+xml"/>
  <Override PartName="/ppt/slides/slide241.xml" ContentType="application/vnd.openxmlformats-officedocument.presentationml.slide+xml"/>
  <Override PartName="/ppt/slides/slide242.xml" ContentType="application/vnd.openxmlformats-officedocument.presentationml.slide+xml"/>
  <Override PartName="/ppt/slides/slide243.xml" ContentType="application/vnd.openxmlformats-officedocument.presentationml.slide+xml"/>
  <Override PartName="/ppt/slides/slide244.xml" ContentType="application/vnd.openxmlformats-officedocument.presentationml.slide+xml"/>
  <Override PartName="/ppt/slides/slide245.xml" ContentType="application/vnd.openxmlformats-officedocument.presentationml.slide+xml"/>
  <Override PartName="/ppt/slides/slide246.xml" ContentType="application/vnd.openxmlformats-officedocument.presentationml.slide+xml"/>
  <Override PartName="/ppt/slides/slide247.xml" ContentType="application/vnd.openxmlformats-officedocument.presentationml.slide+xml"/>
  <Override PartName="/ppt/slides/slide248.xml" ContentType="application/vnd.openxmlformats-officedocument.presentationml.slide+xml"/>
  <Override PartName="/ppt/slides/slide249.xml" ContentType="application/vnd.openxmlformats-officedocument.presentationml.slide+xml"/>
  <Override PartName="/ppt/slides/slide250.xml" ContentType="application/vnd.openxmlformats-officedocument.presentationml.slide+xml"/>
  <Override PartName="/ppt/slides/slide251.xml" ContentType="application/vnd.openxmlformats-officedocument.presentationml.slide+xml"/>
  <Override PartName="/ppt/slides/slide252.xml" ContentType="application/vnd.openxmlformats-officedocument.presentationml.slide+xml"/>
  <Override PartName="/ppt/slides/slide253.xml" ContentType="application/vnd.openxmlformats-officedocument.presentationml.slide+xml"/>
  <Override PartName="/ppt/slides/slide254.xml" ContentType="application/vnd.openxmlformats-officedocument.presentationml.slide+xml"/>
  <Override PartName="/ppt/slides/slide255.xml" ContentType="application/vnd.openxmlformats-officedocument.presentationml.slide+xml"/>
  <Override PartName="/ppt/slides/slide256.xml" ContentType="application/vnd.openxmlformats-officedocument.presentationml.slide+xml"/>
  <Override PartName="/ppt/slides/slide257.xml" ContentType="application/vnd.openxmlformats-officedocument.presentationml.slide+xml"/>
  <Override PartName="/ppt/slides/slide258.xml" ContentType="application/vnd.openxmlformats-officedocument.presentationml.slide+xml"/>
  <Override PartName="/ppt/slides/slide259.xml" ContentType="application/vnd.openxmlformats-officedocument.presentationml.slide+xml"/>
  <Override PartName="/ppt/slides/slide260.xml" ContentType="application/vnd.openxmlformats-officedocument.presentationml.slide+xml"/>
  <Override PartName="/ppt/slides/slide261.xml" ContentType="application/vnd.openxmlformats-officedocument.presentationml.slide+xml"/>
  <Override PartName="/ppt/slides/slide262.xml" ContentType="application/vnd.openxmlformats-officedocument.presentationml.slide+xml"/>
  <Override PartName="/ppt/slides/slide263.xml" ContentType="application/vnd.openxmlformats-officedocument.presentationml.slide+xml"/>
  <Override PartName="/ppt/slides/slide264.xml" ContentType="application/vnd.openxmlformats-officedocument.presentationml.slide+xml"/>
  <Override PartName="/ppt/slides/slide265.xml" ContentType="application/vnd.openxmlformats-officedocument.presentationml.slide+xml"/>
  <Override PartName="/ppt/slides/slide266.xml" ContentType="application/vnd.openxmlformats-officedocument.presentationml.slide+xml"/>
  <Override PartName="/ppt/slides/slide267.xml" ContentType="application/vnd.openxmlformats-officedocument.presentationml.slide+xml"/>
  <Override PartName="/ppt/slides/slide268.xml" ContentType="application/vnd.openxmlformats-officedocument.presentationml.slide+xml"/>
  <Override PartName="/ppt/slides/slide269.xml" ContentType="application/vnd.openxmlformats-officedocument.presentationml.slide+xml"/>
  <Override PartName="/ppt/slides/slide270.xml" ContentType="application/vnd.openxmlformats-officedocument.presentationml.slide+xml"/>
  <Override PartName="/ppt/slides/slide271.xml" ContentType="application/vnd.openxmlformats-officedocument.presentationml.slide+xml"/>
  <Override PartName="/ppt/slides/slide272.xml" ContentType="application/vnd.openxmlformats-officedocument.presentationml.slide+xml"/>
  <Override PartName="/ppt/slides/slide273.xml" ContentType="application/vnd.openxmlformats-officedocument.presentationml.slide+xml"/>
  <Override PartName="/ppt/slides/slide274.xml" ContentType="application/vnd.openxmlformats-officedocument.presentationml.slide+xml"/>
  <Override PartName="/ppt/slides/slide275.xml" ContentType="application/vnd.openxmlformats-officedocument.presentationml.slide+xml"/>
  <Override PartName="/ppt/slides/slide276.xml" ContentType="application/vnd.openxmlformats-officedocument.presentationml.slide+xml"/>
  <Override PartName="/ppt/slides/slide277.xml" ContentType="application/vnd.openxmlformats-officedocument.presentationml.slide+xml"/>
  <Override PartName="/ppt/slides/slide278.xml" ContentType="application/vnd.openxmlformats-officedocument.presentationml.slide+xml"/>
  <Override PartName="/ppt/slides/slide279.xml" ContentType="application/vnd.openxmlformats-officedocument.presentationml.slide+xml"/>
  <Override PartName="/ppt/slides/slide280.xml" ContentType="application/vnd.openxmlformats-officedocument.presentationml.slide+xml"/>
  <Override PartName="/ppt/slides/slide281.xml" ContentType="application/vnd.openxmlformats-officedocument.presentationml.slide+xml"/>
  <Override PartName="/ppt/slides/slide282.xml" ContentType="application/vnd.openxmlformats-officedocument.presentationml.slide+xml"/>
  <Override PartName="/ppt/slides/slide283.xml" ContentType="application/vnd.openxmlformats-officedocument.presentationml.slide+xml"/>
  <Override PartName="/ppt/slides/slide284.xml" ContentType="application/vnd.openxmlformats-officedocument.presentationml.slide+xml"/>
  <Override PartName="/ppt/slides/slide285.xml" ContentType="application/vnd.openxmlformats-officedocument.presentationml.slide+xml"/>
  <Override PartName="/ppt/slides/slide286.xml" ContentType="application/vnd.openxmlformats-officedocument.presentationml.slide+xml"/>
  <Override PartName="/ppt/slides/slide287.xml" ContentType="application/vnd.openxmlformats-officedocument.presentationml.slide+xml"/>
  <Override PartName="/ppt/slides/slide288.xml" ContentType="application/vnd.openxmlformats-officedocument.presentationml.slide+xml"/>
  <Override PartName="/ppt/slides/slide289.xml" ContentType="application/vnd.openxmlformats-officedocument.presentationml.slide+xml"/>
  <Override PartName="/ppt/slides/slide290.xml" ContentType="application/vnd.openxmlformats-officedocument.presentationml.slide+xml"/>
  <Override PartName="/ppt/slides/slide291.xml" ContentType="application/vnd.openxmlformats-officedocument.presentationml.slide+xml"/>
  <Override PartName="/ppt/slides/slide292.xml" ContentType="application/vnd.openxmlformats-officedocument.presentationml.slide+xml"/>
  <Override PartName="/ppt/slides/slide293.xml" ContentType="application/vnd.openxmlformats-officedocument.presentationml.slide+xml"/>
  <Override PartName="/ppt/slides/slide294.xml" ContentType="application/vnd.openxmlformats-officedocument.presentationml.slide+xml"/>
  <Override PartName="/ppt/slides/slide295.xml" ContentType="application/vnd.openxmlformats-officedocument.presentationml.slide+xml"/>
  <Override PartName="/ppt/slides/slide296.xml" ContentType="application/vnd.openxmlformats-officedocument.presentationml.slide+xml"/>
  <Override PartName="/ppt/slides/slide297.xml" ContentType="application/vnd.openxmlformats-officedocument.presentationml.slide+xml"/>
  <Override PartName="/ppt/slides/slide298.xml" ContentType="application/vnd.openxmlformats-officedocument.presentationml.slide+xml"/>
  <Override PartName="/ppt/slides/slide299.xml" ContentType="application/vnd.openxmlformats-officedocument.presentationml.slide+xml"/>
  <Override PartName="/ppt/slides/slide300.xml" ContentType="application/vnd.openxmlformats-officedocument.presentationml.slide+xml"/>
  <Override PartName="/ppt/slides/slide301.xml" ContentType="application/vnd.openxmlformats-officedocument.presentationml.slide+xml"/>
  <Override PartName="/ppt/slides/slide302.xml" ContentType="application/vnd.openxmlformats-officedocument.presentationml.slide+xml"/>
  <Override PartName="/ppt/slides/slide303.xml" ContentType="application/vnd.openxmlformats-officedocument.presentationml.slide+xml"/>
  <Override PartName="/ppt/slides/slide304.xml" ContentType="application/vnd.openxmlformats-officedocument.presentationml.slide+xml"/>
  <Override PartName="/ppt/slides/slide305.xml" ContentType="application/vnd.openxmlformats-officedocument.presentationml.slide+xml"/>
  <Override PartName="/ppt/slides/slide306.xml" ContentType="application/vnd.openxmlformats-officedocument.presentationml.slide+xml"/>
  <Override PartName="/ppt/slides/slide307.xml" ContentType="application/vnd.openxmlformats-officedocument.presentationml.slide+xml"/>
  <Override PartName="/ppt/slides/slide308.xml" ContentType="application/vnd.openxmlformats-officedocument.presentationml.slide+xml"/>
  <Override PartName="/ppt/slides/slide309.xml" ContentType="application/vnd.openxmlformats-officedocument.presentationml.slide+xml"/>
  <Override PartName="/ppt/slides/slide310.xml" ContentType="application/vnd.openxmlformats-officedocument.presentationml.slide+xml"/>
  <Override PartName="/ppt/slides/slide311.xml" ContentType="application/vnd.openxmlformats-officedocument.presentationml.slide+xml"/>
  <Override PartName="/ppt/slides/slide312.xml" ContentType="application/vnd.openxmlformats-officedocument.presentationml.slide+xml"/>
  <Override PartName="/ppt/slides/slide313.xml" ContentType="application/vnd.openxmlformats-officedocument.presentationml.slide+xml"/>
  <Override PartName="/ppt/slides/slide314.xml" ContentType="application/vnd.openxmlformats-officedocument.presentationml.slide+xml"/>
  <Override PartName="/ppt/slides/slide315.xml" ContentType="application/vnd.openxmlformats-officedocument.presentationml.slide+xml"/>
  <Override PartName="/ppt/slides/slide316.xml" ContentType="application/vnd.openxmlformats-officedocument.presentationml.slide+xml"/>
  <Override PartName="/ppt/slides/slide317.xml" ContentType="application/vnd.openxmlformats-officedocument.presentationml.slide+xml"/>
  <Override PartName="/ppt/slides/slide318.xml" ContentType="application/vnd.openxmlformats-officedocument.presentationml.slide+xml"/>
  <Override PartName="/ppt/slides/slide319.xml" ContentType="application/vnd.openxmlformats-officedocument.presentationml.slide+xml"/>
  <Override PartName="/ppt/slides/slide320.xml" ContentType="application/vnd.openxmlformats-officedocument.presentationml.slide+xml"/>
  <Override PartName="/ppt/slides/slide321.xml" ContentType="application/vnd.openxmlformats-officedocument.presentationml.slide+xml"/>
  <Override PartName="/ppt/slides/slide322.xml" ContentType="application/vnd.openxmlformats-officedocument.presentationml.slide+xml"/>
  <Override PartName="/ppt/slides/slide323.xml" ContentType="application/vnd.openxmlformats-officedocument.presentationml.slide+xml"/>
  <Override PartName="/ppt/slides/slide324.xml" ContentType="application/vnd.openxmlformats-officedocument.presentationml.slide+xml"/>
  <Override PartName="/ppt/slides/slide325.xml" ContentType="application/vnd.openxmlformats-officedocument.presentationml.slide+xml"/>
  <Override PartName="/ppt/slides/slide326.xml" ContentType="application/vnd.openxmlformats-officedocument.presentationml.slide+xml"/>
  <Override PartName="/ppt/slides/slide327.xml" ContentType="application/vnd.openxmlformats-officedocument.presentationml.slide+xml"/>
  <Override PartName="/ppt/slides/slide328.xml" ContentType="application/vnd.openxmlformats-officedocument.presentationml.slide+xml"/>
  <Override PartName="/ppt/slides/slide329.xml" ContentType="application/vnd.openxmlformats-officedocument.presentationml.slide+xml"/>
  <Override PartName="/ppt/slides/slide330.xml" ContentType="application/vnd.openxmlformats-officedocument.presentationml.slide+xml"/>
  <Override PartName="/ppt/slides/slide331.xml" ContentType="application/vnd.openxmlformats-officedocument.presentationml.slide+xml"/>
  <Override PartName="/ppt/slides/slide332.xml" ContentType="application/vnd.openxmlformats-officedocument.presentationml.slide+xml"/>
  <Override PartName="/ppt/slides/slide333.xml" ContentType="application/vnd.openxmlformats-officedocument.presentationml.slide+xml"/>
  <Override PartName="/ppt/slides/slide334.xml" ContentType="application/vnd.openxmlformats-officedocument.presentationml.slide+xml"/>
  <Override PartName="/ppt/slides/slide335.xml" ContentType="application/vnd.openxmlformats-officedocument.presentationml.slide+xml"/>
  <Override PartName="/ppt/slides/slide336.xml" ContentType="application/vnd.openxmlformats-officedocument.presentationml.slide+xml"/>
  <Override PartName="/ppt/slides/slide337.xml" ContentType="application/vnd.openxmlformats-officedocument.presentationml.slide+xml"/>
  <Override PartName="/ppt/slides/slide338.xml" ContentType="application/vnd.openxmlformats-officedocument.presentationml.slide+xml"/>
  <Override PartName="/ppt/slides/slide339.xml" ContentType="application/vnd.openxmlformats-officedocument.presentationml.slide+xml"/>
  <Override PartName="/ppt/slides/slide340.xml" ContentType="application/vnd.openxmlformats-officedocument.presentationml.slide+xml"/>
  <Override PartName="/ppt/slides/slide341.xml" ContentType="application/vnd.openxmlformats-officedocument.presentationml.slide+xml"/>
  <Override PartName="/ppt/slides/slide342.xml" ContentType="application/vnd.openxmlformats-officedocument.presentationml.slide+xml"/>
  <Override PartName="/ppt/slides/slide343.xml" ContentType="application/vnd.openxmlformats-officedocument.presentationml.slide+xml"/>
  <Override PartName="/ppt/slides/slide344.xml" ContentType="application/vnd.openxmlformats-officedocument.presentationml.slide+xml"/>
  <Override PartName="/ppt/slides/slide345.xml" ContentType="application/vnd.openxmlformats-officedocument.presentationml.slide+xml"/>
  <Override PartName="/ppt/slides/slide346.xml" ContentType="application/vnd.openxmlformats-officedocument.presentationml.slide+xml"/>
  <Override PartName="/ppt/slides/slide347.xml" ContentType="application/vnd.openxmlformats-officedocument.presentationml.slide+xml"/>
  <Override PartName="/ppt/slides/slide348.xml" ContentType="application/vnd.openxmlformats-officedocument.presentationml.slide+xml"/>
  <Override PartName="/ppt/slides/slide349.xml" ContentType="application/vnd.openxmlformats-officedocument.presentationml.slide+xml"/>
  <Override PartName="/ppt/slides/slide350.xml" ContentType="application/vnd.openxmlformats-officedocument.presentationml.slide+xml"/>
  <Override PartName="/ppt/slides/slide351.xml" ContentType="application/vnd.openxmlformats-officedocument.presentationml.slide+xml"/>
  <Override PartName="/ppt/slides/slide35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4"/>
  </p:notesMasterIdLst>
  <p:sldIdLst>
    <p:sldId id="350" r:id="rId2"/>
    <p:sldId id="351" r:id="rId3"/>
    <p:sldId id="386" r:id="rId4"/>
    <p:sldId id="389" r:id="rId5"/>
    <p:sldId id="390" r:id="rId6"/>
    <p:sldId id="391" r:id="rId7"/>
    <p:sldId id="392" r:id="rId8"/>
    <p:sldId id="393" r:id="rId9"/>
    <p:sldId id="394" r:id="rId10"/>
    <p:sldId id="395" r:id="rId11"/>
    <p:sldId id="299" r:id="rId12"/>
    <p:sldId id="266" r:id="rId13"/>
    <p:sldId id="396" r:id="rId14"/>
    <p:sldId id="397" r:id="rId15"/>
    <p:sldId id="398" r:id="rId16"/>
    <p:sldId id="399" r:id="rId17"/>
    <p:sldId id="400" r:id="rId18"/>
    <p:sldId id="401" r:id="rId19"/>
    <p:sldId id="402" r:id="rId20"/>
    <p:sldId id="403" r:id="rId21"/>
    <p:sldId id="404" r:id="rId22"/>
    <p:sldId id="405" r:id="rId23"/>
    <p:sldId id="406" r:id="rId24"/>
    <p:sldId id="407" r:id="rId25"/>
    <p:sldId id="408" r:id="rId26"/>
    <p:sldId id="409" r:id="rId27"/>
    <p:sldId id="410" r:id="rId28"/>
    <p:sldId id="411" r:id="rId29"/>
    <p:sldId id="412" r:id="rId30"/>
    <p:sldId id="413" r:id="rId31"/>
    <p:sldId id="414" r:id="rId32"/>
    <p:sldId id="415" r:id="rId33"/>
    <p:sldId id="416" r:id="rId34"/>
    <p:sldId id="417" r:id="rId35"/>
    <p:sldId id="418" r:id="rId36"/>
    <p:sldId id="419" r:id="rId37"/>
    <p:sldId id="420" r:id="rId38"/>
    <p:sldId id="421" r:id="rId39"/>
    <p:sldId id="422" r:id="rId40"/>
    <p:sldId id="423" r:id="rId41"/>
    <p:sldId id="424" r:id="rId42"/>
    <p:sldId id="425" r:id="rId43"/>
    <p:sldId id="426" r:id="rId44"/>
    <p:sldId id="427" r:id="rId45"/>
    <p:sldId id="428" r:id="rId46"/>
    <p:sldId id="429" r:id="rId47"/>
    <p:sldId id="430" r:id="rId48"/>
    <p:sldId id="431" r:id="rId49"/>
    <p:sldId id="432" r:id="rId50"/>
    <p:sldId id="433" r:id="rId51"/>
    <p:sldId id="434" r:id="rId52"/>
    <p:sldId id="435" r:id="rId53"/>
    <p:sldId id="436" r:id="rId54"/>
    <p:sldId id="437" r:id="rId55"/>
    <p:sldId id="438" r:id="rId56"/>
    <p:sldId id="439" r:id="rId57"/>
    <p:sldId id="440" r:id="rId58"/>
    <p:sldId id="441" r:id="rId59"/>
    <p:sldId id="442" r:id="rId60"/>
    <p:sldId id="443" r:id="rId61"/>
    <p:sldId id="444" r:id="rId62"/>
    <p:sldId id="445" r:id="rId63"/>
    <p:sldId id="446" r:id="rId64"/>
    <p:sldId id="447" r:id="rId65"/>
    <p:sldId id="448" r:id="rId66"/>
    <p:sldId id="449" r:id="rId67"/>
    <p:sldId id="450" r:id="rId68"/>
    <p:sldId id="451" r:id="rId69"/>
    <p:sldId id="452" r:id="rId70"/>
    <p:sldId id="453" r:id="rId71"/>
    <p:sldId id="454" r:id="rId72"/>
    <p:sldId id="455" r:id="rId73"/>
    <p:sldId id="456" r:id="rId74"/>
    <p:sldId id="457" r:id="rId75"/>
    <p:sldId id="458" r:id="rId76"/>
    <p:sldId id="459" r:id="rId77"/>
    <p:sldId id="460" r:id="rId78"/>
    <p:sldId id="461" r:id="rId79"/>
    <p:sldId id="462" r:id="rId80"/>
    <p:sldId id="463" r:id="rId81"/>
    <p:sldId id="464" r:id="rId82"/>
    <p:sldId id="465" r:id="rId83"/>
    <p:sldId id="466" r:id="rId84"/>
    <p:sldId id="467" r:id="rId85"/>
    <p:sldId id="468" r:id="rId86"/>
    <p:sldId id="469" r:id="rId87"/>
    <p:sldId id="470" r:id="rId88"/>
    <p:sldId id="471" r:id="rId89"/>
    <p:sldId id="472" r:id="rId90"/>
    <p:sldId id="473" r:id="rId91"/>
    <p:sldId id="474" r:id="rId92"/>
    <p:sldId id="475" r:id="rId93"/>
    <p:sldId id="476" r:id="rId94"/>
    <p:sldId id="477" r:id="rId95"/>
    <p:sldId id="478" r:id="rId96"/>
    <p:sldId id="479" r:id="rId97"/>
    <p:sldId id="480" r:id="rId98"/>
    <p:sldId id="481" r:id="rId99"/>
    <p:sldId id="482" r:id="rId100"/>
    <p:sldId id="483" r:id="rId101"/>
    <p:sldId id="484" r:id="rId102"/>
    <p:sldId id="485" r:id="rId103"/>
    <p:sldId id="486" r:id="rId104"/>
    <p:sldId id="487" r:id="rId105"/>
    <p:sldId id="488" r:id="rId106"/>
    <p:sldId id="489" r:id="rId107"/>
    <p:sldId id="490" r:id="rId108"/>
    <p:sldId id="491" r:id="rId109"/>
    <p:sldId id="492" r:id="rId110"/>
    <p:sldId id="493" r:id="rId111"/>
    <p:sldId id="494" r:id="rId112"/>
    <p:sldId id="495" r:id="rId113"/>
    <p:sldId id="496" r:id="rId114"/>
    <p:sldId id="497" r:id="rId115"/>
    <p:sldId id="498" r:id="rId116"/>
    <p:sldId id="499" r:id="rId117"/>
    <p:sldId id="500" r:id="rId118"/>
    <p:sldId id="501" r:id="rId119"/>
    <p:sldId id="502" r:id="rId120"/>
    <p:sldId id="503" r:id="rId121"/>
    <p:sldId id="504" r:id="rId122"/>
    <p:sldId id="505" r:id="rId123"/>
    <p:sldId id="506" r:id="rId124"/>
    <p:sldId id="507" r:id="rId125"/>
    <p:sldId id="508" r:id="rId126"/>
    <p:sldId id="509" r:id="rId127"/>
    <p:sldId id="510" r:id="rId128"/>
    <p:sldId id="511" r:id="rId129"/>
    <p:sldId id="512" r:id="rId130"/>
    <p:sldId id="513" r:id="rId131"/>
    <p:sldId id="514" r:id="rId132"/>
    <p:sldId id="515" r:id="rId133"/>
    <p:sldId id="516" r:id="rId134"/>
    <p:sldId id="517" r:id="rId135"/>
    <p:sldId id="518" r:id="rId136"/>
    <p:sldId id="519" r:id="rId137"/>
    <p:sldId id="520" r:id="rId138"/>
    <p:sldId id="521" r:id="rId139"/>
    <p:sldId id="522" r:id="rId140"/>
    <p:sldId id="523" r:id="rId141"/>
    <p:sldId id="524" r:id="rId142"/>
    <p:sldId id="525" r:id="rId143"/>
    <p:sldId id="526" r:id="rId144"/>
    <p:sldId id="527" r:id="rId145"/>
    <p:sldId id="528" r:id="rId146"/>
    <p:sldId id="529" r:id="rId147"/>
    <p:sldId id="530" r:id="rId148"/>
    <p:sldId id="531" r:id="rId149"/>
    <p:sldId id="532" r:id="rId150"/>
    <p:sldId id="533" r:id="rId151"/>
    <p:sldId id="534" r:id="rId152"/>
    <p:sldId id="535" r:id="rId153"/>
    <p:sldId id="536" r:id="rId154"/>
    <p:sldId id="537" r:id="rId155"/>
    <p:sldId id="538" r:id="rId156"/>
    <p:sldId id="539" r:id="rId157"/>
    <p:sldId id="540" r:id="rId158"/>
    <p:sldId id="541" r:id="rId159"/>
    <p:sldId id="542" r:id="rId160"/>
    <p:sldId id="543" r:id="rId161"/>
    <p:sldId id="544" r:id="rId162"/>
    <p:sldId id="545" r:id="rId163"/>
    <p:sldId id="546" r:id="rId164"/>
    <p:sldId id="547" r:id="rId165"/>
    <p:sldId id="548" r:id="rId166"/>
    <p:sldId id="549" r:id="rId167"/>
    <p:sldId id="550" r:id="rId168"/>
    <p:sldId id="551" r:id="rId169"/>
    <p:sldId id="552" r:id="rId170"/>
    <p:sldId id="553" r:id="rId171"/>
    <p:sldId id="554" r:id="rId172"/>
    <p:sldId id="555" r:id="rId173"/>
    <p:sldId id="556" r:id="rId174"/>
    <p:sldId id="557" r:id="rId175"/>
    <p:sldId id="558" r:id="rId176"/>
    <p:sldId id="559" r:id="rId177"/>
    <p:sldId id="560" r:id="rId178"/>
    <p:sldId id="561" r:id="rId179"/>
    <p:sldId id="562" r:id="rId180"/>
    <p:sldId id="563" r:id="rId181"/>
    <p:sldId id="564" r:id="rId182"/>
    <p:sldId id="565" r:id="rId183"/>
    <p:sldId id="566" r:id="rId184"/>
    <p:sldId id="567" r:id="rId185"/>
    <p:sldId id="568" r:id="rId186"/>
    <p:sldId id="569" r:id="rId187"/>
    <p:sldId id="570" r:id="rId188"/>
    <p:sldId id="571" r:id="rId189"/>
    <p:sldId id="572" r:id="rId190"/>
    <p:sldId id="573" r:id="rId191"/>
    <p:sldId id="574" r:id="rId192"/>
    <p:sldId id="575" r:id="rId193"/>
    <p:sldId id="576" r:id="rId194"/>
    <p:sldId id="577" r:id="rId195"/>
    <p:sldId id="578" r:id="rId196"/>
    <p:sldId id="579" r:id="rId197"/>
    <p:sldId id="580" r:id="rId198"/>
    <p:sldId id="581" r:id="rId199"/>
    <p:sldId id="582" r:id="rId200"/>
    <p:sldId id="583" r:id="rId201"/>
    <p:sldId id="584" r:id="rId202"/>
    <p:sldId id="585" r:id="rId203"/>
    <p:sldId id="586" r:id="rId204"/>
    <p:sldId id="587" r:id="rId205"/>
    <p:sldId id="588" r:id="rId206"/>
    <p:sldId id="589" r:id="rId207"/>
    <p:sldId id="590" r:id="rId208"/>
    <p:sldId id="591" r:id="rId209"/>
    <p:sldId id="592" r:id="rId210"/>
    <p:sldId id="593" r:id="rId211"/>
    <p:sldId id="594" r:id="rId212"/>
    <p:sldId id="595" r:id="rId213"/>
    <p:sldId id="596" r:id="rId214"/>
    <p:sldId id="597" r:id="rId215"/>
    <p:sldId id="598" r:id="rId216"/>
    <p:sldId id="599" r:id="rId217"/>
    <p:sldId id="600" r:id="rId218"/>
    <p:sldId id="601" r:id="rId219"/>
    <p:sldId id="602" r:id="rId220"/>
    <p:sldId id="603" r:id="rId221"/>
    <p:sldId id="604" r:id="rId222"/>
    <p:sldId id="605" r:id="rId223"/>
    <p:sldId id="606" r:id="rId224"/>
    <p:sldId id="607" r:id="rId225"/>
    <p:sldId id="608" r:id="rId226"/>
    <p:sldId id="609" r:id="rId227"/>
    <p:sldId id="610" r:id="rId228"/>
    <p:sldId id="611" r:id="rId229"/>
    <p:sldId id="612" r:id="rId230"/>
    <p:sldId id="613" r:id="rId231"/>
    <p:sldId id="614" r:id="rId232"/>
    <p:sldId id="615" r:id="rId233"/>
    <p:sldId id="616" r:id="rId234"/>
    <p:sldId id="617" r:id="rId235"/>
    <p:sldId id="618" r:id="rId236"/>
    <p:sldId id="619" r:id="rId237"/>
    <p:sldId id="620" r:id="rId238"/>
    <p:sldId id="621" r:id="rId239"/>
    <p:sldId id="622" r:id="rId240"/>
    <p:sldId id="623" r:id="rId241"/>
    <p:sldId id="624" r:id="rId242"/>
    <p:sldId id="625" r:id="rId243"/>
    <p:sldId id="626" r:id="rId244"/>
    <p:sldId id="627" r:id="rId245"/>
    <p:sldId id="628" r:id="rId246"/>
    <p:sldId id="629" r:id="rId247"/>
    <p:sldId id="630" r:id="rId248"/>
    <p:sldId id="631" r:id="rId249"/>
    <p:sldId id="632" r:id="rId250"/>
    <p:sldId id="633" r:id="rId251"/>
    <p:sldId id="634" r:id="rId252"/>
    <p:sldId id="635" r:id="rId253"/>
    <p:sldId id="636" r:id="rId254"/>
    <p:sldId id="637" r:id="rId255"/>
    <p:sldId id="638" r:id="rId256"/>
    <p:sldId id="639" r:id="rId257"/>
    <p:sldId id="640" r:id="rId258"/>
    <p:sldId id="641" r:id="rId259"/>
    <p:sldId id="642" r:id="rId260"/>
    <p:sldId id="643" r:id="rId261"/>
    <p:sldId id="644" r:id="rId262"/>
    <p:sldId id="645" r:id="rId263"/>
    <p:sldId id="646" r:id="rId264"/>
    <p:sldId id="647" r:id="rId265"/>
    <p:sldId id="648" r:id="rId266"/>
    <p:sldId id="649" r:id="rId267"/>
    <p:sldId id="650" r:id="rId268"/>
    <p:sldId id="651" r:id="rId269"/>
    <p:sldId id="652" r:id="rId270"/>
    <p:sldId id="653" r:id="rId271"/>
    <p:sldId id="654" r:id="rId272"/>
    <p:sldId id="655" r:id="rId273"/>
    <p:sldId id="656" r:id="rId274"/>
    <p:sldId id="657" r:id="rId275"/>
    <p:sldId id="658" r:id="rId276"/>
    <p:sldId id="659" r:id="rId277"/>
    <p:sldId id="660" r:id="rId278"/>
    <p:sldId id="661" r:id="rId279"/>
    <p:sldId id="662" r:id="rId280"/>
    <p:sldId id="663" r:id="rId281"/>
    <p:sldId id="664" r:id="rId282"/>
    <p:sldId id="665" r:id="rId283"/>
    <p:sldId id="666" r:id="rId284"/>
    <p:sldId id="667" r:id="rId285"/>
    <p:sldId id="668" r:id="rId286"/>
    <p:sldId id="669" r:id="rId287"/>
    <p:sldId id="670" r:id="rId288"/>
    <p:sldId id="671" r:id="rId289"/>
    <p:sldId id="672" r:id="rId290"/>
    <p:sldId id="673" r:id="rId291"/>
    <p:sldId id="674" r:id="rId292"/>
    <p:sldId id="675" r:id="rId293"/>
    <p:sldId id="676" r:id="rId294"/>
    <p:sldId id="677" r:id="rId295"/>
    <p:sldId id="678" r:id="rId296"/>
    <p:sldId id="679" r:id="rId297"/>
    <p:sldId id="680" r:id="rId298"/>
    <p:sldId id="681" r:id="rId299"/>
    <p:sldId id="682" r:id="rId300"/>
    <p:sldId id="683" r:id="rId301"/>
    <p:sldId id="684" r:id="rId302"/>
    <p:sldId id="685" r:id="rId303"/>
    <p:sldId id="686" r:id="rId304"/>
    <p:sldId id="687" r:id="rId305"/>
    <p:sldId id="688" r:id="rId306"/>
    <p:sldId id="689" r:id="rId307"/>
    <p:sldId id="690" r:id="rId308"/>
    <p:sldId id="691" r:id="rId309"/>
    <p:sldId id="692" r:id="rId310"/>
    <p:sldId id="693" r:id="rId311"/>
    <p:sldId id="694" r:id="rId312"/>
    <p:sldId id="695" r:id="rId313"/>
    <p:sldId id="696" r:id="rId314"/>
    <p:sldId id="697" r:id="rId315"/>
    <p:sldId id="698" r:id="rId316"/>
    <p:sldId id="699" r:id="rId317"/>
    <p:sldId id="700" r:id="rId318"/>
    <p:sldId id="701" r:id="rId319"/>
    <p:sldId id="702" r:id="rId320"/>
    <p:sldId id="703" r:id="rId321"/>
    <p:sldId id="704" r:id="rId322"/>
    <p:sldId id="705" r:id="rId323"/>
    <p:sldId id="706" r:id="rId324"/>
    <p:sldId id="707" r:id="rId325"/>
    <p:sldId id="708" r:id="rId326"/>
    <p:sldId id="709" r:id="rId327"/>
    <p:sldId id="710" r:id="rId328"/>
    <p:sldId id="711" r:id="rId329"/>
    <p:sldId id="712" r:id="rId330"/>
    <p:sldId id="713" r:id="rId331"/>
    <p:sldId id="714" r:id="rId332"/>
    <p:sldId id="715" r:id="rId333"/>
    <p:sldId id="716" r:id="rId334"/>
    <p:sldId id="717" r:id="rId335"/>
    <p:sldId id="718" r:id="rId336"/>
    <p:sldId id="719" r:id="rId337"/>
    <p:sldId id="720" r:id="rId338"/>
    <p:sldId id="721" r:id="rId339"/>
    <p:sldId id="722" r:id="rId340"/>
    <p:sldId id="723" r:id="rId341"/>
    <p:sldId id="724" r:id="rId342"/>
    <p:sldId id="725" r:id="rId343"/>
    <p:sldId id="726" r:id="rId344"/>
    <p:sldId id="727" r:id="rId345"/>
    <p:sldId id="728" r:id="rId346"/>
    <p:sldId id="729" r:id="rId347"/>
    <p:sldId id="730" r:id="rId348"/>
    <p:sldId id="731" r:id="rId349"/>
    <p:sldId id="732" r:id="rId350"/>
    <p:sldId id="733" r:id="rId351"/>
    <p:sldId id="734" r:id="rId352"/>
    <p:sldId id="735" r:id="rId353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D9968"/>
    <a:srgbClr val="3B84AF"/>
    <a:srgbClr val="FF3300"/>
    <a:srgbClr val="009900"/>
    <a:srgbClr val="0000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012ECD-51FC-41F1-AA8D-1B2483CD663E}" styleName="نمط فاتح 2 - تمييز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C89EF96-8CEA-46FF-86C4-4CE0E7609802}" styleName="نمط فاتح 3 - تمييز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301B821-A1FF-4177-AEE7-76D212191A09}" styleName="نمط متوسط 1 - تمييز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بلا نمط، شبكة جدول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29" autoAdjust="0"/>
  </p:normalViewPr>
  <p:slideViewPr>
    <p:cSldViewPr>
      <p:cViewPr>
        <p:scale>
          <a:sx n="75" d="100"/>
          <a:sy n="75" d="100"/>
        </p:scale>
        <p:origin x="-1020" y="0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99" Type="http://schemas.openxmlformats.org/officeDocument/2006/relationships/slide" Target="slides/slide298.xml"/><Relationship Id="rId303" Type="http://schemas.openxmlformats.org/officeDocument/2006/relationships/slide" Target="slides/slide302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324" Type="http://schemas.openxmlformats.org/officeDocument/2006/relationships/slide" Target="slides/slide323.xml"/><Relationship Id="rId345" Type="http://schemas.openxmlformats.org/officeDocument/2006/relationships/slide" Target="slides/slide344.xml"/><Relationship Id="rId170" Type="http://schemas.openxmlformats.org/officeDocument/2006/relationships/slide" Target="slides/slide169.xml"/><Relationship Id="rId191" Type="http://schemas.openxmlformats.org/officeDocument/2006/relationships/slide" Target="slides/slide190.xml"/><Relationship Id="rId205" Type="http://schemas.openxmlformats.org/officeDocument/2006/relationships/slide" Target="slides/slide204.xml"/><Relationship Id="rId226" Type="http://schemas.openxmlformats.org/officeDocument/2006/relationships/slide" Target="slides/slide225.xml"/><Relationship Id="rId247" Type="http://schemas.openxmlformats.org/officeDocument/2006/relationships/slide" Target="slides/slide246.xml"/><Relationship Id="rId107" Type="http://schemas.openxmlformats.org/officeDocument/2006/relationships/slide" Target="slides/slide106.xml"/><Relationship Id="rId268" Type="http://schemas.openxmlformats.org/officeDocument/2006/relationships/slide" Target="slides/slide267.xml"/><Relationship Id="rId289" Type="http://schemas.openxmlformats.org/officeDocument/2006/relationships/slide" Target="slides/slide288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314" Type="http://schemas.openxmlformats.org/officeDocument/2006/relationships/slide" Target="slides/slide313.xml"/><Relationship Id="rId335" Type="http://schemas.openxmlformats.org/officeDocument/2006/relationships/slide" Target="slides/slide334.xml"/><Relationship Id="rId356" Type="http://schemas.openxmlformats.org/officeDocument/2006/relationships/viewProps" Target="viewProps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181" Type="http://schemas.openxmlformats.org/officeDocument/2006/relationships/slide" Target="slides/slide180.xml"/><Relationship Id="rId216" Type="http://schemas.openxmlformats.org/officeDocument/2006/relationships/slide" Target="slides/slide215.xml"/><Relationship Id="rId237" Type="http://schemas.openxmlformats.org/officeDocument/2006/relationships/slide" Target="slides/slide236.xml"/><Relationship Id="rId258" Type="http://schemas.openxmlformats.org/officeDocument/2006/relationships/slide" Target="slides/slide257.xml"/><Relationship Id="rId279" Type="http://schemas.openxmlformats.org/officeDocument/2006/relationships/slide" Target="slides/slide278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290" Type="http://schemas.openxmlformats.org/officeDocument/2006/relationships/slide" Target="slides/slide289.xml"/><Relationship Id="rId304" Type="http://schemas.openxmlformats.org/officeDocument/2006/relationships/slide" Target="slides/slide303.xml"/><Relationship Id="rId325" Type="http://schemas.openxmlformats.org/officeDocument/2006/relationships/slide" Target="slides/slide324.xml"/><Relationship Id="rId346" Type="http://schemas.openxmlformats.org/officeDocument/2006/relationships/slide" Target="slides/slide345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71" Type="http://schemas.openxmlformats.org/officeDocument/2006/relationships/slide" Target="slides/slide170.xml"/><Relationship Id="rId192" Type="http://schemas.openxmlformats.org/officeDocument/2006/relationships/slide" Target="slides/slide191.xml"/><Relationship Id="rId206" Type="http://schemas.openxmlformats.org/officeDocument/2006/relationships/slide" Target="slides/slide205.xml"/><Relationship Id="rId227" Type="http://schemas.openxmlformats.org/officeDocument/2006/relationships/slide" Target="slides/slide226.xml"/><Relationship Id="rId248" Type="http://schemas.openxmlformats.org/officeDocument/2006/relationships/slide" Target="slides/slide247.xml"/><Relationship Id="rId269" Type="http://schemas.openxmlformats.org/officeDocument/2006/relationships/slide" Target="slides/slide268.xml"/><Relationship Id="rId12" Type="http://schemas.openxmlformats.org/officeDocument/2006/relationships/slide" Target="slides/slide11.xml"/><Relationship Id="rId33" Type="http://schemas.openxmlformats.org/officeDocument/2006/relationships/slide" Target="slides/slide32.xml"/><Relationship Id="rId108" Type="http://schemas.openxmlformats.org/officeDocument/2006/relationships/slide" Target="slides/slide107.xml"/><Relationship Id="rId129" Type="http://schemas.openxmlformats.org/officeDocument/2006/relationships/slide" Target="slides/slide128.xml"/><Relationship Id="rId280" Type="http://schemas.openxmlformats.org/officeDocument/2006/relationships/slide" Target="slides/slide279.xml"/><Relationship Id="rId315" Type="http://schemas.openxmlformats.org/officeDocument/2006/relationships/slide" Target="slides/slide314.xml"/><Relationship Id="rId336" Type="http://schemas.openxmlformats.org/officeDocument/2006/relationships/slide" Target="slides/slide335.xml"/><Relationship Id="rId357" Type="http://schemas.openxmlformats.org/officeDocument/2006/relationships/theme" Target="theme/theme1.xml"/><Relationship Id="rId54" Type="http://schemas.openxmlformats.org/officeDocument/2006/relationships/slide" Target="slides/slide53.xml"/><Relationship Id="rId75" Type="http://schemas.openxmlformats.org/officeDocument/2006/relationships/slide" Target="slides/slide74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61" Type="http://schemas.openxmlformats.org/officeDocument/2006/relationships/slide" Target="slides/slide160.xml"/><Relationship Id="rId182" Type="http://schemas.openxmlformats.org/officeDocument/2006/relationships/slide" Target="slides/slide181.xml"/><Relationship Id="rId217" Type="http://schemas.openxmlformats.org/officeDocument/2006/relationships/slide" Target="slides/slide216.xml"/><Relationship Id="rId6" Type="http://schemas.openxmlformats.org/officeDocument/2006/relationships/slide" Target="slides/slide5.xml"/><Relationship Id="rId238" Type="http://schemas.openxmlformats.org/officeDocument/2006/relationships/slide" Target="slides/slide237.xml"/><Relationship Id="rId259" Type="http://schemas.openxmlformats.org/officeDocument/2006/relationships/slide" Target="slides/slide258.xml"/><Relationship Id="rId23" Type="http://schemas.openxmlformats.org/officeDocument/2006/relationships/slide" Target="slides/slide22.xml"/><Relationship Id="rId119" Type="http://schemas.openxmlformats.org/officeDocument/2006/relationships/slide" Target="slides/slide118.xml"/><Relationship Id="rId270" Type="http://schemas.openxmlformats.org/officeDocument/2006/relationships/slide" Target="slides/slide269.xml"/><Relationship Id="rId291" Type="http://schemas.openxmlformats.org/officeDocument/2006/relationships/slide" Target="slides/slide290.xml"/><Relationship Id="rId305" Type="http://schemas.openxmlformats.org/officeDocument/2006/relationships/slide" Target="slides/slide304.xml"/><Relationship Id="rId326" Type="http://schemas.openxmlformats.org/officeDocument/2006/relationships/slide" Target="slides/slide325.xml"/><Relationship Id="rId347" Type="http://schemas.openxmlformats.org/officeDocument/2006/relationships/slide" Target="slides/slide346.xml"/><Relationship Id="rId44" Type="http://schemas.openxmlformats.org/officeDocument/2006/relationships/slide" Target="slides/slide43.xml"/><Relationship Id="rId65" Type="http://schemas.openxmlformats.org/officeDocument/2006/relationships/slide" Target="slides/slide64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51" Type="http://schemas.openxmlformats.org/officeDocument/2006/relationships/slide" Target="slides/slide150.xml"/><Relationship Id="rId172" Type="http://schemas.openxmlformats.org/officeDocument/2006/relationships/slide" Target="slides/slide171.xml"/><Relationship Id="rId193" Type="http://schemas.openxmlformats.org/officeDocument/2006/relationships/slide" Target="slides/slide192.xml"/><Relationship Id="rId207" Type="http://schemas.openxmlformats.org/officeDocument/2006/relationships/slide" Target="slides/slide206.xml"/><Relationship Id="rId228" Type="http://schemas.openxmlformats.org/officeDocument/2006/relationships/slide" Target="slides/slide227.xml"/><Relationship Id="rId249" Type="http://schemas.openxmlformats.org/officeDocument/2006/relationships/slide" Target="slides/slide248.xml"/><Relationship Id="rId13" Type="http://schemas.openxmlformats.org/officeDocument/2006/relationships/slide" Target="slides/slide12.xml"/><Relationship Id="rId109" Type="http://schemas.openxmlformats.org/officeDocument/2006/relationships/slide" Target="slides/slide108.xml"/><Relationship Id="rId260" Type="http://schemas.openxmlformats.org/officeDocument/2006/relationships/slide" Target="slides/slide259.xml"/><Relationship Id="rId281" Type="http://schemas.openxmlformats.org/officeDocument/2006/relationships/slide" Target="slides/slide280.xml"/><Relationship Id="rId316" Type="http://schemas.openxmlformats.org/officeDocument/2006/relationships/slide" Target="slides/slide315.xml"/><Relationship Id="rId337" Type="http://schemas.openxmlformats.org/officeDocument/2006/relationships/slide" Target="slides/slide336.xml"/><Relationship Id="rId34" Type="http://schemas.openxmlformats.org/officeDocument/2006/relationships/slide" Target="slides/slide33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20" Type="http://schemas.openxmlformats.org/officeDocument/2006/relationships/slide" Target="slides/slide119.xml"/><Relationship Id="rId141" Type="http://schemas.openxmlformats.org/officeDocument/2006/relationships/slide" Target="slides/slide140.xml"/><Relationship Id="rId358" Type="http://schemas.openxmlformats.org/officeDocument/2006/relationships/tableStyles" Target="tableStyles.xml"/><Relationship Id="rId7" Type="http://schemas.openxmlformats.org/officeDocument/2006/relationships/slide" Target="slides/slide6.xml"/><Relationship Id="rId162" Type="http://schemas.openxmlformats.org/officeDocument/2006/relationships/slide" Target="slides/slide161.xml"/><Relationship Id="rId183" Type="http://schemas.openxmlformats.org/officeDocument/2006/relationships/slide" Target="slides/slide182.xml"/><Relationship Id="rId218" Type="http://schemas.openxmlformats.org/officeDocument/2006/relationships/slide" Target="slides/slide217.xml"/><Relationship Id="rId239" Type="http://schemas.openxmlformats.org/officeDocument/2006/relationships/slide" Target="slides/slide238.xml"/><Relationship Id="rId250" Type="http://schemas.openxmlformats.org/officeDocument/2006/relationships/slide" Target="slides/slide249.xml"/><Relationship Id="rId271" Type="http://schemas.openxmlformats.org/officeDocument/2006/relationships/slide" Target="slides/slide270.xml"/><Relationship Id="rId292" Type="http://schemas.openxmlformats.org/officeDocument/2006/relationships/slide" Target="slides/slide291.xml"/><Relationship Id="rId306" Type="http://schemas.openxmlformats.org/officeDocument/2006/relationships/slide" Target="slides/slide305.xml"/><Relationship Id="rId24" Type="http://schemas.openxmlformats.org/officeDocument/2006/relationships/slide" Target="slides/slide23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31" Type="http://schemas.openxmlformats.org/officeDocument/2006/relationships/slide" Target="slides/slide130.xml"/><Relationship Id="rId327" Type="http://schemas.openxmlformats.org/officeDocument/2006/relationships/slide" Target="slides/slide326.xml"/><Relationship Id="rId348" Type="http://schemas.openxmlformats.org/officeDocument/2006/relationships/slide" Target="slides/slide347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4" Type="http://schemas.openxmlformats.org/officeDocument/2006/relationships/slide" Target="slides/slide193.xml"/><Relationship Id="rId208" Type="http://schemas.openxmlformats.org/officeDocument/2006/relationships/slide" Target="slides/slide207.xml"/><Relationship Id="rId229" Type="http://schemas.openxmlformats.org/officeDocument/2006/relationships/slide" Target="slides/slide228.xml"/><Relationship Id="rId240" Type="http://schemas.openxmlformats.org/officeDocument/2006/relationships/slide" Target="slides/slide239.xml"/><Relationship Id="rId261" Type="http://schemas.openxmlformats.org/officeDocument/2006/relationships/slide" Target="slides/slide260.xml"/><Relationship Id="rId14" Type="http://schemas.openxmlformats.org/officeDocument/2006/relationships/slide" Target="slides/slide13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282" Type="http://schemas.openxmlformats.org/officeDocument/2006/relationships/slide" Target="slides/slide281.xml"/><Relationship Id="rId317" Type="http://schemas.openxmlformats.org/officeDocument/2006/relationships/slide" Target="slides/slide316.xml"/><Relationship Id="rId338" Type="http://schemas.openxmlformats.org/officeDocument/2006/relationships/slide" Target="slides/slide337.xml"/><Relationship Id="rId8" Type="http://schemas.openxmlformats.org/officeDocument/2006/relationships/slide" Target="slides/slide7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184" Type="http://schemas.openxmlformats.org/officeDocument/2006/relationships/slide" Target="slides/slide183.xml"/><Relationship Id="rId219" Type="http://schemas.openxmlformats.org/officeDocument/2006/relationships/slide" Target="slides/slide218.xml"/><Relationship Id="rId230" Type="http://schemas.openxmlformats.org/officeDocument/2006/relationships/slide" Target="slides/slide229.xml"/><Relationship Id="rId251" Type="http://schemas.openxmlformats.org/officeDocument/2006/relationships/slide" Target="slides/slide250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272" Type="http://schemas.openxmlformats.org/officeDocument/2006/relationships/slide" Target="slides/slide271.xml"/><Relationship Id="rId293" Type="http://schemas.openxmlformats.org/officeDocument/2006/relationships/slide" Target="slides/slide292.xml"/><Relationship Id="rId307" Type="http://schemas.openxmlformats.org/officeDocument/2006/relationships/slide" Target="slides/slide306.xml"/><Relationship Id="rId328" Type="http://schemas.openxmlformats.org/officeDocument/2006/relationships/slide" Target="slides/slide327.xml"/><Relationship Id="rId349" Type="http://schemas.openxmlformats.org/officeDocument/2006/relationships/slide" Target="slides/slide348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95" Type="http://schemas.openxmlformats.org/officeDocument/2006/relationships/slide" Target="slides/slide194.xml"/><Relationship Id="rId209" Type="http://schemas.openxmlformats.org/officeDocument/2006/relationships/slide" Target="slides/slide208.xml"/><Relationship Id="rId190" Type="http://schemas.openxmlformats.org/officeDocument/2006/relationships/slide" Target="slides/slide189.xml"/><Relationship Id="rId204" Type="http://schemas.openxmlformats.org/officeDocument/2006/relationships/slide" Target="slides/slide203.xml"/><Relationship Id="rId220" Type="http://schemas.openxmlformats.org/officeDocument/2006/relationships/slide" Target="slides/slide219.xml"/><Relationship Id="rId225" Type="http://schemas.openxmlformats.org/officeDocument/2006/relationships/slide" Target="slides/slide224.xml"/><Relationship Id="rId241" Type="http://schemas.openxmlformats.org/officeDocument/2006/relationships/slide" Target="slides/slide240.xml"/><Relationship Id="rId246" Type="http://schemas.openxmlformats.org/officeDocument/2006/relationships/slide" Target="slides/slide245.xml"/><Relationship Id="rId267" Type="http://schemas.openxmlformats.org/officeDocument/2006/relationships/slide" Target="slides/slide266.xml"/><Relationship Id="rId288" Type="http://schemas.openxmlformats.org/officeDocument/2006/relationships/slide" Target="slides/slide287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262" Type="http://schemas.openxmlformats.org/officeDocument/2006/relationships/slide" Target="slides/slide261.xml"/><Relationship Id="rId283" Type="http://schemas.openxmlformats.org/officeDocument/2006/relationships/slide" Target="slides/slide282.xml"/><Relationship Id="rId313" Type="http://schemas.openxmlformats.org/officeDocument/2006/relationships/slide" Target="slides/slide312.xml"/><Relationship Id="rId318" Type="http://schemas.openxmlformats.org/officeDocument/2006/relationships/slide" Target="slides/slide317.xml"/><Relationship Id="rId339" Type="http://schemas.openxmlformats.org/officeDocument/2006/relationships/slide" Target="slides/slide338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slide" Target="slides/slide163.xml"/><Relationship Id="rId169" Type="http://schemas.openxmlformats.org/officeDocument/2006/relationships/slide" Target="slides/slide168.xml"/><Relationship Id="rId185" Type="http://schemas.openxmlformats.org/officeDocument/2006/relationships/slide" Target="slides/slide184.xml"/><Relationship Id="rId334" Type="http://schemas.openxmlformats.org/officeDocument/2006/relationships/slide" Target="slides/slide333.xml"/><Relationship Id="rId350" Type="http://schemas.openxmlformats.org/officeDocument/2006/relationships/slide" Target="slides/slide349.xml"/><Relationship Id="rId35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80" Type="http://schemas.openxmlformats.org/officeDocument/2006/relationships/slide" Target="slides/slide179.xml"/><Relationship Id="rId210" Type="http://schemas.openxmlformats.org/officeDocument/2006/relationships/slide" Target="slides/slide209.xml"/><Relationship Id="rId215" Type="http://schemas.openxmlformats.org/officeDocument/2006/relationships/slide" Target="slides/slide214.xml"/><Relationship Id="rId236" Type="http://schemas.openxmlformats.org/officeDocument/2006/relationships/slide" Target="slides/slide235.xml"/><Relationship Id="rId257" Type="http://schemas.openxmlformats.org/officeDocument/2006/relationships/slide" Target="slides/slide256.xml"/><Relationship Id="rId278" Type="http://schemas.openxmlformats.org/officeDocument/2006/relationships/slide" Target="slides/slide277.xml"/><Relationship Id="rId26" Type="http://schemas.openxmlformats.org/officeDocument/2006/relationships/slide" Target="slides/slide25.xml"/><Relationship Id="rId231" Type="http://schemas.openxmlformats.org/officeDocument/2006/relationships/slide" Target="slides/slide230.xml"/><Relationship Id="rId252" Type="http://schemas.openxmlformats.org/officeDocument/2006/relationships/slide" Target="slides/slide251.xml"/><Relationship Id="rId273" Type="http://schemas.openxmlformats.org/officeDocument/2006/relationships/slide" Target="slides/slide272.xml"/><Relationship Id="rId294" Type="http://schemas.openxmlformats.org/officeDocument/2006/relationships/slide" Target="slides/slide293.xml"/><Relationship Id="rId308" Type="http://schemas.openxmlformats.org/officeDocument/2006/relationships/slide" Target="slides/slide307.xml"/><Relationship Id="rId329" Type="http://schemas.openxmlformats.org/officeDocument/2006/relationships/slide" Target="slides/slide328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slide" Target="slides/slide174.xml"/><Relationship Id="rId340" Type="http://schemas.openxmlformats.org/officeDocument/2006/relationships/slide" Target="slides/slide339.xml"/><Relationship Id="rId196" Type="http://schemas.openxmlformats.org/officeDocument/2006/relationships/slide" Target="slides/slide195.xml"/><Relationship Id="rId200" Type="http://schemas.openxmlformats.org/officeDocument/2006/relationships/slide" Target="slides/slide199.xml"/><Relationship Id="rId16" Type="http://schemas.openxmlformats.org/officeDocument/2006/relationships/slide" Target="slides/slide15.xml"/><Relationship Id="rId221" Type="http://schemas.openxmlformats.org/officeDocument/2006/relationships/slide" Target="slides/slide220.xml"/><Relationship Id="rId242" Type="http://schemas.openxmlformats.org/officeDocument/2006/relationships/slide" Target="slides/slide241.xml"/><Relationship Id="rId263" Type="http://schemas.openxmlformats.org/officeDocument/2006/relationships/slide" Target="slides/slide262.xml"/><Relationship Id="rId284" Type="http://schemas.openxmlformats.org/officeDocument/2006/relationships/slide" Target="slides/slide283.xml"/><Relationship Id="rId319" Type="http://schemas.openxmlformats.org/officeDocument/2006/relationships/slide" Target="slides/slide318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330" Type="http://schemas.openxmlformats.org/officeDocument/2006/relationships/slide" Target="slides/slide329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186" Type="http://schemas.openxmlformats.org/officeDocument/2006/relationships/slide" Target="slides/slide185.xml"/><Relationship Id="rId351" Type="http://schemas.openxmlformats.org/officeDocument/2006/relationships/slide" Target="slides/slide350.xml"/><Relationship Id="rId211" Type="http://schemas.openxmlformats.org/officeDocument/2006/relationships/slide" Target="slides/slide210.xml"/><Relationship Id="rId232" Type="http://schemas.openxmlformats.org/officeDocument/2006/relationships/slide" Target="slides/slide231.xml"/><Relationship Id="rId253" Type="http://schemas.openxmlformats.org/officeDocument/2006/relationships/slide" Target="slides/slide252.xml"/><Relationship Id="rId274" Type="http://schemas.openxmlformats.org/officeDocument/2006/relationships/slide" Target="slides/slide273.xml"/><Relationship Id="rId295" Type="http://schemas.openxmlformats.org/officeDocument/2006/relationships/slide" Target="slides/slide294.xml"/><Relationship Id="rId309" Type="http://schemas.openxmlformats.org/officeDocument/2006/relationships/slide" Target="slides/slide308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320" Type="http://schemas.openxmlformats.org/officeDocument/2006/relationships/slide" Target="slides/slide319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6" Type="http://schemas.openxmlformats.org/officeDocument/2006/relationships/slide" Target="slides/slide175.xml"/><Relationship Id="rId197" Type="http://schemas.openxmlformats.org/officeDocument/2006/relationships/slide" Target="slides/slide196.xml"/><Relationship Id="rId341" Type="http://schemas.openxmlformats.org/officeDocument/2006/relationships/slide" Target="slides/slide340.xml"/><Relationship Id="rId201" Type="http://schemas.openxmlformats.org/officeDocument/2006/relationships/slide" Target="slides/slide200.xml"/><Relationship Id="rId222" Type="http://schemas.openxmlformats.org/officeDocument/2006/relationships/slide" Target="slides/slide221.xml"/><Relationship Id="rId243" Type="http://schemas.openxmlformats.org/officeDocument/2006/relationships/slide" Target="slides/slide242.xml"/><Relationship Id="rId264" Type="http://schemas.openxmlformats.org/officeDocument/2006/relationships/slide" Target="slides/slide263.xml"/><Relationship Id="rId285" Type="http://schemas.openxmlformats.org/officeDocument/2006/relationships/slide" Target="slides/slide284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Relationship Id="rId310" Type="http://schemas.openxmlformats.org/officeDocument/2006/relationships/slide" Target="slides/slide309.xml"/><Relationship Id="rId70" Type="http://schemas.openxmlformats.org/officeDocument/2006/relationships/slide" Target="slides/slide69.xml"/><Relationship Id="rId91" Type="http://schemas.openxmlformats.org/officeDocument/2006/relationships/slide" Target="slides/slide90.xml"/><Relationship Id="rId145" Type="http://schemas.openxmlformats.org/officeDocument/2006/relationships/slide" Target="slides/slide144.xml"/><Relationship Id="rId166" Type="http://schemas.openxmlformats.org/officeDocument/2006/relationships/slide" Target="slides/slide165.xml"/><Relationship Id="rId187" Type="http://schemas.openxmlformats.org/officeDocument/2006/relationships/slide" Target="slides/slide186.xml"/><Relationship Id="rId331" Type="http://schemas.openxmlformats.org/officeDocument/2006/relationships/slide" Target="slides/slide330.xml"/><Relationship Id="rId352" Type="http://schemas.openxmlformats.org/officeDocument/2006/relationships/slide" Target="slides/slide351.xml"/><Relationship Id="rId1" Type="http://schemas.openxmlformats.org/officeDocument/2006/relationships/slideMaster" Target="slideMasters/slideMaster1.xml"/><Relationship Id="rId212" Type="http://schemas.openxmlformats.org/officeDocument/2006/relationships/slide" Target="slides/slide211.xml"/><Relationship Id="rId233" Type="http://schemas.openxmlformats.org/officeDocument/2006/relationships/slide" Target="slides/slide232.xml"/><Relationship Id="rId254" Type="http://schemas.openxmlformats.org/officeDocument/2006/relationships/slide" Target="slides/slide253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275" Type="http://schemas.openxmlformats.org/officeDocument/2006/relationships/slide" Target="slides/slide274.xml"/><Relationship Id="rId296" Type="http://schemas.openxmlformats.org/officeDocument/2006/relationships/slide" Target="slides/slide295.xml"/><Relationship Id="rId300" Type="http://schemas.openxmlformats.org/officeDocument/2006/relationships/slide" Target="slides/slide299.xml"/><Relationship Id="rId60" Type="http://schemas.openxmlformats.org/officeDocument/2006/relationships/slide" Target="slides/slide59.xml"/><Relationship Id="rId81" Type="http://schemas.openxmlformats.org/officeDocument/2006/relationships/slide" Target="slides/slide80.xml"/><Relationship Id="rId135" Type="http://schemas.openxmlformats.org/officeDocument/2006/relationships/slide" Target="slides/slide134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Relationship Id="rId198" Type="http://schemas.openxmlformats.org/officeDocument/2006/relationships/slide" Target="slides/slide197.xml"/><Relationship Id="rId321" Type="http://schemas.openxmlformats.org/officeDocument/2006/relationships/slide" Target="slides/slide320.xml"/><Relationship Id="rId342" Type="http://schemas.openxmlformats.org/officeDocument/2006/relationships/slide" Target="slides/slide341.xml"/><Relationship Id="rId202" Type="http://schemas.openxmlformats.org/officeDocument/2006/relationships/slide" Target="slides/slide201.xml"/><Relationship Id="rId223" Type="http://schemas.openxmlformats.org/officeDocument/2006/relationships/slide" Target="slides/slide222.xml"/><Relationship Id="rId244" Type="http://schemas.openxmlformats.org/officeDocument/2006/relationships/slide" Target="slides/slide243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265" Type="http://schemas.openxmlformats.org/officeDocument/2006/relationships/slide" Target="slides/slide264.xml"/><Relationship Id="rId286" Type="http://schemas.openxmlformats.org/officeDocument/2006/relationships/slide" Target="slides/slide285.xml"/><Relationship Id="rId50" Type="http://schemas.openxmlformats.org/officeDocument/2006/relationships/slide" Target="slides/slide49.xml"/><Relationship Id="rId104" Type="http://schemas.openxmlformats.org/officeDocument/2006/relationships/slide" Target="slides/slide103.xml"/><Relationship Id="rId125" Type="http://schemas.openxmlformats.org/officeDocument/2006/relationships/slide" Target="slides/slide124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188" Type="http://schemas.openxmlformats.org/officeDocument/2006/relationships/slide" Target="slides/slide187.xml"/><Relationship Id="rId311" Type="http://schemas.openxmlformats.org/officeDocument/2006/relationships/slide" Target="slides/slide310.xml"/><Relationship Id="rId332" Type="http://schemas.openxmlformats.org/officeDocument/2006/relationships/slide" Target="slides/slide331.xml"/><Relationship Id="rId353" Type="http://schemas.openxmlformats.org/officeDocument/2006/relationships/slide" Target="slides/slide352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13" Type="http://schemas.openxmlformats.org/officeDocument/2006/relationships/slide" Target="slides/slide212.xml"/><Relationship Id="rId234" Type="http://schemas.openxmlformats.org/officeDocument/2006/relationships/slide" Target="slides/slide233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55" Type="http://schemas.openxmlformats.org/officeDocument/2006/relationships/slide" Target="slides/slide254.xml"/><Relationship Id="rId276" Type="http://schemas.openxmlformats.org/officeDocument/2006/relationships/slide" Target="slides/slide275.xml"/><Relationship Id="rId297" Type="http://schemas.openxmlformats.org/officeDocument/2006/relationships/slide" Target="slides/slide296.xml"/><Relationship Id="rId40" Type="http://schemas.openxmlformats.org/officeDocument/2006/relationships/slide" Target="slides/slide39.xml"/><Relationship Id="rId115" Type="http://schemas.openxmlformats.org/officeDocument/2006/relationships/slide" Target="slides/slide114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Relationship Id="rId301" Type="http://schemas.openxmlformats.org/officeDocument/2006/relationships/slide" Target="slides/slide300.xml"/><Relationship Id="rId322" Type="http://schemas.openxmlformats.org/officeDocument/2006/relationships/slide" Target="slides/slide321.xml"/><Relationship Id="rId343" Type="http://schemas.openxmlformats.org/officeDocument/2006/relationships/slide" Target="slides/slide342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9" Type="http://schemas.openxmlformats.org/officeDocument/2006/relationships/slide" Target="slides/slide198.xml"/><Relationship Id="rId203" Type="http://schemas.openxmlformats.org/officeDocument/2006/relationships/slide" Target="slides/slide202.xml"/><Relationship Id="rId19" Type="http://schemas.openxmlformats.org/officeDocument/2006/relationships/slide" Target="slides/slide18.xml"/><Relationship Id="rId224" Type="http://schemas.openxmlformats.org/officeDocument/2006/relationships/slide" Target="slides/slide223.xml"/><Relationship Id="rId245" Type="http://schemas.openxmlformats.org/officeDocument/2006/relationships/slide" Target="slides/slide244.xml"/><Relationship Id="rId266" Type="http://schemas.openxmlformats.org/officeDocument/2006/relationships/slide" Target="slides/slide265.xml"/><Relationship Id="rId287" Type="http://schemas.openxmlformats.org/officeDocument/2006/relationships/slide" Target="slides/slide286.xml"/><Relationship Id="rId30" Type="http://schemas.openxmlformats.org/officeDocument/2006/relationships/slide" Target="slides/slide2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312" Type="http://schemas.openxmlformats.org/officeDocument/2006/relationships/slide" Target="slides/slide311.xml"/><Relationship Id="rId333" Type="http://schemas.openxmlformats.org/officeDocument/2006/relationships/slide" Target="slides/slide332.xml"/><Relationship Id="rId354" Type="http://schemas.openxmlformats.org/officeDocument/2006/relationships/notesMaster" Target="notesMasters/notesMaster1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189" Type="http://schemas.openxmlformats.org/officeDocument/2006/relationships/slide" Target="slides/slide188.xml"/><Relationship Id="rId3" Type="http://schemas.openxmlformats.org/officeDocument/2006/relationships/slide" Target="slides/slide2.xml"/><Relationship Id="rId214" Type="http://schemas.openxmlformats.org/officeDocument/2006/relationships/slide" Target="slides/slide213.xml"/><Relationship Id="rId235" Type="http://schemas.openxmlformats.org/officeDocument/2006/relationships/slide" Target="slides/slide234.xml"/><Relationship Id="rId256" Type="http://schemas.openxmlformats.org/officeDocument/2006/relationships/slide" Target="slides/slide255.xml"/><Relationship Id="rId277" Type="http://schemas.openxmlformats.org/officeDocument/2006/relationships/slide" Target="slides/slide276.xml"/><Relationship Id="rId298" Type="http://schemas.openxmlformats.org/officeDocument/2006/relationships/slide" Target="slides/slide297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302" Type="http://schemas.openxmlformats.org/officeDocument/2006/relationships/slide" Target="slides/slide301.xml"/><Relationship Id="rId323" Type="http://schemas.openxmlformats.org/officeDocument/2006/relationships/slide" Target="slides/slide322.xml"/><Relationship Id="rId344" Type="http://schemas.openxmlformats.org/officeDocument/2006/relationships/slide" Target="slides/slide343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179" Type="http://schemas.openxmlformats.org/officeDocument/2006/relationships/slide" Target="slides/slide17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9D47684-8075-49D5-8FEB-0920075822BE}" type="doc">
      <dgm:prSet loTypeId="urn:microsoft.com/office/officeart/2005/8/layout/pictureOrgChart+Icon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4442646-C67B-44BA-9CA7-DEA3FDB49166}">
      <dgm:prSet phldrT="[Text]" phldr="1" custT="1"/>
      <dgm:spPr/>
      <dgm:t>
        <a:bodyPr/>
        <a:lstStyle/>
        <a:p>
          <a:endParaRPr lang="en-US" sz="1200" dirty="0"/>
        </a:p>
      </dgm:t>
    </dgm:pt>
    <dgm:pt modelId="{9F3B0733-6764-4F84-9F38-A13BD7E53FFA}" type="parTrans" cxnId="{0155C7D0-27BF-4FC2-916D-0005F62D1136}">
      <dgm:prSet/>
      <dgm:spPr/>
      <dgm:t>
        <a:bodyPr/>
        <a:lstStyle/>
        <a:p>
          <a:endParaRPr lang="en-US" sz="1200"/>
        </a:p>
      </dgm:t>
    </dgm:pt>
    <dgm:pt modelId="{FD9C7445-2ED8-4E00-99F1-EF26B55FD633}" type="sibTrans" cxnId="{0155C7D0-27BF-4FC2-916D-0005F62D1136}">
      <dgm:prSet/>
      <dgm:spPr/>
      <dgm:t>
        <a:bodyPr/>
        <a:lstStyle/>
        <a:p>
          <a:endParaRPr lang="en-US" sz="1200"/>
        </a:p>
      </dgm:t>
    </dgm:pt>
    <dgm:pt modelId="{2AB11A0E-3EE3-456A-AF4C-318519269908}" type="asst">
      <dgm:prSet phldrT="[Text]" phldr="1" custT="1"/>
      <dgm:spPr/>
      <dgm:t>
        <a:bodyPr/>
        <a:lstStyle/>
        <a:p>
          <a:endParaRPr lang="en-US" sz="1200" dirty="0"/>
        </a:p>
      </dgm:t>
    </dgm:pt>
    <dgm:pt modelId="{3847A641-F563-48B5-AE87-671426D496B4}" type="parTrans" cxnId="{9FC28309-4FE3-48A1-A18C-AD0D06FA4C99}">
      <dgm:prSet/>
      <dgm:spPr/>
      <dgm:t>
        <a:bodyPr/>
        <a:lstStyle/>
        <a:p>
          <a:endParaRPr lang="en-US" sz="1200"/>
        </a:p>
      </dgm:t>
    </dgm:pt>
    <dgm:pt modelId="{1E488658-FCA4-4216-97A8-92DA5501187A}" type="sibTrans" cxnId="{9FC28309-4FE3-48A1-A18C-AD0D06FA4C99}">
      <dgm:prSet/>
      <dgm:spPr/>
      <dgm:t>
        <a:bodyPr/>
        <a:lstStyle/>
        <a:p>
          <a:endParaRPr lang="en-US" sz="1200"/>
        </a:p>
      </dgm:t>
    </dgm:pt>
    <dgm:pt modelId="{51CF6839-1F03-4CED-A994-77DD6595154A}">
      <dgm:prSet phldrT="[Text]" phldr="1" custT="1"/>
      <dgm:spPr/>
      <dgm:t>
        <a:bodyPr/>
        <a:lstStyle/>
        <a:p>
          <a:endParaRPr lang="en-US" sz="1200" dirty="0"/>
        </a:p>
      </dgm:t>
    </dgm:pt>
    <dgm:pt modelId="{0C936B1E-6D68-49EB-A970-5B7FA17AED58}" type="parTrans" cxnId="{A458498F-3086-486C-860A-FB54204AF194}">
      <dgm:prSet/>
      <dgm:spPr/>
      <dgm:t>
        <a:bodyPr/>
        <a:lstStyle/>
        <a:p>
          <a:endParaRPr lang="en-US" sz="1200"/>
        </a:p>
      </dgm:t>
    </dgm:pt>
    <dgm:pt modelId="{413D25A6-EEBC-4B97-AC68-62FE61B77CE2}" type="sibTrans" cxnId="{A458498F-3086-486C-860A-FB54204AF194}">
      <dgm:prSet/>
      <dgm:spPr/>
      <dgm:t>
        <a:bodyPr/>
        <a:lstStyle/>
        <a:p>
          <a:endParaRPr lang="en-US" sz="1200"/>
        </a:p>
      </dgm:t>
    </dgm:pt>
    <dgm:pt modelId="{C743939D-7A60-4FD2-A535-613D72072C57}">
      <dgm:prSet phldrT="[Text]" phldr="1" custT="1"/>
      <dgm:spPr/>
      <dgm:t>
        <a:bodyPr/>
        <a:lstStyle/>
        <a:p>
          <a:endParaRPr lang="en-US" sz="1200" dirty="0"/>
        </a:p>
      </dgm:t>
    </dgm:pt>
    <dgm:pt modelId="{419CCDE0-5C94-4450-B309-7A6056772217}" type="parTrans" cxnId="{5217F02C-A482-40D5-8A0D-BC14188D8BE6}">
      <dgm:prSet/>
      <dgm:spPr/>
      <dgm:t>
        <a:bodyPr/>
        <a:lstStyle/>
        <a:p>
          <a:endParaRPr lang="en-US" sz="1200"/>
        </a:p>
      </dgm:t>
    </dgm:pt>
    <dgm:pt modelId="{E7184B8E-18A6-448E-9D3F-3FD5DF36A7B5}" type="sibTrans" cxnId="{5217F02C-A482-40D5-8A0D-BC14188D8BE6}">
      <dgm:prSet/>
      <dgm:spPr/>
      <dgm:t>
        <a:bodyPr/>
        <a:lstStyle/>
        <a:p>
          <a:endParaRPr lang="en-US" sz="1200"/>
        </a:p>
      </dgm:t>
    </dgm:pt>
    <dgm:pt modelId="{08A868CC-1868-464A-AF1A-7B98D7F1EA9C}">
      <dgm:prSet phldrT="[Text]" phldr="1" custT="1"/>
      <dgm:spPr/>
      <dgm:t>
        <a:bodyPr/>
        <a:lstStyle/>
        <a:p>
          <a:endParaRPr lang="en-US" sz="1200"/>
        </a:p>
      </dgm:t>
    </dgm:pt>
    <dgm:pt modelId="{63679EBB-A65B-4221-AC11-7E9C3042ECF2}" type="parTrans" cxnId="{9AEB746C-C269-4DF4-9D3A-4BD0E328394E}">
      <dgm:prSet/>
      <dgm:spPr/>
      <dgm:t>
        <a:bodyPr/>
        <a:lstStyle/>
        <a:p>
          <a:endParaRPr lang="en-US" sz="1200"/>
        </a:p>
      </dgm:t>
    </dgm:pt>
    <dgm:pt modelId="{56AFF47C-E17D-4A65-9991-78F559CDACCC}" type="sibTrans" cxnId="{9AEB746C-C269-4DF4-9D3A-4BD0E328394E}">
      <dgm:prSet/>
      <dgm:spPr/>
      <dgm:t>
        <a:bodyPr/>
        <a:lstStyle/>
        <a:p>
          <a:endParaRPr lang="en-US" sz="1200"/>
        </a:p>
      </dgm:t>
    </dgm:pt>
    <dgm:pt modelId="{C7650932-E02C-4EB7-9604-D85AE2A500AA}">
      <dgm:prSet custT="1"/>
      <dgm:spPr/>
      <dgm:t>
        <a:bodyPr/>
        <a:lstStyle/>
        <a:p>
          <a:endParaRPr lang="en-US" sz="1200"/>
        </a:p>
      </dgm:t>
    </dgm:pt>
    <dgm:pt modelId="{DDB7A9E7-1641-4111-AC67-15EC131DDFB7}" type="parTrans" cxnId="{DA98F9EE-5725-42B4-BF44-9C4FD5272DBD}">
      <dgm:prSet/>
      <dgm:spPr/>
      <dgm:t>
        <a:bodyPr/>
        <a:lstStyle/>
        <a:p>
          <a:endParaRPr lang="en-US" sz="1200"/>
        </a:p>
      </dgm:t>
    </dgm:pt>
    <dgm:pt modelId="{7FF10922-A324-4636-8BB3-2D2F601B5658}" type="sibTrans" cxnId="{DA98F9EE-5725-42B4-BF44-9C4FD5272DBD}">
      <dgm:prSet/>
      <dgm:spPr/>
      <dgm:t>
        <a:bodyPr/>
        <a:lstStyle/>
        <a:p>
          <a:endParaRPr lang="en-US" sz="1200"/>
        </a:p>
      </dgm:t>
    </dgm:pt>
    <dgm:pt modelId="{4CDB789E-846E-4F96-AE1F-4920559BB810}">
      <dgm:prSet custT="1"/>
      <dgm:spPr/>
      <dgm:t>
        <a:bodyPr/>
        <a:lstStyle/>
        <a:p>
          <a:endParaRPr lang="en-US" sz="1200"/>
        </a:p>
      </dgm:t>
    </dgm:pt>
    <dgm:pt modelId="{223180B9-E290-46D3-8EE7-51A96FACF8EB}" type="parTrans" cxnId="{76268C96-FA04-4713-85E4-FC10CD0B3C6B}">
      <dgm:prSet/>
      <dgm:spPr/>
      <dgm:t>
        <a:bodyPr/>
        <a:lstStyle/>
        <a:p>
          <a:endParaRPr lang="en-US" sz="1200"/>
        </a:p>
      </dgm:t>
    </dgm:pt>
    <dgm:pt modelId="{2AB0C10A-2AE6-43D5-9A38-C46DCE03496A}" type="sibTrans" cxnId="{76268C96-FA04-4713-85E4-FC10CD0B3C6B}">
      <dgm:prSet/>
      <dgm:spPr/>
      <dgm:t>
        <a:bodyPr/>
        <a:lstStyle/>
        <a:p>
          <a:endParaRPr lang="en-US" sz="1200"/>
        </a:p>
      </dgm:t>
    </dgm:pt>
    <dgm:pt modelId="{591EE130-A637-4F8C-B5BC-8C4E238D2C86}">
      <dgm:prSet custT="1"/>
      <dgm:spPr/>
      <dgm:t>
        <a:bodyPr/>
        <a:lstStyle/>
        <a:p>
          <a:endParaRPr lang="en-US" sz="1200"/>
        </a:p>
      </dgm:t>
    </dgm:pt>
    <dgm:pt modelId="{F3FA766E-28F5-4AA5-9AA4-2876FB5A6FFE}" type="parTrans" cxnId="{E576F260-FA7F-44AD-92E5-A32ECDAA9A21}">
      <dgm:prSet/>
      <dgm:spPr/>
      <dgm:t>
        <a:bodyPr/>
        <a:lstStyle/>
        <a:p>
          <a:endParaRPr lang="en-US" sz="1200"/>
        </a:p>
      </dgm:t>
    </dgm:pt>
    <dgm:pt modelId="{7E839488-8C06-4611-BB88-BBDEBBB3F5D9}" type="sibTrans" cxnId="{E576F260-FA7F-44AD-92E5-A32ECDAA9A21}">
      <dgm:prSet/>
      <dgm:spPr/>
      <dgm:t>
        <a:bodyPr/>
        <a:lstStyle/>
        <a:p>
          <a:endParaRPr lang="en-US" sz="1200"/>
        </a:p>
      </dgm:t>
    </dgm:pt>
    <dgm:pt modelId="{B47B6494-7E57-4049-91B5-5099891D3629}">
      <dgm:prSet custT="1"/>
      <dgm:spPr/>
      <dgm:t>
        <a:bodyPr/>
        <a:lstStyle/>
        <a:p>
          <a:endParaRPr lang="en-US" sz="1200"/>
        </a:p>
      </dgm:t>
    </dgm:pt>
    <dgm:pt modelId="{F3191F85-7451-422B-B96F-54D3781C96A7}" type="parTrans" cxnId="{3A78BB13-5498-4B62-8CB7-A55F881787BE}">
      <dgm:prSet/>
      <dgm:spPr/>
      <dgm:t>
        <a:bodyPr/>
        <a:lstStyle/>
        <a:p>
          <a:endParaRPr lang="en-US" sz="1200"/>
        </a:p>
      </dgm:t>
    </dgm:pt>
    <dgm:pt modelId="{3E844B44-95E5-4ACB-9BF2-3A7B1ADF7CC0}" type="sibTrans" cxnId="{3A78BB13-5498-4B62-8CB7-A55F881787BE}">
      <dgm:prSet/>
      <dgm:spPr/>
      <dgm:t>
        <a:bodyPr/>
        <a:lstStyle/>
        <a:p>
          <a:endParaRPr lang="en-US" sz="1200"/>
        </a:p>
      </dgm:t>
    </dgm:pt>
    <dgm:pt modelId="{6A311436-096B-4210-97AD-E19FD0931E17}">
      <dgm:prSet custT="1"/>
      <dgm:spPr/>
      <dgm:t>
        <a:bodyPr/>
        <a:lstStyle/>
        <a:p>
          <a:endParaRPr lang="en-US" sz="1200"/>
        </a:p>
      </dgm:t>
    </dgm:pt>
    <dgm:pt modelId="{465BA028-B739-4B1B-9B8A-27E2E144DB4D}" type="parTrans" cxnId="{49C0443D-23AF-4E89-8882-4B39AAD763A8}">
      <dgm:prSet/>
      <dgm:spPr/>
      <dgm:t>
        <a:bodyPr/>
        <a:lstStyle/>
        <a:p>
          <a:endParaRPr lang="en-US" sz="1200"/>
        </a:p>
      </dgm:t>
    </dgm:pt>
    <dgm:pt modelId="{65640D51-5043-4999-B025-08D6F0C3D39C}" type="sibTrans" cxnId="{49C0443D-23AF-4E89-8882-4B39AAD763A8}">
      <dgm:prSet/>
      <dgm:spPr/>
      <dgm:t>
        <a:bodyPr/>
        <a:lstStyle/>
        <a:p>
          <a:endParaRPr lang="en-US" sz="1200"/>
        </a:p>
      </dgm:t>
    </dgm:pt>
    <dgm:pt modelId="{603C2F3F-2BEE-41CD-AF9D-ACC67DE7F8AA}">
      <dgm:prSet custT="1"/>
      <dgm:spPr/>
      <dgm:t>
        <a:bodyPr/>
        <a:lstStyle/>
        <a:p>
          <a:endParaRPr lang="en-US" sz="1200"/>
        </a:p>
      </dgm:t>
    </dgm:pt>
    <dgm:pt modelId="{E7FFA17B-19D5-4F67-8D66-132C9BC10489}" type="parTrans" cxnId="{F42D0396-681D-490F-BEEF-64A8D191C748}">
      <dgm:prSet/>
      <dgm:spPr/>
      <dgm:t>
        <a:bodyPr/>
        <a:lstStyle/>
        <a:p>
          <a:endParaRPr lang="en-US" sz="1200"/>
        </a:p>
      </dgm:t>
    </dgm:pt>
    <dgm:pt modelId="{1DB5EC68-5D0D-4C80-B1D9-5B0AC2838C34}" type="sibTrans" cxnId="{F42D0396-681D-490F-BEEF-64A8D191C748}">
      <dgm:prSet/>
      <dgm:spPr/>
      <dgm:t>
        <a:bodyPr/>
        <a:lstStyle/>
        <a:p>
          <a:endParaRPr lang="en-US" sz="1200"/>
        </a:p>
      </dgm:t>
    </dgm:pt>
    <dgm:pt modelId="{D4BB933A-A933-4439-9872-63006F09BC03}">
      <dgm:prSet custT="1"/>
      <dgm:spPr/>
      <dgm:t>
        <a:bodyPr/>
        <a:lstStyle/>
        <a:p>
          <a:endParaRPr lang="en-US" sz="1200"/>
        </a:p>
      </dgm:t>
    </dgm:pt>
    <dgm:pt modelId="{A08897B7-0240-4879-A88A-F00ADE7E72DA}" type="parTrans" cxnId="{7F5D25B1-2450-4DD3-81E9-BF71F7F108CE}">
      <dgm:prSet/>
      <dgm:spPr/>
      <dgm:t>
        <a:bodyPr/>
        <a:lstStyle/>
        <a:p>
          <a:endParaRPr lang="en-US" sz="1200"/>
        </a:p>
      </dgm:t>
    </dgm:pt>
    <dgm:pt modelId="{7F8A1F3C-A276-45EA-93EB-534F320C92AD}" type="sibTrans" cxnId="{7F5D25B1-2450-4DD3-81E9-BF71F7F108CE}">
      <dgm:prSet/>
      <dgm:spPr/>
      <dgm:t>
        <a:bodyPr/>
        <a:lstStyle/>
        <a:p>
          <a:endParaRPr lang="en-US" sz="1200"/>
        </a:p>
      </dgm:t>
    </dgm:pt>
    <dgm:pt modelId="{5DE43C44-0F76-4035-AC8F-B73A5B874E72}">
      <dgm:prSet custT="1"/>
      <dgm:spPr/>
      <dgm:t>
        <a:bodyPr/>
        <a:lstStyle/>
        <a:p>
          <a:endParaRPr lang="en-US" sz="1200"/>
        </a:p>
      </dgm:t>
    </dgm:pt>
    <dgm:pt modelId="{6E9D1BE4-70A5-4F00-AF09-A7927DCA6019}" type="parTrans" cxnId="{116D4024-D365-48B1-8816-71CB16F4A1BF}">
      <dgm:prSet/>
      <dgm:spPr/>
      <dgm:t>
        <a:bodyPr/>
        <a:lstStyle/>
        <a:p>
          <a:endParaRPr lang="en-US" sz="1200"/>
        </a:p>
      </dgm:t>
    </dgm:pt>
    <dgm:pt modelId="{5EAEDB76-4572-4151-81C5-5F25B37AC9ED}" type="sibTrans" cxnId="{116D4024-D365-48B1-8816-71CB16F4A1BF}">
      <dgm:prSet/>
      <dgm:spPr/>
      <dgm:t>
        <a:bodyPr/>
        <a:lstStyle/>
        <a:p>
          <a:endParaRPr lang="en-US" sz="1200"/>
        </a:p>
      </dgm:t>
    </dgm:pt>
    <dgm:pt modelId="{B8151F00-A58E-4020-9494-F15E1D501298}">
      <dgm:prSet custT="1"/>
      <dgm:spPr/>
      <dgm:t>
        <a:bodyPr/>
        <a:lstStyle/>
        <a:p>
          <a:endParaRPr lang="en-US" sz="1200"/>
        </a:p>
      </dgm:t>
    </dgm:pt>
    <dgm:pt modelId="{E7C357A8-212A-4BC4-AADE-01999E556E61}" type="parTrans" cxnId="{10BB294C-FE15-4A15-8E87-0CA5C20EDD6A}">
      <dgm:prSet/>
      <dgm:spPr/>
      <dgm:t>
        <a:bodyPr/>
        <a:lstStyle/>
        <a:p>
          <a:endParaRPr lang="en-US" sz="1200"/>
        </a:p>
      </dgm:t>
    </dgm:pt>
    <dgm:pt modelId="{8820442B-853C-4B58-B5F7-90D59D739149}" type="sibTrans" cxnId="{10BB294C-FE15-4A15-8E87-0CA5C20EDD6A}">
      <dgm:prSet/>
      <dgm:spPr/>
      <dgm:t>
        <a:bodyPr/>
        <a:lstStyle/>
        <a:p>
          <a:endParaRPr lang="en-US" sz="1200"/>
        </a:p>
      </dgm:t>
    </dgm:pt>
    <dgm:pt modelId="{C4F74FF8-0521-4F91-8262-E27B6C75289E}">
      <dgm:prSet custT="1"/>
      <dgm:spPr/>
      <dgm:t>
        <a:bodyPr/>
        <a:lstStyle/>
        <a:p>
          <a:endParaRPr lang="en-US" sz="1200"/>
        </a:p>
      </dgm:t>
    </dgm:pt>
    <dgm:pt modelId="{69407BC1-D8EA-49F3-89EA-97029D36D88D}" type="parTrans" cxnId="{9CE2E9E1-971D-4F53-A034-35996CA3147E}">
      <dgm:prSet/>
      <dgm:spPr/>
      <dgm:t>
        <a:bodyPr/>
        <a:lstStyle/>
        <a:p>
          <a:endParaRPr lang="en-US" sz="1200"/>
        </a:p>
      </dgm:t>
    </dgm:pt>
    <dgm:pt modelId="{0E707AB1-B212-4CE0-9435-A26B1083CBA3}" type="sibTrans" cxnId="{9CE2E9E1-971D-4F53-A034-35996CA3147E}">
      <dgm:prSet/>
      <dgm:spPr/>
      <dgm:t>
        <a:bodyPr/>
        <a:lstStyle/>
        <a:p>
          <a:endParaRPr lang="en-US" sz="1200"/>
        </a:p>
      </dgm:t>
    </dgm:pt>
    <dgm:pt modelId="{CE6512AC-EC62-4F5B-88C1-98B71D683B4E}">
      <dgm:prSet custT="1"/>
      <dgm:spPr/>
      <dgm:t>
        <a:bodyPr/>
        <a:lstStyle/>
        <a:p>
          <a:endParaRPr lang="en-US" sz="1200"/>
        </a:p>
      </dgm:t>
    </dgm:pt>
    <dgm:pt modelId="{D241B4F0-AFFF-494A-8ED3-E473B90CF145}" type="parTrans" cxnId="{C7C14823-6E26-46A2-AE8B-93476270C447}">
      <dgm:prSet/>
      <dgm:spPr/>
      <dgm:t>
        <a:bodyPr/>
        <a:lstStyle/>
        <a:p>
          <a:endParaRPr lang="en-US" sz="1200"/>
        </a:p>
      </dgm:t>
    </dgm:pt>
    <dgm:pt modelId="{22996079-1892-4673-8CBE-E677C8504BF0}" type="sibTrans" cxnId="{C7C14823-6E26-46A2-AE8B-93476270C447}">
      <dgm:prSet/>
      <dgm:spPr/>
      <dgm:t>
        <a:bodyPr/>
        <a:lstStyle/>
        <a:p>
          <a:endParaRPr lang="en-US" sz="1200"/>
        </a:p>
      </dgm:t>
    </dgm:pt>
    <dgm:pt modelId="{B7A3C8DE-FC08-4048-B8D5-BAB508574FC1}">
      <dgm:prSet custT="1"/>
      <dgm:spPr/>
      <dgm:t>
        <a:bodyPr/>
        <a:lstStyle/>
        <a:p>
          <a:endParaRPr lang="en-US" sz="1200"/>
        </a:p>
      </dgm:t>
    </dgm:pt>
    <dgm:pt modelId="{8F16703F-8401-4099-BCC7-46E75FD6F440}" type="parTrans" cxnId="{ED71834F-FE88-4F52-8BEA-D7095B9A14D0}">
      <dgm:prSet/>
      <dgm:spPr/>
      <dgm:t>
        <a:bodyPr/>
        <a:lstStyle/>
        <a:p>
          <a:endParaRPr lang="en-US" sz="1200"/>
        </a:p>
      </dgm:t>
    </dgm:pt>
    <dgm:pt modelId="{7B1924FC-5E83-4D51-A8A1-D2575D395AA9}" type="sibTrans" cxnId="{ED71834F-FE88-4F52-8BEA-D7095B9A14D0}">
      <dgm:prSet/>
      <dgm:spPr/>
      <dgm:t>
        <a:bodyPr/>
        <a:lstStyle/>
        <a:p>
          <a:endParaRPr lang="en-US" sz="1200"/>
        </a:p>
      </dgm:t>
    </dgm:pt>
    <dgm:pt modelId="{021088F6-0DF1-40C2-9617-24FDC1742F64}">
      <dgm:prSet custT="1"/>
      <dgm:spPr/>
      <dgm:t>
        <a:bodyPr/>
        <a:lstStyle/>
        <a:p>
          <a:endParaRPr lang="en-US" sz="1200"/>
        </a:p>
      </dgm:t>
    </dgm:pt>
    <dgm:pt modelId="{4E7ABEFC-75EB-41B7-91EC-684F1B1EFA5C}" type="parTrans" cxnId="{2506F445-BCE3-46F7-ADFF-76F8C5B7B9CC}">
      <dgm:prSet/>
      <dgm:spPr/>
      <dgm:t>
        <a:bodyPr/>
        <a:lstStyle/>
        <a:p>
          <a:endParaRPr lang="en-US" sz="1200"/>
        </a:p>
      </dgm:t>
    </dgm:pt>
    <dgm:pt modelId="{6201E6C7-6109-438B-9B2B-23A35B130115}" type="sibTrans" cxnId="{2506F445-BCE3-46F7-ADFF-76F8C5B7B9CC}">
      <dgm:prSet/>
      <dgm:spPr/>
      <dgm:t>
        <a:bodyPr/>
        <a:lstStyle/>
        <a:p>
          <a:endParaRPr lang="en-US" sz="1200"/>
        </a:p>
      </dgm:t>
    </dgm:pt>
    <dgm:pt modelId="{089DBECF-8795-46E7-B7AF-8CD3295E1084}">
      <dgm:prSet custT="1"/>
      <dgm:spPr/>
      <dgm:t>
        <a:bodyPr/>
        <a:lstStyle/>
        <a:p>
          <a:endParaRPr lang="en-US" sz="1200"/>
        </a:p>
      </dgm:t>
    </dgm:pt>
    <dgm:pt modelId="{C8BD12D0-3217-41D3-8D41-F9187F126660}" type="parTrans" cxnId="{B3B32855-C725-44A2-93FC-015B0121C559}">
      <dgm:prSet/>
      <dgm:spPr/>
      <dgm:t>
        <a:bodyPr/>
        <a:lstStyle/>
        <a:p>
          <a:endParaRPr lang="en-US" sz="1200"/>
        </a:p>
      </dgm:t>
    </dgm:pt>
    <dgm:pt modelId="{0187233E-D07D-4EAF-975A-76CBE1B5A482}" type="sibTrans" cxnId="{B3B32855-C725-44A2-93FC-015B0121C559}">
      <dgm:prSet/>
      <dgm:spPr/>
      <dgm:t>
        <a:bodyPr/>
        <a:lstStyle/>
        <a:p>
          <a:endParaRPr lang="en-US" sz="1200"/>
        </a:p>
      </dgm:t>
    </dgm:pt>
    <dgm:pt modelId="{7CE54810-9190-4B46-8402-B7C37AB9F256}">
      <dgm:prSet custT="1"/>
      <dgm:spPr/>
      <dgm:t>
        <a:bodyPr/>
        <a:lstStyle/>
        <a:p>
          <a:endParaRPr lang="en-US" sz="1200"/>
        </a:p>
      </dgm:t>
    </dgm:pt>
    <dgm:pt modelId="{5747C220-2773-420C-8E9B-87C15A79FA21}" type="parTrans" cxnId="{771DF11C-4B86-4E21-9C51-92F7DD3D28BC}">
      <dgm:prSet/>
      <dgm:spPr/>
      <dgm:t>
        <a:bodyPr/>
        <a:lstStyle/>
        <a:p>
          <a:endParaRPr lang="en-US" sz="1200"/>
        </a:p>
      </dgm:t>
    </dgm:pt>
    <dgm:pt modelId="{AC58CC0B-06A7-4C28-B7D0-FD73C1B6C17B}" type="sibTrans" cxnId="{771DF11C-4B86-4E21-9C51-92F7DD3D28BC}">
      <dgm:prSet/>
      <dgm:spPr/>
      <dgm:t>
        <a:bodyPr/>
        <a:lstStyle/>
        <a:p>
          <a:endParaRPr lang="en-US" sz="1200"/>
        </a:p>
      </dgm:t>
    </dgm:pt>
    <dgm:pt modelId="{240E3D96-E001-48EB-A902-1D4AD3C0DE47}" type="pres">
      <dgm:prSet presAssocID="{49D47684-8075-49D5-8FEB-0920075822BE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96BFE39C-7B75-47D5-98B7-F1C73B1DA639}" type="pres">
      <dgm:prSet presAssocID="{D4442646-C67B-44BA-9CA7-DEA3FDB49166}" presName="hierRoot1" presStyleCnt="0">
        <dgm:presLayoutVars>
          <dgm:hierBranch val="init"/>
        </dgm:presLayoutVars>
      </dgm:prSet>
      <dgm:spPr/>
    </dgm:pt>
    <dgm:pt modelId="{A2700056-04A8-40D3-967F-88350292B4DB}" type="pres">
      <dgm:prSet presAssocID="{D4442646-C67B-44BA-9CA7-DEA3FDB49166}" presName="rootComposite1" presStyleCnt="0"/>
      <dgm:spPr/>
    </dgm:pt>
    <dgm:pt modelId="{38B07A2A-6CDB-4148-B026-D197AB0E741C}" type="pres">
      <dgm:prSet presAssocID="{D4442646-C67B-44BA-9CA7-DEA3FDB49166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6B38194-51E5-4FD2-A982-506E7FDE6E94}" type="pres">
      <dgm:prSet presAssocID="{D4442646-C67B-44BA-9CA7-DEA3FDB49166}" presName="rootPict1" presStyleLbl="alignImgPlace1" presStyleIdx="0" presStyleCnt="20"/>
      <dgm:spPr/>
    </dgm:pt>
    <dgm:pt modelId="{CF24D1E1-3B87-4EC3-9089-9F0A32D7B48F}" type="pres">
      <dgm:prSet presAssocID="{D4442646-C67B-44BA-9CA7-DEA3FDB49166}" presName="rootConnector1" presStyleLbl="node1" presStyleIdx="0" presStyleCnt="0"/>
      <dgm:spPr/>
      <dgm:t>
        <a:bodyPr/>
        <a:lstStyle/>
        <a:p>
          <a:endParaRPr lang="en-US"/>
        </a:p>
      </dgm:t>
    </dgm:pt>
    <dgm:pt modelId="{71475328-E4DC-43D0-9A17-02562AC55BBB}" type="pres">
      <dgm:prSet presAssocID="{D4442646-C67B-44BA-9CA7-DEA3FDB49166}" presName="hierChild2" presStyleCnt="0"/>
      <dgm:spPr/>
    </dgm:pt>
    <dgm:pt modelId="{D19C2597-C427-4431-9972-38C31E45B31A}" type="pres">
      <dgm:prSet presAssocID="{0C936B1E-6D68-49EB-A970-5B7FA17AED58}" presName="Name37" presStyleLbl="parChTrans1D2" presStyleIdx="0" presStyleCnt="4"/>
      <dgm:spPr/>
      <dgm:t>
        <a:bodyPr/>
        <a:lstStyle/>
        <a:p>
          <a:endParaRPr lang="en-US"/>
        </a:p>
      </dgm:t>
    </dgm:pt>
    <dgm:pt modelId="{8E803446-CB58-411A-BFCF-7E8BDF491A5F}" type="pres">
      <dgm:prSet presAssocID="{51CF6839-1F03-4CED-A994-77DD6595154A}" presName="hierRoot2" presStyleCnt="0">
        <dgm:presLayoutVars>
          <dgm:hierBranch val="init"/>
        </dgm:presLayoutVars>
      </dgm:prSet>
      <dgm:spPr/>
    </dgm:pt>
    <dgm:pt modelId="{DBFF8D8B-C5BE-4562-BEF1-0A6458D88133}" type="pres">
      <dgm:prSet presAssocID="{51CF6839-1F03-4CED-A994-77DD6595154A}" presName="rootComposite" presStyleCnt="0"/>
      <dgm:spPr/>
    </dgm:pt>
    <dgm:pt modelId="{52A64D07-B53B-45D2-8EA0-1A7B45B6D7A8}" type="pres">
      <dgm:prSet presAssocID="{51CF6839-1F03-4CED-A994-77DD6595154A}" presName="rootText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2BF31AC-5154-4A6B-BCC5-67830CA421F7}" type="pres">
      <dgm:prSet presAssocID="{51CF6839-1F03-4CED-A994-77DD6595154A}" presName="rootPict" presStyleLbl="alignImgPlace1" presStyleIdx="1" presStyleCnt="20"/>
      <dgm:spPr/>
    </dgm:pt>
    <dgm:pt modelId="{96F2B1E4-0522-4D80-BD84-1D3B4E17875F}" type="pres">
      <dgm:prSet presAssocID="{51CF6839-1F03-4CED-A994-77DD6595154A}" presName="rootConnector" presStyleLbl="node2" presStyleIdx="0" presStyleCnt="3"/>
      <dgm:spPr/>
      <dgm:t>
        <a:bodyPr/>
        <a:lstStyle/>
        <a:p>
          <a:endParaRPr lang="en-US"/>
        </a:p>
      </dgm:t>
    </dgm:pt>
    <dgm:pt modelId="{C2705580-5DBD-49F9-86F9-5D3E40AD8016}" type="pres">
      <dgm:prSet presAssocID="{51CF6839-1F03-4CED-A994-77DD6595154A}" presName="hierChild4" presStyleCnt="0"/>
      <dgm:spPr/>
    </dgm:pt>
    <dgm:pt modelId="{BF31C296-8A56-41F6-93E8-AE864846AA84}" type="pres">
      <dgm:prSet presAssocID="{A08897B7-0240-4879-A88A-F00ADE7E72DA}" presName="Name37" presStyleLbl="parChTrans1D3" presStyleIdx="0" presStyleCnt="5"/>
      <dgm:spPr/>
      <dgm:t>
        <a:bodyPr/>
        <a:lstStyle/>
        <a:p>
          <a:endParaRPr lang="en-US"/>
        </a:p>
      </dgm:t>
    </dgm:pt>
    <dgm:pt modelId="{D977C117-D5B0-4709-9765-EB6449F6AE79}" type="pres">
      <dgm:prSet presAssocID="{D4BB933A-A933-4439-9872-63006F09BC03}" presName="hierRoot2" presStyleCnt="0">
        <dgm:presLayoutVars>
          <dgm:hierBranch val="init"/>
        </dgm:presLayoutVars>
      </dgm:prSet>
      <dgm:spPr/>
    </dgm:pt>
    <dgm:pt modelId="{495CD5EB-84EF-4EF1-B198-5D86821A24B2}" type="pres">
      <dgm:prSet presAssocID="{D4BB933A-A933-4439-9872-63006F09BC03}" presName="rootComposite" presStyleCnt="0"/>
      <dgm:spPr/>
    </dgm:pt>
    <dgm:pt modelId="{FBA928F0-38A8-4904-86EE-F8FB860D4E18}" type="pres">
      <dgm:prSet presAssocID="{D4BB933A-A933-4439-9872-63006F09BC03}" presName="rootText" presStyleLbl="node3" presStyleIdx="0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D1A4EA1-F1BD-4D5D-BD12-25042C88AFCB}" type="pres">
      <dgm:prSet presAssocID="{D4BB933A-A933-4439-9872-63006F09BC03}" presName="rootPict" presStyleLbl="alignImgPlace1" presStyleIdx="2" presStyleCnt="20"/>
      <dgm:spPr/>
    </dgm:pt>
    <dgm:pt modelId="{295903C6-9110-4D67-B584-59293506D81D}" type="pres">
      <dgm:prSet presAssocID="{D4BB933A-A933-4439-9872-63006F09BC03}" presName="rootConnector" presStyleLbl="node3" presStyleIdx="0" presStyleCnt="5"/>
      <dgm:spPr/>
      <dgm:t>
        <a:bodyPr/>
        <a:lstStyle/>
        <a:p>
          <a:endParaRPr lang="en-US"/>
        </a:p>
      </dgm:t>
    </dgm:pt>
    <dgm:pt modelId="{5DF4030F-1E1F-49EC-883C-20509077152B}" type="pres">
      <dgm:prSet presAssocID="{D4BB933A-A933-4439-9872-63006F09BC03}" presName="hierChild4" presStyleCnt="0"/>
      <dgm:spPr/>
    </dgm:pt>
    <dgm:pt modelId="{E7F5A82D-8086-486F-AAE7-C4459FE869C5}" type="pres">
      <dgm:prSet presAssocID="{6E9D1BE4-70A5-4F00-AF09-A7927DCA6019}" presName="Name37" presStyleLbl="parChTrans1D4" presStyleIdx="0" presStyleCnt="10"/>
      <dgm:spPr/>
      <dgm:t>
        <a:bodyPr/>
        <a:lstStyle/>
        <a:p>
          <a:endParaRPr lang="en-US"/>
        </a:p>
      </dgm:t>
    </dgm:pt>
    <dgm:pt modelId="{A426DA5C-A22C-4E33-8109-AA2DAFEBA058}" type="pres">
      <dgm:prSet presAssocID="{5DE43C44-0F76-4035-AC8F-B73A5B874E72}" presName="hierRoot2" presStyleCnt="0">
        <dgm:presLayoutVars>
          <dgm:hierBranch val="init"/>
        </dgm:presLayoutVars>
      </dgm:prSet>
      <dgm:spPr/>
    </dgm:pt>
    <dgm:pt modelId="{231AE750-0081-4383-9C07-7C02F1128D49}" type="pres">
      <dgm:prSet presAssocID="{5DE43C44-0F76-4035-AC8F-B73A5B874E72}" presName="rootComposite" presStyleCnt="0"/>
      <dgm:spPr/>
    </dgm:pt>
    <dgm:pt modelId="{B2061F95-72D6-4DC8-8FD2-7A389758697B}" type="pres">
      <dgm:prSet presAssocID="{5DE43C44-0F76-4035-AC8F-B73A5B874E72}" presName="rootText" presStyleLbl="node4" presStyleIdx="0" presStyleCnt="1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571DE92-358C-4FC1-8DE3-AD10CED33449}" type="pres">
      <dgm:prSet presAssocID="{5DE43C44-0F76-4035-AC8F-B73A5B874E72}" presName="rootPict" presStyleLbl="alignImgPlace1" presStyleIdx="3" presStyleCnt="20"/>
      <dgm:spPr/>
    </dgm:pt>
    <dgm:pt modelId="{9C5B9303-50C9-4E17-B9EC-0E3F9FCEB829}" type="pres">
      <dgm:prSet presAssocID="{5DE43C44-0F76-4035-AC8F-B73A5B874E72}" presName="rootConnector" presStyleLbl="node4" presStyleIdx="0" presStyleCnt="10"/>
      <dgm:spPr/>
      <dgm:t>
        <a:bodyPr/>
        <a:lstStyle/>
        <a:p>
          <a:endParaRPr lang="en-US"/>
        </a:p>
      </dgm:t>
    </dgm:pt>
    <dgm:pt modelId="{FBD38A70-FF9B-4BB6-A970-12D033A33451}" type="pres">
      <dgm:prSet presAssocID="{5DE43C44-0F76-4035-AC8F-B73A5B874E72}" presName="hierChild4" presStyleCnt="0"/>
      <dgm:spPr/>
    </dgm:pt>
    <dgm:pt modelId="{6EFBD524-8AC7-4F8E-A742-952E3E97988E}" type="pres">
      <dgm:prSet presAssocID="{69407BC1-D8EA-49F3-89EA-97029D36D88D}" presName="Name37" presStyleLbl="parChTrans1D4" presStyleIdx="1" presStyleCnt="10"/>
      <dgm:spPr/>
      <dgm:t>
        <a:bodyPr/>
        <a:lstStyle/>
        <a:p>
          <a:endParaRPr lang="en-US"/>
        </a:p>
      </dgm:t>
    </dgm:pt>
    <dgm:pt modelId="{BF94D0B1-E79E-4E79-BAB8-36F14A26171B}" type="pres">
      <dgm:prSet presAssocID="{C4F74FF8-0521-4F91-8262-E27B6C75289E}" presName="hierRoot2" presStyleCnt="0">
        <dgm:presLayoutVars>
          <dgm:hierBranch val="init"/>
        </dgm:presLayoutVars>
      </dgm:prSet>
      <dgm:spPr/>
    </dgm:pt>
    <dgm:pt modelId="{998B1A29-657C-4664-8C89-E9FBC6E8F795}" type="pres">
      <dgm:prSet presAssocID="{C4F74FF8-0521-4F91-8262-E27B6C75289E}" presName="rootComposite" presStyleCnt="0"/>
      <dgm:spPr/>
    </dgm:pt>
    <dgm:pt modelId="{8DE717E9-8A0E-4DF3-A17D-A5BE5386F193}" type="pres">
      <dgm:prSet presAssocID="{C4F74FF8-0521-4F91-8262-E27B6C75289E}" presName="rootText" presStyleLbl="node4" presStyleIdx="1" presStyleCnt="1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324F790-D3DC-45D5-B8F7-7BB484F4B628}" type="pres">
      <dgm:prSet presAssocID="{C4F74FF8-0521-4F91-8262-E27B6C75289E}" presName="rootPict" presStyleLbl="alignImgPlace1" presStyleIdx="4" presStyleCnt="20"/>
      <dgm:spPr/>
    </dgm:pt>
    <dgm:pt modelId="{A032A658-B74F-480E-A660-7259C2AB0B7F}" type="pres">
      <dgm:prSet presAssocID="{C4F74FF8-0521-4F91-8262-E27B6C75289E}" presName="rootConnector" presStyleLbl="node4" presStyleIdx="1" presStyleCnt="10"/>
      <dgm:spPr/>
      <dgm:t>
        <a:bodyPr/>
        <a:lstStyle/>
        <a:p>
          <a:endParaRPr lang="en-US"/>
        </a:p>
      </dgm:t>
    </dgm:pt>
    <dgm:pt modelId="{47733552-BB0E-4E82-BD3C-18725C2FE185}" type="pres">
      <dgm:prSet presAssocID="{C4F74FF8-0521-4F91-8262-E27B6C75289E}" presName="hierChild4" presStyleCnt="0"/>
      <dgm:spPr/>
    </dgm:pt>
    <dgm:pt modelId="{04286F95-C9F5-4CDF-894D-25577F59AA00}" type="pres">
      <dgm:prSet presAssocID="{C4F74FF8-0521-4F91-8262-E27B6C75289E}" presName="hierChild5" presStyleCnt="0"/>
      <dgm:spPr/>
    </dgm:pt>
    <dgm:pt modelId="{77CAC804-1ED7-4D6E-B1FC-C050E52AE395}" type="pres">
      <dgm:prSet presAssocID="{D241B4F0-AFFF-494A-8ED3-E473B90CF145}" presName="Name37" presStyleLbl="parChTrans1D4" presStyleIdx="2" presStyleCnt="10"/>
      <dgm:spPr/>
      <dgm:t>
        <a:bodyPr/>
        <a:lstStyle/>
        <a:p>
          <a:endParaRPr lang="en-US"/>
        </a:p>
      </dgm:t>
    </dgm:pt>
    <dgm:pt modelId="{4FDC876F-F808-42A5-8185-0265C286EF8D}" type="pres">
      <dgm:prSet presAssocID="{CE6512AC-EC62-4F5B-88C1-98B71D683B4E}" presName="hierRoot2" presStyleCnt="0">
        <dgm:presLayoutVars>
          <dgm:hierBranch val="init"/>
        </dgm:presLayoutVars>
      </dgm:prSet>
      <dgm:spPr/>
    </dgm:pt>
    <dgm:pt modelId="{C36C5BBF-7A17-474E-9B2C-23C79685AE4C}" type="pres">
      <dgm:prSet presAssocID="{CE6512AC-EC62-4F5B-88C1-98B71D683B4E}" presName="rootComposite" presStyleCnt="0"/>
      <dgm:spPr/>
    </dgm:pt>
    <dgm:pt modelId="{A940980A-A320-46B4-B7E5-66B8CD9BDE62}" type="pres">
      <dgm:prSet presAssocID="{CE6512AC-EC62-4F5B-88C1-98B71D683B4E}" presName="rootText" presStyleLbl="node4" presStyleIdx="2" presStyleCnt="1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706D964-32CC-4375-8524-2D342990F725}" type="pres">
      <dgm:prSet presAssocID="{CE6512AC-EC62-4F5B-88C1-98B71D683B4E}" presName="rootPict" presStyleLbl="alignImgPlace1" presStyleIdx="5" presStyleCnt="20"/>
      <dgm:spPr/>
    </dgm:pt>
    <dgm:pt modelId="{42810265-8E80-4B45-AA06-330192CA3240}" type="pres">
      <dgm:prSet presAssocID="{CE6512AC-EC62-4F5B-88C1-98B71D683B4E}" presName="rootConnector" presStyleLbl="node4" presStyleIdx="2" presStyleCnt="10"/>
      <dgm:spPr/>
      <dgm:t>
        <a:bodyPr/>
        <a:lstStyle/>
        <a:p>
          <a:endParaRPr lang="en-US"/>
        </a:p>
      </dgm:t>
    </dgm:pt>
    <dgm:pt modelId="{A6B4920B-8304-4185-870D-5AA8FC254188}" type="pres">
      <dgm:prSet presAssocID="{CE6512AC-EC62-4F5B-88C1-98B71D683B4E}" presName="hierChild4" presStyleCnt="0"/>
      <dgm:spPr/>
    </dgm:pt>
    <dgm:pt modelId="{0B37701E-5FD6-45C8-9070-70FA0015E52B}" type="pres">
      <dgm:prSet presAssocID="{5747C220-2773-420C-8E9B-87C15A79FA21}" presName="Name37" presStyleLbl="parChTrans1D4" presStyleIdx="3" presStyleCnt="10"/>
      <dgm:spPr/>
      <dgm:t>
        <a:bodyPr/>
        <a:lstStyle/>
        <a:p>
          <a:endParaRPr lang="en-US"/>
        </a:p>
      </dgm:t>
    </dgm:pt>
    <dgm:pt modelId="{871E38F8-50D3-4380-8039-E7D07C6E9E7F}" type="pres">
      <dgm:prSet presAssocID="{7CE54810-9190-4B46-8402-B7C37AB9F256}" presName="hierRoot2" presStyleCnt="0">
        <dgm:presLayoutVars>
          <dgm:hierBranch val="init"/>
        </dgm:presLayoutVars>
      </dgm:prSet>
      <dgm:spPr/>
    </dgm:pt>
    <dgm:pt modelId="{F11BD030-8213-4CBA-83A1-DF5BBCD725F0}" type="pres">
      <dgm:prSet presAssocID="{7CE54810-9190-4B46-8402-B7C37AB9F256}" presName="rootComposite" presStyleCnt="0"/>
      <dgm:spPr/>
    </dgm:pt>
    <dgm:pt modelId="{0353FDCB-BF94-468E-B4AB-8EE07A58C0A1}" type="pres">
      <dgm:prSet presAssocID="{7CE54810-9190-4B46-8402-B7C37AB9F256}" presName="rootText" presStyleLbl="node4" presStyleIdx="3" presStyleCnt="1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9A6625B-3211-46A0-8611-DE9BF81FC03C}" type="pres">
      <dgm:prSet presAssocID="{7CE54810-9190-4B46-8402-B7C37AB9F256}" presName="rootPict" presStyleLbl="alignImgPlace1" presStyleIdx="6" presStyleCnt="20"/>
      <dgm:spPr/>
    </dgm:pt>
    <dgm:pt modelId="{F7A51757-686A-45CD-8E33-F5477E583623}" type="pres">
      <dgm:prSet presAssocID="{7CE54810-9190-4B46-8402-B7C37AB9F256}" presName="rootConnector" presStyleLbl="node4" presStyleIdx="3" presStyleCnt="10"/>
      <dgm:spPr/>
      <dgm:t>
        <a:bodyPr/>
        <a:lstStyle/>
        <a:p>
          <a:endParaRPr lang="en-US"/>
        </a:p>
      </dgm:t>
    </dgm:pt>
    <dgm:pt modelId="{658277D7-59D6-496C-831A-F9784448227D}" type="pres">
      <dgm:prSet presAssocID="{7CE54810-9190-4B46-8402-B7C37AB9F256}" presName="hierChild4" presStyleCnt="0"/>
      <dgm:spPr/>
    </dgm:pt>
    <dgm:pt modelId="{2F5A9AC4-B080-4074-AF26-28154FBD9C86}" type="pres">
      <dgm:prSet presAssocID="{7CE54810-9190-4B46-8402-B7C37AB9F256}" presName="hierChild5" presStyleCnt="0"/>
      <dgm:spPr/>
    </dgm:pt>
    <dgm:pt modelId="{94DBD161-F5CE-4DEE-9467-B66593A1EF60}" type="pres">
      <dgm:prSet presAssocID="{CE6512AC-EC62-4F5B-88C1-98B71D683B4E}" presName="hierChild5" presStyleCnt="0"/>
      <dgm:spPr/>
    </dgm:pt>
    <dgm:pt modelId="{8EB81EB9-0273-4E17-95C2-DECF0FD07CC6}" type="pres">
      <dgm:prSet presAssocID="{5DE43C44-0F76-4035-AC8F-B73A5B874E72}" presName="hierChild5" presStyleCnt="0"/>
      <dgm:spPr/>
    </dgm:pt>
    <dgm:pt modelId="{B4F4EFF9-B8BB-4D64-B479-E6EB568D4BEC}" type="pres">
      <dgm:prSet presAssocID="{D4BB933A-A933-4439-9872-63006F09BC03}" presName="hierChild5" presStyleCnt="0"/>
      <dgm:spPr/>
    </dgm:pt>
    <dgm:pt modelId="{5608EA3C-056A-45BE-905D-D3AFEF428AB1}" type="pres">
      <dgm:prSet presAssocID="{E7C357A8-212A-4BC4-AADE-01999E556E61}" presName="Name37" presStyleLbl="parChTrans1D3" presStyleIdx="1" presStyleCnt="5"/>
      <dgm:spPr/>
      <dgm:t>
        <a:bodyPr/>
        <a:lstStyle/>
        <a:p>
          <a:endParaRPr lang="en-US"/>
        </a:p>
      </dgm:t>
    </dgm:pt>
    <dgm:pt modelId="{EB9F2013-E37B-45CF-888C-A6009B041791}" type="pres">
      <dgm:prSet presAssocID="{B8151F00-A58E-4020-9494-F15E1D501298}" presName="hierRoot2" presStyleCnt="0">
        <dgm:presLayoutVars>
          <dgm:hierBranch val="init"/>
        </dgm:presLayoutVars>
      </dgm:prSet>
      <dgm:spPr/>
    </dgm:pt>
    <dgm:pt modelId="{C8DA31DC-412C-4679-8C59-FD421FECC21A}" type="pres">
      <dgm:prSet presAssocID="{B8151F00-A58E-4020-9494-F15E1D501298}" presName="rootComposite" presStyleCnt="0"/>
      <dgm:spPr/>
    </dgm:pt>
    <dgm:pt modelId="{29539635-0A20-4844-A4EF-82F930FAF783}" type="pres">
      <dgm:prSet presAssocID="{B8151F00-A58E-4020-9494-F15E1D501298}" presName="rootText" presStyleLbl="node3" presStyleIdx="1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D277A24-0171-48F4-9DBB-D799BB574524}" type="pres">
      <dgm:prSet presAssocID="{B8151F00-A58E-4020-9494-F15E1D501298}" presName="rootPict" presStyleLbl="alignImgPlace1" presStyleIdx="7" presStyleCnt="20"/>
      <dgm:spPr/>
    </dgm:pt>
    <dgm:pt modelId="{C577544B-0205-4DB9-A47D-EB5744AAF7C5}" type="pres">
      <dgm:prSet presAssocID="{B8151F00-A58E-4020-9494-F15E1D501298}" presName="rootConnector" presStyleLbl="node3" presStyleIdx="1" presStyleCnt="5"/>
      <dgm:spPr/>
      <dgm:t>
        <a:bodyPr/>
        <a:lstStyle/>
        <a:p>
          <a:endParaRPr lang="en-US"/>
        </a:p>
      </dgm:t>
    </dgm:pt>
    <dgm:pt modelId="{2BB0E533-816B-4BD1-B5D2-63591DBBD7F7}" type="pres">
      <dgm:prSet presAssocID="{B8151F00-A58E-4020-9494-F15E1D501298}" presName="hierChild4" presStyleCnt="0"/>
      <dgm:spPr/>
    </dgm:pt>
    <dgm:pt modelId="{E5A66CDF-3AB2-4DB1-8EDB-337E10C2B280}" type="pres">
      <dgm:prSet presAssocID="{B8151F00-A58E-4020-9494-F15E1D501298}" presName="hierChild5" presStyleCnt="0"/>
      <dgm:spPr/>
    </dgm:pt>
    <dgm:pt modelId="{A5F51633-9289-4AD5-8A80-D0939BCDAED4}" type="pres">
      <dgm:prSet presAssocID="{51CF6839-1F03-4CED-A994-77DD6595154A}" presName="hierChild5" presStyleCnt="0"/>
      <dgm:spPr/>
    </dgm:pt>
    <dgm:pt modelId="{1D51A875-6C9F-471A-9CC1-BAB91C5E17E1}" type="pres">
      <dgm:prSet presAssocID="{419CCDE0-5C94-4450-B309-7A6056772217}" presName="Name37" presStyleLbl="parChTrans1D2" presStyleIdx="1" presStyleCnt="4"/>
      <dgm:spPr/>
      <dgm:t>
        <a:bodyPr/>
        <a:lstStyle/>
        <a:p>
          <a:endParaRPr lang="en-US"/>
        </a:p>
      </dgm:t>
    </dgm:pt>
    <dgm:pt modelId="{6093BB60-E9C1-4136-B6CE-78CDD688797E}" type="pres">
      <dgm:prSet presAssocID="{C743939D-7A60-4FD2-A535-613D72072C57}" presName="hierRoot2" presStyleCnt="0">
        <dgm:presLayoutVars>
          <dgm:hierBranch val="init"/>
        </dgm:presLayoutVars>
      </dgm:prSet>
      <dgm:spPr/>
    </dgm:pt>
    <dgm:pt modelId="{4D239123-83AD-4C44-A09D-90A25FEA822C}" type="pres">
      <dgm:prSet presAssocID="{C743939D-7A60-4FD2-A535-613D72072C57}" presName="rootComposite" presStyleCnt="0"/>
      <dgm:spPr/>
    </dgm:pt>
    <dgm:pt modelId="{18869EA1-31D9-4BAC-8D91-F5739B8C476C}" type="pres">
      <dgm:prSet presAssocID="{C743939D-7A60-4FD2-A535-613D72072C57}" presName="rootText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E243A7F-EE53-44B0-91AA-9060C4DD51D2}" type="pres">
      <dgm:prSet presAssocID="{C743939D-7A60-4FD2-A535-613D72072C57}" presName="rootPict" presStyleLbl="alignImgPlace1" presStyleIdx="8" presStyleCnt="20"/>
      <dgm:spPr/>
    </dgm:pt>
    <dgm:pt modelId="{A027B230-7155-4EC9-990D-B23974167D19}" type="pres">
      <dgm:prSet presAssocID="{C743939D-7A60-4FD2-A535-613D72072C57}" presName="rootConnector" presStyleLbl="node2" presStyleIdx="1" presStyleCnt="3"/>
      <dgm:spPr/>
      <dgm:t>
        <a:bodyPr/>
        <a:lstStyle/>
        <a:p>
          <a:endParaRPr lang="en-US"/>
        </a:p>
      </dgm:t>
    </dgm:pt>
    <dgm:pt modelId="{B5DDBDBF-A2B0-4A10-B75F-9F58A527E2EF}" type="pres">
      <dgm:prSet presAssocID="{C743939D-7A60-4FD2-A535-613D72072C57}" presName="hierChild4" presStyleCnt="0"/>
      <dgm:spPr/>
    </dgm:pt>
    <dgm:pt modelId="{106C5E0A-07AE-4BD8-9BCB-3E4FE35C2E1B}" type="pres">
      <dgm:prSet presAssocID="{DDB7A9E7-1641-4111-AC67-15EC131DDFB7}" presName="Name37" presStyleLbl="parChTrans1D3" presStyleIdx="2" presStyleCnt="5"/>
      <dgm:spPr/>
      <dgm:t>
        <a:bodyPr/>
        <a:lstStyle/>
        <a:p>
          <a:endParaRPr lang="en-US"/>
        </a:p>
      </dgm:t>
    </dgm:pt>
    <dgm:pt modelId="{0B800CA0-B31E-4E2F-A73A-12B230F578AF}" type="pres">
      <dgm:prSet presAssocID="{C7650932-E02C-4EB7-9604-D85AE2A500AA}" presName="hierRoot2" presStyleCnt="0">
        <dgm:presLayoutVars>
          <dgm:hierBranch val="init"/>
        </dgm:presLayoutVars>
      </dgm:prSet>
      <dgm:spPr/>
    </dgm:pt>
    <dgm:pt modelId="{1FDE5117-97A7-45BC-8605-310A1C957FDE}" type="pres">
      <dgm:prSet presAssocID="{C7650932-E02C-4EB7-9604-D85AE2A500AA}" presName="rootComposite" presStyleCnt="0"/>
      <dgm:spPr/>
    </dgm:pt>
    <dgm:pt modelId="{1B6CED17-ED14-4069-B3D1-7C5179F2C30F}" type="pres">
      <dgm:prSet presAssocID="{C7650932-E02C-4EB7-9604-D85AE2A500AA}" presName="rootText" presStyleLbl="node3" presStyleIdx="2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B518578-C96D-40EE-9295-333B6DC2938B}" type="pres">
      <dgm:prSet presAssocID="{C7650932-E02C-4EB7-9604-D85AE2A500AA}" presName="rootPict" presStyleLbl="alignImgPlace1" presStyleIdx="9" presStyleCnt="20"/>
      <dgm:spPr/>
    </dgm:pt>
    <dgm:pt modelId="{77EC60D4-951B-470E-890D-C05E8AE922D7}" type="pres">
      <dgm:prSet presAssocID="{C7650932-E02C-4EB7-9604-D85AE2A500AA}" presName="rootConnector" presStyleLbl="node3" presStyleIdx="2" presStyleCnt="5"/>
      <dgm:spPr/>
      <dgm:t>
        <a:bodyPr/>
        <a:lstStyle/>
        <a:p>
          <a:endParaRPr lang="en-US"/>
        </a:p>
      </dgm:t>
    </dgm:pt>
    <dgm:pt modelId="{A06A29BB-2819-4F76-817B-24A17915221F}" type="pres">
      <dgm:prSet presAssocID="{C7650932-E02C-4EB7-9604-D85AE2A500AA}" presName="hierChild4" presStyleCnt="0"/>
      <dgm:spPr/>
    </dgm:pt>
    <dgm:pt modelId="{FCA4F5E5-BD0E-4214-B869-6E54A89D29F2}" type="pres">
      <dgm:prSet presAssocID="{223180B9-E290-46D3-8EE7-51A96FACF8EB}" presName="Name37" presStyleLbl="parChTrans1D4" presStyleIdx="4" presStyleCnt="10"/>
      <dgm:spPr/>
      <dgm:t>
        <a:bodyPr/>
        <a:lstStyle/>
        <a:p>
          <a:endParaRPr lang="en-US"/>
        </a:p>
      </dgm:t>
    </dgm:pt>
    <dgm:pt modelId="{54E2D9DA-8001-4EC3-94E2-AFEC51E6B6CD}" type="pres">
      <dgm:prSet presAssocID="{4CDB789E-846E-4F96-AE1F-4920559BB810}" presName="hierRoot2" presStyleCnt="0">
        <dgm:presLayoutVars>
          <dgm:hierBranch val="init"/>
        </dgm:presLayoutVars>
      </dgm:prSet>
      <dgm:spPr/>
    </dgm:pt>
    <dgm:pt modelId="{18347B5B-58CD-4583-B24F-F70C86D37BA9}" type="pres">
      <dgm:prSet presAssocID="{4CDB789E-846E-4F96-AE1F-4920559BB810}" presName="rootComposite" presStyleCnt="0"/>
      <dgm:spPr/>
    </dgm:pt>
    <dgm:pt modelId="{697A36C0-546C-4DA7-901F-D08F4B84AC14}" type="pres">
      <dgm:prSet presAssocID="{4CDB789E-846E-4F96-AE1F-4920559BB810}" presName="rootText" presStyleLbl="node4" presStyleIdx="4" presStyleCnt="1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1683154-3C23-43DC-B737-53B6B3E60E73}" type="pres">
      <dgm:prSet presAssocID="{4CDB789E-846E-4F96-AE1F-4920559BB810}" presName="rootPict" presStyleLbl="alignImgPlace1" presStyleIdx="10" presStyleCnt="20"/>
      <dgm:spPr/>
    </dgm:pt>
    <dgm:pt modelId="{CFA46414-652C-4B78-9649-3AAE579C9144}" type="pres">
      <dgm:prSet presAssocID="{4CDB789E-846E-4F96-AE1F-4920559BB810}" presName="rootConnector" presStyleLbl="node4" presStyleIdx="4" presStyleCnt="10"/>
      <dgm:spPr/>
      <dgm:t>
        <a:bodyPr/>
        <a:lstStyle/>
        <a:p>
          <a:endParaRPr lang="en-US"/>
        </a:p>
      </dgm:t>
    </dgm:pt>
    <dgm:pt modelId="{6531B021-1E1D-4E10-93F7-67076C32CE4E}" type="pres">
      <dgm:prSet presAssocID="{4CDB789E-846E-4F96-AE1F-4920559BB810}" presName="hierChild4" presStyleCnt="0"/>
      <dgm:spPr/>
    </dgm:pt>
    <dgm:pt modelId="{F2D73CD5-31D7-4B37-BDA1-0904B9FCD48F}" type="pres">
      <dgm:prSet presAssocID="{F3191F85-7451-422B-B96F-54D3781C96A7}" presName="Name37" presStyleLbl="parChTrans1D4" presStyleIdx="5" presStyleCnt="10"/>
      <dgm:spPr/>
      <dgm:t>
        <a:bodyPr/>
        <a:lstStyle/>
        <a:p>
          <a:endParaRPr lang="en-US"/>
        </a:p>
      </dgm:t>
    </dgm:pt>
    <dgm:pt modelId="{57F2813B-E927-4FD1-AFB7-A498DD95D95F}" type="pres">
      <dgm:prSet presAssocID="{B47B6494-7E57-4049-91B5-5099891D3629}" presName="hierRoot2" presStyleCnt="0">
        <dgm:presLayoutVars>
          <dgm:hierBranch val="init"/>
        </dgm:presLayoutVars>
      </dgm:prSet>
      <dgm:spPr/>
    </dgm:pt>
    <dgm:pt modelId="{072C7BC8-5BBA-4FDF-9D58-551C18C2836E}" type="pres">
      <dgm:prSet presAssocID="{B47B6494-7E57-4049-91B5-5099891D3629}" presName="rootComposite" presStyleCnt="0"/>
      <dgm:spPr/>
    </dgm:pt>
    <dgm:pt modelId="{64CE3947-616B-45ED-B50E-520E1DA66170}" type="pres">
      <dgm:prSet presAssocID="{B47B6494-7E57-4049-91B5-5099891D3629}" presName="rootText" presStyleLbl="node4" presStyleIdx="5" presStyleCnt="1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70C1E86-232F-4E99-BA1F-CBE7DEFCDF02}" type="pres">
      <dgm:prSet presAssocID="{B47B6494-7E57-4049-91B5-5099891D3629}" presName="rootPict" presStyleLbl="alignImgPlace1" presStyleIdx="11" presStyleCnt="20"/>
      <dgm:spPr/>
    </dgm:pt>
    <dgm:pt modelId="{B4A890AC-CCC3-44F3-BF3F-3BEB07DA7727}" type="pres">
      <dgm:prSet presAssocID="{B47B6494-7E57-4049-91B5-5099891D3629}" presName="rootConnector" presStyleLbl="node4" presStyleIdx="5" presStyleCnt="10"/>
      <dgm:spPr/>
      <dgm:t>
        <a:bodyPr/>
        <a:lstStyle/>
        <a:p>
          <a:endParaRPr lang="en-US"/>
        </a:p>
      </dgm:t>
    </dgm:pt>
    <dgm:pt modelId="{814A2AFF-E790-4E6C-AE33-C0A8AEAFDB95}" type="pres">
      <dgm:prSet presAssocID="{B47B6494-7E57-4049-91B5-5099891D3629}" presName="hierChild4" presStyleCnt="0"/>
      <dgm:spPr/>
    </dgm:pt>
    <dgm:pt modelId="{78F5B509-8F26-469F-A987-3795BE0FDD62}" type="pres">
      <dgm:prSet presAssocID="{8F16703F-8401-4099-BCC7-46E75FD6F440}" presName="Name37" presStyleLbl="parChTrans1D4" presStyleIdx="6" presStyleCnt="10"/>
      <dgm:spPr/>
      <dgm:t>
        <a:bodyPr/>
        <a:lstStyle/>
        <a:p>
          <a:endParaRPr lang="en-US"/>
        </a:p>
      </dgm:t>
    </dgm:pt>
    <dgm:pt modelId="{1E26324E-7A69-4A31-9D83-288D5388BCBE}" type="pres">
      <dgm:prSet presAssocID="{B7A3C8DE-FC08-4048-B8D5-BAB508574FC1}" presName="hierRoot2" presStyleCnt="0">
        <dgm:presLayoutVars>
          <dgm:hierBranch val="init"/>
        </dgm:presLayoutVars>
      </dgm:prSet>
      <dgm:spPr/>
    </dgm:pt>
    <dgm:pt modelId="{DEEA1297-F7AA-41F5-952F-967A6873CDED}" type="pres">
      <dgm:prSet presAssocID="{B7A3C8DE-FC08-4048-B8D5-BAB508574FC1}" presName="rootComposite" presStyleCnt="0"/>
      <dgm:spPr/>
    </dgm:pt>
    <dgm:pt modelId="{95C85543-B119-4E0E-924E-CC9FCD8BA740}" type="pres">
      <dgm:prSet presAssocID="{B7A3C8DE-FC08-4048-B8D5-BAB508574FC1}" presName="rootText" presStyleLbl="node4" presStyleIdx="6" presStyleCnt="1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5A842B1-FD4C-41AE-99A6-6426C2F7E311}" type="pres">
      <dgm:prSet presAssocID="{B7A3C8DE-FC08-4048-B8D5-BAB508574FC1}" presName="rootPict" presStyleLbl="alignImgPlace1" presStyleIdx="12" presStyleCnt="20"/>
      <dgm:spPr/>
    </dgm:pt>
    <dgm:pt modelId="{FE4B9DCE-0D81-4A08-ABC2-0D12426109D7}" type="pres">
      <dgm:prSet presAssocID="{B7A3C8DE-FC08-4048-B8D5-BAB508574FC1}" presName="rootConnector" presStyleLbl="node4" presStyleIdx="6" presStyleCnt="10"/>
      <dgm:spPr/>
      <dgm:t>
        <a:bodyPr/>
        <a:lstStyle/>
        <a:p>
          <a:endParaRPr lang="en-US"/>
        </a:p>
      </dgm:t>
    </dgm:pt>
    <dgm:pt modelId="{F3F3125E-9386-4CC3-A681-7D65276F6ED5}" type="pres">
      <dgm:prSet presAssocID="{B7A3C8DE-FC08-4048-B8D5-BAB508574FC1}" presName="hierChild4" presStyleCnt="0"/>
      <dgm:spPr/>
    </dgm:pt>
    <dgm:pt modelId="{CD683893-9D2D-4953-9752-5AE472ECBCB4}" type="pres">
      <dgm:prSet presAssocID="{B7A3C8DE-FC08-4048-B8D5-BAB508574FC1}" presName="hierChild5" presStyleCnt="0"/>
      <dgm:spPr/>
    </dgm:pt>
    <dgm:pt modelId="{6B3FE6F0-70E7-41CE-BFFE-5FCF377565AB}" type="pres">
      <dgm:prSet presAssocID="{4E7ABEFC-75EB-41B7-91EC-684F1B1EFA5C}" presName="Name37" presStyleLbl="parChTrans1D4" presStyleIdx="7" presStyleCnt="10"/>
      <dgm:spPr/>
      <dgm:t>
        <a:bodyPr/>
        <a:lstStyle/>
        <a:p>
          <a:endParaRPr lang="en-US"/>
        </a:p>
      </dgm:t>
    </dgm:pt>
    <dgm:pt modelId="{28240BDA-6623-426D-999E-1C2972E1C3B5}" type="pres">
      <dgm:prSet presAssocID="{021088F6-0DF1-40C2-9617-24FDC1742F64}" presName="hierRoot2" presStyleCnt="0">
        <dgm:presLayoutVars>
          <dgm:hierBranch val="init"/>
        </dgm:presLayoutVars>
      </dgm:prSet>
      <dgm:spPr/>
    </dgm:pt>
    <dgm:pt modelId="{A8AC8B4B-2147-4258-9A5F-EED2E7C96049}" type="pres">
      <dgm:prSet presAssocID="{021088F6-0DF1-40C2-9617-24FDC1742F64}" presName="rootComposite" presStyleCnt="0"/>
      <dgm:spPr/>
    </dgm:pt>
    <dgm:pt modelId="{13DA9EE8-3063-4218-9BF1-723E60E836E3}" type="pres">
      <dgm:prSet presAssocID="{021088F6-0DF1-40C2-9617-24FDC1742F64}" presName="rootText" presStyleLbl="node4" presStyleIdx="7" presStyleCnt="1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3D04218-7BAC-4163-8433-DA23E7563584}" type="pres">
      <dgm:prSet presAssocID="{021088F6-0DF1-40C2-9617-24FDC1742F64}" presName="rootPict" presStyleLbl="alignImgPlace1" presStyleIdx="13" presStyleCnt="20"/>
      <dgm:spPr/>
    </dgm:pt>
    <dgm:pt modelId="{B5FB05B7-2653-4A99-AF8D-2B76B74C6DBE}" type="pres">
      <dgm:prSet presAssocID="{021088F6-0DF1-40C2-9617-24FDC1742F64}" presName="rootConnector" presStyleLbl="node4" presStyleIdx="7" presStyleCnt="10"/>
      <dgm:spPr/>
      <dgm:t>
        <a:bodyPr/>
        <a:lstStyle/>
        <a:p>
          <a:endParaRPr lang="en-US"/>
        </a:p>
      </dgm:t>
    </dgm:pt>
    <dgm:pt modelId="{4406CB72-B3B3-4348-8404-5C3018DCCDF9}" type="pres">
      <dgm:prSet presAssocID="{021088F6-0DF1-40C2-9617-24FDC1742F64}" presName="hierChild4" presStyleCnt="0"/>
      <dgm:spPr/>
    </dgm:pt>
    <dgm:pt modelId="{7A6B4CAE-48D8-4150-848B-0219D3F1C3F9}" type="pres">
      <dgm:prSet presAssocID="{C8BD12D0-3217-41D3-8D41-F9187F126660}" presName="Name37" presStyleLbl="parChTrans1D4" presStyleIdx="8" presStyleCnt="10"/>
      <dgm:spPr/>
      <dgm:t>
        <a:bodyPr/>
        <a:lstStyle/>
        <a:p>
          <a:endParaRPr lang="en-US"/>
        </a:p>
      </dgm:t>
    </dgm:pt>
    <dgm:pt modelId="{F1C057CC-DB83-4358-8E31-EDB3C6414002}" type="pres">
      <dgm:prSet presAssocID="{089DBECF-8795-46E7-B7AF-8CD3295E1084}" presName="hierRoot2" presStyleCnt="0">
        <dgm:presLayoutVars>
          <dgm:hierBranch val="init"/>
        </dgm:presLayoutVars>
      </dgm:prSet>
      <dgm:spPr/>
    </dgm:pt>
    <dgm:pt modelId="{F16565D1-F246-4E40-A924-5BD785976C96}" type="pres">
      <dgm:prSet presAssocID="{089DBECF-8795-46E7-B7AF-8CD3295E1084}" presName="rootComposite" presStyleCnt="0"/>
      <dgm:spPr/>
    </dgm:pt>
    <dgm:pt modelId="{F1EABCE1-4EDB-45E7-975A-9933A3541353}" type="pres">
      <dgm:prSet presAssocID="{089DBECF-8795-46E7-B7AF-8CD3295E1084}" presName="rootText" presStyleLbl="node4" presStyleIdx="8" presStyleCnt="1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AEB762C-2532-47AE-911B-F777698E96AF}" type="pres">
      <dgm:prSet presAssocID="{089DBECF-8795-46E7-B7AF-8CD3295E1084}" presName="rootPict" presStyleLbl="alignImgPlace1" presStyleIdx="14" presStyleCnt="20"/>
      <dgm:spPr/>
    </dgm:pt>
    <dgm:pt modelId="{1111DB03-FDD5-4238-B158-FF89D1D050D5}" type="pres">
      <dgm:prSet presAssocID="{089DBECF-8795-46E7-B7AF-8CD3295E1084}" presName="rootConnector" presStyleLbl="node4" presStyleIdx="8" presStyleCnt="10"/>
      <dgm:spPr/>
      <dgm:t>
        <a:bodyPr/>
        <a:lstStyle/>
        <a:p>
          <a:endParaRPr lang="en-US"/>
        </a:p>
      </dgm:t>
    </dgm:pt>
    <dgm:pt modelId="{C9A24DA5-51DC-4441-9706-EC7DF77B0E48}" type="pres">
      <dgm:prSet presAssocID="{089DBECF-8795-46E7-B7AF-8CD3295E1084}" presName="hierChild4" presStyleCnt="0"/>
      <dgm:spPr/>
    </dgm:pt>
    <dgm:pt modelId="{2FC0EE7A-E095-40EB-80A4-43B680C74F10}" type="pres">
      <dgm:prSet presAssocID="{089DBECF-8795-46E7-B7AF-8CD3295E1084}" presName="hierChild5" presStyleCnt="0"/>
      <dgm:spPr/>
    </dgm:pt>
    <dgm:pt modelId="{EDF0D514-F4F7-4610-A534-A91AE6B5DD80}" type="pres">
      <dgm:prSet presAssocID="{021088F6-0DF1-40C2-9617-24FDC1742F64}" presName="hierChild5" presStyleCnt="0"/>
      <dgm:spPr/>
    </dgm:pt>
    <dgm:pt modelId="{462CC69E-998C-458D-B664-B7C8734EEC50}" type="pres">
      <dgm:prSet presAssocID="{B47B6494-7E57-4049-91B5-5099891D3629}" presName="hierChild5" presStyleCnt="0"/>
      <dgm:spPr/>
    </dgm:pt>
    <dgm:pt modelId="{8F40385A-8CEC-4246-BA7D-EF5D1C6E8D36}" type="pres">
      <dgm:prSet presAssocID="{4CDB789E-846E-4F96-AE1F-4920559BB810}" presName="hierChild5" presStyleCnt="0"/>
      <dgm:spPr/>
    </dgm:pt>
    <dgm:pt modelId="{C58B39B0-FC2B-4CC3-AA5E-F74BDA997616}" type="pres">
      <dgm:prSet presAssocID="{C7650932-E02C-4EB7-9604-D85AE2A500AA}" presName="hierChild5" presStyleCnt="0"/>
      <dgm:spPr/>
    </dgm:pt>
    <dgm:pt modelId="{47B216F2-B1D0-4C38-B0BE-0CA39F395282}" type="pres">
      <dgm:prSet presAssocID="{F3FA766E-28F5-4AA5-9AA4-2876FB5A6FFE}" presName="Name37" presStyleLbl="parChTrans1D3" presStyleIdx="3" presStyleCnt="5"/>
      <dgm:spPr/>
      <dgm:t>
        <a:bodyPr/>
        <a:lstStyle/>
        <a:p>
          <a:endParaRPr lang="en-US"/>
        </a:p>
      </dgm:t>
    </dgm:pt>
    <dgm:pt modelId="{C7BFC527-FA3D-499F-A738-28A786F9B3ED}" type="pres">
      <dgm:prSet presAssocID="{591EE130-A637-4F8C-B5BC-8C4E238D2C86}" presName="hierRoot2" presStyleCnt="0">
        <dgm:presLayoutVars>
          <dgm:hierBranch val="init"/>
        </dgm:presLayoutVars>
      </dgm:prSet>
      <dgm:spPr/>
    </dgm:pt>
    <dgm:pt modelId="{7B22ECC4-4230-4DB0-8E8D-9AA80E9CD895}" type="pres">
      <dgm:prSet presAssocID="{591EE130-A637-4F8C-B5BC-8C4E238D2C86}" presName="rootComposite" presStyleCnt="0"/>
      <dgm:spPr/>
    </dgm:pt>
    <dgm:pt modelId="{31FBF317-4542-4555-9C88-A631B51CC21E}" type="pres">
      <dgm:prSet presAssocID="{591EE130-A637-4F8C-B5BC-8C4E238D2C86}" presName="rootText" presStyleLbl="node3" presStyleIdx="3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C547C15-B8DD-439B-BA06-5720E509E8A0}" type="pres">
      <dgm:prSet presAssocID="{591EE130-A637-4F8C-B5BC-8C4E238D2C86}" presName="rootPict" presStyleLbl="alignImgPlace1" presStyleIdx="15" presStyleCnt="20"/>
      <dgm:spPr/>
    </dgm:pt>
    <dgm:pt modelId="{9E738AC3-21FB-4BE8-8946-09EEC3B761D3}" type="pres">
      <dgm:prSet presAssocID="{591EE130-A637-4F8C-B5BC-8C4E238D2C86}" presName="rootConnector" presStyleLbl="node3" presStyleIdx="3" presStyleCnt="5"/>
      <dgm:spPr/>
      <dgm:t>
        <a:bodyPr/>
        <a:lstStyle/>
        <a:p>
          <a:endParaRPr lang="en-US"/>
        </a:p>
      </dgm:t>
    </dgm:pt>
    <dgm:pt modelId="{A24B29DB-9358-4BD6-A7FF-229FE20D2D85}" type="pres">
      <dgm:prSet presAssocID="{591EE130-A637-4F8C-B5BC-8C4E238D2C86}" presName="hierChild4" presStyleCnt="0"/>
      <dgm:spPr/>
    </dgm:pt>
    <dgm:pt modelId="{7F15807E-8DEA-4631-8590-9A4E420844DE}" type="pres">
      <dgm:prSet presAssocID="{591EE130-A637-4F8C-B5BC-8C4E238D2C86}" presName="hierChild5" presStyleCnt="0"/>
      <dgm:spPr/>
    </dgm:pt>
    <dgm:pt modelId="{196D8289-4A27-4CE5-8C28-341E772BA50C}" type="pres">
      <dgm:prSet presAssocID="{C743939D-7A60-4FD2-A535-613D72072C57}" presName="hierChild5" presStyleCnt="0"/>
      <dgm:spPr/>
    </dgm:pt>
    <dgm:pt modelId="{7C7FC35D-B4FF-4468-87DC-D9BF423FE088}" type="pres">
      <dgm:prSet presAssocID="{63679EBB-A65B-4221-AC11-7E9C3042ECF2}" presName="Name37" presStyleLbl="parChTrans1D2" presStyleIdx="2" presStyleCnt="4"/>
      <dgm:spPr/>
      <dgm:t>
        <a:bodyPr/>
        <a:lstStyle/>
        <a:p>
          <a:endParaRPr lang="en-US"/>
        </a:p>
      </dgm:t>
    </dgm:pt>
    <dgm:pt modelId="{735AC45B-FC4D-45B4-9451-CDB618CFD2CC}" type="pres">
      <dgm:prSet presAssocID="{08A868CC-1868-464A-AF1A-7B98D7F1EA9C}" presName="hierRoot2" presStyleCnt="0">
        <dgm:presLayoutVars>
          <dgm:hierBranch val="init"/>
        </dgm:presLayoutVars>
      </dgm:prSet>
      <dgm:spPr/>
    </dgm:pt>
    <dgm:pt modelId="{46814918-E912-4D8A-9B9D-3B5AC47ED6D4}" type="pres">
      <dgm:prSet presAssocID="{08A868CC-1868-464A-AF1A-7B98D7F1EA9C}" presName="rootComposite" presStyleCnt="0"/>
      <dgm:spPr/>
    </dgm:pt>
    <dgm:pt modelId="{F756DA06-2676-41CD-ACFF-35FD44B468F6}" type="pres">
      <dgm:prSet presAssocID="{08A868CC-1868-464A-AF1A-7B98D7F1EA9C}" presName="rootText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F3A5EC3-0910-4D50-880C-D0F820F9EE6B}" type="pres">
      <dgm:prSet presAssocID="{08A868CC-1868-464A-AF1A-7B98D7F1EA9C}" presName="rootPict" presStyleLbl="alignImgPlace1" presStyleIdx="16" presStyleCnt="20"/>
      <dgm:spPr/>
    </dgm:pt>
    <dgm:pt modelId="{03441069-4F03-4B9D-A277-41E5992828D1}" type="pres">
      <dgm:prSet presAssocID="{08A868CC-1868-464A-AF1A-7B98D7F1EA9C}" presName="rootConnector" presStyleLbl="node2" presStyleIdx="2" presStyleCnt="3"/>
      <dgm:spPr/>
      <dgm:t>
        <a:bodyPr/>
        <a:lstStyle/>
        <a:p>
          <a:endParaRPr lang="en-US"/>
        </a:p>
      </dgm:t>
    </dgm:pt>
    <dgm:pt modelId="{3484557D-E0A0-416D-96F5-8CD7A19E7E4B}" type="pres">
      <dgm:prSet presAssocID="{08A868CC-1868-464A-AF1A-7B98D7F1EA9C}" presName="hierChild4" presStyleCnt="0"/>
      <dgm:spPr/>
    </dgm:pt>
    <dgm:pt modelId="{07396A0B-4839-43E7-B799-1F7250921141}" type="pres">
      <dgm:prSet presAssocID="{465BA028-B739-4B1B-9B8A-27E2E144DB4D}" presName="Name37" presStyleLbl="parChTrans1D3" presStyleIdx="4" presStyleCnt="5"/>
      <dgm:spPr/>
      <dgm:t>
        <a:bodyPr/>
        <a:lstStyle/>
        <a:p>
          <a:endParaRPr lang="en-US"/>
        </a:p>
      </dgm:t>
    </dgm:pt>
    <dgm:pt modelId="{A290C1EC-7DF8-4167-B593-489A829E8997}" type="pres">
      <dgm:prSet presAssocID="{6A311436-096B-4210-97AD-E19FD0931E17}" presName="hierRoot2" presStyleCnt="0">
        <dgm:presLayoutVars>
          <dgm:hierBranch val="init"/>
        </dgm:presLayoutVars>
      </dgm:prSet>
      <dgm:spPr/>
    </dgm:pt>
    <dgm:pt modelId="{046856AB-7197-4DF5-8BA5-A7AE96A67056}" type="pres">
      <dgm:prSet presAssocID="{6A311436-096B-4210-97AD-E19FD0931E17}" presName="rootComposite" presStyleCnt="0"/>
      <dgm:spPr/>
    </dgm:pt>
    <dgm:pt modelId="{B550A4BB-CB1D-4F22-889F-720C145F0CB3}" type="pres">
      <dgm:prSet presAssocID="{6A311436-096B-4210-97AD-E19FD0931E17}" presName="rootText" presStyleLbl="node3" presStyleIdx="4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C91DF53-20BF-4189-8CCA-4ED52773D616}" type="pres">
      <dgm:prSet presAssocID="{6A311436-096B-4210-97AD-E19FD0931E17}" presName="rootPict" presStyleLbl="alignImgPlace1" presStyleIdx="17" presStyleCnt="20"/>
      <dgm:spPr/>
    </dgm:pt>
    <dgm:pt modelId="{DAFD5783-A43A-4AED-862D-943BDE4216AB}" type="pres">
      <dgm:prSet presAssocID="{6A311436-096B-4210-97AD-E19FD0931E17}" presName="rootConnector" presStyleLbl="node3" presStyleIdx="4" presStyleCnt="5"/>
      <dgm:spPr/>
      <dgm:t>
        <a:bodyPr/>
        <a:lstStyle/>
        <a:p>
          <a:endParaRPr lang="en-US"/>
        </a:p>
      </dgm:t>
    </dgm:pt>
    <dgm:pt modelId="{DED0D997-A5ED-496A-999A-4840661D1F3D}" type="pres">
      <dgm:prSet presAssocID="{6A311436-096B-4210-97AD-E19FD0931E17}" presName="hierChild4" presStyleCnt="0"/>
      <dgm:spPr/>
    </dgm:pt>
    <dgm:pt modelId="{C2586CDE-6AC3-4CAD-822A-4A05CCA3E53A}" type="pres">
      <dgm:prSet presAssocID="{E7FFA17B-19D5-4F67-8D66-132C9BC10489}" presName="Name37" presStyleLbl="parChTrans1D4" presStyleIdx="9" presStyleCnt="10"/>
      <dgm:spPr/>
      <dgm:t>
        <a:bodyPr/>
        <a:lstStyle/>
        <a:p>
          <a:endParaRPr lang="en-US"/>
        </a:p>
      </dgm:t>
    </dgm:pt>
    <dgm:pt modelId="{B296CD01-E088-4FE6-8E73-8FC01406CB64}" type="pres">
      <dgm:prSet presAssocID="{603C2F3F-2BEE-41CD-AF9D-ACC67DE7F8AA}" presName="hierRoot2" presStyleCnt="0">
        <dgm:presLayoutVars>
          <dgm:hierBranch val="init"/>
        </dgm:presLayoutVars>
      </dgm:prSet>
      <dgm:spPr/>
    </dgm:pt>
    <dgm:pt modelId="{184BC007-1982-4371-B489-19DC748B85B6}" type="pres">
      <dgm:prSet presAssocID="{603C2F3F-2BEE-41CD-AF9D-ACC67DE7F8AA}" presName="rootComposite" presStyleCnt="0"/>
      <dgm:spPr/>
    </dgm:pt>
    <dgm:pt modelId="{B60A0BD0-1B84-4DF6-BAA2-268755CDFDAC}" type="pres">
      <dgm:prSet presAssocID="{603C2F3F-2BEE-41CD-AF9D-ACC67DE7F8AA}" presName="rootText" presStyleLbl="node4" presStyleIdx="9" presStyleCnt="1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79B85E4-FBCB-47C3-AE50-BD96C1892A59}" type="pres">
      <dgm:prSet presAssocID="{603C2F3F-2BEE-41CD-AF9D-ACC67DE7F8AA}" presName="rootPict" presStyleLbl="alignImgPlace1" presStyleIdx="18" presStyleCnt="20"/>
      <dgm:spPr/>
    </dgm:pt>
    <dgm:pt modelId="{BD55D4E7-0B8A-4D75-9AFE-DAE7D3373A19}" type="pres">
      <dgm:prSet presAssocID="{603C2F3F-2BEE-41CD-AF9D-ACC67DE7F8AA}" presName="rootConnector" presStyleLbl="node4" presStyleIdx="9" presStyleCnt="10"/>
      <dgm:spPr/>
      <dgm:t>
        <a:bodyPr/>
        <a:lstStyle/>
        <a:p>
          <a:endParaRPr lang="en-US"/>
        </a:p>
      </dgm:t>
    </dgm:pt>
    <dgm:pt modelId="{C32A3494-C50F-42FE-B8C0-14E1CBEBD8EA}" type="pres">
      <dgm:prSet presAssocID="{603C2F3F-2BEE-41CD-AF9D-ACC67DE7F8AA}" presName="hierChild4" presStyleCnt="0"/>
      <dgm:spPr/>
    </dgm:pt>
    <dgm:pt modelId="{C62E14AB-3E26-4388-96F2-338684C92575}" type="pres">
      <dgm:prSet presAssocID="{603C2F3F-2BEE-41CD-AF9D-ACC67DE7F8AA}" presName="hierChild5" presStyleCnt="0"/>
      <dgm:spPr/>
    </dgm:pt>
    <dgm:pt modelId="{31F4BFCB-BDB8-4214-94B0-605A98892E7E}" type="pres">
      <dgm:prSet presAssocID="{6A311436-096B-4210-97AD-E19FD0931E17}" presName="hierChild5" presStyleCnt="0"/>
      <dgm:spPr/>
    </dgm:pt>
    <dgm:pt modelId="{E5F4BF1E-1617-4B34-B8B9-BDD1432CE808}" type="pres">
      <dgm:prSet presAssocID="{08A868CC-1868-464A-AF1A-7B98D7F1EA9C}" presName="hierChild5" presStyleCnt="0"/>
      <dgm:spPr/>
    </dgm:pt>
    <dgm:pt modelId="{367F58A9-DBD8-4BA7-B050-CF7FF71E266B}" type="pres">
      <dgm:prSet presAssocID="{D4442646-C67B-44BA-9CA7-DEA3FDB49166}" presName="hierChild3" presStyleCnt="0"/>
      <dgm:spPr/>
    </dgm:pt>
    <dgm:pt modelId="{6F3412BC-EBF4-4CE2-AE1B-380198A24308}" type="pres">
      <dgm:prSet presAssocID="{3847A641-F563-48B5-AE87-671426D496B4}" presName="Name111" presStyleLbl="parChTrans1D2" presStyleIdx="3" presStyleCnt="4"/>
      <dgm:spPr/>
      <dgm:t>
        <a:bodyPr/>
        <a:lstStyle/>
        <a:p>
          <a:endParaRPr lang="en-US"/>
        </a:p>
      </dgm:t>
    </dgm:pt>
    <dgm:pt modelId="{B9E32FDF-42C1-4FF4-896F-14C3D380BC79}" type="pres">
      <dgm:prSet presAssocID="{2AB11A0E-3EE3-456A-AF4C-318519269908}" presName="hierRoot3" presStyleCnt="0">
        <dgm:presLayoutVars>
          <dgm:hierBranch val="init"/>
        </dgm:presLayoutVars>
      </dgm:prSet>
      <dgm:spPr/>
    </dgm:pt>
    <dgm:pt modelId="{57E865A2-D331-4CBF-84F9-F2D7784EC13B}" type="pres">
      <dgm:prSet presAssocID="{2AB11A0E-3EE3-456A-AF4C-318519269908}" presName="rootComposite3" presStyleCnt="0"/>
      <dgm:spPr/>
    </dgm:pt>
    <dgm:pt modelId="{E7ADF1CC-2CB8-42AB-8470-2CADB7E9283A}" type="pres">
      <dgm:prSet presAssocID="{2AB11A0E-3EE3-456A-AF4C-318519269908}" presName="rootText3" presStyleLbl="asst1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CD75825-3C3A-4367-B34C-08D3B466093E}" type="pres">
      <dgm:prSet presAssocID="{2AB11A0E-3EE3-456A-AF4C-318519269908}" presName="rootPict3" presStyleLbl="alignImgPlace1" presStyleIdx="19" presStyleCnt="20"/>
      <dgm:spPr/>
    </dgm:pt>
    <dgm:pt modelId="{89F9FD8E-B9B8-4EC7-B3AE-73971768A8A6}" type="pres">
      <dgm:prSet presAssocID="{2AB11A0E-3EE3-456A-AF4C-318519269908}" presName="rootConnector3" presStyleLbl="asst1" presStyleIdx="0" presStyleCnt="1"/>
      <dgm:spPr/>
      <dgm:t>
        <a:bodyPr/>
        <a:lstStyle/>
        <a:p>
          <a:endParaRPr lang="en-US"/>
        </a:p>
      </dgm:t>
    </dgm:pt>
    <dgm:pt modelId="{28BF95D5-CBAE-4A27-9B8D-AB7AF8988F15}" type="pres">
      <dgm:prSet presAssocID="{2AB11A0E-3EE3-456A-AF4C-318519269908}" presName="hierChild6" presStyleCnt="0"/>
      <dgm:spPr/>
    </dgm:pt>
    <dgm:pt modelId="{83CE3A34-FBBA-4092-8EF6-D908B0088E6D}" type="pres">
      <dgm:prSet presAssocID="{2AB11A0E-3EE3-456A-AF4C-318519269908}" presName="hierChild7" presStyleCnt="0"/>
      <dgm:spPr/>
    </dgm:pt>
  </dgm:ptLst>
  <dgm:cxnLst>
    <dgm:cxn modelId="{3B8ECD3B-1C28-4FDF-9581-C97A7290AC18}" type="presOf" srcId="{E7C357A8-212A-4BC4-AADE-01999E556E61}" destId="{5608EA3C-056A-45BE-905D-D3AFEF428AB1}" srcOrd="0" destOrd="0" presId="urn:microsoft.com/office/officeart/2005/8/layout/pictureOrgChart+Icon"/>
    <dgm:cxn modelId="{366EE3A0-74C8-42A7-B90D-FB2E9D36F386}" type="presOf" srcId="{2AB11A0E-3EE3-456A-AF4C-318519269908}" destId="{89F9FD8E-B9B8-4EC7-B3AE-73971768A8A6}" srcOrd="1" destOrd="0" presId="urn:microsoft.com/office/officeart/2005/8/layout/pictureOrgChart+Icon"/>
    <dgm:cxn modelId="{ED71834F-FE88-4F52-8BEA-D7095B9A14D0}" srcId="{B47B6494-7E57-4049-91B5-5099891D3629}" destId="{B7A3C8DE-FC08-4048-B8D5-BAB508574FC1}" srcOrd="0" destOrd="0" parTransId="{8F16703F-8401-4099-BCC7-46E75FD6F440}" sibTransId="{7B1924FC-5E83-4D51-A8A1-D2575D395AA9}"/>
    <dgm:cxn modelId="{9001EB4E-115B-4DE2-84FA-4ECBC36E1260}" type="presOf" srcId="{419CCDE0-5C94-4450-B309-7A6056772217}" destId="{1D51A875-6C9F-471A-9CC1-BAB91C5E17E1}" srcOrd="0" destOrd="0" presId="urn:microsoft.com/office/officeart/2005/8/layout/pictureOrgChart+Icon"/>
    <dgm:cxn modelId="{DA98F9EE-5725-42B4-BF44-9C4FD5272DBD}" srcId="{C743939D-7A60-4FD2-A535-613D72072C57}" destId="{C7650932-E02C-4EB7-9604-D85AE2A500AA}" srcOrd="0" destOrd="0" parTransId="{DDB7A9E7-1641-4111-AC67-15EC131DDFB7}" sibTransId="{7FF10922-A324-4636-8BB3-2D2F601B5658}"/>
    <dgm:cxn modelId="{9CE2E9E1-971D-4F53-A034-35996CA3147E}" srcId="{5DE43C44-0F76-4035-AC8F-B73A5B874E72}" destId="{C4F74FF8-0521-4F91-8262-E27B6C75289E}" srcOrd="0" destOrd="0" parTransId="{69407BC1-D8EA-49F3-89EA-97029D36D88D}" sibTransId="{0E707AB1-B212-4CE0-9435-A26B1083CBA3}"/>
    <dgm:cxn modelId="{B1B872CB-98C5-4898-98C7-DA990F122403}" type="presOf" srcId="{DDB7A9E7-1641-4111-AC67-15EC131DDFB7}" destId="{106C5E0A-07AE-4BD8-9BCB-3E4FE35C2E1B}" srcOrd="0" destOrd="0" presId="urn:microsoft.com/office/officeart/2005/8/layout/pictureOrgChart+Icon"/>
    <dgm:cxn modelId="{C0DE3AF3-C312-4469-97A3-B7C2B9E4FF42}" type="presOf" srcId="{C4F74FF8-0521-4F91-8262-E27B6C75289E}" destId="{A032A658-B74F-480E-A660-7259C2AB0B7F}" srcOrd="1" destOrd="0" presId="urn:microsoft.com/office/officeart/2005/8/layout/pictureOrgChart+Icon"/>
    <dgm:cxn modelId="{B20BEE2E-6519-47E4-AAFA-516DCF008F61}" type="presOf" srcId="{63679EBB-A65B-4221-AC11-7E9C3042ECF2}" destId="{7C7FC35D-B4FF-4468-87DC-D9BF423FE088}" srcOrd="0" destOrd="0" presId="urn:microsoft.com/office/officeart/2005/8/layout/pictureOrgChart+Icon"/>
    <dgm:cxn modelId="{49C0443D-23AF-4E89-8882-4B39AAD763A8}" srcId="{08A868CC-1868-464A-AF1A-7B98D7F1EA9C}" destId="{6A311436-096B-4210-97AD-E19FD0931E17}" srcOrd="0" destOrd="0" parTransId="{465BA028-B739-4B1B-9B8A-27E2E144DB4D}" sibTransId="{65640D51-5043-4999-B025-08D6F0C3D39C}"/>
    <dgm:cxn modelId="{C1DFEC09-0859-48F4-AA30-E1AE368DF95D}" type="presOf" srcId="{51CF6839-1F03-4CED-A994-77DD6595154A}" destId="{96F2B1E4-0522-4D80-BD84-1D3B4E17875F}" srcOrd="1" destOrd="0" presId="urn:microsoft.com/office/officeart/2005/8/layout/pictureOrgChart+Icon"/>
    <dgm:cxn modelId="{7F5D25B1-2450-4DD3-81E9-BF71F7F108CE}" srcId="{51CF6839-1F03-4CED-A994-77DD6595154A}" destId="{D4BB933A-A933-4439-9872-63006F09BC03}" srcOrd="0" destOrd="0" parTransId="{A08897B7-0240-4879-A88A-F00ADE7E72DA}" sibTransId="{7F8A1F3C-A276-45EA-93EB-534F320C92AD}"/>
    <dgm:cxn modelId="{EAC9EFA5-EB93-4285-9C68-CF0E8F747D8C}" type="presOf" srcId="{6A311436-096B-4210-97AD-E19FD0931E17}" destId="{DAFD5783-A43A-4AED-862D-943BDE4216AB}" srcOrd="1" destOrd="0" presId="urn:microsoft.com/office/officeart/2005/8/layout/pictureOrgChart+Icon"/>
    <dgm:cxn modelId="{E8669540-4F3D-4D6D-9793-E8EC45FB81EB}" type="presOf" srcId="{4CDB789E-846E-4F96-AE1F-4920559BB810}" destId="{CFA46414-652C-4B78-9649-3AAE579C9144}" srcOrd="1" destOrd="0" presId="urn:microsoft.com/office/officeart/2005/8/layout/pictureOrgChart+Icon"/>
    <dgm:cxn modelId="{D6DFDEBA-0B2A-4186-82AC-AEEC5F471C36}" type="presOf" srcId="{5DE43C44-0F76-4035-AC8F-B73A5B874E72}" destId="{9C5B9303-50C9-4E17-B9EC-0E3F9FCEB829}" srcOrd="1" destOrd="0" presId="urn:microsoft.com/office/officeart/2005/8/layout/pictureOrgChart+Icon"/>
    <dgm:cxn modelId="{9A300755-AEF1-40CE-A9A2-9D182C75BB8D}" type="presOf" srcId="{3847A641-F563-48B5-AE87-671426D496B4}" destId="{6F3412BC-EBF4-4CE2-AE1B-380198A24308}" srcOrd="0" destOrd="0" presId="urn:microsoft.com/office/officeart/2005/8/layout/pictureOrgChart+Icon"/>
    <dgm:cxn modelId="{2506F445-BCE3-46F7-ADFF-76F8C5B7B9CC}" srcId="{B47B6494-7E57-4049-91B5-5099891D3629}" destId="{021088F6-0DF1-40C2-9617-24FDC1742F64}" srcOrd="1" destOrd="0" parTransId="{4E7ABEFC-75EB-41B7-91EC-684F1B1EFA5C}" sibTransId="{6201E6C7-6109-438B-9B2B-23A35B130115}"/>
    <dgm:cxn modelId="{771DF11C-4B86-4E21-9C51-92F7DD3D28BC}" srcId="{CE6512AC-EC62-4F5B-88C1-98B71D683B4E}" destId="{7CE54810-9190-4B46-8402-B7C37AB9F256}" srcOrd="0" destOrd="0" parTransId="{5747C220-2773-420C-8E9B-87C15A79FA21}" sibTransId="{AC58CC0B-06A7-4C28-B7D0-FD73C1B6C17B}"/>
    <dgm:cxn modelId="{29D9A999-F8C7-4AAA-80B1-A955429CAF85}" type="presOf" srcId="{603C2F3F-2BEE-41CD-AF9D-ACC67DE7F8AA}" destId="{BD55D4E7-0B8A-4D75-9AFE-DAE7D3373A19}" srcOrd="1" destOrd="0" presId="urn:microsoft.com/office/officeart/2005/8/layout/pictureOrgChart+Icon"/>
    <dgm:cxn modelId="{98EDA533-A1D3-4416-B8A8-E84306752754}" type="presOf" srcId="{B8151F00-A58E-4020-9494-F15E1D501298}" destId="{C577544B-0205-4DB9-A47D-EB5744AAF7C5}" srcOrd="1" destOrd="0" presId="urn:microsoft.com/office/officeart/2005/8/layout/pictureOrgChart+Icon"/>
    <dgm:cxn modelId="{6DC499EB-E9AA-4C02-A996-98F258FA71B0}" type="presOf" srcId="{0C936B1E-6D68-49EB-A970-5B7FA17AED58}" destId="{D19C2597-C427-4431-9972-38C31E45B31A}" srcOrd="0" destOrd="0" presId="urn:microsoft.com/office/officeart/2005/8/layout/pictureOrgChart+Icon"/>
    <dgm:cxn modelId="{8D9A23FB-1D78-4902-94BA-176ABCEEE66E}" type="presOf" srcId="{B8151F00-A58E-4020-9494-F15E1D501298}" destId="{29539635-0A20-4844-A4EF-82F930FAF783}" srcOrd="0" destOrd="0" presId="urn:microsoft.com/office/officeart/2005/8/layout/pictureOrgChart+Icon"/>
    <dgm:cxn modelId="{A15CD91F-0EC4-45FF-B366-5A0C0E67D1CC}" type="presOf" srcId="{C7650932-E02C-4EB7-9604-D85AE2A500AA}" destId="{1B6CED17-ED14-4069-B3D1-7C5179F2C30F}" srcOrd="0" destOrd="0" presId="urn:microsoft.com/office/officeart/2005/8/layout/pictureOrgChart+Icon"/>
    <dgm:cxn modelId="{10BB294C-FE15-4A15-8E87-0CA5C20EDD6A}" srcId="{51CF6839-1F03-4CED-A994-77DD6595154A}" destId="{B8151F00-A58E-4020-9494-F15E1D501298}" srcOrd="1" destOrd="0" parTransId="{E7C357A8-212A-4BC4-AADE-01999E556E61}" sibTransId="{8820442B-853C-4B58-B5F7-90D59D739149}"/>
    <dgm:cxn modelId="{5A6AD5B5-AEA9-492B-B65E-01098AF27B71}" type="presOf" srcId="{C743939D-7A60-4FD2-A535-613D72072C57}" destId="{A027B230-7155-4EC9-990D-B23974167D19}" srcOrd="1" destOrd="0" presId="urn:microsoft.com/office/officeart/2005/8/layout/pictureOrgChart+Icon"/>
    <dgm:cxn modelId="{C74B92D4-7279-4029-8AC0-B0DD838EBDB3}" type="presOf" srcId="{B47B6494-7E57-4049-91B5-5099891D3629}" destId="{64CE3947-616B-45ED-B50E-520E1DA66170}" srcOrd="0" destOrd="0" presId="urn:microsoft.com/office/officeart/2005/8/layout/pictureOrgChart+Icon"/>
    <dgm:cxn modelId="{35B5249E-60FF-4262-8478-9EE3A763EE0F}" type="presOf" srcId="{E7FFA17B-19D5-4F67-8D66-132C9BC10489}" destId="{C2586CDE-6AC3-4CAD-822A-4A05CCA3E53A}" srcOrd="0" destOrd="0" presId="urn:microsoft.com/office/officeart/2005/8/layout/pictureOrgChart+Icon"/>
    <dgm:cxn modelId="{1FA89202-A361-424E-BD07-7592D58EF4BC}" type="presOf" srcId="{C4F74FF8-0521-4F91-8262-E27B6C75289E}" destId="{8DE717E9-8A0E-4DF3-A17D-A5BE5386F193}" srcOrd="0" destOrd="0" presId="urn:microsoft.com/office/officeart/2005/8/layout/pictureOrgChart+Icon"/>
    <dgm:cxn modelId="{471BED4D-2B31-422E-9562-10BB882380C5}" type="presOf" srcId="{D4BB933A-A933-4439-9872-63006F09BC03}" destId="{FBA928F0-38A8-4904-86EE-F8FB860D4E18}" srcOrd="0" destOrd="0" presId="urn:microsoft.com/office/officeart/2005/8/layout/pictureOrgChart+Icon"/>
    <dgm:cxn modelId="{3BA2EC54-D7EF-4766-91CB-A6EC7B25F7EC}" type="presOf" srcId="{C8BD12D0-3217-41D3-8D41-F9187F126660}" destId="{7A6B4CAE-48D8-4150-848B-0219D3F1C3F9}" srcOrd="0" destOrd="0" presId="urn:microsoft.com/office/officeart/2005/8/layout/pictureOrgChart+Icon"/>
    <dgm:cxn modelId="{BDADFB02-4917-4B6F-94C8-5E3A19ABAD43}" type="presOf" srcId="{021088F6-0DF1-40C2-9617-24FDC1742F64}" destId="{B5FB05B7-2653-4A99-AF8D-2B76B74C6DBE}" srcOrd="1" destOrd="0" presId="urn:microsoft.com/office/officeart/2005/8/layout/pictureOrgChart+Icon"/>
    <dgm:cxn modelId="{CCC212DD-BA73-4360-9B94-01323B5C7334}" type="presOf" srcId="{C743939D-7A60-4FD2-A535-613D72072C57}" destId="{18869EA1-31D9-4BAC-8D91-F5739B8C476C}" srcOrd="0" destOrd="0" presId="urn:microsoft.com/office/officeart/2005/8/layout/pictureOrgChart+Icon"/>
    <dgm:cxn modelId="{B3B32855-C725-44A2-93FC-015B0121C559}" srcId="{021088F6-0DF1-40C2-9617-24FDC1742F64}" destId="{089DBECF-8795-46E7-B7AF-8CD3295E1084}" srcOrd="0" destOrd="0" parTransId="{C8BD12D0-3217-41D3-8D41-F9187F126660}" sibTransId="{0187233E-D07D-4EAF-975A-76CBE1B5A482}"/>
    <dgm:cxn modelId="{6719512D-A122-4554-9514-E547F3AECF96}" type="presOf" srcId="{4CDB789E-846E-4F96-AE1F-4920559BB810}" destId="{697A36C0-546C-4DA7-901F-D08F4B84AC14}" srcOrd="0" destOrd="0" presId="urn:microsoft.com/office/officeart/2005/8/layout/pictureOrgChart+Icon"/>
    <dgm:cxn modelId="{CAF95115-928F-4673-A70B-5DDB65E4CF2F}" type="presOf" srcId="{6A311436-096B-4210-97AD-E19FD0931E17}" destId="{B550A4BB-CB1D-4F22-889F-720C145F0CB3}" srcOrd="0" destOrd="0" presId="urn:microsoft.com/office/officeart/2005/8/layout/pictureOrgChart+Icon"/>
    <dgm:cxn modelId="{52B3DF34-253E-4D95-86F4-1E891493FC66}" type="presOf" srcId="{5DE43C44-0F76-4035-AC8F-B73A5B874E72}" destId="{B2061F95-72D6-4DC8-8FD2-7A389758697B}" srcOrd="0" destOrd="0" presId="urn:microsoft.com/office/officeart/2005/8/layout/pictureOrgChart+Icon"/>
    <dgm:cxn modelId="{C1ECF833-69F2-46F7-B1C2-05EDB45F2584}" type="presOf" srcId="{D4BB933A-A933-4439-9872-63006F09BC03}" destId="{295903C6-9110-4D67-B584-59293506D81D}" srcOrd="1" destOrd="0" presId="urn:microsoft.com/office/officeart/2005/8/layout/pictureOrgChart+Icon"/>
    <dgm:cxn modelId="{4F3F6452-09C4-49CD-B43A-325C97FC0911}" type="presOf" srcId="{7CE54810-9190-4B46-8402-B7C37AB9F256}" destId="{0353FDCB-BF94-468E-B4AB-8EE07A58C0A1}" srcOrd="0" destOrd="0" presId="urn:microsoft.com/office/officeart/2005/8/layout/pictureOrgChart+Icon"/>
    <dgm:cxn modelId="{116D4024-D365-48B1-8816-71CB16F4A1BF}" srcId="{D4BB933A-A933-4439-9872-63006F09BC03}" destId="{5DE43C44-0F76-4035-AC8F-B73A5B874E72}" srcOrd="0" destOrd="0" parTransId="{6E9D1BE4-70A5-4F00-AF09-A7927DCA6019}" sibTransId="{5EAEDB76-4572-4151-81C5-5F25B37AC9ED}"/>
    <dgm:cxn modelId="{A458498F-3086-486C-860A-FB54204AF194}" srcId="{D4442646-C67B-44BA-9CA7-DEA3FDB49166}" destId="{51CF6839-1F03-4CED-A994-77DD6595154A}" srcOrd="1" destOrd="0" parTransId="{0C936B1E-6D68-49EB-A970-5B7FA17AED58}" sibTransId="{413D25A6-EEBC-4B97-AC68-62FE61B77CE2}"/>
    <dgm:cxn modelId="{C4F473B5-A6AB-43E0-9BDE-4FAF21C1250E}" type="presOf" srcId="{51CF6839-1F03-4CED-A994-77DD6595154A}" destId="{52A64D07-B53B-45D2-8EA0-1A7B45B6D7A8}" srcOrd="0" destOrd="0" presId="urn:microsoft.com/office/officeart/2005/8/layout/pictureOrgChart+Icon"/>
    <dgm:cxn modelId="{859AB0D7-4B6A-4D30-9D1B-25AD103FAD48}" type="presOf" srcId="{D4442646-C67B-44BA-9CA7-DEA3FDB49166}" destId="{38B07A2A-6CDB-4148-B026-D197AB0E741C}" srcOrd="0" destOrd="0" presId="urn:microsoft.com/office/officeart/2005/8/layout/pictureOrgChart+Icon"/>
    <dgm:cxn modelId="{EEEF3CA7-85DB-4921-AFC9-2F3F4058448B}" type="presOf" srcId="{CE6512AC-EC62-4F5B-88C1-98B71D683B4E}" destId="{42810265-8E80-4B45-AA06-330192CA3240}" srcOrd="1" destOrd="0" presId="urn:microsoft.com/office/officeart/2005/8/layout/pictureOrgChart+Icon"/>
    <dgm:cxn modelId="{9AEB746C-C269-4DF4-9D3A-4BD0E328394E}" srcId="{D4442646-C67B-44BA-9CA7-DEA3FDB49166}" destId="{08A868CC-1868-464A-AF1A-7B98D7F1EA9C}" srcOrd="3" destOrd="0" parTransId="{63679EBB-A65B-4221-AC11-7E9C3042ECF2}" sibTransId="{56AFF47C-E17D-4A65-9991-78F559CDACCC}"/>
    <dgm:cxn modelId="{D810D56E-5BD4-460C-AC50-AAE1D62B59F5}" type="presOf" srcId="{089DBECF-8795-46E7-B7AF-8CD3295E1084}" destId="{1111DB03-FDD5-4238-B158-FF89D1D050D5}" srcOrd="1" destOrd="0" presId="urn:microsoft.com/office/officeart/2005/8/layout/pictureOrgChart+Icon"/>
    <dgm:cxn modelId="{56277C5A-757C-461B-8D4A-EFC61BC9A770}" type="presOf" srcId="{69407BC1-D8EA-49F3-89EA-97029D36D88D}" destId="{6EFBD524-8AC7-4F8E-A742-952E3E97988E}" srcOrd="0" destOrd="0" presId="urn:microsoft.com/office/officeart/2005/8/layout/pictureOrgChart+Icon"/>
    <dgm:cxn modelId="{76E6B1D9-E273-4387-8BCA-D985EF68E0DB}" type="presOf" srcId="{591EE130-A637-4F8C-B5BC-8C4E238D2C86}" destId="{9E738AC3-21FB-4BE8-8946-09EEC3B761D3}" srcOrd="1" destOrd="0" presId="urn:microsoft.com/office/officeart/2005/8/layout/pictureOrgChart+Icon"/>
    <dgm:cxn modelId="{F271055F-D833-4BFA-93C8-C57E7AB5AC4F}" type="presOf" srcId="{7CE54810-9190-4B46-8402-B7C37AB9F256}" destId="{F7A51757-686A-45CD-8E33-F5477E583623}" srcOrd="1" destOrd="0" presId="urn:microsoft.com/office/officeart/2005/8/layout/pictureOrgChart+Icon"/>
    <dgm:cxn modelId="{51AB83D4-8DC7-48CA-A914-8B5493A9A053}" type="presOf" srcId="{6E9D1BE4-70A5-4F00-AF09-A7927DCA6019}" destId="{E7F5A82D-8086-486F-AAE7-C4459FE869C5}" srcOrd="0" destOrd="0" presId="urn:microsoft.com/office/officeart/2005/8/layout/pictureOrgChart+Icon"/>
    <dgm:cxn modelId="{3A78BB13-5498-4B62-8CB7-A55F881787BE}" srcId="{4CDB789E-846E-4F96-AE1F-4920559BB810}" destId="{B47B6494-7E57-4049-91B5-5099891D3629}" srcOrd="0" destOrd="0" parTransId="{F3191F85-7451-422B-B96F-54D3781C96A7}" sibTransId="{3E844B44-95E5-4ACB-9BF2-3A7B1ADF7CC0}"/>
    <dgm:cxn modelId="{392C1698-6D12-4C78-9EF3-84DA3EC6E460}" type="presOf" srcId="{08A868CC-1868-464A-AF1A-7B98D7F1EA9C}" destId="{03441069-4F03-4B9D-A277-41E5992828D1}" srcOrd="1" destOrd="0" presId="urn:microsoft.com/office/officeart/2005/8/layout/pictureOrgChart+Icon"/>
    <dgm:cxn modelId="{A61799EB-3BFC-4F9C-9A70-256519998D42}" type="presOf" srcId="{2AB11A0E-3EE3-456A-AF4C-318519269908}" destId="{E7ADF1CC-2CB8-42AB-8470-2CADB7E9283A}" srcOrd="0" destOrd="0" presId="urn:microsoft.com/office/officeart/2005/8/layout/pictureOrgChart+Icon"/>
    <dgm:cxn modelId="{BB3576C8-CFFE-42DF-BA7C-431BBE6C2F32}" type="presOf" srcId="{F3FA766E-28F5-4AA5-9AA4-2876FB5A6FFE}" destId="{47B216F2-B1D0-4C38-B0BE-0CA39F395282}" srcOrd="0" destOrd="0" presId="urn:microsoft.com/office/officeart/2005/8/layout/pictureOrgChart+Icon"/>
    <dgm:cxn modelId="{0155C7D0-27BF-4FC2-916D-0005F62D1136}" srcId="{49D47684-8075-49D5-8FEB-0920075822BE}" destId="{D4442646-C67B-44BA-9CA7-DEA3FDB49166}" srcOrd="0" destOrd="0" parTransId="{9F3B0733-6764-4F84-9F38-A13BD7E53FFA}" sibTransId="{FD9C7445-2ED8-4E00-99F1-EF26B55FD633}"/>
    <dgm:cxn modelId="{E576F260-FA7F-44AD-92E5-A32ECDAA9A21}" srcId="{C743939D-7A60-4FD2-A535-613D72072C57}" destId="{591EE130-A637-4F8C-B5BC-8C4E238D2C86}" srcOrd="1" destOrd="0" parTransId="{F3FA766E-28F5-4AA5-9AA4-2876FB5A6FFE}" sibTransId="{7E839488-8C06-4611-BB88-BBDEBBB3F5D9}"/>
    <dgm:cxn modelId="{E33F9AA1-BC06-4004-B6B7-8E3802359511}" type="presOf" srcId="{08A868CC-1868-464A-AF1A-7B98D7F1EA9C}" destId="{F756DA06-2676-41CD-ACFF-35FD44B468F6}" srcOrd="0" destOrd="0" presId="urn:microsoft.com/office/officeart/2005/8/layout/pictureOrgChart+Icon"/>
    <dgm:cxn modelId="{8EAE8D97-9CE9-488E-827C-52152EC0F5EC}" type="presOf" srcId="{B7A3C8DE-FC08-4048-B8D5-BAB508574FC1}" destId="{FE4B9DCE-0D81-4A08-ABC2-0D12426109D7}" srcOrd="1" destOrd="0" presId="urn:microsoft.com/office/officeart/2005/8/layout/pictureOrgChart+Icon"/>
    <dgm:cxn modelId="{F42D0396-681D-490F-BEEF-64A8D191C748}" srcId="{6A311436-096B-4210-97AD-E19FD0931E17}" destId="{603C2F3F-2BEE-41CD-AF9D-ACC67DE7F8AA}" srcOrd="0" destOrd="0" parTransId="{E7FFA17B-19D5-4F67-8D66-132C9BC10489}" sibTransId="{1DB5EC68-5D0D-4C80-B1D9-5B0AC2838C34}"/>
    <dgm:cxn modelId="{94B3CC2E-9B1B-4687-AFC1-E879822C977F}" type="presOf" srcId="{591EE130-A637-4F8C-B5BC-8C4E238D2C86}" destId="{31FBF317-4542-4555-9C88-A631B51CC21E}" srcOrd="0" destOrd="0" presId="urn:microsoft.com/office/officeart/2005/8/layout/pictureOrgChart+Icon"/>
    <dgm:cxn modelId="{E3D7ACEF-23CB-4308-8B89-8C57B95780D9}" type="presOf" srcId="{B47B6494-7E57-4049-91B5-5099891D3629}" destId="{B4A890AC-CCC3-44F3-BF3F-3BEB07DA7727}" srcOrd="1" destOrd="0" presId="urn:microsoft.com/office/officeart/2005/8/layout/pictureOrgChart+Icon"/>
    <dgm:cxn modelId="{723179F1-1681-4B13-9B6B-D9619ECC4B6E}" type="presOf" srcId="{D4442646-C67B-44BA-9CA7-DEA3FDB49166}" destId="{CF24D1E1-3B87-4EC3-9089-9F0A32D7B48F}" srcOrd="1" destOrd="0" presId="urn:microsoft.com/office/officeart/2005/8/layout/pictureOrgChart+Icon"/>
    <dgm:cxn modelId="{76268C96-FA04-4713-85E4-FC10CD0B3C6B}" srcId="{C7650932-E02C-4EB7-9604-D85AE2A500AA}" destId="{4CDB789E-846E-4F96-AE1F-4920559BB810}" srcOrd="0" destOrd="0" parTransId="{223180B9-E290-46D3-8EE7-51A96FACF8EB}" sibTransId="{2AB0C10A-2AE6-43D5-9A38-C46DCE03496A}"/>
    <dgm:cxn modelId="{C7C14823-6E26-46A2-AE8B-93476270C447}" srcId="{5DE43C44-0F76-4035-AC8F-B73A5B874E72}" destId="{CE6512AC-EC62-4F5B-88C1-98B71D683B4E}" srcOrd="1" destOrd="0" parTransId="{D241B4F0-AFFF-494A-8ED3-E473B90CF145}" sibTransId="{22996079-1892-4673-8CBE-E677C8504BF0}"/>
    <dgm:cxn modelId="{C50E5CF8-F929-4F88-A48E-EE8CC44AC942}" type="presOf" srcId="{49D47684-8075-49D5-8FEB-0920075822BE}" destId="{240E3D96-E001-48EB-A902-1D4AD3C0DE47}" srcOrd="0" destOrd="0" presId="urn:microsoft.com/office/officeart/2005/8/layout/pictureOrgChart+Icon"/>
    <dgm:cxn modelId="{70E6146E-C2B6-4D19-9E8D-D8C7CA8F6EF1}" type="presOf" srcId="{D241B4F0-AFFF-494A-8ED3-E473B90CF145}" destId="{77CAC804-1ED7-4D6E-B1FC-C050E52AE395}" srcOrd="0" destOrd="0" presId="urn:microsoft.com/office/officeart/2005/8/layout/pictureOrgChart+Icon"/>
    <dgm:cxn modelId="{15929328-5068-409A-AFCD-BF3F3592C9E8}" type="presOf" srcId="{089DBECF-8795-46E7-B7AF-8CD3295E1084}" destId="{F1EABCE1-4EDB-45E7-975A-9933A3541353}" srcOrd="0" destOrd="0" presId="urn:microsoft.com/office/officeart/2005/8/layout/pictureOrgChart+Icon"/>
    <dgm:cxn modelId="{F7D9BFF0-AC84-4077-A5BC-057019C4985D}" type="presOf" srcId="{CE6512AC-EC62-4F5B-88C1-98B71D683B4E}" destId="{A940980A-A320-46B4-B7E5-66B8CD9BDE62}" srcOrd="0" destOrd="0" presId="urn:microsoft.com/office/officeart/2005/8/layout/pictureOrgChart+Icon"/>
    <dgm:cxn modelId="{C71D7518-A2F6-4777-A554-363E810B3627}" type="presOf" srcId="{223180B9-E290-46D3-8EE7-51A96FACF8EB}" destId="{FCA4F5E5-BD0E-4214-B869-6E54A89D29F2}" srcOrd="0" destOrd="0" presId="urn:microsoft.com/office/officeart/2005/8/layout/pictureOrgChart+Icon"/>
    <dgm:cxn modelId="{74337B7C-0D69-444E-8EBA-E70D8EE78FE0}" type="presOf" srcId="{8F16703F-8401-4099-BCC7-46E75FD6F440}" destId="{78F5B509-8F26-469F-A987-3795BE0FDD62}" srcOrd="0" destOrd="0" presId="urn:microsoft.com/office/officeart/2005/8/layout/pictureOrgChart+Icon"/>
    <dgm:cxn modelId="{4D84A23F-0450-4CCE-AF8F-6EEF817E92A5}" type="presOf" srcId="{C7650932-E02C-4EB7-9604-D85AE2A500AA}" destId="{77EC60D4-951B-470E-890D-C05E8AE922D7}" srcOrd="1" destOrd="0" presId="urn:microsoft.com/office/officeart/2005/8/layout/pictureOrgChart+Icon"/>
    <dgm:cxn modelId="{237EB6CE-9DF3-462A-AFB2-CA531FA9C086}" type="presOf" srcId="{F3191F85-7451-422B-B96F-54D3781C96A7}" destId="{F2D73CD5-31D7-4B37-BDA1-0904B9FCD48F}" srcOrd="0" destOrd="0" presId="urn:microsoft.com/office/officeart/2005/8/layout/pictureOrgChart+Icon"/>
    <dgm:cxn modelId="{48DDFF39-C585-4314-8483-52D468A4CA17}" type="presOf" srcId="{B7A3C8DE-FC08-4048-B8D5-BAB508574FC1}" destId="{95C85543-B119-4E0E-924E-CC9FCD8BA740}" srcOrd="0" destOrd="0" presId="urn:microsoft.com/office/officeart/2005/8/layout/pictureOrgChart+Icon"/>
    <dgm:cxn modelId="{29BC1D9C-8452-45B5-BB4A-3ECB3F89292B}" type="presOf" srcId="{A08897B7-0240-4879-A88A-F00ADE7E72DA}" destId="{BF31C296-8A56-41F6-93E8-AE864846AA84}" srcOrd="0" destOrd="0" presId="urn:microsoft.com/office/officeart/2005/8/layout/pictureOrgChart+Icon"/>
    <dgm:cxn modelId="{EC760E47-0144-41D4-8A35-7F358687F3AB}" type="presOf" srcId="{603C2F3F-2BEE-41CD-AF9D-ACC67DE7F8AA}" destId="{B60A0BD0-1B84-4DF6-BAA2-268755CDFDAC}" srcOrd="0" destOrd="0" presId="urn:microsoft.com/office/officeart/2005/8/layout/pictureOrgChart+Icon"/>
    <dgm:cxn modelId="{420BC1AB-F656-4FCB-AA4E-8DB3B7ACBFEC}" type="presOf" srcId="{021088F6-0DF1-40C2-9617-24FDC1742F64}" destId="{13DA9EE8-3063-4218-9BF1-723E60E836E3}" srcOrd="0" destOrd="0" presId="urn:microsoft.com/office/officeart/2005/8/layout/pictureOrgChart+Icon"/>
    <dgm:cxn modelId="{9FC28309-4FE3-48A1-A18C-AD0D06FA4C99}" srcId="{D4442646-C67B-44BA-9CA7-DEA3FDB49166}" destId="{2AB11A0E-3EE3-456A-AF4C-318519269908}" srcOrd="0" destOrd="0" parTransId="{3847A641-F563-48B5-AE87-671426D496B4}" sibTransId="{1E488658-FCA4-4216-97A8-92DA5501187A}"/>
    <dgm:cxn modelId="{DFE2B73C-F00C-4E93-91BC-4BBD347568D6}" type="presOf" srcId="{5747C220-2773-420C-8E9B-87C15A79FA21}" destId="{0B37701E-5FD6-45C8-9070-70FA0015E52B}" srcOrd="0" destOrd="0" presId="urn:microsoft.com/office/officeart/2005/8/layout/pictureOrgChart+Icon"/>
    <dgm:cxn modelId="{5217F02C-A482-40D5-8A0D-BC14188D8BE6}" srcId="{D4442646-C67B-44BA-9CA7-DEA3FDB49166}" destId="{C743939D-7A60-4FD2-A535-613D72072C57}" srcOrd="2" destOrd="0" parTransId="{419CCDE0-5C94-4450-B309-7A6056772217}" sibTransId="{E7184B8E-18A6-448E-9D3F-3FD5DF36A7B5}"/>
    <dgm:cxn modelId="{E3313817-DB59-4806-B522-0CF0FB32EE17}" type="presOf" srcId="{4E7ABEFC-75EB-41B7-91EC-684F1B1EFA5C}" destId="{6B3FE6F0-70E7-41CE-BFFE-5FCF377565AB}" srcOrd="0" destOrd="0" presId="urn:microsoft.com/office/officeart/2005/8/layout/pictureOrgChart+Icon"/>
    <dgm:cxn modelId="{081CECD0-D23D-408B-BBEF-CA8D36171626}" type="presOf" srcId="{465BA028-B739-4B1B-9B8A-27E2E144DB4D}" destId="{07396A0B-4839-43E7-B799-1F7250921141}" srcOrd="0" destOrd="0" presId="urn:microsoft.com/office/officeart/2005/8/layout/pictureOrgChart+Icon"/>
    <dgm:cxn modelId="{2D43A327-6DB0-4C50-B296-628F79FEC0CC}" type="presParOf" srcId="{240E3D96-E001-48EB-A902-1D4AD3C0DE47}" destId="{96BFE39C-7B75-47D5-98B7-F1C73B1DA639}" srcOrd="0" destOrd="0" presId="urn:microsoft.com/office/officeart/2005/8/layout/pictureOrgChart+Icon"/>
    <dgm:cxn modelId="{8790BB4A-43C9-4719-95BD-06363A419680}" type="presParOf" srcId="{96BFE39C-7B75-47D5-98B7-F1C73B1DA639}" destId="{A2700056-04A8-40D3-967F-88350292B4DB}" srcOrd="0" destOrd="0" presId="urn:microsoft.com/office/officeart/2005/8/layout/pictureOrgChart+Icon"/>
    <dgm:cxn modelId="{115C19D3-E373-43A9-AB46-586BFB247771}" type="presParOf" srcId="{A2700056-04A8-40D3-967F-88350292B4DB}" destId="{38B07A2A-6CDB-4148-B026-D197AB0E741C}" srcOrd="0" destOrd="0" presId="urn:microsoft.com/office/officeart/2005/8/layout/pictureOrgChart+Icon"/>
    <dgm:cxn modelId="{E4E74CA7-001F-4E4A-A2B7-64CAF808EA44}" type="presParOf" srcId="{A2700056-04A8-40D3-967F-88350292B4DB}" destId="{F6B38194-51E5-4FD2-A982-506E7FDE6E94}" srcOrd="1" destOrd="0" presId="urn:microsoft.com/office/officeart/2005/8/layout/pictureOrgChart+Icon"/>
    <dgm:cxn modelId="{E74400CE-7E5C-4DF8-A022-88378BDEE3B7}" type="presParOf" srcId="{A2700056-04A8-40D3-967F-88350292B4DB}" destId="{CF24D1E1-3B87-4EC3-9089-9F0A32D7B48F}" srcOrd="2" destOrd="0" presId="urn:microsoft.com/office/officeart/2005/8/layout/pictureOrgChart+Icon"/>
    <dgm:cxn modelId="{A64B1761-748C-45D5-A4FD-669329D14FC1}" type="presParOf" srcId="{96BFE39C-7B75-47D5-98B7-F1C73B1DA639}" destId="{71475328-E4DC-43D0-9A17-02562AC55BBB}" srcOrd="1" destOrd="0" presId="urn:microsoft.com/office/officeart/2005/8/layout/pictureOrgChart+Icon"/>
    <dgm:cxn modelId="{A80C6E95-648F-4930-912E-FF11008ED57E}" type="presParOf" srcId="{71475328-E4DC-43D0-9A17-02562AC55BBB}" destId="{D19C2597-C427-4431-9972-38C31E45B31A}" srcOrd="0" destOrd="0" presId="urn:microsoft.com/office/officeart/2005/8/layout/pictureOrgChart+Icon"/>
    <dgm:cxn modelId="{315DFB6F-BCE4-4CB1-8DB3-4E44BE7888EA}" type="presParOf" srcId="{71475328-E4DC-43D0-9A17-02562AC55BBB}" destId="{8E803446-CB58-411A-BFCF-7E8BDF491A5F}" srcOrd="1" destOrd="0" presId="urn:microsoft.com/office/officeart/2005/8/layout/pictureOrgChart+Icon"/>
    <dgm:cxn modelId="{2B965AF9-4250-4E74-9895-93E8701F28C6}" type="presParOf" srcId="{8E803446-CB58-411A-BFCF-7E8BDF491A5F}" destId="{DBFF8D8B-C5BE-4562-BEF1-0A6458D88133}" srcOrd="0" destOrd="0" presId="urn:microsoft.com/office/officeart/2005/8/layout/pictureOrgChart+Icon"/>
    <dgm:cxn modelId="{05F09DDE-0D6F-4965-AD10-2B18FAB521D5}" type="presParOf" srcId="{DBFF8D8B-C5BE-4562-BEF1-0A6458D88133}" destId="{52A64D07-B53B-45D2-8EA0-1A7B45B6D7A8}" srcOrd="0" destOrd="0" presId="urn:microsoft.com/office/officeart/2005/8/layout/pictureOrgChart+Icon"/>
    <dgm:cxn modelId="{0679202B-D637-48EE-902F-5BAE81031445}" type="presParOf" srcId="{DBFF8D8B-C5BE-4562-BEF1-0A6458D88133}" destId="{A2BF31AC-5154-4A6B-BCC5-67830CA421F7}" srcOrd="1" destOrd="0" presId="urn:microsoft.com/office/officeart/2005/8/layout/pictureOrgChart+Icon"/>
    <dgm:cxn modelId="{1AB21226-FBAA-4ACB-9EF5-0FD6E2619043}" type="presParOf" srcId="{DBFF8D8B-C5BE-4562-BEF1-0A6458D88133}" destId="{96F2B1E4-0522-4D80-BD84-1D3B4E17875F}" srcOrd="2" destOrd="0" presId="urn:microsoft.com/office/officeart/2005/8/layout/pictureOrgChart+Icon"/>
    <dgm:cxn modelId="{D3C26387-86CF-427E-8B0A-0EC3BE479CCB}" type="presParOf" srcId="{8E803446-CB58-411A-BFCF-7E8BDF491A5F}" destId="{C2705580-5DBD-49F9-86F9-5D3E40AD8016}" srcOrd="1" destOrd="0" presId="urn:microsoft.com/office/officeart/2005/8/layout/pictureOrgChart+Icon"/>
    <dgm:cxn modelId="{54FF7D87-3E9F-466F-90BF-1DEA6EF1FAFB}" type="presParOf" srcId="{C2705580-5DBD-49F9-86F9-5D3E40AD8016}" destId="{BF31C296-8A56-41F6-93E8-AE864846AA84}" srcOrd="0" destOrd="0" presId="urn:microsoft.com/office/officeart/2005/8/layout/pictureOrgChart+Icon"/>
    <dgm:cxn modelId="{5444210B-FC10-4101-BB63-1514D78B2230}" type="presParOf" srcId="{C2705580-5DBD-49F9-86F9-5D3E40AD8016}" destId="{D977C117-D5B0-4709-9765-EB6449F6AE79}" srcOrd="1" destOrd="0" presId="urn:microsoft.com/office/officeart/2005/8/layout/pictureOrgChart+Icon"/>
    <dgm:cxn modelId="{C1FD527F-08EF-4EDA-829F-D4F84FB52A47}" type="presParOf" srcId="{D977C117-D5B0-4709-9765-EB6449F6AE79}" destId="{495CD5EB-84EF-4EF1-B198-5D86821A24B2}" srcOrd="0" destOrd="0" presId="urn:microsoft.com/office/officeart/2005/8/layout/pictureOrgChart+Icon"/>
    <dgm:cxn modelId="{4B3185ED-7110-4CB0-9A7B-E85330592928}" type="presParOf" srcId="{495CD5EB-84EF-4EF1-B198-5D86821A24B2}" destId="{FBA928F0-38A8-4904-86EE-F8FB860D4E18}" srcOrd="0" destOrd="0" presId="urn:microsoft.com/office/officeart/2005/8/layout/pictureOrgChart+Icon"/>
    <dgm:cxn modelId="{5CCBAF48-5D3D-45A4-BD22-1015F9578CD8}" type="presParOf" srcId="{495CD5EB-84EF-4EF1-B198-5D86821A24B2}" destId="{9D1A4EA1-F1BD-4D5D-BD12-25042C88AFCB}" srcOrd="1" destOrd="0" presId="urn:microsoft.com/office/officeart/2005/8/layout/pictureOrgChart+Icon"/>
    <dgm:cxn modelId="{D4BFC85B-E891-4DB0-96EB-D4B9913A980E}" type="presParOf" srcId="{495CD5EB-84EF-4EF1-B198-5D86821A24B2}" destId="{295903C6-9110-4D67-B584-59293506D81D}" srcOrd="2" destOrd="0" presId="urn:microsoft.com/office/officeart/2005/8/layout/pictureOrgChart+Icon"/>
    <dgm:cxn modelId="{40422254-B366-4BE8-AE21-09DA940B39BE}" type="presParOf" srcId="{D977C117-D5B0-4709-9765-EB6449F6AE79}" destId="{5DF4030F-1E1F-49EC-883C-20509077152B}" srcOrd="1" destOrd="0" presId="urn:microsoft.com/office/officeart/2005/8/layout/pictureOrgChart+Icon"/>
    <dgm:cxn modelId="{CEDAE7FB-C3AE-4A1A-BA4F-DA02463E97A9}" type="presParOf" srcId="{5DF4030F-1E1F-49EC-883C-20509077152B}" destId="{E7F5A82D-8086-486F-AAE7-C4459FE869C5}" srcOrd="0" destOrd="0" presId="urn:microsoft.com/office/officeart/2005/8/layout/pictureOrgChart+Icon"/>
    <dgm:cxn modelId="{A118C40E-1ACD-46BD-A968-7F7717F0CA65}" type="presParOf" srcId="{5DF4030F-1E1F-49EC-883C-20509077152B}" destId="{A426DA5C-A22C-4E33-8109-AA2DAFEBA058}" srcOrd="1" destOrd="0" presId="urn:microsoft.com/office/officeart/2005/8/layout/pictureOrgChart+Icon"/>
    <dgm:cxn modelId="{57D3AA9A-EDA4-41D7-9154-E98A0E1444E9}" type="presParOf" srcId="{A426DA5C-A22C-4E33-8109-AA2DAFEBA058}" destId="{231AE750-0081-4383-9C07-7C02F1128D49}" srcOrd="0" destOrd="0" presId="urn:microsoft.com/office/officeart/2005/8/layout/pictureOrgChart+Icon"/>
    <dgm:cxn modelId="{754CB842-476E-4B11-B941-0CFDD34F8044}" type="presParOf" srcId="{231AE750-0081-4383-9C07-7C02F1128D49}" destId="{B2061F95-72D6-4DC8-8FD2-7A389758697B}" srcOrd="0" destOrd="0" presId="urn:microsoft.com/office/officeart/2005/8/layout/pictureOrgChart+Icon"/>
    <dgm:cxn modelId="{2CB85CFC-62A1-4C2A-BF31-51256706F038}" type="presParOf" srcId="{231AE750-0081-4383-9C07-7C02F1128D49}" destId="{9571DE92-358C-4FC1-8DE3-AD10CED33449}" srcOrd="1" destOrd="0" presId="urn:microsoft.com/office/officeart/2005/8/layout/pictureOrgChart+Icon"/>
    <dgm:cxn modelId="{9774FF50-522B-47A1-B42B-BE67CC1E2564}" type="presParOf" srcId="{231AE750-0081-4383-9C07-7C02F1128D49}" destId="{9C5B9303-50C9-4E17-B9EC-0E3F9FCEB829}" srcOrd="2" destOrd="0" presId="urn:microsoft.com/office/officeart/2005/8/layout/pictureOrgChart+Icon"/>
    <dgm:cxn modelId="{0FA3B36E-F53E-44CF-BD50-204EB0BC8FF4}" type="presParOf" srcId="{A426DA5C-A22C-4E33-8109-AA2DAFEBA058}" destId="{FBD38A70-FF9B-4BB6-A970-12D033A33451}" srcOrd="1" destOrd="0" presId="urn:microsoft.com/office/officeart/2005/8/layout/pictureOrgChart+Icon"/>
    <dgm:cxn modelId="{D0E3B712-CB2E-47DA-8257-2734C612087A}" type="presParOf" srcId="{FBD38A70-FF9B-4BB6-A970-12D033A33451}" destId="{6EFBD524-8AC7-4F8E-A742-952E3E97988E}" srcOrd="0" destOrd="0" presId="urn:microsoft.com/office/officeart/2005/8/layout/pictureOrgChart+Icon"/>
    <dgm:cxn modelId="{20DC8175-CF30-4C01-840E-CDD38CE2FD20}" type="presParOf" srcId="{FBD38A70-FF9B-4BB6-A970-12D033A33451}" destId="{BF94D0B1-E79E-4E79-BAB8-36F14A26171B}" srcOrd="1" destOrd="0" presId="urn:microsoft.com/office/officeart/2005/8/layout/pictureOrgChart+Icon"/>
    <dgm:cxn modelId="{11313A5E-CC25-412B-A4EB-75B114877B9B}" type="presParOf" srcId="{BF94D0B1-E79E-4E79-BAB8-36F14A26171B}" destId="{998B1A29-657C-4664-8C89-E9FBC6E8F795}" srcOrd="0" destOrd="0" presId="urn:microsoft.com/office/officeart/2005/8/layout/pictureOrgChart+Icon"/>
    <dgm:cxn modelId="{1A26ED10-F66E-4793-89F0-D46E206626B6}" type="presParOf" srcId="{998B1A29-657C-4664-8C89-E9FBC6E8F795}" destId="{8DE717E9-8A0E-4DF3-A17D-A5BE5386F193}" srcOrd="0" destOrd="0" presId="urn:microsoft.com/office/officeart/2005/8/layout/pictureOrgChart+Icon"/>
    <dgm:cxn modelId="{FF2D5795-0A54-4E22-B3A0-F4639FD5CF28}" type="presParOf" srcId="{998B1A29-657C-4664-8C89-E9FBC6E8F795}" destId="{7324F790-D3DC-45D5-B8F7-7BB484F4B628}" srcOrd="1" destOrd="0" presId="urn:microsoft.com/office/officeart/2005/8/layout/pictureOrgChart+Icon"/>
    <dgm:cxn modelId="{EB7820D6-82A0-4686-A1A5-F6B1C0654537}" type="presParOf" srcId="{998B1A29-657C-4664-8C89-E9FBC6E8F795}" destId="{A032A658-B74F-480E-A660-7259C2AB0B7F}" srcOrd="2" destOrd="0" presId="urn:microsoft.com/office/officeart/2005/8/layout/pictureOrgChart+Icon"/>
    <dgm:cxn modelId="{7FA0FA2D-B01A-46F9-94E9-4BC50A1CD16D}" type="presParOf" srcId="{BF94D0B1-E79E-4E79-BAB8-36F14A26171B}" destId="{47733552-BB0E-4E82-BD3C-18725C2FE185}" srcOrd="1" destOrd="0" presId="urn:microsoft.com/office/officeart/2005/8/layout/pictureOrgChart+Icon"/>
    <dgm:cxn modelId="{D413A892-640B-4FD6-8AC2-88DD24339ED2}" type="presParOf" srcId="{BF94D0B1-E79E-4E79-BAB8-36F14A26171B}" destId="{04286F95-C9F5-4CDF-894D-25577F59AA00}" srcOrd="2" destOrd="0" presId="urn:microsoft.com/office/officeart/2005/8/layout/pictureOrgChart+Icon"/>
    <dgm:cxn modelId="{BD962F57-82FD-48F1-BFED-938B1FCDD671}" type="presParOf" srcId="{FBD38A70-FF9B-4BB6-A970-12D033A33451}" destId="{77CAC804-1ED7-4D6E-B1FC-C050E52AE395}" srcOrd="2" destOrd="0" presId="urn:microsoft.com/office/officeart/2005/8/layout/pictureOrgChart+Icon"/>
    <dgm:cxn modelId="{F3F9331E-D208-43C3-8C02-3F0F08C6F254}" type="presParOf" srcId="{FBD38A70-FF9B-4BB6-A970-12D033A33451}" destId="{4FDC876F-F808-42A5-8185-0265C286EF8D}" srcOrd="3" destOrd="0" presId="urn:microsoft.com/office/officeart/2005/8/layout/pictureOrgChart+Icon"/>
    <dgm:cxn modelId="{966BA095-3E4C-420B-8D4A-C82FCFDB4BA3}" type="presParOf" srcId="{4FDC876F-F808-42A5-8185-0265C286EF8D}" destId="{C36C5BBF-7A17-474E-9B2C-23C79685AE4C}" srcOrd="0" destOrd="0" presId="urn:microsoft.com/office/officeart/2005/8/layout/pictureOrgChart+Icon"/>
    <dgm:cxn modelId="{D0F52201-B5BB-491C-8638-E65255BAC295}" type="presParOf" srcId="{C36C5BBF-7A17-474E-9B2C-23C79685AE4C}" destId="{A940980A-A320-46B4-B7E5-66B8CD9BDE62}" srcOrd="0" destOrd="0" presId="urn:microsoft.com/office/officeart/2005/8/layout/pictureOrgChart+Icon"/>
    <dgm:cxn modelId="{D07EF927-20B5-4794-B8DD-1861F4BD1BAB}" type="presParOf" srcId="{C36C5BBF-7A17-474E-9B2C-23C79685AE4C}" destId="{F706D964-32CC-4375-8524-2D342990F725}" srcOrd="1" destOrd="0" presId="urn:microsoft.com/office/officeart/2005/8/layout/pictureOrgChart+Icon"/>
    <dgm:cxn modelId="{155F8FFA-39D5-4DEA-BEA0-719142D670A3}" type="presParOf" srcId="{C36C5BBF-7A17-474E-9B2C-23C79685AE4C}" destId="{42810265-8E80-4B45-AA06-330192CA3240}" srcOrd="2" destOrd="0" presId="urn:microsoft.com/office/officeart/2005/8/layout/pictureOrgChart+Icon"/>
    <dgm:cxn modelId="{E5138440-DBD1-444F-BD3E-0A935EC5BEBB}" type="presParOf" srcId="{4FDC876F-F808-42A5-8185-0265C286EF8D}" destId="{A6B4920B-8304-4185-870D-5AA8FC254188}" srcOrd="1" destOrd="0" presId="urn:microsoft.com/office/officeart/2005/8/layout/pictureOrgChart+Icon"/>
    <dgm:cxn modelId="{8DAB45CD-342B-4144-867A-8B46119EF48B}" type="presParOf" srcId="{A6B4920B-8304-4185-870D-5AA8FC254188}" destId="{0B37701E-5FD6-45C8-9070-70FA0015E52B}" srcOrd="0" destOrd="0" presId="urn:microsoft.com/office/officeart/2005/8/layout/pictureOrgChart+Icon"/>
    <dgm:cxn modelId="{795C2B1B-44D0-4CD9-ACB7-4AD61499A0C2}" type="presParOf" srcId="{A6B4920B-8304-4185-870D-5AA8FC254188}" destId="{871E38F8-50D3-4380-8039-E7D07C6E9E7F}" srcOrd="1" destOrd="0" presId="urn:microsoft.com/office/officeart/2005/8/layout/pictureOrgChart+Icon"/>
    <dgm:cxn modelId="{32C558B9-D14A-48C7-A168-7DF056DABD33}" type="presParOf" srcId="{871E38F8-50D3-4380-8039-E7D07C6E9E7F}" destId="{F11BD030-8213-4CBA-83A1-DF5BBCD725F0}" srcOrd="0" destOrd="0" presId="urn:microsoft.com/office/officeart/2005/8/layout/pictureOrgChart+Icon"/>
    <dgm:cxn modelId="{46B7B153-CD4A-496D-8E2A-B9150375EBD9}" type="presParOf" srcId="{F11BD030-8213-4CBA-83A1-DF5BBCD725F0}" destId="{0353FDCB-BF94-468E-B4AB-8EE07A58C0A1}" srcOrd="0" destOrd="0" presId="urn:microsoft.com/office/officeart/2005/8/layout/pictureOrgChart+Icon"/>
    <dgm:cxn modelId="{6DA448A4-722D-4A94-BDEC-381500022A7E}" type="presParOf" srcId="{F11BD030-8213-4CBA-83A1-DF5BBCD725F0}" destId="{39A6625B-3211-46A0-8611-DE9BF81FC03C}" srcOrd="1" destOrd="0" presId="urn:microsoft.com/office/officeart/2005/8/layout/pictureOrgChart+Icon"/>
    <dgm:cxn modelId="{D459581A-D32B-485D-A003-2641F5A6124E}" type="presParOf" srcId="{F11BD030-8213-4CBA-83A1-DF5BBCD725F0}" destId="{F7A51757-686A-45CD-8E33-F5477E583623}" srcOrd="2" destOrd="0" presId="urn:microsoft.com/office/officeart/2005/8/layout/pictureOrgChart+Icon"/>
    <dgm:cxn modelId="{A1175BEA-23E3-4381-8925-F2379584AD23}" type="presParOf" srcId="{871E38F8-50D3-4380-8039-E7D07C6E9E7F}" destId="{658277D7-59D6-496C-831A-F9784448227D}" srcOrd="1" destOrd="0" presId="urn:microsoft.com/office/officeart/2005/8/layout/pictureOrgChart+Icon"/>
    <dgm:cxn modelId="{73DB8C9D-8902-4123-8C1E-127D2B4D36ED}" type="presParOf" srcId="{871E38F8-50D3-4380-8039-E7D07C6E9E7F}" destId="{2F5A9AC4-B080-4074-AF26-28154FBD9C86}" srcOrd="2" destOrd="0" presId="urn:microsoft.com/office/officeart/2005/8/layout/pictureOrgChart+Icon"/>
    <dgm:cxn modelId="{757C3B47-E7A6-4E91-9D96-65F746543F93}" type="presParOf" srcId="{4FDC876F-F808-42A5-8185-0265C286EF8D}" destId="{94DBD161-F5CE-4DEE-9467-B66593A1EF60}" srcOrd="2" destOrd="0" presId="urn:microsoft.com/office/officeart/2005/8/layout/pictureOrgChart+Icon"/>
    <dgm:cxn modelId="{E24BE665-C115-49C4-A5DC-F58C5A0A9BD0}" type="presParOf" srcId="{A426DA5C-A22C-4E33-8109-AA2DAFEBA058}" destId="{8EB81EB9-0273-4E17-95C2-DECF0FD07CC6}" srcOrd="2" destOrd="0" presId="urn:microsoft.com/office/officeart/2005/8/layout/pictureOrgChart+Icon"/>
    <dgm:cxn modelId="{0C103510-FB99-41A5-AE3F-EF2604A7BEBA}" type="presParOf" srcId="{D977C117-D5B0-4709-9765-EB6449F6AE79}" destId="{B4F4EFF9-B8BB-4D64-B479-E6EB568D4BEC}" srcOrd="2" destOrd="0" presId="urn:microsoft.com/office/officeart/2005/8/layout/pictureOrgChart+Icon"/>
    <dgm:cxn modelId="{CF0F0C59-7FAE-4B94-A260-AEED8E38CE38}" type="presParOf" srcId="{C2705580-5DBD-49F9-86F9-5D3E40AD8016}" destId="{5608EA3C-056A-45BE-905D-D3AFEF428AB1}" srcOrd="2" destOrd="0" presId="urn:microsoft.com/office/officeart/2005/8/layout/pictureOrgChart+Icon"/>
    <dgm:cxn modelId="{81B91924-99CB-44BB-B5D1-015007FE5C2B}" type="presParOf" srcId="{C2705580-5DBD-49F9-86F9-5D3E40AD8016}" destId="{EB9F2013-E37B-45CF-888C-A6009B041791}" srcOrd="3" destOrd="0" presId="urn:microsoft.com/office/officeart/2005/8/layout/pictureOrgChart+Icon"/>
    <dgm:cxn modelId="{2E6E3D40-9ECE-4F25-BB2E-6C9B9B5FE542}" type="presParOf" srcId="{EB9F2013-E37B-45CF-888C-A6009B041791}" destId="{C8DA31DC-412C-4679-8C59-FD421FECC21A}" srcOrd="0" destOrd="0" presId="urn:microsoft.com/office/officeart/2005/8/layout/pictureOrgChart+Icon"/>
    <dgm:cxn modelId="{A38F4996-6317-4DF1-BC72-8BCB09C74BF3}" type="presParOf" srcId="{C8DA31DC-412C-4679-8C59-FD421FECC21A}" destId="{29539635-0A20-4844-A4EF-82F930FAF783}" srcOrd="0" destOrd="0" presId="urn:microsoft.com/office/officeart/2005/8/layout/pictureOrgChart+Icon"/>
    <dgm:cxn modelId="{FCF21819-DF09-4C0F-A9A9-EC1FECBE3A4F}" type="presParOf" srcId="{C8DA31DC-412C-4679-8C59-FD421FECC21A}" destId="{1D277A24-0171-48F4-9DBB-D799BB574524}" srcOrd="1" destOrd="0" presId="urn:microsoft.com/office/officeart/2005/8/layout/pictureOrgChart+Icon"/>
    <dgm:cxn modelId="{0C6C2B8B-1950-44E2-AEA5-AAD283F697C2}" type="presParOf" srcId="{C8DA31DC-412C-4679-8C59-FD421FECC21A}" destId="{C577544B-0205-4DB9-A47D-EB5744AAF7C5}" srcOrd="2" destOrd="0" presId="urn:microsoft.com/office/officeart/2005/8/layout/pictureOrgChart+Icon"/>
    <dgm:cxn modelId="{9FCDF1A4-5D38-4764-9B93-B48268C76529}" type="presParOf" srcId="{EB9F2013-E37B-45CF-888C-A6009B041791}" destId="{2BB0E533-816B-4BD1-B5D2-63591DBBD7F7}" srcOrd="1" destOrd="0" presId="urn:microsoft.com/office/officeart/2005/8/layout/pictureOrgChart+Icon"/>
    <dgm:cxn modelId="{B777481D-0C35-4F96-9482-52ACC62EC9B5}" type="presParOf" srcId="{EB9F2013-E37B-45CF-888C-A6009B041791}" destId="{E5A66CDF-3AB2-4DB1-8EDB-337E10C2B280}" srcOrd="2" destOrd="0" presId="urn:microsoft.com/office/officeart/2005/8/layout/pictureOrgChart+Icon"/>
    <dgm:cxn modelId="{815C65F6-DAE8-4A03-A98C-7DC3CC94B7F3}" type="presParOf" srcId="{8E803446-CB58-411A-BFCF-7E8BDF491A5F}" destId="{A5F51633-9289-4AD5-8A80-D0939BCDAED4}" srcOrd="2" destOrd="0" presId="urn:microsoft.com/office/officeart/2005/8/layout/pictureOrgChart+Icon"/>
    <dgm:cxn modelId="{15A606FD-F786-4A7F-94A1-380991D5EC56}" type="presParOf" srcId="{71475328-E4DC-43D0-9A17-02562AC55BBB}" destId="{1D51A875-6C9F-471A-9CC1-BAB91C5E17E1}" srcOrd="2" destOrd="0" presId="urn:microsoft.com/office/officeart/2005/8/layout/pictureOrgChart+Icon"/>
    <dgm:cxn modelId="{EDD2CC3E-0FBF-44A8-AA34-9E00867B5291}" type="presParOf" srcId="{71475328-E4DC-43D0-9A17-02562AC55BBB}" destId="{6093BB60-E9C1-4136-B6CE-78CDD688797E}" srcOrd="3" destOrd="0" presId="urn:microsoft.com/office/officeart/2005/8/layout/pictureOrgChart+Icon"/>
    <dgm:cxn modelId="{41317FE0-6DA5-44E0-B1BB-1C3B8B178C0A}" type="presParOf" srcId="{6093BB60-E9C1-4136-B6CE-78CDD688797E}" destId="{4D239123-83AD-4C44-A09D-90A25FEA822C}" srcOrd="0" destOrd="0" presId="urn:microsoft.com/office/officeart/2005/8/layout/pictureOrgChart+Icon"/>
    <dgm:cxn modelId="{7506C2BE-71E3-47F8-A8FD-2220BE43CD89}" type="presParOf" srcId="{4D239123-83AD-4C44-A09D-90A25FEA822C}" destId="{18869EA1-31D9-4BAC-8D91-F5739B8C476C}" srcOrd="0" destOrd="0" presId="urn:microsoft.com/office/officeart/2005/8/layout/pictureOrgChart+Icon"/>
    <dgm:cxn modelId="{BB8E327D-5C17-4C2A-9B11-BEF17398315B}" type="presParOf" srcId="{4D239123-83AD-4C44-A09D-90A25FEA822C}" destId="{4E243A7F-EE53-44B0-91AA-9060C4DD51D2}" srcOrd="1" destOrd="0" presId="urn:microsoft.com/office/officeart/2005/8/layout/pictureOrgChart+Icon"/>
    <dgm:cxn modelId="{F01F027F-B454-4C51-80FE-692380D0F462}" type="presParOf" srcId="{4D239123-83AD-4C44-A09D-90A25FEA822C}" destId="{A027B230-7155-4EC9-990D-B23974167D19}" srcOrd="2" destOrd="0" presId="urn:microsoft.com/office/officeart/2005/8/layout/pictureOrgChart+Icon"/>
    <dgm:cxn modelId="{EBF18333-0EB7-4E63-831C-C0436FAE7179}" type="presParOf" srcId="{6093BB60-E9C1-4136-B6CE-78CDD688797E}" destId="{B5DDBDBF-A2B0-4A10-B75F-9F58A527E2EF}" srcOrd="1" destOrd="0" presId="urn:microsoft.com/office/officeart/2005/8/layout/pictureOrgChart+Icon"/>
    <dgm:cxn modelId="{A815E510-D1AA-44FE-BED9-467DEA894751}" type="presParOf" srcId="{B5DDBDBF-A2B0-4A10-B75F-9F58A527E2EF}" destId="{106C5E0A-07AE-4BD8-9BCB-3E4FE35C2E1B}" srcOrd="0" destOrd="0" presId="urn:microsoft.com/office/officeart/2005/8/layout/pictureOrgChart+Icon"/>
    <dgm:cxn modelId="{E6A6EB00-360D-4932-BB08-31262DBA0155}" type="presParOf" srcId="{B5DDBDBF-A2B0-4A10-B75F-9F58A527E2EF}" destId="{0B800CA0-B31E-4E2F-A73A-12B230F578AF}" srcOrd="1" destOrd="0" presId="urn:microsoft.com/office/officeart/2005/8/layout/pictureOrgChart+Icon"/>
    <dgm:cxn modelId="{10939BFA-9E27-40E0-845A-C66C21548171}" type="presParOf" srcId="{0B800CA0-B31E-4E2F-A73A-12B230F578AF}" destId="{1FDE5117-97A7-45BC-8605-310A1C957FDE}" srcOrd="0" destOrd="0" presId="urn:microsoft.com/office/officeart/2005/8/layout/pictureOrgChart+Icon"/>
    <dgm:cxn modelId="{BCBA7F49-6E43-47A6-8EB9-B39DDA2C6C1E}" type="presParOf" srcId="{1FDE5117-97A7-45BC-8605-310A1C957FDE}" destId="{1B6CED17-ED14-4069-B3D1-7C5179F2C30F}" srcOrd="0" destOrd="0" presId="urn:microsoft.com/office/officeart/2005/8/layout/pictureOrgChart+Icon"/>
    <dgm:cxn modelId="{109EE73D-33F7-4573-915E-1E89894C9907}" type="presParOf" srcId="{1FDE5117-97A7-45BC-8605-310A1C957FDE}" destId="{FB518578-C96D-40EE-9295-333B6DC2938B}" srcOrd="1" destOrd="0" presId="urn:microsoft.com/office/officeart/2005/8/layout/pictureOrgChart+Icon"/>
    <dgm:cxn modelId="{C14FD3CA-CB69-4E59-B8CB-4C88AA5ADBEC}" type="presParOf" srcId="{1FDE5117-97A7-45BC-8605-310A1C957FDE}" destId="{77EC60D4-951B-470E-890D-C05E8AE922D7}" srcOrd="2" destOrd="0" presId="urn:microsoft.com/office/officeart/2005/8/layout/pictureOrgChart+Icon"/>
    <dgm:cxn modelId="{236092A3-2F86-4E8F-80FF-7ACA85CF0FAE}" type="presParOf" srcId="{0B800CA0-B31E-4E2F-A73A-12B230F578AF}" destId="{A06A29BB-2819-4F76-817B-24A17915221F}" srcOrd="1" destOrd="0" presId="urn:microsoft.com/office/officeart/2005/8/layout/pictureOrgChart+Icon"/>
    <dgm:cxn modelId="{156EBCC3-DE3B-4963-A70F-751B72CD55F7}" type="presParOf" srcId="{A06A29BB-2819-4F76-817B-24A17915221F}" destId="{FCA4F5E5-BD0E-4214-B869-6E54A89D29F2}" srcOrd="0" destOrd="0" presId="urn:microsoft.com/office/officeart/2005/8/layout/pictureOrgChart+Icon"/>
    <dgm:cxn modelId="{F0287A5F-A4EA-4284-AEF3-5A6F5D6E08F4}" type="presParOf" srcId="{A06A29BB-2819-4F76-817B-24A17915221F}" destId="{54E2D9DA-8001-4EC3-94E2-AFEC51E6B6CD}" srcOrd="1" destOrd="0" presId="urn:microsoft.com/office/officeart/2005/8/layout/pictureOrgChart+Icon"/>
    <dgm:cxn modelId="{2353F719-42CA-423D-904A-2C4C3E4B0A48}" type="presParOf" srcId="{54E2D9DA-8001-4EC3-94E2-AFEC51E6B6CD}" destId="{18347B5B-58CD-4583-B24F-F70C86D37BA9}" srcOrd="0" destOrd="0" presId="urn:microsoft.com/office/officeart/2005/8/layout/pictureOrgChart+Icon"/>
    <dgm:cxn modelId="{66CCB0DA-6D66-4DCF-83D9-D0B87449066B}" type="presParOf" srcId="{18347B5B-58CD-4583-B24F-F70C86D37BA9}" destId="{697A36C0-546C-4DA7-901F-D08F4B84AC14}" srcOrd="0" destOrd="0" presId="urn:microsoft.com/office/officeart/2005/8/layout/pictureOrgChart+Icon"/>
    <dgm:cxn modelId="{C3E4EA40-AF66-4B86-9D4A-BD8327A07C75}" type="presParOf" srcId="{18347B5B-58CD-4583-B24F-F70C86D37BA9}" destId="{71683154-3C23-43DC-B737-53B6B3E60E73}" srcOrd="1" destOrd="0" presId="urn:microsoft.com/office/officeart/2005/8/layout/pictureOrgChart+Icon"/>
    <dgm:cxn modelId="{37D25378-5DD0-461B-967D-44E5E55D84CB}" type="presParOf" srcId="{18347B5B-58CD-4583-B24F-F70C86D37BA9}" destId="{CFA46414-652C-4B78-9649-3AAE579C9144}" srcOrd="2" destOrd="0" presId="urn:microsoft.com/office/officeart/2005/8/layout/pictureOrgChart+Icon"/>
    <dgm:cxn modelId="{84D6AF9B-6FAB-4F63-BFC0-8B70DEF50B40}" type="presParOf" srcId="{54E2D9DA-8001-4EC3-94E2-AFEC51E6B6CD}" destId="{6531B021-1E1D-4E10-93F7-67076C32CE4E}" srcOrd="1" destOrd="0" presId="urn:microsoft.com/office/officeart/2005/8/layout/pictureOrgChart+Icon"/>
    <dgm:cxn modelId="{B04EA638-272B-4E53-8AB2-7AA5B3D78A02}" type="presParOf" srcId="{6531B021-1E1D-4E10-93F7-67076C32CE4E}" destId="{F2D73CD5-31D7-4B37-BDA1-0904B9FCD48F}" srcOrd="0" destOrd="0" presId="urn:microsoft.com/office/officeart/2005/8/layout/pictureOrgChart+Icon"/>
    <dgm:cxn modelId="{BE991F88-B1D4-40B9-A71E-490142001096}" type="presParOf" srcId="{6531B021-1E1D-4E10-93F7-67076C32CE4E}" destId="{57F2813B-E927-4FD1-AFB7-A498DD95D95F}" srcOrd="1" destOrd="0" presId="urn:microsoft.com/office/officeart/2005/8/layout/pictureOrgChart+Icon"/>
    <dgm:cxn modelId="{B66F90B9-AD80-4794-A522-7161ED944644}" type="presParOf" srcId="{57F2813B-E927-4FD1-AFB7-A498DD95D95F}" destId="{072C7BC8-5BBA-4FDF-9D58-551C18C2836E}" srcOrd="0" destOrd="0" presId="urn:microsoft.com/office/officeart/2005/8/layout/pictureOrgChart+Icon"/>
    <dgm:cxn modelId="{4213E2BF-946E-488B-A9A8-4F22C9696807}" type="presParOf" srcId="{072C7BC8-5BBA-4FDF-9D58-551C18C2836E}" destId="{64CE3947-616B-45ED-B50E-520E1DA66170}" srcOrd="0" destOrd="0" presId="urn:microsoft.com/office/officeart/2005/8/layout/pictureOrgChart+Icon"/>
    <dgm:cxn modelId="{85E824FA-2E8E-4F90-9206-90A06ED32CFA}" type="presParOf" srcId="{072C7BC8-5BBA-4FDF-9D58-551C18C2836E}" destId="{370C1E86-232F-4E99-BA1F-CBE7DEFCDF02}" srcOrd="1" destOrd="0" presId="urn:microsoft.com/office/officeart/2005/8/layout/pictureOrgChart+Icon"/>
    <dgm:cxn modelId="{847A45BB-BABB-4E7E-AD13-AA2B2524E9BC}" type="presParOf" srcId="{072C7BC8-5BBA-4FDF-9D58-551C18C2836E}" destId="{B4A890AC-CCC3-44F3-BF3F-3BEB07DA7727}" srcOrd="2" destOrd="0" presId="urn:microsoft.com/office/officeart/2005/8/layout/pictureOrgChart+Icon"/>
    <dgm:cxn modelId="{A3D9B2B2-1A8E-4457-8830-E959F8046FFC}" type="presParOf" srcId="{57F2813B-E927-4FD1-AFB7-A498DD95D95F}" destId="{814A2AFF-E790-4E6C-AE33-C0A8AEAFDB95}" srcOrd="1" destOrd="0" presId="urn:microsoft.com/office/officeart/2005/8/layout/pictureOrgChart+Icon"/>
    <dgm:cxn modelId="{2A14F9BE-1473-4EBA-8F72-64CF5D4F2761}" type="presParOf" srcId="{814A2AFF-E790-4E6C-AE33-C0A8AEAFDB95}" destId="{78F5B509-8F26-469F-A987-3795BE0FDD62}" srcOrd="0" destOrd="0" presId="urn:microsoft.com/office/officeart/2005/8/layout/pictureOrgChart+Icon"/>
    <dgm:cxn modelId="{0977E5F6-219B-48A6-ACF8-83D6E6059E03}" type="presParOf" srcId="{814A2AFF-E790-4E6C-AE33-C0A8AEAFDB95}" destId="{1E26324E-7A69-4A31-9D83-288D5388BCBE}" srcOrd="1" destOrd="0" presId="urn:microsoft.com/office/officeart/2005/8/layout/pictureOrgChart+Icon"/>
    <dgm:cxn modelId="{B1CF0607-CC42-448E-B446-1C01BD1365C7}" type="presParOf" srcId="{1E26324E-7A69-4A31-9D83-288D5388BCBE}" destId="{DEEA1297-F7AA-41F5-952F-967A6873CDED}" srcOrd="0" destOrd="0" presId="urn:microsoft.com/office/officeart/2005/8/layout/pictureOrgChart+Icon"/>
    <dgm:cxn modelId="{56261FAA-D93C-41C6-BFFD-28EBA76898C5}" type="presParOf" srcId="{DEEA1297-F7AA-41F5-952F-967A6873CDED}" destId="{95C85543-B119-4E0E-924E-CC9FCD8BA740}" srcOrd="0" destOrd="0" presId="urn:microsoft.com/office/officeart/2005/8/layout/pictureOrgChart+Icon"/>
    <dgm:cxn modelId="{D4AF7D03-8640-4B98-B4AC-8101F70DDA74}" type="presParOf" srcId="{DEEA1297-F7AA-41F5-952F-967A6873CDED}" destId="{55A842B1-FD4C-41AE-99A6-6426C2F7E311}" srcOrd="1" destOrd="0" presId="urn:microsoft.com/office/officeart/2005/8/layout/pictureOrgChart+Icon"/>
    <dgm:cxn modelId="{C71DADF2-5AB4-4491-A6C9-508AFB66F646}" type="presParOf" srcId="{DEEA1297-F7AA-41F5-952F-967A6873CDED}" destId="{FE4B9DCE-0D81-4A08-ABC2-0D12426109D7}" srcOrd="2" destOrd="0" presId="urn:microsoft.com/office/officeart/2005/8/layout/pictureOrgChart+Icon"/>
    <dgm:cxn modelId="{7280ADDB-8BBF-4DC0-B158-2C7AE25D001F}" type="presParOf" srcId="{1E26324E-7A69-4A31-9D83-288D5388BCBE}" destId="{F3F3125E-9386-4CC3-A681-7D65276F6ED5}" srcOrd="1" destOrd="0" presId="urn:microsoft.com/office/officeart/2005/8/layout/pictureOrgChart+Icon"/>
    <dgm:cxn modelId="{64DB8520-EC17-43CA-8BFA-22593B2FF1F6}" type="presParOf" srcId="{1E26324E-7A69-4A31-9D83-288D5388BCBE}" destId="{CD683893-9D2D-4953-9752-5AE472ECBCB4}" srcOrd="2" destOrd="0" presId="urn:microsoft.com/office/officeart/2005/8/layout/pictureOrgChart+Icon"/>
    <dgm:cxn modelId="{EF535064-8602-43E9-B03F-C5CDFF49183B}" type="presParOf" srcId="{814A2AFF-E790-4E6C-AE33-C0A8AEAFDB95}" destId="{6B3FE6F0-70E7-41CE-BFFE-5FCF377565AB}" srcOrd="2" destOrd="0" presId="urn:microsoft.com/office/officeart/2005/8/layout/pictureOrgChart+Icon"/>
    <dgm:cxn modelId="{D3EFD4B6-434C-491A-AEA0-A63D64E58195}" type="presParOf" srcId="{814A2AFF-E790-4E6C-AE33-C0A8AEAFDB95}" destId="{28240BDA-6623-426D-999E-1C2972E1C3B5}" srcOrd="3" destOrd="0" presId="urn:microsoft.com/office/officeart/2005/8/layout/pictureOrgChart+Icon"/>
    <dgm:cxn modelId="{F9A372C3-AFF8-47E7-8271-CB81D4070F06}" type="presParOf" srcId="{28240BDA-6623-426D-999E-1C2972E1C3B5}" destId="{A8AC8B4B-2147-4258-9A5F-EED2E7C96049}" srcOrd="0" destOrd="0" presId="urn:microsoft.com/office/officeart/2005/8/layout/pictureOrgChart+Icon"/>
    <dgm:cxn modelId="{2411B90F-748C-4650-8DBE-505AC8CA3EE6}" type="presParOf" srcId="{A8AC8B4B-2147-4258-9A5F-EED2E7C96049}" destId="{13DA9EE8-3063-4218-9BF1-723E60E836E3}" srcOrd="0" destOrd="0" presId="urn:microsoft.com/office/officeart/2005/8/layout/pictureOrgChart+Icon"/>
    <dgm:cxn modelId="{8886A9BE-5050-4284-8591-71009BF4F005}" type="presParOf" srcId="{A8AC8B4B-2147-4258-9A5F-EED2E7C96049}" destId="{63D04218-7BAC-4163-8433-DA23E7563584}" srcOrd="1" destOrd="0" presId="urn:microsoft.com/office/officeart/2005/8/layout/pictureOrgChart+Icon"/>
    <dgm:cxn modelId="{F2374B83-DDCA-4C1B-BBD8-3AE88138D107}" type="presParOf" srcId="{A8AC8B4B-2147-4258-9A5F-EED2E7C96049}" destId="{B5FB05B7-2653-4A99-AF8D-2B76B74C6DBE}" srcOrd="2" destOrd="0" presId="urn:microsoft.com/office/officeart/2005/8/layout/pictureOrgChart+Icon"/>
    <dgm:cxn modelId="{204E61A7-34AA-41A6-9DDE-1B5614F6E191}" type="presParOf" srcId="{28240BDA-6623-426D-999E-1C2972E1C3B5}" destId="{4406CB72-B3B3-4348-8404-5C3018DCCDF9}" srcOrd="1" destOrd="0" presId="urn:microsoft.com/office/officeart/2005/8/layout/pictureOrgChart+Icon"/>
    <dgm:cxn modelId="{79299B5C-180D-4A12-9EC7-461162117F34}" type="presParOf" srcId="{4406CB72-B3B3-4348-8404-5C3018DCCDF9}" destId="{7A6B4CAE-48D8-4150-848B-0219D3F1C3F9}" srcOrd="0" destOrd="0" presId="urn:microsoft.com/office/officeart/2005/8/layout/pictureOrgChart+Icon"/>
    <dgm:cxn modelId="{ADDB5B42-AF4A-48A9-9ACE-71DC6211963E}" type="presParOf" srcId="{4406CB72-B3B3-4348-8404-5C3018DCCDF9}" destId="{F1C057CC-DB83-4358-8E31-EDB3C6414002}" srcOrd="1" destOrd="0" presId="urn:microsoft.com/office/officeart/2005/8/layout/pictureOrgChart+Icon"/>
    <dgm:cxn modelId="{49EB3697-9771-4E2F-B3D5-81CC2CB9D105}" type="presParOf" srcId="{F1C057CC-DB83-4358-8E31-EDB3C6414002}" destId="{F16565D1-F246-4E40-A924-5BD785976C96}" srcOrd="0" destOrd="0" presId="urn:microsoft.com/office/officeart/2005/8/layout/pictureOrgChart+Icon"/>
    <dgm:cxn modelId="{66D3120F-48DF-4323-B6D8-AAC8E53DEF89}" type="presParOf" srcId="{F16565D1-F246-4E40-A924-5BD785976C96}" destId="{F1EABCE1-4EDB-45E7-975A-9933A3541353}" srcOrd="0" destOrd="0" presId="urn:microsoft.com/office/officeart/2005/8/layout/pictureOrgChart+Icon"/>
    <dgm:cxn modelId="{B1AA95C2-8C5D-44FE-A888-CE735BEE4883}" type="presParOf" srcId="{F16565D1-F246-4E40-A924-5BD785976C96}" destId="{EAEB762C-2532-47AE-911B-F777698E96AF}" srcOrd="1" destOrd="0" presId="urn:microsoft.com/office/officeart/2005/8/layout/pictureOrgChart+Icon"/>
    <dgm:cxn modelId="{9A673EB5-8C51-4500-9C9F-84A611C5AFDA}" type="presParOf" srcId="{F16565D1-F246-4E40-A924-5BD785976C96}" destId="{1111DB03-FDD5-4238-B158-FF89D1D050D5}" srcOrd="2" destOrd="0" presId="urn:microsoft.com/office/officeart/2005/8/layout/pictureOrgChart+Icon"/>
    <dgm:cxn modelId="{70FDD2CA-6F3D-4BED-A66C-8DCCED24E0E5}" type="presParOf" srcId="{F1C057CC-DB83-4358-8E31-EDB3C6414002}" destId="{C9A24DA5-51DC-4441-9706-EC7DF77B0E48}" srcOrd="1" destOrd="0" presId="urn:microsoft.com/office/officeart/2005/8/layout/pictureOrgChart+Icon"/>
    <dgm:cxn modelId="{0FD261E6-E183-45D4-AC50-0C795D9D8EA3}" type="presParOf" srcId="{F1C057CC-DB83-4358-8E31-EDB3C6414002}" destId="{2FC0EE7A-E095-40EB-80A4-43B680C74F10}" srcOrd="2" destOrd="0" presId="urn:microsoft.com/office/officeart/2005/8/layout/pictureOrgChart+Icon"/>
    <dgm:cxn modelId="{4CCE4C57-C48B-47B7-A178-6E84DA17B302}" type="presParOf" srcId="{28240BDA-6623-426D-999E-1C2972E1C3B5}" destId="{EDF0D514-F4F7-4610-A534-A91AE6B5DD80}" srcOrd="2" destOrd="0" presId="urn:microsoft.com/office/officeart/2005/8/layout/pictureOrgChart+Icon"/>
    <dgm:cxn modelId="{62D4489E-9A05-47C3-9BF2-D015A5BD8343}" type="presParOf" srcId="{57F2813B-E927-4FD1-AFB7-A498DD95D95F}" destId="{462CC69E-998C-458D-B664-B7C8734EEC50}" srcOrd="2" destOrd="0" presId="urn:microsoft.com/office/officeart/2005/8/layout/pictureOrgChart+Icon"/>
    <dgm:cxn modelId="{39A3FEE5-D451-4F59-BD6D-3B5657404170}" type="presParOf" srcId="{54E2D9DA-8001-4EC3-94E2-AFEC51E6B6CD}" destId="{8F40385A-8CEC-4246-BA7D-EF5D1C6E8D36}" srcOrd="2" destOrd="0" presId="urn:microsoft.com/office/officeart/2005/8/layout/pictureOrgChart+Icon"/>
    <dgm:cxn modelId="{D05A2C2C-5A1B-4D0C-8AC9-375E2A47002E}" type="presParOf" srcId="{0B800CA0-B31E-4E2F-A73A-12B230F578AF}" destId="{C58B39B0-FC2B-4CC3-AA5E-F74BDA997616}" srcOrd="2" destOrd="0" presId="urn:microsoft.com/office/officeart/2005/8/layout/pictureOrgChart+Icon"/>
    <dgm:cxn modelId="{C40D267E-54AB-461F-92B8-CB1023CE19AC}" type="presParOf" srcId="{B5DDBDBF-A2B0-4A10-B75F-9F58A527E2EF}" destId="{47B216F2-B1D0-4C38-B0BE-0CA39F395282}" srcOrd="2" destOrd="0" presId="urn:microsoft.com/office/officeart/2005/8/layout/pictureOrgChart+Icon"/>
    <dgm:cxn modelId="{26835563-E827-4180-8487-595A5644EEEC}" type="presParOf" srcId="{B5DDBDBF-A2B0-4A10-B75F-9F58A527E2EF}" destId="{C7BFC527-FA3D-499F-A738-28A786F9B3ED}" srcOrd="3" destOrd="0" presId="urn:microsoft.com/office/officeart/2005/8/layout/pictureOrgChart+Icon"/>
    <dgm:cxn modelId="{A7D300B5-F79B-47DB-9FFA-FD20DE99DBF1}" type="presParOf" srcId="{C7BFC527-FA3D-499F-A738-28A786F9B3ED}" destId="{7B22ECC4-4230-4DB0-8E8D-9AA80E9CD895}" srcOrd="0" destOrd="0" presId="urn:microsoft.com/office/officeart/2005/8/layout/pictureOrgChart+Icon"/>
    <dgm:cxn modelId="{66CF3371-DD03-4D3E-9626-3BA486D35FC7}" type="presParOf" srcId="{7B22ECC4-4230-4DB0-8E8D-9AA80E9CD895}" destId="{31FBF317-4542-4555-9C88-A631B51CC21E}" srcOrd="0" destOrd="0" presId="urn:microsoft.com/office/officeart/2005/8/layout/pictureOrgChart+Icon"/>
    <dgm:cxn modelId="{B036E931-F3FF-45BC-BCDF-9439686F4932}" type="presParOf" srcId="{7B22ECC4-4230-4DB0-8E8D-9AA80E9CD895}" destId="{4C547C15-B8DD-439B-BA06-5720E509E8A0}" srcOrd="1" destOrd="0" presId="urn:microsoft.com/office/officeart/2005/8/layout/pictureOrgChart+Icon"/>
    <dgm:cxn modelId="{2585462F-52B7-4774-9024-7AFB53524E46}" type="presParOf" srcId="{7B22ECC4-4230-4DB0-8E8D-9AA80E9CD895}" destId="{9E738AC3-21FB-4BE8-8946-09EEC3B761D3}" srcOrd="2" destOrd="0" presId="urn:microsoft.com/office/officeart/2005/8/layout/pictureOrgChart+Icon"/>
    <dgm:cxn modelId="{CDD4DEA4-F0D0-4AFB-AE8D-708057FB2FB7}" type="presParOf" srcId="{C7BFC527-FA3D-499F-A738-28A786F9B3ED}" destId="{A24B29DB-9358-4BD6-A7FF-229FE20D2D85}" srcOrd="1" destOrd="0" presId="urn:microsoft.com/office/officeart/2005/8/layout/pictureOrgChart+Icon"/>
    <dgm:cxn modelId="{AB2EB4C2-0EFF-49D1-9FBA-B18D5CAE4D9D}" type="presParOf" srcId="{C7BFC527-FA3D-499F-A738-28A786F9B3ED}" destId="{7F15807E-8DEA-4631-8590-9A4E420844DE}" srcOrd="2" destOrd="0" presId="urn:microsoft.com/office/officeart/2005/8/layout/pictureOrgChart+Icon"/>
    <dgm:cxn modelId="{518BA353-73AB-455D-A756-932DD8B393A7}" type="presParOf" srcId="{6093BB60-E9C1-4136-B6CE-78CDD688797E}" destId="{196D8289-4A27-4CE5-8C28-341E772BA50C}" srcOrd="2" destOrd="0" presId="urn:microsoft.com/office/officeart/2005/8/layout/pictureOrgChart+Icon"/>
    <dgm:cxn modelId="{C788454A-0C10-4D6F-989C-7E1244E8269D}" type="presParOf" srcId="{71475328-E4DC-43D0-9A17-02562AC55BBB}" destId="{7C7FC35D-B4FF-4468-87DC-D9BF423FE088}" srcOrd="4" destOrd="0" presId="urn:microsoft.com/office/officeart/2005/8/layout/pictureOrgChart+Icon"/>
    <dgm:cxn modelId="{AE8F137A-E2B9-4439-BB8D-8259678C1253}" type="presParOf" srcId="{71475328-E4DC-43D0-9A17-02562AC55BBB}" destId="{735AC45B-FC4D-45B4-9451-CDB618CFD2CC}" srcOrd="5" destOrd="0" presId="urn:microsoft.com/office/officeart/2005/8/layout/pictureOrgChart+Icon"/>
    <dgm:cxn modelId="{226C9042-B81B-4242-A8F3-1CCF1EC4A5AD}" type="presParOf" srcId="{735AC45B-FC4D-45B4-9451-CDB618CFD2CC}" destId="{46814918-E912-4D8A-9B9D-3B5AC47ED6D4}" srcOrd="0" destOrd="0" presId="urn:microsoft.com/office/officeart/2005/8/layout/pictureOrgChart+Icon"/>
    <dgm:cxn modelId="{C07CD6BB-D10F-4438-8526-A8647CFC425B}" type="presParOf" srcId="{46814918-E912-4D8A-9B9D-3B5AC47ED6D4}" destId="{F756DA06-2676-41CD-ACFF-35FD44B468F6}" srcOrd="0" destOrd="0" presId="urn:microsoft.com/office/officeart/2005/8/layout/pictureOrgChart+Icon"/>
    <dgm:cxn modelId="{1471773A-2083-471D-A4A1-A444DFB5A858}" type="presParOf" srcId="{46814918-E912-4D8A-9B9D-3B5AC47ED6D4}" destId="{6F3A5EC3-0910-4D50-880C-D0F820F9EE6B}" srcOrd="1" destOrd="0" presId="urn:microsoft.com/office/officeart/2005/8/layout/pictureOrgChart+Icon"/>
    <dgm:cxn modelId="{E4F21314-CF0A-425B-8A92-077AFC1D5A4B}" type="presParOf" srcId="{46814918-E912-4D8A-9B9D-3B5AC47ED6D4}" destId="{03441069-4F03-4B9D-A277-41E5992828D1}" srcOrd="2" destOrd="0" presId="urn:microsoft.com/office/officeart/2005/8/layout/pictureOrgChart+Icon"/>
    <dgm:cxn modelId="{1F893F6A-CC2F-46DB-89F0-50EF336DEC94}" type="presParOf" srcId="{735AC45B-FC4D-45B4-9451-CDB618CFD2CC}" destId="{3484557D-E0A0-416D-96F5-8CD7A19E7E4B}" srcOrd="1" destOrd="0" presId="urn:microsoft.com/office/officeart/2005/8/layout/pictureOrgChart+Icon"/>
    <dgm:cxn modelId="{1C712E22-9F2A-4FDF-8362-45BBAA986969}" type="presParOf" srcId="{3484557D-E0A0-416D-96F5-8CD7A19E7E4B}" destId="{07396A0B-4839-43E7-B799-1F7250921141}" srcOrd="0" destOrd="0" presId="urn:microsoft.com/office/officeart/2005/8/layout/pictureOrgChart+Icon"/>
    <dgm:cxn modelId="{3DC5CFA4-CDBF-498A-A748-27424266ABAE}" type="presParOf" srcId="{3484557D-E0A0-416D-96F5-8CD7A19E7E4B}" destId="{A290C1EC-7DF8-4167-B593-489A829E8997}" srcOrd="1" destOrd="0" presId="urn:microsoft.com/office/officeart/2005/8/layout/pictureOrgChart+Icon"/>
    <dgm:cxn modelId="{221CD1D5-929B-4A1E-B4D8-F0086074E09D}" type="presParOf" srcId="{A290C1EC-7DF8-4167-B593-489A829E8997}" destId="{046856AB-7197-4DF5-8BA5-A7AE96A67056}" srcOrd="0" destOrd="0" presId="urn:microsoft.com/office/officeart/2005/8/layout/pictureOrgChart+Icon"/>
    <dgm:cxn modelId="{883C82B6-68F1-4631-85C7-5A8C260A6F3E}" type="presParOf" srcId="{046856AB-7197-4DF5-8BA5-A7AE96A67056}" destId="{B550A4BB-CB1D-4F22-889F-720C145F0CB3}" srcOrd="0" destOrd="0" presId="urn:microsoft.com/office/officeart/2005/8/layout/pictureOrgChart+Icon"/>
    <dgm:cxn modelId="{B467C919-F5EB-4B50-8825-DCEA048A72DB}" type="presParOf" srcId="{046856AB-7197-4DF5-8BA5-A7AE96A67056}" destId="{7C91DF53-20BF-4189-8CCA-4ED52773D616}" srcOrd="1" destOrd="0" presId="urn:microsoft.com/office/officeart/2005/8/layout/pictureOrgChart+Icon"/>
    <dgm:cxn modelId="{A6D9D824-D79B-48AF-B26E-DBA0B66E8688}" type="presParOf" srcId="{046856AB-7197-4DF5-8BA5-A7AE96A67056}" destId="{DAFD5783-A43A-4AED-862D-943BDE4216AB}" srcOrd="2" destOrd="0" presId="urn:microsoft.com/office/officeart/2005/8/layout/pictureOrgChart+Icon"/>
    <dgm:cxn modelId="{8ACCEF4B-002C-4DB5-B225-34E4CDA8BC55}" type="presParOf" srcId="{A290C1EC-7DF8-4167-B593-489A829E8997}" destId="{DED0D997-A5ED-496A-999A-4840661D1F3D}" srcOrd="1" destOrd="0" presId="urn:microsoft.com/office/officeart/2005/8/layout/pictureOrgChart+Icon"/>
    <dgm:cxn modelId="{D4766210-1379-4453-9C2A-34EE5A6E7478}" type="presParOf" srcId="{DED0D997-A5ED-496A-999A-4840661D1F3D}" destId="{C2586CDE-6AC3-4CAD-822A-4A05CCA3E53A}" srcOrd="0" destOrd="0" presId="urn:microsoft.com/office/officeart/2005/8/layout/pictureOrgChart+Icon"/>
    <dgm:cxn modelId="{7BF2D055-CF97-49B6-881E-88F9E5F902BD}" type="presParOf" srcId="{DED0D997-A5ED-496A-999A-4840661D1F3D}" destId="{B296CD01-E088-4FE6-8E73-8FC01406CB64}" srcOrd="1" destOrd="0" presId="urn:microsoft.com/office/officeart/2005/8/layout/pictureOrgChart+Icon"/>
    <dgm:cxn modelId="{4AFCBB03-ACDE-4BC8-9009-7AA56616ACFE}" type="presParOf" srcId="{B296CD01-E088-4FE6-8E73-8FC01406CB64}" destId="{184BC007-1982-4371-B489-19DC748B85B6}" srcOrd="0" destOrd="0" presId="urn:microsoft.com/office/officeart/2005/8/layout/pictureOrgChart+Icon"/>
    <dgm:cxn modelId="{79C43DED-64D0-4FD4-BDA0-B25770D07C36}" type="presParOf" srcId="{184BC007-1982-4371-B489-19DC748B85B6}" destId="{B60A0BD0-1B84-4DF6-BAA2-268755CDFDAC}" srcOrd="0" destOrd="0" presId="urn:microsoft.com/office/officeart/2005/8/layout/pictureOrgChart+Icon"/>
    <dgm:cxn modelId="{C9E10966-5245-4F7B-9D8A-0D11103FF225}" type="presParOf" srcId="{184BC007-1982-4371-B489-19DC748B85B6}" destId="{179B85E4-FBCB-47C3-AE50-BD96C1892A59}" srcOrd="1" destOrd="0" presId="urn:microsoft.com/office/officeart/2005/8/layout/pictureOrgChart+Icon"/>
    <dgm:cxn modelId="{E49AECBA-2107-499B-876D-3D3F29D0B4AD}" type="presParOf" srcId="{184BC007-1982-4371-B489-19DC748B85B6}" destId="{BD55D4E7-0B8A-4D75-9AFE-DAE7D3373A19}" srcOrd="2" destOrd="0" presId="urn:microsoft.com/office/officeart/2005/8/layout/pictureOrgChart+Icon"/>
    <dgm:cxn modelId="{B00AC08C-18F6-4572-913C-864FD264D0F6}" type="presParOf" srcId="{B296CD01-E088-4FE6-8E73-8FC01406CB64}" destId="{C32A3494-C50F-42FE-B8C0-14E1CBEBD8EA}" srcOrd="1" destOrd="0" presId="urn:microsoft.com/office/officeart/2005/8/layout/pictureOrgChart+Icon"/>
    <dgm:cxn modelId="{F7DE1267-77D5-4C0D-9D37-85DAFF851FFE}" type="presParOf" srcId="{B296CD01-E088-4FE6-8E73-8FC01406CB64}" destId="{C62E14AB-3E26-4388-96F2-338684C92575}" srcOrd="2" destOrd="0" presId="urn:microsoft.com/office/officeart/2005/8/layout/pictureOrgChart+Icon"/>
    <dgm:cxn modelId="{9152E587-695C-49EF-94E2-EA955B416821}" type="presParOf" srcId="{A290C1EC-7DF8-4167-B593-489A829E8997}" destId="{31F4BFCB-BDB8-4214-94B0-605A98892E7E}" srcOrd="2" destOrd="0" presId="urn:microsoft.com/office/officeart/2005/8/layout/pictureOrgChart+Icon"/>
    <dgm:cxn modelId="{0CAC2F6A-C639-4E41-9826-246746B5CA3D}" type="presParOf" srcId="{735AC45B-FC4D-45B4-9451-CDB618CFD2CC}" destId="{E5F4BF1E-1617-4B34-B8B9-BDD1432CE808}" srcOrd="2" destOrd="0" presId="urn:microsoft.com/office/officeart/2005/8/layout/pictureOrgChart+Icon"/>
    <dgm:cxn modelId="{7C7DEEAD-7E01-4164-A8D3-34A81AB373A9}" type="presParOf" srcId="{96BFE39C-7B75-47D5-98B7-F1C73B1DA639}" destId="{367F58A9-DBD8-4BA7-B050-CF7FF71E266B}" srcOrd="2" destOrd="0" presId="urn:microsoft.com/office/officeart/2005/8/layout/pictureOrgChart+Icon"/>
    <dgm:cxn modelId="{4B87A679-BDB0-48F7-ADD2-DC37E51088CC}" type="presParOf" srcId="{367F58A9-DBD8-4BA7-B050-CF7FF71E266B}" destId="{6F3412BC-EBF4-4CE2-AE1B-380198A24308}" srcOrd="0" destOrd="0" presId="urn:microsoft.com/office/officeart/2005/8/layout/pictureOrgChart+Icon"/>
    <dgm:cxn modelId="{6E33C0C3-1562-4059-BBE8-3A75C19453AD}" type="presParOf" srcId="{367F58A9-DBD8-4BA7-B050-CF7FF71E266B}" destId="{B9E32FDF-42C1-4FF4-896F-14C3D380BC79}" srcOrd="1" destOrd="0" presId="urn:microsoft.com/office/officeart/2005/8/layout/pictureOrgChart+Icon"/>
    <dgm:cxn modelId="{76C69A23-AAB3-4F46-BE31-F30A20E666A9}" type="presParOf" srcId="{B9E32FDF-42C1-4FF4-896F-14C3D380BC79}" destId="{57E865A2-D331-4CBF-84F9-F2D7784EC13B}" srcOrd="0" destOrd="0" presId="urn:microsoft.com/office/officeart/2005/8/layout/pictureOrgChart+Icon"/>
    <dgm:cxn modelId="{F7812E3E-73D3-4A3B-9BDF-7F15365FD8DD}" type="presParOf" srcId="{57E865A2-D331-4CBF-84F9-F2D7784EC13B}" destId="{E7ADF1CC-2CB8-42AB-8470-2CADB7E9283A}" srcOrd="0" destOrd="0" presId="urn:microsoft.com/office/officeart/2005/8/layout/pictureOrgChart+Icon"/>
    <dgm:cxn modelId="{4A0CD7E1-1FFD-4DB9-A1D8-49D164CB1886}" type="presParOf" srcId="{57E865A2-D331-4CBF-84F9-F2D7784EC13B}" destId="{CCD75825-3C3A-4367-B34C-08D3B466093E}" srcOrd="1" destOrd="0" presId="urn:microsoft.com/office/officeart/2005/8/layout/pictureOrgChart+Icon"/>
    <dgm:cxn modelId="{C478E750-961C-410F-96DD-AC60E269F993}" type="presParOf" srcId="{57E865A2-D331-4CBF-84F9-F2D7784EC13B}" destId="{89F9FD8E-B9B8-4EC7-B3AE-73971768A8A6}" srcOrd="2" destOrd="0" presId="urn:microsoft.com/office/officeart/2005/8/layout/pictureOrgChart+Icon"/>
    <dgm:cxn modelId="{B5F77B4F-06A1-4739-BF1E-8AB9C47C1C42}" type="presParOf" srcId="{B9E32FDF-42C1-4FF4-896F-14C3D380BC79}" destId="{28BF95D5-CBAE-4A27-9B8D-AB7AF8988F15}" srcOrd="1" destOrd="0" presId="urn:microsoft.com/office/officeart/2005/8/layout/pictureOrgChart+Icon"/>
    <dgm:cxn modelId="{4A20F9A5-072E-4713-A951-74335198AEC7}" type="presParOf" srcId="{B9E32FDF-42C1-4FF4-896F-14C3D380BC79}" destId="{83CE3A34-FBBA-4092-8EF6-D908B0088E6D}" srcOrd="2" destOrd="0" presId="urn:microsoft.com/office/officeart/2005/8/layout/pictureOrgChart+Icon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9D47684-8075-49D5-8FEB-0920075822BE}" type="doc">
      <dgm:prSet loTypeId="urn:microsoft.com/office/officeart/2005/8/layout/pictureOrgChart+Icon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4442646-C67B-44BA-9CA7-DEA3FDB49166}">
      <dgm:prSet phldrT="[Text]" phldr="1" custT="1"/>
      <dgm:spPr/>
      <dgm:t>
        <a:bodyPr/>
        <a:lstStyle/>
        <a:p>
          <a:endParaRPr lang="en-US" sz="1200"/>
        </a:p>
      </dgm:t>
    </dgm:pt>
    <dgm:pt modelId="{9F3B0733-6764-4F84-9F38-A13BD7E53FFA}" type="parTrans" cxnId="{0155C7D0-27BF-4FC2-916D-0005F62D1136}">
      <dgm:prSet/>
      <dgm:spPr/>
      <dgm:t>
        <a:bodyPr/>
        <a:lstStyle/>
        <a:p>
          <a:endParaRPr lang="en-US" sz="1200"/>
        </a:p>
      </dgm:t>
    </dgm:pt>
    <dgm:pt modelId="{FD9C7445-2ED8-4E00-99F1-EF26B55FD633}" type="sibTrans" cxnId="{0155C7D0-27BF-4FC2-916D-0005F62D1136}">
      <dgm:prSet/>
      <dgm:spPr/>
      <dgm:t>
        <a:bodyPr/>
        <a:lstStyle/>
        <a:p>
          <a:endParaRPr lang="en-US" sz="1200"/>
        </a:p>
      </dgm:t>
    </dgm:pt>
    <dgm:pt modelId="{2AB11A0E-3EE3-456A-AF4C-318519269908}" type="asst">
      <dgm:prSet phldrT="[Text]" phldr="1" custT="1"/>
      <dgm:spPr/>
      <dgm:t>
        <a:bodyPr/>
        <a:lstStyle/>
        <a:p>
          <a:endParaRPr lang="en-US" sz="1200"/>
        </a:p>
      </dgm:t>
    </dgm:pt>
    <dgm:pt modelId="{3847A641-F563-48B5-AE87-671426D496B4}" type="parTrans" cxnId="{9FC28309-4FE3-48A1-A18C-AD0D06FA4C99}">
      <dgm:prSet/>
      <dgm:spPr/>
      <dgm:t>
        <a:bodyPr/>
        <a:lstStyle/>
        <a:p>
          <a:endParaRPr lang="en-US" sz="1200"/>
        </a:p>
      </dgm:t>
    </dgm:pt>
    <dgm:pt modelId="{1E488658-FCA4-4216-97A8-92DA5501187A}" type="sibTrans" cxnId="{9FC28309-4FE3-48A1-A18C-AD0D06FA4C99}">
      <dgm:prSet/>
      <dgm:spPr/>
      <dgm:t>
        <a:bodyPr/>
        <a:lstStyle/>
        <a:p>
          <a:endParaRPr lang="en-US" sz="1200"/>
        </a:p>
      </dgm:t>
    </dgm:pt>
    <dgm:pt modelId="{51CF6839-1F03-4CED-A994-77DD6595154A}">
      <dgm:prSet phldrT="[Text]" phldr="1" custT="1"/>
      <dgm:spPr/>
      <dgm:t>
        <a:bodyPr/>
        <a:lstStyle/>
        <a:p>
          <a:endParaRPr lang="en-US" sz="1200" dirty="0"/>
        </a:p>
      </dgm:t>
    </dgm:pt>
    <dgm:pt modelId="{0C936B1E-6D68-49EB-A970-5B7FA17AED58}" type="parTrans" cxnId="{A458498F-3086-486C-860A-FB54204AF194}">
      <dgm:prSet/>
      <dgm:spPr/>
      <dgm:t>
        <a:bodyPr/>
        <a:lstStyle/>
        <a:p>
          <a:endParaRPr lang="en-US" sz="1200"/>
        </a:p>
      </dgm:t>
    </dgm:pt>
    <dgm:pt modelId="{413D25A6-EEBC-4B97-AC68-62FE61B77CE2}" type="sibTrans" cxnId="{A458498F-3086-486C-860A-FB54204AF194}">
      <dgm:prSet/>
      <dgm:spPr/>
      <dgm:t>
        <a:bodyPr/>
        <a:lstStyle/>
        <a:p>
          <a:endParaRPr lang="en-US" sz="1200"/>
        </a:p>
      </dgm:t>
    </dgm:pt>
    <dgm:pt modelId="{C743939D-7A60-4FD2-A535-613D72072C57}">
      <dgm:prSet phldrT="[Text]" phldr="1" custT="1"/>
      <dgm:spPr/>
      <dgm:t>
        <a:bodyPr/>
        <a:lstStyle/>
        <a:p>
          <a:endParaRPr lang="en-US" sz="1200" dirty="0"/>
        </a:p>
      </dgm:t>
    </dgm:pt>
    <dgm:pt modelId="{419CCDE0-5C94-4450-B309-7A6056772217}" type="parTrans" cxnId="{5217F02C-A482-40D5-8A0D-BC14188D8BE6}">
      <dgm:prSet/>
      <dgm:spPr/>
      <dgm:t>
        <a:bodyPr/>
        <a:lstStyle/>
        <a:p>
          <a:endParaRPr lang="en-US" sz="1200"/>
        </a:p>
      </dgm:t>
    </dgm:pt>
    <dgm:pt modelId="{E7184B8E-18A6-448E-9D3F-3FD5DF36A7B5}" type="sibTrans" cxnId="{5217F02C-A482-40D5-8A0D-BC14188D8BE6}">
      <dgm:prSet/>
      <dgm:spPr/>
      <dgm:t>
        <a:bodyPr/>
        <a:lstStyle/>
        <a:p>
          <a:endParaRPr lang="en-US" sz="1200"/>
        </a:p>
      </dgm:t>
    </dgm:pt>
    <dgm:pt modelId="{08A868CC-1868-464A-AF1A-7B98D7F1EA9C}">
      <dgm:prSet phldrT="[Text]" phldr="1" custT="1"/>
      <dgm:spPr/>
      <dgm:t>
        <a:bodyPr/>
        <a:lstStyle/>
        <a:p>
          <a:endParaRPr lang="en-US" sz="1200"/>
        </a:p>
      </dgm:t>
    </dgm:pt>
    <dgm:pt modelId="{63679EBB-A65B-4221-AC11-7E9C3042ECF2}" type="parTrans" cxnId="{9AEB746C-C269-4DF4-9D3A-4BD0E328394E}">
      <dgm:prSet/>
      <dgm:spPr/>
      <dgm:t>
        <a:bodyPr/>
        <a:lstStyle/>
        <a:p>
          <a:endParaRPr lang="en-US" sz="1200"/>
        </a:p>
      </dgm:t>
    </dgm:pt>
    <dgm:pt modelId="{56AFF47C-E17D-4A65-9991-78F559CDACCC}" type="sibTrans" cxnId="{9AEB746C-C269-4DF4-9D3A-4BD0E328394E}">
      <dgm:prSet/>
      <dgm:spPr/>
      <dgm:t>
        <a:bodyPr/>
        <a:lstStyle/>
        <a:p>
          <a:endParaRPr lang="en-US" sz="1200"/>
        </a:p>
      </dgm:t>
    </dgm:pt>
    <dgm:pt modelId="{C7650932-E02C-4EB7-9604-D85AE2A500AA}">
      <dgm:prSet custT="1"/>
      <dgm:spPr/>
      <dgm:t>
        <a:bodyPr/>
        <a:lstStyle/>
        <a:p>
          <a:endParaRPr lang="en-US" sz="1200"/>
        </a:p>
      </dgm:t>
    </dgm:pt>
    <dgm:pt modelId="{DDB7A9E7-1641-4111-AC67-15EC131DDFB7}" type="parTrans" cxnId="{DA98F9EE-5725-42B4-BF44-9C4FD5272DBD}">
      <dgm:prSet/>
      <dgm:spPr/>
      <dgm:t>
        <a:bodyPr/>
        <a:lstStyle/>
        <a:p>
          <a:endParaRPr lang="en-US" sz="1200"/>
        </a:p>
      </dgm:t>
    </dgm:pt>
    <dgm:pt modelId="{7FF10922-A324-4636-8BB3-2D2F601B5658}" type="sibTrans" cxnId="{DA98F9EE-5725-42B4-BF44-9C4FD5272DBD}">
      <dgm:prSet/>
      <dgm:spPr/>
      <dgm:t>
        <a:bodyPr/>
        <a:lstStyle/>
        <a:p>
          <a:endParaRPr lang="en-US" sz="1200"/>
        </a:p>
      </dgm:t>
    </dgm:pt>
    <dgm:pt modelId="{591EE130-A637-4F8C-B5BC-8C4E238D2C86}">
      <dgm:prSet custT="1"/>
      <dgm:spPr/>
      <dgm:t>
        <a:bodyPr/>
        <a:lstStyle/>
        <a:p>
          <a:endParaRPr lang="en-US" sz="1200"/>
        </a:p>
      </dgm:t>
    </dgm:pt>
    <dgm:pt modelId="{F3FA766E-28F5-4AA5-9AA4-2876FB5A6FFE}" type="parTrans" cxnId="{E576F260-FA7F-44AD-92E5-A32ECDAA9A21}">
      <dgm:prSet/>
      <dgm:spPr/>
      <dgm:t>
        <a:bodyPr/>
        <a:lstStyle/>
        <a:p>
          <a:endParaRPr lang="en-US" sz="1200"/>
        </a:p>
      </dgm:t>
    </dgm:pt>
    <dgm:pt modelId="{7E839488-8C06-4611-BB88-BBDEBBB3F5D9}" type="sibTrans" cxnId="{E576F260-FA7F-44AD-92E5-A32ECDAA9A21}">
      <dgm:prSet/>
      <dgm:spPr/>
      <dgm:t>
        <a:bodyPr/>
        <a:lstStyle/>
        <a:p>
          <a:endParaRPr lang="en-US" sz="1200"/>
        </a:p>
      </dgm:t>
    </dgm:pt>
    <dgm:pt modelId="{6A311436-096B-4210-97AD-E19FD0931E17}">
      <dgm:prSet custT="1"/>
      <dgm:spPr/>
      <dgm:t>
        <a:bodyPr/>
        <a:lstStyle/>
        <a:p>
          <a:endParaRPr lang="en-US" sz="1200"/>
        </a:p>
      </dgm:t>
    </dgm:pt>
    <dgm:pt modelId="{465BA028-B739-4B1B-9B8A-27E2E144DB4D}" type="parTrans" cxnId="{49C0443D-23AF-4E89-8882-4B39AAD763A8}">
      <dgm:prSet/>
      <dgm:spPr/>
      <dgm:t>
        <a:bodyPr/>
        <a:lstStyle/>
        <a:p>
          <a:endParaRPr lang="en-US" sz="1200"/>
        </a:p>
      </dgm:t>
    </dgm:pt>
    <dgm:pt modelId="{65640D51-5043-4999-B025-08D6F0C3D39C}" type="sibTrans" cxnId="{49C0443D-23AF-4E89-8882-4B39AAD763A8}">
      <dgm:prSet/>
      <dgm:spPr/>
      <dgm:t>
        <a:bodyPr/>
        <a:lstStyle/>
        <a:p>
          <a:endParaRPr lang="en-US" sz="1200"/>
        </a:p>
      </dgm:t>
    </dgm:pt>
    <dgm:pt modelId="{603C2F3F-2BEE-41CD-AF9D-ACC67DE7F8AA}">
      <dgm:prSet custT="1"/>
      <dgm:spPr/>
      <dgm:t>
        <a:bodyPr/>
        <a:lstStyle/>
        <a:p>
          <a:endParaRPr lang="en-US" sz="1200"/>
        </a:p>
      </dgm:t>
    </dgm:pt>
    <dgm:pt modelId="{E7FFA17B-19D5-4F67-8D66-132C9BC10489}" type="parTrans" cxnId="{F42D0396-681D-490F-BEEF-64A8D191C748}">
      <dgm:prSet/>
      <dgm:spPr/>
      <dgm:t>
        <a:bodyPr/>
        <a:lstStyle/>
        <a:p>
          <a:endParaRPr lang="en-US" sz="1200"/>
        </a:p>
      </dgm:t>
    </dgm:pt>
    <dgm:pt modelId="{1DB5EC68-5D0D-4C80-B1D9-5B0AC2838C34}" type="sibTrans" cxnId="{F42D0396-681D-490F-BEEF-64A8D191C748}">
      <dgm:prSet/>
      <dgm:spPr/>
      <dgm:t>
        <a:bodyPr/>
        <a:lstStyle/>
        <a:p>
          <a:endParaRPr lang="en-US" sz="1200"/>
        </a:p>
      </dgm:t>
    </dgm:pt>
    <dgm:pt modelId="{D4BB933A-A933-4439-9872-63006F09BC03}">
      <dgm:prSet custT="1"/>
      <dgm:spPr/>
      <dgm:t>
        <a:bodyPr/>
        <a:lstStyle/>
        <a:p>
          <a:endParaRPr lang="en-US" sz="1200"/>
        </a:p>
      </dgm:t>
    </dgm:pt>
    <dgm:pt modelId="{A08897B7-0240-4879-A88A-F00ADE7E72DA}" type="parTrans" cxnId="{7F5D25B1-2450-4DD3-81E9-BF71F7F108CE}">
      <dgm:prSet/>
      <dgm:spPr/>
      <dgm:t>
        <a:bodyPr/>
        <a:lstStyle/>
        <a:p>
          <a:endParaRPr lang="en-US" sz="1200"/>
        </a:p>
      </dgm:t>
    </dgm:pt>
    <dgm:pt modelId="{7F8A1F3C-A276-45EA-93EB-534F320C92AD}" type="sibTrans" cxnId="{7F5D25B1-2450-4DD3-81E9-BF71F7F108CE}">
      <dgm:prSet/>
      <dgm:spPr/>
      <dgm:t>
        <a:bodyPr/>
        <a:lstStyle/>
        <a:p>
          <a:endParaRPr lang="en-US" sz="1200"/>
        </a:p>
      </dgm:t>
    </dgm:pt>
    <dgm:pt modelId="{B8151F00-A58E-4020-9494-F15E1D501298}">
      <dgm:prSet custT="1"/>
      <dgm:spPr/>
      <dgm:t>
        <a:bodyPr/>
        <a:lstStyle/>
        <a:p>
          <a:endParaRPr lang="en-US" sz="1200"/>
        </a:p>
      </dgm:t>
    </dgm:pt>
    <dgm:pt modelId="{E7C357A8-212A-4BC4-AADE-01999E556E61}" type="parTrans" cxnId="{10BB294C-FE15-4A15-8E87-0CA5C20EDD6A}">
      <dgm:prSet/>
      <dgm:spPr/>
      <dgm:t>
        <a:bodyPr/>
        <a:lstStyle/>
        <a:p>
          <a:endParaRPr lang="en-US" sz="1200"/>
        </a:p>
      </dgm:t>
    </dgm:pt>
    <dgm:pt modelId="{8820442B-853C-4B58-B5F7-90D59D739149}" type="sibTrans" cxnId="{10BB294C-FE15-4A15-8E87-0CA5C20EDD6A}">
      <dgm:prSet/>
      <dgm:spPr/>
      <dgm:t>
        <a:bodyPr/>
        <a:lstStyle/>
        <a:p>
          <a:endParaRPr lang="en-US" sz="1200"/>
        </a:p>
      </dgm:t>
    </dgm:pt>
    <dgm:pt modelId="{96AC65BD-2AAA-439C-885C-A0B95C806537}">
      <dgm:prSet/>
      <dgm:spPr/>
      <dgm:t>
        <a:bodyPr/>
        <a:lstStyle/>
        <a:p>
          <a:endParaRPr lang="en-US"/>
        </a:p>
      </dgm:t>
    </dgm:pt>
    <dgm:pt modelId="{75C1BBE5-6C08-414B-9AED-AAA19E71327B}" type="parTrans" cxnId="{01F8F098-798C-475F-A89E-2D75A5430497}">
      <dgm:prSet/>
      <dgm:spPr/>
      <dgm:t>
        <a:bodyPr/>
        <a:lstStyle/>
        <a:p>
          <a:endParaRPr lang="en-US"/>
        </a:p>
      </dgm:t>
    </dgm:pt>
    <dgm:pt modelId="{9C38C83C-9511-44C6-BED9-B072F7088E23}" type="sibTrans" cxnId="{01F8F098-798C-475F-A89E-2D75A5430497}">
      <dgm:prSet/>
      <dgm:spPr/>
      <dgm:t>
        <a:bodyPr/>
        <a:lstStyle/>
        <a:p>
          <a:endParaRPr lang="en-US"/>
        </a:p>
      </dgm:t>
    </dgm:pt>
    <dgm:pt modelId="{240E3D96-E001-48EB-A902-1D4AD3C0DE47}" type="pres">
      <dgm:prSet presAssocID="{49D47684-8075-49D5-8FEB-0920075822BE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96BFE39C-7B75-47D5-98B7-F1C73B1DA639}" type="pres">
      <dgm:prSet presAssocID="{D4442646-C67B-44BA-9CA7-DEA3FDB49166}" presName="hierRoot1" presStyleCnt="0">
        <dgm:presLayoutVars>
          <dgm:hierBranch val="init"/>
        </dgm:presLayoutVars>
      </dgm:prSet>
      <dgm:spPr/>
    </dgm:pt>
    <dgm:pt modelId="{A2700056-04A8-40D3-967F-88350292B4DB}" type="pres">
      <dgm:prSet presAssocID="{D4442646-C67B-44BA-9CA7-DEA3FDB49166}" presName="rootComposite1" presStyleCnt="0"/>
      <dgm:spPr/>
    </dgm:pt>
    <dgm:pt modelId="{38B07A2A-6CDB-4148-B026-D197AB0E741C}" type="pres">
      <dgm:prSet presAssocID="{D4442646-C67B-44BA-9CA7-DEA3FDB49166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6B38194-51E5-4FD2-A982-506E7FDE6E94}" type="pres">
      <dgm:prSet presAssocID="{D4442646-C67B-44BA-9CA7-DEA3FDB49166}" presName="rootPict1" presStyleLbl="alignImgPlace1" presStyleIdx="0" presStyleCnt="12"/>
      <dgm:spPr/>
    </dgm:pt>
    <dgm:pt modelId="{CF24D1E1-3B87-4EC3-9089-9F0A32D7B48F}" type="pres">
      <dgm:prSet presAssocID="{D4442646-C67B-44BA-9CA7-DEA3FDB49166}" presName="rootConnector1" presStyleLbl="node1" presStyleIdx="0" presStyleCnt="0"/>
      <dgm:spPr/>
      <dgm:t>
        <a:bodyPr/>
        <a:lstStyle/>
        <a:p>
          <a:endParaRPr lang="en-US"/>
        </a:p>
      </dgm:t>
    </dgm:pt>
    <dgm:pt modelId="{71475328-E4DC-43D0-9A17-02562AC55BBB}" type="pres">
      <dgm:prSet presAssocID="{D4442646-C67B-44BA-9CA7-DEA3FDB49166}" presName="hierChild2" presStyleCnt="0"/>
      <dgm:spPr/>
    </dgm:pt>
    <dgm:pt modelId="{D19C2597-C427-4431-9972-38C31E45B31A}" type="pres">
      <dgm:prSet presAssocID="{0C936B1E-6D68-49EB-A970-5B7FA17AED58}" presName="Name37" presStyleLbl="parChTrans1D2" presStyleIdx="0" presStyleCnt="4"/>
      <dgm:spPr/>
      <dgm:t>
        <a:bodyPr/>
        <a:lstStyle/>
        <a:p>
          <a:endParaRPr lang="en-US"/>
        </a:p>
      </dgm:t>
    </dgm:pt>
    <dgm:pt modelId="{8E803446-CB58-411A-BFCF-7E8BDF491A5F}" type="pres">
      <dgm:prSet presAssocID="{51CF6839-1F03-4CED-A994-77DD6595154A}" presName="hierRoot2" presStyleCnt="0">
        <dgm:presLayoutVars>
          <dgm:hierBranch val="init"/>
        </dgm:presLayoutVars>
      </dgm:prSet>
      <dgm:spPr/>
    </dgm:pt>
    <dgm:pt modelId="{DBFF8D8B-C5BE-4562-BEF1-0A6458D88133}" type="pres">
      <dgm:prSet presAssocID="{51CF6839-1F03-4CED-A994-77DD6595154A}" presName="rootComposite" presStyleCnt="0"/>
      <dgm:spPr/>
    </dgm:pt>
    <dgm:pt modelId="{52A64D07-B53B-45D2-8EA0-1A7B45B6D7A8}" type="pres">
      <dgm:prSet presAssocID="{51CF6839-1F03-4CED-A994-77DD6595154A}" presName="rootText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2BF31AC-5154-4A6B-BCC5-67830CA421F7}" type="pres">
      <dgm:prSet presAssocID="{51CF6839-1F03-4CED-A994-77DD6595154A}" presName="rootPict" presStyleLbl="alignImgPlace1" presStyleIdx="1" presStyleCnt="12"/>
      <dgm:spPr/>
    </dgm:pt>
    <dgm:pt modelId="{96F2B1E4-0522-4D80-BD84-1D3B4E17875F}" type="pres">
      <dgm:prSet presAssocID="{51CF6839-1F03-4CED-A994-77DD6595154A}" presName="rootConnector" presStyleLbl="node2" presStyleIdx="0" presStyleCnt="3"/>
      <dgm:spPr/>
      <dgm:t>
        <a:bodyPr/>
        <a:lstStyle/>
        <a:p>
          <a:endParaRPr lang="en-US"/>
        </a:p>
      </dgm:t>
    </dgm:pt>
    <dgm:pt modelId="{C2705580-5DBD-49F9-86F9-5D3E40AD8016}" type="pres">
      <dgm:prSet presAssocID="{51CF6839-1F03-4CED-A994-77DD6595154A}" presName="hierChild4" presStyleCnt="0"/>
      <dgm:spPr/>
    </dgm:pt>
    <dgm:pt modelId="{BF31C296-8A56-41F6-93E8-AE864846AA84}" type="pres">
      <dgm:prSet presAssocID="{A08897B7-0240-4879-A88A-F00ADE7E72DA}" presName="Name37" presStyleLbl="parChTrans1D3" presStyleIdx="0" presStyleCnt="5"/>
      <dgm:spPr/>
      <dgm:t>
        <a:bodyPr/>
        <a:lstStyle/>
        <a:p>
          <a:endParaRPr lang="en-US"/>
        </a:p>
      </dgm:t>
    </dgm:pt>
    <dgm:pt modelId="{D977C117-D5B0-4709-9765-EB6449F6AE79}" type="pres">
      <dgm:prSet presAssocID="{D4BB933A-A933-4439-9872-63006F09BC03}" presName="hierRoot2" presStyleCnt="0">
        <dgm:presLayoutVars>
          <dgm:hierBranch val="init"/>
        </dgm:presLayoutVars>
      </dgm:prSet>
      <dgm:spPr/>
    </dgm:pt>
    <dgm:pt modelId="{495CD5EB-84EF-4EF1-B198-5D86821A24B2}" type="pres">
      <dgm:prSet presAssocID="{D4BB933A-A933-4439-9872-63006F09BC03}" presName="rootComposite" presStyleCnt="0"/>
      <dgm:spPr/>
    </dgm:pt>
    <dgm:pt modelId="{FBA928F0-38A8-4904-86EE-F8FB860D4E18}" type="pres">
      <dgm:prSet presAssocID="{D4BB933A-A933-4439-9872-63006F09BC03}" presName="rootText" presStyleLbl="node3" presStyleIdx="0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D1A4EA1-F1BD-4D5D-BD12-25042C88AFCB}" type="pres">
      <dgm:prSet presAssocID="{D4BB933A-A933-4439-9872-63006F09BC03}" presName="rootPict" presStyleLbl="alignImgPlace1" presStyleIdx="2" presStyleCnt="12"/>
      <dgm:spPr/>
    </dgm:pt>
    <dgm:pt modelId="{295903C6-9110-4D67-B584-59293506D81D}" type="pres">
      <dgm:prSet presAssocID="{D4BB933A-A933-4439-9872-63006F09BC03}" presName="rootConnector" presStyleLbl="node3" presStyleIdx="0" presStyleCnt="5"/>
      <dgm:spPr/>
      <dgm:t>
        <a:bodyPr/>
        <a:lstStyle/>
        <a:p>
          <a:endParaRPr lang="en-US"/>
        </a:p>
      </dgm:t>
    </dgm:pt>
    <dgm:pt modelId="{5DF4030F-1E1F-49EC-883C-20509077152B}" type="pres">
      <dgm:prSet presAssocID="{D4BB933A-A933-4439-9872-63006F09BC03}" presName="hierChild4" presStyleCnt="0"/>
      <dgm:spPr/>
    </dgm:pt>
    <dgm:pt modelId="{B4F4EFF9-B8BB-4D64-B479-E6EB568D4BEC}" type="pres">
      <dgm:prSet presAssocID="{D4BB933A-A933-4439-9872-63006F09BC03}" presName="hierChild5" presStyleCnt="0"/>
      <dgm:spPr/>
    </dgm:pt>
    <dgm:pt modelId="{5608EA3C-056A-45BE-905D-D3AFEF428AB1}" type="pres">
      <dgm:prSet presAssocID="{E7C357A8-212A-4BC4-AADE-01999E556E61}" presName="Name37" presStyleLbl="parChTrans1D3" presStyleIdx="1" presStyleCnt="5"/>
      <dgm:spPr/>
      <dgm:t>
        <a:bodyPr/>
        <a:lstStyle/>
        <a:p>
          <a:endParaRPr lang="en-US"/>
        </a:p>
      </dgm:t>
    </dgm:pt>
    <dgm:pt modelId="{EB9F2013-E37B-45CF-888C-A6009B041791}" type="pres">
      <dgm:prSet presAssocID="{B8151F00-A58E-4020-9494-F15E1D501298}" presName="hierRoot2" presStyleCnt="0">
        <dgm:presLayoutVars>
          <dgm:hierBranch val="init"/>
        </dgm:presLayoutVars>
      </dgm:prSet>
      <dgm:spPr/>
    </dgm:pt>
    <dgm:pt modelId="{C8DA31DC-412C-4679-8C59-FD421FECC21A}" type="pres">
      <dgm:prSet presAssocID="{B8151F00-A58E-4020-9494-F15E1D501298}" presName="rootComposite" presStyleCnt="0"/>
      <dgm:spPr/>
    </dgm:pt>
    <dgm:pt modelId="{29539635-0A20-4844-A4EF-82F930FAF783}" type="pres">
      <dgm:prSet presAssocID="{B8151F00-A58E-4020-9494-F15E1D501298}" presName="rootText" presStyleLbl="node3" presStyleIdx="1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D277A24-0171-48F4-9DBB-D799BB574524}" type="pres">
      <dgm:prSet presAssocID="{B8151F00-A58E-4020-9494-F15E1D501298}" presName="rootPict" presStyleLbl="alignImgPlace1" presStyleIdx="3" presStyleCnt="12"/>
      <dgm:spPr/>
    </dgm:pt>
    <dgm:pt modelId="{C577544B-0205-4DB9-A47D-EB5744AAF7C5}" type="pres">
      <dgm:prSet presAssocID="{B8151F00-A58E-4020-9494-F15E1D501298}" presName="rootConnector" presStyleLbl="node3" presStyleIdx="1" presStyleCnt="5"/>
      <dgm:spPr/>
      <dgm:t>
        <a:bodyPr/>
        <a:lstStyle/>
        <a:p>
          <a:endParaRPr lang="en-US"/>
        </a:p>
      </dgm:t>
    </dgm:pt>
    <dgm:pt modelId="{2BB0E533-816B-4BD1-B5D2-63591DBBD7F7}" type="pres">
      <dgm:prSet presAssocID="{B8151F00-A58E-4020-9494-F15E1D501298}" presName="hierChild4" presStyleCnt="0"/>
      <dgm:spPr/>
    </dgm:pt>
    <dgm:pt modelId="{E5A66CDF-3AB2-4DB1-8EDB-337E10C2B280}" type="pres">
      <dgm:prSet presAssocID="{B8151F00-A58E-4020-9494-F15E1D501298}" presName="hierChild5" presStyleCnt="0"/>
      <dgm:spPr/>
    </dgm:pt>
    <dgm:pt modelId="{A5F51633-9289-4AD5-8A80-D0939BCDAED4}" type="pres">
      <dgm:prSet presAssocID="{51CF6839-1F03-4CED-A994-77DD6595154A}" presName="hierChild5" presStyleCnt="0"/>
      <dgm:spPr/>
    </dgm:pt>
    <dgm:pt modelId="{1D51A875-6C9F-471A-9CC1-BAB91C5E17E1}" type="pres">
      <dgm:prSet presAssocID="{419CCDE0-5C94-4450-B309-7A6056772217}" presName="Name37" presStyleLbl="parChTrans1D2" presStyleIdx="1" presStyleCnt="4"/>
      <dgm:spPr/>
      <dgm:t>
        <a:bodyPr/>
        <a:lstStyle/>
        <a:p>
          <a:endParaRPr lang="en-US"/>
        </a:p>
      </dgm:t>
    </dgm:pt>
    <dgm:pt modelId="{6093BB60-E9C1-4136-B6CE-78CDD688797E}" type="pres">
      <dgm:prSet presAssocID="{C743939D-7A60-4FD2-A535-613D72072C57}" presName="hierRoot2" presStyleCnt="0">
        <dgm:presLayoutVars>
          <dgm:hierBranch val="init"/>
        </dgm:presLayoutVars>
      </dgm:prSet>
      <dgm:spPr/>
    </dgm:pt>
    <dgm:pt modelId="{4D239123-83AD-4C44-A09D-90A25FEA822C}" type="pres">
      <dgm:prSet presAssocID="{C743939D-7A60-4FD2-A535-613D72072C57}" presName="rootComposite" presStyleCnt="0"/>
      <dgm:spPr/>
    </dgm:pt>
    <dgm:pt modelId="{18869EA1-31D9-4BAC-8D91-F5739B8C476C}" type="pres">
      <dgm:prSet presAssocID="{C743939D-7A60-4FD2-A535-613D72072C57}" presName="rootText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E243A7F-EE53-44B0-91AA-9060C4DD51D2}" type="pres">
      <dgm:prSet presAssocID="{C743939D-7A60-4FD2-A535-613D72072C57}" presName="rootPict" presStyleLbl="alignImgPlace1" presStyleIdx="4" presStyleCnt="12"/>
      <dgm:spPr/>
    </dgm:pt>
    <dgm:pt modelId="{A027B230-7155-4EC9-990D-B23974167D19}" type="pres">
      <dgm:prSet presAssocID="{C743939D-7A60-4FD2-A535-613D72072C57}" presName="rootConnector" presStyleLbl="node2" presStyleIdx="1" presStyleCnt="3"/>
      <dgm:spPr/>
      <dgm:t>
        <a:bodyPr/>
        <a:lstStyle/>
        <a:p>
          <a:endParaRPr lang="en-US"/>
        </a:p>
      </dgm:t>
    </dgm:pt>
    <dgm:pt modelId="{B5DDBDBF-A2B0-4A10-B75F-9F58A527E2EF}" type="pres">
      <dgm:prSet presAssocID="{C743939D-7A60-4FD2-A535-613D72072C57}" presName="hierChild4" presStyleCnt="0"/>
      <dgm:spPr/>
    </dgm:pt>
    <dgm:pt modelId="{106C5E0A-07AE-4BD8-9BCB-3E4FE35C2E1B}" type="pres">
      <dgm:prSet presAssocID="{DDB7A9E7-1641-4111-AC67-15EC131DDFB7}" presName="Name37" presStyleLbl="parChTrans1D3" presStyleIdx="2" presStyleCnt="5"/>
      <dgm:spPr/>
      <dgm:t>
        <a:bodyPr/>
        <a:lstStyle/>
        <a:p>
          <a:endParaRPr lang="en-US"/>
        </a:p>
      </dgm:t>
    </dgm:pt>
    <dgm:pt modelId="{0B800CA0-B31E-4E2F-A73A-12B230F578AF}" type="pres">
      <dgm:prSet presAssocID="{C7650932-E02C-4EB7-9604-D85AE2A500AA}" presName="hierRoot2" presStyleCnt="0">
        <dgm:presLayoutVars>
          <dgm:hierBranch val="init"/>
        </dgm:presLayoutVars>
      </dgm:prSet>
      <dgm:spPr/>
    </dgm:pt>
    <dgm:pt modelId="{1FDE5117-97A7-45BC-8605-310A1C957FDE}" type="pres">
      <dgm:prSet presAssocID="{C7650932-E02C-4EB7-9604-D85AE2A500AA}" presName="rootComposite" presStyleCnt="0"/>
      <dgm:spPr/>
    </dgm:pt>
    <dgm:pt modelId="{1B6CED17-ED14-4069-B3D1-7C5179F2C30F}" type="pres">
      <dgm:prSet presAssocID="{C7650932-E02C-4EB7-9604-D85AE2A500AA}" presName="rootText" presStyleLbl="node3" presStyleIdx="2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B518578-C96D-40EE-9295-333B6DC2938B}" type="pres">
      <dgm:prSet presAssocID="{C7650932-E02C-4EB7-9604-D85AE2A500AA}" presName="rootPict" presStyleLbl="alignImgPlace1" presStyleIdx="5" presStyleCnt="12"/>
      <dgm:spPr/>
    </dgm:pt>
    <dgm:pt modelId="{77EC60D4-951B-470E-890D-C05E8AE922D7}" type="pres">
      <dgm:prSet presAssocID="{C7650932-E02C-4EB7-9604-D85AE2A500AA}" presName="rootConnector" presStyleLbl="node3" presStyleIdx="2" presStyleCnt="5"/>
      <dgm:spPr/>
      <dgm:t>
        <a:bodyPr/>
        <a:lstStyle/>
        <a:p>
          <a:endParaRPr lang="en-US"/>
        </a:p>
      </dgm:t>
    </dgm:pt>
    <dgm:pt modelId="{A06A29BB-2819-4F76-817B-24A17915221F}" type="pres">
      <dgm:prSet presAssocID="{C7650932-E02C-4EB7-9604-D85AE2A500AA}" presName="hierChild4" presStyleCnt="0"/>
      <dgm:spPr/>
    </dgm:pt>
    <dgm:pt modelId="{C602B7AF-4C60-41C6-9858-82845F4545E1}" type="pres">
      <dgm:prSet presAssocID="{75C1BBE5-6C08-414B-9AED-AAA19E71327B}" presName="Name37" presStyleLbl="parChTrans1D4" presStyleIdx="0" presStyleCnt="2"/>
      <dgm:spPr/>
      <dgm:t>
        <a:bodyPr/>
        <a:lstStyle/>
        <a:p>
          <a:endParaRPr lang="en-US"/>
        </a:p>
      </dgm:t>
    </dgm:pt>
    <dgm:pt modelId="{5D07A669-5DD7-4B73-8A72-98B32D7CFA69}" type="pres">
      <dgm:prSet presAssocID="{96AC65BD-2AAA-439C-885C-A0B95C806537}" presName="hierRoot2" presStyleCnt="0">
        <dgm:presLayoutVars>
          <dgm:hierBranch val="init"/>
        </dgm:presLayoutVars>
      </dgm:prSet>
      <dgm:spPr/>
    </dgm:pt>
    <dgm:pt modelId="{CF4212A3-2748-4F60-BA1B-35C36497D05E}" type="pres">
      <dgm:prSet presAssocID="{96AC65BD-2AAA-439C-885C-A0B95C806537}" presName="rootComposite" presStyleCnt="0"/>
      <dgm:spPr/>
    </dgm:pt>
    <dgm:pt modelId="{94315B4E-E005-46F9-AFB1-9872A66C088A}" type="pres">
      <dgm:prSet presAssocID="{96AC65BD-2AAA-439C-885C-A0B95C806537}" presName="rootText" presStyleLbl="node4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21D81EE-9ADB-4A89-A4DE-D57E5E2F5928}" type="pres">
      <dgm:prSet presAssocID="{96AC65BD-2AAA-439C-885C-A0B95C806537}" presName="rootPict" presStyleLbl="alignImgPlace1" presStyleIdx="6" presStyleCnt="12"/>
      <dgm:spPr/>
    </dgm:pt>
    <dgm:pt modelId="{542A4DA5-9BEE-49E6-829E-68E20CBB9476}" type="pres">
      <dgm:prSet presAssocID="{96AC65BD-2AAA-439C-885C-A0B95C806537}" presName="rootConnector" presStyleLbl="node4" presStyleIdx="0" presStyleCnt="2"/>
      <dgm:spPr/>
      <dgm:t>
        <a:bodyPr/>
        <a:lstStyle/>
        <a:p>
          <a:endParaRPr lang="en-US"/>
        </a:p>
      </dgm:t>
    </dgm:pt>
    <dgm:pt modelId="{ADB39DE7-7821-4413-B967-181E5638DCFF}" type="pres">
      <dgm:prSet presAssocID="{96AC65BD-2AAA-439C-885C-A0B95C806537}" presName="hierChild4" presStyleCnt="0"/>
      <dgm:spPr/>
    </dgm:pt>
    <dgm:pt modelId="{0A64A4CF-1355-4BE3-BE86-66AD834346CB}" type="pres">
      <dgm:prSet presAssocID="{96AC65BD-2AAA-439C-885C-A0B95C806537}" presName="hierChild5" presStyleCnt="0"/>
      <dgm:spPr/>
    </dgm:pt>
    <dgm:pt modelId="{C58B39B0-FC2B-4CC3-AA5E-F74BDA997616}" type="pres">
      <dgm:prSet presAssocID="{C7650932-E02C-4EB7-9604-D85AE2A500AA}" presName="hierChild5" presStyleCnt="0"/>
      <dgm:spPr/>
    </dgm:pt>
    <dgm:pt modelId="{47B216F2-B1D0-4C38-B0BE-0CA39F395282}" type="pres">
      <dgm:prSet presAssocID="{F3FA766E-28F5-4AA5-9AA4-2876FB5A6FFE}" presName="Name37" presStyleLbl="parChTrans1D3" presStyleIdx="3" presStyleCnt="5"/>
      <dgm:spPr/>
      <dgm:t>
        <a:bodyPr/>
        <a:lstStyle/>
        <a:p>
          <a:endParaRPr lang="en-US"/>
        </a:p>
      </dgm:t>
    </dgm:pt>
    <dgm:pt modelId="{C7BFC527-FA3D-499F-A738-28A786F9B3ED}" type="pres">
      <dgm:prSet presAssocID="{591EE130-A637-4F8C-B5BC-8C4E238D2C86}" presName="hierRoot2" presStyleCnt="0">
        <dgm:presLayoutVars>
          <dgm:hierBranch val="init"/>
        </dgm:presLayoutVars>
      </dgm:prSet>
      <dgm:spPr/>
    </dgm:pt>
    <dgm:pt modelId="{7B22ECC4-4230-4DB0-8E8D-9AA80E9CD895}" type="pres">
      <dgm:prSet presAssocID="{591EE130-A637-4F8C-B5BC-8C4E238D2C86}" presName="rootComposite" presStyleCnt="0"/>
      <dgm:spPr/>
    </dgm:pt>
    <dgm:pt modelId="{31FBF317-4542-4555-9C88-A631B51CC21E}" type="pres">
      <dgm:prSet presAssocID="{591EE130-A637-4F8C-B5BC-8C4E238D2C86}" presName="rootText" presStyleLbl="node3" presStyleIdx="3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C547C15-B8DD-439B-BA06-5720E509E8A0}" type="pres">
      <dgm:prSet presAssocID="{591EE130-A637-4F8C-B5BC-8C4E238D2C86}" presName="rootPict" presStyleLbl="alignImgPlace1" presStyleIdx="7" presStyleCnt="12"/>
      <dgm:spPr/>
    </dgm:pt>
    <dgm:pt modelId="{9E738AC3-21FB-4BE8-8946-09EEC3B761D3}" type="pres">
      <dgm:prSet presAssocID="{591EE130-A637-4F8C-B5BC-8C4E238D2C86}" presName="rootConnector" presStyleLbl="node3" presStyleIdx="3" presStyleCnt="5"/>
      <dgm:spPr/>
      <dgm:t>
        <a:bodyPr/>
        <a:lstStyle/>
        <a:p>
          <a:endParaRPr lang="en-US"/>
        </a:p>
      </dgm:t>
    </dgm:pt>
    <dgm:pt modelId="{A24B29DB-9358-4BD6-A7FF-229FE20D2D85}" type="pres">
      <dgm:prSet presAssocID="{591EE130-A637-4F8C-B5BC-8C4E238D2C86}" presName="hierChild4" presStyleCnt="0"/>
      <dgm:spPr/>
    </dgm:pt>
    <dgm:pt modelId="{7F15807E-8DEA-4631-8590-9A4E420844DE}" type="pres">
      <dgm:prSet presAssocID="{591EE130-A637-4F8C-B5BC-8C4E238D2C86}" presName="hierChild5" presStyleCnt="0"/>
      <dgm:spPr/>
    </dgm:pt>
    <dgm:pt modelId="{196D8289-4A27-4CE5-8C28-341E772BA50C}" type="pres">
      <dgm:prSet presAssocID="{C743939D-7A60-4FD2-A535-613D72072C57}" presName="hierChild5" presStyleCnt="0"/>
      <dgm:spPr/>
    </dgm:pt>
    <dgm:pt modelId="{7C7FC35D-B4FF-4468-87DC-D9BF423FE088}" type="pres">
      <dgm:prSet presAssocID="{63679EBB-A65B-4221-AC11-7E9C3042ECF2}" presName="Name37" presStyleLbl="parChTrans1D2" presStyleIdx="2" presStyleCnt="4"/>
      <dgm:spPr/>
      <dgm:t>
        <a:bodyPr/>
        <a:lstStyle/>
        <a:p>
          <a:endParaRPr lang="en-US"/>
        </a:p>
      </dgm:t>
    </dgm:pt>
    <dgm:pt modelId="{735AC45B-FC4D-45B4-9451-CDB618CFD2CC}" type="pres">
      <dgm:prSet presAssocID="{08A868CC-1868-464A-AF1A-7B98D7F1EA9C}" presName="hierRoot2" presStyleCnt="0">
        <dgm:presLayoutVars>
          <dgm:hierBranch val="init"/>
        </dgm:presLayoutVars>
      </dgm:prSet>
      <dgm:spPr/>
    </dgm:pt>
    <dgm:pt modelId="{46814918-E912-4D8A-9B9D-3B5AC47ED6D4}" type="pres">
      <dgm:prSet presAssocID="{08A868CC-1868-464A-AF1A-7B98D7F1EA9C}" presName="rootComposite" presStyleCnt="0"/>
      <dgm:spPr/>
    </dgm:pt>
    <dgm:pt modelId="{F756DA06-2676-41CD-ACFF-35FD44B468F6}" type="pres">
      <dgm:prSet presAssocID="{08A868CC-1868-464A-AF1A-7B98D7F1EA9C}" presName="rootText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F3A5EC3-0910-4D50-880C-D0F820F9EE6B}" type="pres">
      <dgm:prSet presAssocID="{08A868CC-1868-464A-AF1A-7B98D7F1EA9C}" presName="rootPict" presStyleLbl="alignImgPlace1" presStyleIdx="8" presStyleCnt="12"/>
      <dgm:spPr/>
    </dgm:pt>
    <dgm:pt modelId="{03441069-4F03-4B9D-A277-41E5992828D1}" type="pres">
      <dgm:prSet presAssocID="{08A868CC-1868-464A-AF1A-7B98D7F1EA9C}" presName="rootConnector" presStyleLbl="node2" presStyleIdx="2" presStyleCnt="3"/>
      <dgm:spPr/>
      <dgm:t>
        <a:bodyPr/>
        <a:lstStyle/>
        <a:p>
          <a:endParaRPr lang="en-US"/>
        </a:p>
      </dgm:t>
    </dgm:pt>
    <dgm:pt modelId="{3484557D-E0A0-416D-96F5-8CD7A19E7E4B}" type="pres">
      <dgm:prSet presAssocID="{08A868CC-1868-464A-AF1A-7B98D7F1EA9C}" presName="hierChild4" presStyleCnt="0"/>
      <dgm:spPr/>
    </dgm:pt>
    <dgm:pt modelId="{07396A0B-4839-43E7-B799-1F7250921141}" type="pres">
      <dgm:prSet presAssocID="{465BA028-B739-4B1B-9B8A-27E2E144DB4D}" presName="Name37" presStyleLbl="parChTrans1D3" presStyleIdx="4" presStyleCnt="5"/>
      <dgm:spPr/>
      <dgm:t>
        <a:bodyPr/>
        <a:lstStyle/>
        <a:p>
          <a:endParaRPr lang="en-US"/>
        </a:p>
      </dgm:t>
    </dgm:pt>
    <dgm:pt modelId="{A290C1EC-7DF8-4167-B593-489A829E8997}" type="pres">
      <dgm:prSet presAssocID="{6A311436-096B-4210-97AD-E19FD0931E17}" presName="hierRoot2" presStyleCnt="0">
        <dgm:presLayoutVars>
          <dgm:hierBranch val="init"/>
        </dgm:presLayoutVars>
      </dgm:prSet>
      <dgm:spPr/>
    </dgm:pt>
    <dgm:pt modelId="{046856AB-7197-4DF5-8BA5-A7AE96A67056}" type="pres">
      <dgm:prSet presAssocID="{6A311436-096B-4210-97AD-E19FD0931E17}" presName="rootComposite" presStyleCnt="0"/>
      <dgm:spPr/>
    </dgm:pt>
    <dgm:pt modelId="{B550A4BB-CB1D-4F22-889F-720C145F0CB3}" type="pres">
      <dgm:prSet presAssocID="{6A311436-096B-4210-97AD-E19FD0931E17}" presName="rootText" presStyleLbl="node3" presStyleIdx="4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C91DF53-20BF-4189-8CCA-4ED52773D616}" type="pres">
      <dgm:prSet presAssocID="{6A311436-096B-4210-97AD-E19FD0931E17}" presName="rootPict" presStyleLbl="alignImgPlace1" presStyleIdx="9" presStyleCnt="12"/>
      <dgm:spPr/>
    </dgm:pt>
    <dgm:pt modelId="{DAFD5783-A43A-4AED-862D-943BDE4216AB}" type="pres">
      <dgm:prSet presAssocID="{6A311436-096B-4210-97AD-E19FD0931E17}" presName="rootConnector" presStyleLbl="node3" presStyleIdx="4" presStyleCnt="5"/>
      <dgm:spPr/>
      <dgm:t>
        <a:bodyPr/>
        <a:lstStyle/>
        <a:p>
          <a:endParaRPr lang="en-US"/>
        </a:p>
      </dgm:t>
    </dgm:pt>
    <dgm:pt modelId="{DED0D997-A5ED-496A-999A-4840661D1F3D}" type="pres">
      <dgm:prSet presAssocID="{6A311436-096B-4210-97AD-E19FD0931E17}" presName="hierChild4" presStyleCnt="0"/>
      <dgm:spPr/>
    </dgm:pt>
    <dgm:pt modelId="{C2586CDE-6AC3-4CAD-822A-4A05CCA3E53A}" type="pres">
      <dgm:prSet presAssocID="{E7FFA17B-19D5-4F67-8D66-132C9BC10489}" presName="Name37" presStyleLbl="parChTrans1D4" presStyleIdx="1" presStyleCnt="2"/>
      <dgm:spPr/>
      <dgm:t>
        <a:bodyPr/>
        <a:lstStyle/>
        <a:p>
          <a:endParaRPr lang="en-US"/>
        </a:p>
      </dgm:t>
    </dgm:pt>
    <dgm:pt modelId="{B296CD01-E088-4FE6-8E73-8FC01406CB64}" type="pres">
      <dgm:prSet presAssocID="{603C2F3F-2BEE-41CD-AF9D-ACC67DE7F8AA}" presName="hierRoot2" presStyleCnt="0">
        <dgm:presLayoutVars>
          <dgm:hierBranch val="init"/>
        </dgm:presLayoutVars>
      </dgm:prSet>
      <dgm:spPr/>
    </dgm:pt>
    <dgm:pt modelId="{184BC007-1982-4371-B489-19DC748B85B6}" type="pres">
      <dgm:prSet presAssocID="{603C2F3F-2BEE-41CD-AF9D-ACC67DE7F8AA}" presName="rootComposite" presStyleCnt="0"/>
      <dgm:spPr/>
    </dgm:pt>
    <dgm:pt modelId="{B60A0BD0-1B84-4DF6-BAA2-268755CDFDAC}" type="pres">
      <dgm:prSet presAssocID="{603C2F3F-2BEE-41CD-AF9D-ACC67DE7F8AA}" presName="rootText" presStyleLbl="node4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79B85E4-FBCB-47C3-AE50-BD96C1892A59}" type="pres">
      <dgm:prSet presAssocID="{603C2F3F-2BEE-41CD-AF9D-ACC67DE7F8AA}" presName="rootPict" presStyleLbl="alignImgPlace1" presStyleIdx="10" presStyleCnt="12"/>
      <dgm:spPr/>
    </dgm:pt>
    <dgm:pt modelId="{BD55D4E7-0B8A-4D75-9AFE-DAE7D3373A19}" type="pres">
      <dgm:prSet presAssocID="{603C2F3F-2BEE-41CD-AF9D-ACC67DE7F8AA}" presName="rootConnector" presStyleLbl="node4" presStyleIdx="1" presStyleCnt="2"/>
      <dgm:spPr/>
      <dgm:t>
        <a:bodyPr/>
        <a:lstStyle/>
        <a:p>
          <a:endParaRPr lang="en-US"/>
        </a:p>
      </dgm:t>
    </dgm:pt>
    <dgm:pt modelId="{C32A3494-C50F-42FE-B8C0-14E1CBEBD8EA}" type="pres">
      <dgm:prSet presAssocID="{603C2F3F-2BEE-41CD-AF9D-ACC67DE7F8AA}" presName="hierChild4" presStyleCnt="0"/>
      <dgm:spPr/>
    </dgm:pt>
    <dgm:pt modelId="{C62E14AB-3E26-4388-96F2-338684C92575}" type="pres">
      <dgm:prSet presAssocID="{603C2F3F-2BEE-41CD-AF9D-ACC67DE7F8AA}" presName="hierChild5" presStyleCnt="0"/>
      <dgm:spPr/>
    </dgm:pt>
    <dgm:pt modelId="{31F4BFCB-BDB8-4214-94B0-605A98892E7E}" type="pres">
      <dgm:prSet presAssocID="{6A311436-096B-4210-97AD-E19FD0931E17}" presName="hierChild5" presStyleCnt="0"/>
      <dgm:spPr/>
    </dgm:pt>
    <dgm:pt modelId="{E5F4BF1E-1617-4B34-B8B9-BDD1432CE808}" type="pres">
      <dgm:prSet presAssocID="{08A868CC-1868-464A-AF1A-7B98D7F1EA9C}" presName="hierChild5" presStyleCnt="0"/>
      <dgm:spPr/>
    </dgm:pt>
    <dgm:pt modelId="{367F58A9-DBD8-4BA7-B050-CF7FF71E266B}" type="pres">
      <dgm:prSet presAssocID="{D4442646-C67B-44BA-9CA7-DEA3FDB49166}" presName="hierChild3" presStyleCnt="0"/>
      <dgm:spPr/>
    </dgm:pt>
    <dgm:pt modelId="{6F3412BC-EBF4-4CE2-AE1B-380198A24308}" type="pres">
      <dgm:prSet presAssocID="{3847A641-F563-48B5-AE87-671426D496B4}" presName="Name111" presStyleLbl="parChTrans1D2" presStyleIdx="3" presStyleCnt="4"/>
      <dgm:spPr/>
      <dgm:t>
        <a:bodyPr/>
        <a:lstStyle/>
        <a:p>
          <a:endParaRPr lang="en-US"/>
        </a:p>
      </dgm:t>
    </dgm:pt>
    <dgm:pt modelId="{B9E32FDF-42C1-4FF4-896F-14C3D380BC79}" type="pres">
      <dgm:prSet presAssocID="{2AB11A0E-3EE3-456A-AF4C-318519269908}" presName="hierRoot3" presStyleCnt="0">
        <dgm:presLayoutVars>
          <dgm:hierBranch val="init"/>
        </dgm:presLayoutVars>
      </dgm:prSet>
      <dgm:spPr/>
    </dgm:pt>
    <dgm:pt modelId="{57E865A2-D331-4CBF-84F9-F2D7784EC13B}" type="pres">
      <dgm:prSet presAssocID="{2AB11A0E-3EE3-456A-AF4C-318519269908}" presName="rootComposite3" presStyleCnt="0"/>
      <dgm:spPr/>
    </dgm:pt>
    <dgm:pt modelId="{E7ADF1CC-2CB8-42AB-8470-2CADB7E9283A}" type="pres">
      <dgm:prSet presAssocID="{2AB11A0E-3EE3-456A-AF4C-318519269908}" presName="rootText3" presStyleLbl="asst1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CD75825-3C3A-4367-B34C-08D3B466093E}" type="pres">
      <dgm:prSet presAssocID="{2AB11A0E-3EE3-456A-AF4C-318519269908}" presName="rootPict3" presStyleLbl="alignImgPlace1" presStyleIdx="11" presStyleCnt="12"/>
      <dgm:spPr/>
    </dgm:pt>
    <dgm:pt modelId="{89F9FD8E-B9B8-4EC7-B3AE-73971768A8A6}" type="pres">
      <dgm:prSet presAssocID="{2AB11A0E-3EE3-456A-AF4C-318519269908}" presName="rootConnector3" presStyleLbl="asst1" presStyleIdx="0" presStyleCnt="1"/>
      <dgm:spPr/>
      <dgm:t>
        <a:bodyPr/>
        <a:lstStyle/>
        <a:p>
          <a:endParaRPr lang="en-US"/>
        </a:p>
      </dgm:t>
    </dgm:pt>
    <dgm:pt modelId="{28BF95D5-CBAE-4A27-9B8D-AB7AF8988F15}" type="pres">
      <dgm:prSet presAssocID="{2AB11A0E-3EE3-456A-AF4C-318519269908}" presName="hierChild6" presStyleCnt="0"/>
      <dgm:spPr/>
    </dgm:pt>
    <dgm:pt modelId="{83CE3A34-FBBA-4092-8EF6-D908B0088E6D}" type="pres">
      <dgm:prSet presAssocID="{2AB11A0E-3EE3-456A-AF4C-318519269908}" presName="hierChild7" presStyleCnt="0"/>
      <dgm:spPr/>
    </dgm:pt>
  </dgm:ptLst>
  <dgm:cxnLst>
    <dgm:cxn modelId="{81ABB70C-A0A6-443C-B2F2-11751DA0D674}" type="presOf" srcId="{08A868CC-1868-464A-AF1A-7B98D7F1EA9C}" destId="{F756DA06-2676-41CD-ACFF-35FD44B468F6}" srcOrd="0" destOrd="0" presId="urn:microsoft.com/office/officeart/2005/8/layout/pictureOrgChart+Icon"/>
    <dgm:cxn modelId="{713C08E2-931F-4D33-A10A-3462054B80F5}" type="presOf" srcId="{D4BB933A-A933-4439-9872-63006F09BC03}" destId="{295903C6-9110-4D67-B584-59293506D81D}" srcOrd="1" destOrd="0" presId="urn:microsoft.com/office/officeart/2005/8/layout/pictureOrgChart+Icon"/>
    <dgm:cxn modelId="{6E3AFC9B-CD44-4296-A18F-B59F1FDAFC2F}" type="presOf" srcId="{B8151F00-A58E-4020-9494-F15E1D501298}" destId="{29539635-0A20-4844-A4EF-82F930FAF783}" srcOrd="0" destOrd="0" presId="urn:microsoft.com/office/officeart/2005/8/layout/pictureOrgChart+Icon"/>
    <dgm:cxn modelId="{F42D0396-681D-490F-BEEF-64A8D191C748}" srcId="{6A311436-096B-4210-97AD-E19FD0931E17}" destId="{603C2F3F-2BEE-41CD-AF9D-ACC67DE7F8AA}" srcOrd="0" destOrd="0" parTransId="{E7FFA17B-19D5-4F67-8D66-132C9BC10489}" sibTransId="{1DB5EC68-5D0D-4C80-B1D9-5B0AC2838C34}"/>
    <dgm:cxn modelId="{2E99CAF0-43AB-49C9-9CE0-B09181159FAD}" type="presOf" srcId="{419CCDE0-5C94-4450-B309-7A6056772217}" destId="{1D51A875-6C9F-471A-9CC1-BAB91C5E17E1}" srcOrd="0" destOrd="0" presId="urn:microsoft.com/office/officeart/2005/8/layout/pictureOrgChart+Icon"/>
    <dgm:cxn modelId="{650B115F-188A-42C4-BFDD-F156E7C49BEE}" type="presOf" srcId="{2AB11A0E-3EE3-456A-AF4C-318519269908}" destId="{89F9FD8E-B9B8-4EC7-B3AE-73971768A8A6}" srcOrd="1" destOrd="0" presId="urn:microsoft.com/office/officeart/2005/8/layout/pictureOrgChart+Icon"/>
    <dgm:cxn modelId="{15FAB568-B68D-4D64-8CEE-C29B9A65E6A4}" type="presOf" srcId="{603C2F3F-2BEE-41CD-AF9D-ACC67DE7F8AA}" destId="{B60A0BD0-1B84-4DF6-BAA2-268755CDFDAC}" srcOrd="0" destOrd="0" presId="urn:microsoft.com/office/officeart/2005/8/layout/pictureOrgChart+Icon"/>
    <dgm:cxn modelId="{61B2D3AF-22FF-4648-A2D2-E60CD9C5EA46}" type="presOf" srcId="{6A311436-096B-4210-97AD-E19FD0931E17}" destId="{DAFD5783-A43A-4AED-862D-943BDE4216AB}" srcOrd="1" destOrd="0" presId="urn:microsoft.com/office/officeart/2005/8/layout/pictureOrgChart+Icon"/>
    <dgm:cxn modelId="{0D7031E4-F87B-4384-A0E9-834F728F7BBC}" type="presOf" srcId="{51CF6839-1F03-4CED-A994-77DD6595154A}" destId="{96F2B1E4-0522-4D80-BD84-1D3B4E17875F}" srcOrd="1" destOrd="0" presId="urn:microsoft.com/office/officeart/2005/8/layout/pictureOrgChart+Icon"/>
    <dgm:cxn modelId="{D1FB2546-5FD6-43AB-974E-B847E10E2C34}" type="presOf" srcId="{603C2F3F-2BEE-41CD-AF9D-ACC67DE7F8AA}" destId="{BD55D4E7-0B8A-4D75-9AFE-DAE7D3373A19}" srcOrd="1" destOrd="0" presId="urn:microsoft.com/office/officeart/2005/8/layout/pictureOrgChart+Icon"/>
    <dgm:cxn modelId="{8B1C7B97-DAD4-4072-BF60-A6AC0D0A00DA}" type="presOf" srcId="{E7FFA17B-19D5-4F67-8D66-132C9BC10489}" destId="{C2586CDE-6AC3-4CAD-822A-4A05CCA3E53A}" srcOrd="0" destOrd="0" presId="urn:microsoft.com/office/officeart/2005/8/layout/pictureOrgChart+Icon"/>
    <dgm:cxn modelId="{490DC423-BDA3-4B68-A1EC-0CE20FD36BAC}" type="presOf" srcId="{465BA028-B739-4B1B-9B8A-27E2E144DB4D}" destId="{07396A0B-4839-43E7-B799-1F7250921141}" srcOrd="0" destOrd="0" presId="urn:microsoft.com/office/officeart/2005/8/layout/pictureOrgChart+Icon"/>
    <dgm:cxn modelId="{49CABB96-9362-4B2D-A8A8-706667EA06B3}" type="presOf" srcId="{96AC65BD-2AAA-439C-885C-A0B95C806537}" destId="{542A4DA5-9BEE-49E6-829E-68E20CBB9476}" srcOrd="1" destOrd="0" presId="urn:microsoft.com/office/officeart/2005/8/layout/pictureOrgChart+Icon"/>
    <dgm:cxn modelId="{5FC2AEEF-D44B-4E3D-9132-176BB15724DC}" type="presOf" srcId="{D4BB933A-A933-4439-9872-63006F09BC03}" destId="{FBA928F0-38A8-4904-86EE-F8FB860D4E18}" srcOrd="0" destOrd="0" presId="urn:microsoft.com/office/officeart/2005/8/layout/pictureOrgChart+Icon"/>
    <dgm:cxn modelId="{A5A4F3FA-5C5C-4876-A9FD-62A62E68AC03}" type="presOf" srcId="{591EE130-A637-4F8C-B5BC-8C4E238D2C86}" destId="{9E738AC3-21FB-4BE8-8946-09EEC3B761D3}" srcOrd="1" destOrd="0" presId="urn:microsoft.com/office/officeart/2005/8/layout/pictureOrgChart+Icon"/>
    <dgm:cxn modelId="{0155C7D0-27BF-4FC2-916D-0005F62D1136}" srcId="{49D47684-8075-49D5-8FEB-0920075822BE}" destId="{D4442646-C67B-44BA-9CA7-DEA3FDB49166}" srcOrd="0" destOrd="0" parTransId="{9F3B0733-6764-4F84-9F38-A13BD7E53FFA}" sibTransId="{FD9C7445-2ED8-4E00-99F1-EF26B55FD633}"/>
    <dgm:cxn modelId="{47216DCC-8110-40B0-A3F7-C70CD705E963}" type="presOf" srcId="{08A868CC-1868-464A-AF1A-7B98D7F1EA9C}" destId="{03441069-4F03-4B9D-A277-41E5992828D1}" srcOrd="1" destOrd="0" presId="urn:microsoft.com/office/officeart/2005/8/layout/pictureOrgChart+Icon"/>
    <dgm:cxn modelId="{B0C4BA6A-2A22-40E6-A2F7-B50606452A0C}" type="presOf" srcId="{591EE130-A637-4F8C-B5BC-8C4E238D2C86}" destId="{31FBF317-4542-4555-9C88-A631B51CC21E}" srcOrd="0" destOrd="0" presId="urn:microsoft.com/office/officeart/2005/8/layout/pictureOrgChart+Icon"/>
    <dgm:cxn modelId="{6A5BA0E7-8B98-4741-8793-AFCEE716FC41}" type="presOf" srcId="{63679EBB-A65B-4221-AC11-7E9C3042ECF2}" destId="{7C7FC35D-B4FF-4468-87DC-D9BF423FE088}" srcOrd="0" destOrd="0" presId="urn:microsoft.com/office/officeart/2005/8/layout/pictureOrgChart+Icon"/>
    <dgm:cxn modelId="{93D36173-23AA-4731-B062-E9AF4454CD9C}" type="presOf" srcId="{C7650932-E02C-4EB7-9604-D85AE2A500AA}" destId="{1B6CED17-ED14-4069-B3D1-7C5179F2C30F}" srcOrd="0" destOrd="0" presId="urn:microsoft.com/office/officeart/2005/8/layout/pictureOrgChart+Icon"/>
    <dgm:cxn modelId="{E844586A-0817-4EA5-88AE-A225F15B63FA}" type="presOf" srcId="{E7C357A8-212A-4BC4-AADE-01999E556E61}" destId="{5608EA3C-056A-45BE-905D-D3AFEF428AB1}" srcOrd="0" destOrd="0" presId="urn:microsoft.com/office/officeart/2005/8/layout/pictureOrgChart+Icon"/>
    <dgm:cxn modelId="{6858F3FF-9AB3-43F0-A25D-E07820BD35F3}" type="presOf" srcId="{51CF6839-1F03-4CED-A994-77DD6595154A}" destId="{52A64D07-B53B-45D2-8EA0-1A7B45B6D7A8}" srcOrd="0" destOrd="0" presId="urn:microsoft.com/office/officeart/2005/8/layout/pictureOrgChart+Icon"/>
    <dgm:cxn modelId="{C75B3145-3D7B-4D7D-B5BB-487AF895C233}" type="presOf" srcId="{49D47684-8075-49D5-8FEB-0920075822BE}" destId="{240E3D96-E001-48EB-A902-1D4AD3C0DE47}" srcOrd="0" destOrd="0" presId="urn:microsoft.com/office/officeart/2005/8/layout/pictureOrgChart+Icon"/>
    <dgm:cxn modelId="{4D99045C-9205-464B-B501-207F754A7BAE}" type="presOf" srcId="{D4442646-C67B-44BA-9CA7-DEA3FDB49166}" destId="{38B07A2A-6CDB-4148-B026-D197AB0E741C}" srcOrd="0" destOrd="0" presId="urn:microsoft.com/office/officeart/2005/8/layout/pictureOrgChart+Icon"/>
    <dgm:cxn modelId="{5217F02C-A482-40D5-8A0D-BC14188D8BE6}" srcId="{D4442646-C67B-44BA-9CA7-DEA3FDB49166}" destId="{C743939D-7A60-4FD2-A535-613D72072C57}" srcOrd="2" destOrd="0" parTransId="{419CCDE0-5C94-4450-B309-7A6056772217}" sibTransId="{E7184B8E-18A6-448E-9D3F-3FD5DF36A7B5}"/>
    <dgm:cxn modelId="{3C786F32-A961-40E4-A365-BF33D272CEAF}" type="presOf" srcId="{C743939D-7A60-4FD2-A535-613D72072C57}" destId="{18869EA1-31D9-4BAC-8D91-F5739B8C476C}" srcOrd="0" destOrd="0" presId="urn:microsoft.com/office/officeart/2005/8/layout/pictureOrgChart+Icon"/>
    <dgm:cxn modelId="{A5837048-0D95-43B7-AC3C-8839A70AE0DC}" type="presOf" srcId="{B8151F00-A58E-4020-9494-F15E1D501298}" destId="{C577544B-0205-4DB9-A47D-EB5744AAF7C5}" srcOrd="1" destOrd="0" presId="urn:microsoft.com/office/officeart/2005/8/layout/pictureOrgChart+Icon"/>
    <dgm:cxn modelId="{01F8F098-798C-475F-A89E-2D75A5430497}" srcId="{C7650932-E02C-4EB7-9604-D85AE2A500AA}" destId="{96AC65BD-2AAA-439C-885C-A0B95C806537}" srcOrd="0" destOrd="0" parTransId="{75C1BBE5-6C08-414B-9AED-AAA19E71327B}" sibTransId="{9C38C83C-9511-44C6-BED9-B072F7088E23}"/>
    <dgm:cxn modelId="{36D5E1B5-8703-4973-9891-7BFB78D68831}" type="presOf" srcId="{C7650932-E02C-4EB7-9604-D85AE2A500AA}" destId="{77EC60D4-951B-470E-890D-C05E8AE922D7}" srcOrd="1" destOrd="0" presId="urn:microsoft.com/office/officeart/2005/8/layout/pictureOrgChart+Icon"/>
    <dgm:cxn modelId="{9AEB746C-C269-4DF4-9D3A-4BD0E328394E}" srcId="{D4442646-C67B-44BA-9CA7-DEA3FDB49166}" destId="{08A868CC-1868-464A-AF1A-7B98D7F1EA9C}" srcOrd="3" destOrd="0" parTransId="{63679EBB-A65B-4221-AC11-7E9C3042ECF2}" sibTransId="{56AFF47C-E17D-4A65-9991-78F559CDACCC}"/>
    <dgm:cxn modelId="{AA9F9C64-4DD1-486D-B468-3E54A6765AA5}" type="presOf" srcId="{75C1BBE5-6C08-414B-9AED-AAA19E71327B}" destId="{C602B7AF-4C60-41C6-9858-82845F4545E1}" srcOrd="0" destOrd="0" presId="urn:microsoft.com/office/officeart/2005/8/layout/pictureOrgChart+Icon"/>
    <dgm:cxn modelId="{F3873512-0ACC-4F2A-BA73-3A0FD30C23AC}" type="presOf" srcId="{F3FA766E-28F5-4AA5-9AA4-2876FB5A6FFE}" destId="{47B216F2-B1D0-4C38-B0BE-0CA39F395282}" srcOrd="0" destOrd="0" presId="urn:microsoft.com/office/officeart/2005/8/layout/pictureOrgChart+Icon"/>
    <dgm:cxn modelId="{16ECB18A-FD0D-411F-90A8-6AA2B43DF259}" type="presOf" srcId="{3847A641-F563-48B5-AE87-671426D496B4}" destId="{6F3412BC-EBF4-4CE2-AE1B-380198A24308}" srcOrd="0" destOrd="0" presId="urn:microsoft.com/office/officeart/2005/8/layout/pictureOrgChart+Icon"/>
    <dgm:cxn modelId="{10BB294C-FE15-4A15-8E87-0CA5C20EDD6A}" srcId="{51CF6839-1F03-4CED-A994-77DD6595154A}" destId="{B8151F00-A58E-4020-9494-F15E1D501298}" srcOrd="1" destOrd="0" parTransId="{E7C357A8-212A-4BC4-AADE-01999E556E61}" sibTransId="{8820442B-853C-4B58-B5F7-90D59D739149}"/>
    <dgm:cxn modelId="{49C0443D-23AF-4E89-8882-4B39AAD763A8}" srcId="{08A868CC-1868-464A-AF1A-7B98D7F1EA9C}" destId="{6A311436-096B-4210-97AD-E19FD0931E17}" srcOrd="0" destOrd="0" parTransId="{465BA028-B739-4B1B-9B8A-27E2E144DB4D}" sibTransId="{65640D51-5043-4999-B025-08D6F0C3D39C}"/>
    <dgm:cxn modelId="{7F5D25B1-2450-4DD3-81E9-BF71F7F108CE}" srcId="{51CF6839-1F03-4CED-A994-77DD6595154A}" destId="{D4BB933A-A933-4439-9872-63006F09BC03}" srcOrd="0" destOrd="0" parTransId="{A08897B7-0240-4879-A88A-F00ADE7E72DA}" sibTransId="{7F8A1F3C-A276-45EA-93EB-534F320C92AD}"/>
    <dgm:cxn modelId="{BDE6811F-6ADA-4C1B-9BBD-1FE9D6BB60CA}" type="presOf" srcId="{DDB7A9E7-1641-4111-AC67-15EC131DDFB7}" destId="{106C5E0A-07AE-4BD8-9BCB-3E4FE35C2E1B}" srcOrd="0" destOrd="0" presId="urn:microsoft.com/office/officeart/2005/8/layout/pictureOrgChart+Icon"/>
    <dgm:cxn modelId="{F8D0451B-DB3E-4E63-A180-76C60A0633EE}" type="presOf" srcId="{96AC65BD-2AAA-439C-885C-A0B95C806537}" destId="{94315B4E-E005-46F9-AFB1-9872A66C088A}" srcOrd="0" destOrd="0" presId="urn:microsoft.com/office/officeart/2005/8/layout/pictureOrgChart+Icon"/>
    <dgm:cxn modelId="{9FC28309-4FE3-48A1-A18C-AD0D06FA4C99}" srcId="{D4442646-C67B-44BA-9CA7-DEA3FDB49166}" destId="{2AB11A0E-3EE3-456A-AF4C-318519269908}" srcOrd="0" destOrd="0" parTransId="{3847A641-F563-48B5-AE87-671426D496B4}" sibTransId="{1E488658-FCA4-4216-97A8-92DA5501187A}"/>
    <dgm:cxn modelId="{9D94A322-D5F7-45C1-97CF-3003435A1FBF}" type="presOf" srcId="{2AB11A0E-3EE3-456A-AF4C-318519269908}" destId="{E7ADF1CC-2CB8-42AB-8470-2CADB7E9283A}" srcOrd="0" destOrd="0" presId="urn:microsoft.com/office/officeart/2005/8/layout/pictureOrgChart+Icon"/>
    <dgm:cxn modelId="{E187AB29-B6B4-464A-A73C-C6A380492219}" type="presOf" srcId="{C743939D-7A60-4FD2-A535-613D72072C57}" destId="{A027B230-7155-4EC9-990D-B23974167D19}" srcOrd="1" destOrd="0" presId="urn:microsoft.com/office/officeart/2005/8/layout/pictureOrgChart+Icon"/>
    <dgm:cxn modelId="{894C44A3-6CD4-43EC-908A-B224059615B0}" type="presOf" srcId="{A08897B7-0240-4879-A88A-F00ADE7E72DA}" destId="{BF31C296-8A56-41F6-93E8-AE864846AA84}" srcOrd="0" destOrd="0" presId="urn:microsoft.com/office/officeart/2005/8/layout/pictureOrgChart+Icon"/>
    <dgm:cxn modelId="{DA98F9EE-5725-42B4-BF44-9C4FD5272DBD}" srcId="{C743939D-7A60-4FD2-A535-613D72072C57}" destId="{C7650932-E02C-4EB7-9604-D85AE2A500AA}" srcOrd="0" destOrd="0" parTransId="{DDB7A9E7-1641-4111-AC67-15EC131DDFB7}" sibTransId="{7FF10922-A324-4636-8BB3-2D2F601B5658}"/>
    <dgm:cxn modelId="{A7E19E7D-0687-469C-AE99-6F3079DBDFA7}" type="presOf" srcId="{D4442646-C67B-44BA-9CA7-DEA3FDB49166}" destId="{CF24D1E1-3B87-4EC3-9089-9F0A32D7B48F}" srcOrd="1" destOrd="0" presId="urn:microsoft.com/office/officeart/2005/8/layout/pictureOrgChart+Icon"/>
    <dgm:cxn modelId="{A458498F-3086-486C-860A-FB54204AF194}" srcId="{D4442646-C67B-44BA-9CA7-DEA3FDB49166}" destId="{51CF6839-1F03-4CED-A994-77DD6595154A}" srcOrd="1" destOrd="0" parTransId="{0C936B1E-6D68-49EB-A970-5B7FA17AED58}" sibTransId="{413D25A6-EEBC-4B97-AC68-62FE61B77CE2}"/>
    <dgm:cxn modelId="{E576F260-FA7F-44AD-92E5-A32ECDAA9A21}" srcId="{C743939D-7A60-4FD2-A535-613D72072C57}" destId="{591EE130-A637-4F8C-B5BC-8C4E238D2C86}" srcOrd="1" destOrd="0" parTransId="{F3FA766E-28F5-4AA5-9AA4-2876FB5A6FFE}" sibTransId="{7E839488-8C06-4611-BB88-BBDEBBB3F5D9}"/>
    <dgm:cxn modelId="{196D88B5-CC73-4608-95F5-307015330B21}" type="presOf" srcId="{0C936B1E-6D68-49EB-A970-5B7FA17AED58}" destId="{D19C2597-C427-4431-9972-38C31E45B31A}" srcOrd="0" destOrd="0" presId="urn:microsoft.com/office/officeart/2005/8/layout/pictureOrgChart+Icon"/>
    <dgm:cxn modelId="{B91CAE32-222B-41CB-8DBB-AE589C2892EF}" type="presOf" srcId="{6A311436-096B-4210-97AD-E19FD0931E17}" destId="{B550A4BB-CB1D-4F22-889F-720C145F0CB3}" srcOrd="0" destOrd="0" presId="urn:microsoft.com/office/officeart/2005/8/layout/pictureOrgChart+Icon"/>
    <dgm:cxn modelId="{E2ED404F-26BA-4D20-8FCF-0620A065D6B0}" type="presParOf" srcId="{240E3D96-E001-48EB-A902-1D4AD3C0DE47}" destId="{96BFE39C-7B75-47D5-98B7-F1C73B1DA639}" srcOrd="0" destOrd="0" presId="urn:microsoft.com/office/officeart/2005/8/layout/pictureOrgChart+Icon"/>
    <dgm:cxn modelId="{15B14423-C239-4059-BB60-1CF45C7AA218}" type="presParOf" srcId="{96BFE39C-7B75-47D5-98B7-F1C73B1DA639}" destId="{A2700056-04A8-40D3-967F-88350292B4DB}" srcOrd="0" destOrd="0" presId="urn:microsoft.com/office/officeart/2005/8/layout/pictureOrgChart+Icon"/>
    <dgm:cxn modelId="{E833F9CC-6D3B-407E-AD4F-608CE63F2BAE}" type="presParOf" srcId="{A2700056-04A8-40D3-967F-88350292B4DB}" destId="{38B07A2A-6CDB-4148-B026-D197AB0E741C}" srcOrd="0" destOrd="0" presId="urn:microsoft.com/office/officeart/2005/8/layout/pictureOrgChart+Icon"/>
    <dgm:cxn modelId="{1D759413-F5FD-4284-B070-AD2A1EF0E85F}" type="presParOf" srcId="{A2700056-04A8-40D3-967F-88350292B4DB}" destId="{F6B38194-51E5-4FD2-A982-506E7FDE6E94}" srcOrd="1" destOrd="0" presId="urn:microsoft.com/office/officeart/2005/8/layout/pictureOrgChart+Icon"/>
    <dgm:cxn modelId="{74A05BC2-C66B-4B41-8B0B-75F08338CFD0}" type="presParOf" srcId="{A2700056-04A8-40D3-967F-88350292B4DB}" destId="{CF24D1E1-3B87-4EC3-9089-9F0A32D7B48F}" srcOrd="2" destOrd="0" presId="urn:microsoft.com/office/officeart/2005/8/layout/pictureOrgChart+Icon"/>
    <dgm:cxn modelId="{A36494AE-3659-42E0-BAED-ABEFD981F498}" type="presParOf" srcId="{96BFE39C-7B75-47D5-98B7-F1C73B1DA639}" destId="{71475328-E4DC-43D0-9A17-02562AC55BBB}" srcOrd="1" destOrd="0" presId="urn:microsoft.com/office/officeart/2005/8/layout/pictureOrgChart+Icon"/>
    <dgm:cxn modelId="{DC528A95-0240-414A-AE81-0A8489BF161F}" type="presParOf" srcId="{71475328-E4DC-43D0-9A17-02562AC55BBB}" destId="{D19C2597-C427-4431-9972-38C31E45B31A}" srcOrd="0" destOrd="0" presId="urn:microsoft.com/office/officeart/2005/8/layout/pictureOrgChart+Icon"/>
    <dgm:cxn modelId="{E0A44782-EF4E-47AD-A738-2100DDAF59F9}" type="presParOf" srcId="{71475328-E4DC-43D0-9A17-02562AC55BBB}" destId="{8E803446-CB58-411A-BFCF-7E8BDF491A5F}" srcOrd="1" destOrd="0" presId="urn:microsoft.com/office/officeart/2005/8/layout/pictureOrgChart+Icon"/>
    <dgm:cxn modelId="{C720F339-387F-4AAB-B776-C06D839D8D51}" type="presParOf" srcId="{8E803446-CB58-411A-BFCF-7E8BDF491A5F}" destId="{DBFF8D8B-C5BE-4562-BEF1-0A6458D88133}" srcOrd="0" destOrd="0" presId="urn:microsoft.com/office/officeart/2005/8/layout/pictureOrgChart+Icon"/>
    <dgm:cxn modelId="{A5FAC69E-5053-413B-B01A-174ECF6BED56}" type="presParOf" srcId="{DBFF8D8B-C5BE-4562-BEF1-0A6458D88133}" destId="{52A64D07-B53B-45D2-8EA0-1A7B45B6D7A8}" srcOrd="0" destOrd="0" presId="urn:microsoft.com/office/officeart/2005/8/layout/pictureOrgChart+Icon"/>
    <dgm:cxn modelId="{73A6331E-D9E3-45DF-A4F4-2034D92A317B}" type="presParOf" srcId="{DBFF8D8B-C5BE-4562-BEF1-0A6458D88133}" destId="{A2BF31AC-5154-4A6B-BCC5-67830CA421F7}" srcOrd="1" destOrd="0" presId="urn:microsoft.com/office/officeart/2005/8/layout/pictureOrgChart+Icon"/>
    <dgm:cxn modelId="{D156242B-286C-46F7-82DE-1C50D3A983C4}" type="presParOf" srcId="{DBFF8D8B-C5BE-4562-BEF1-0A6458D88133}" destId="{96F2B1E4-0522-4D80-BD84-1D3B4E17875F}" srcOrd="2" destOrd="0" presId="urn:microsoft.com/office/officeart/2005/8/layout/pictureOrgChart+Icon"/>
    <dgm:cxn modelId="{D11A742F-A80B-4744-B936-A1ED47C89E02}" type="presParOf" srcId="{8E803446-CB58-411A-BFCF-7E8BDF491A5F}" destId="{C2705580-5DBD-49F9-86F9-5D3E40AD8016}" srcOrd="1" destOrd="0" presId="urn:microsoft.com/office/officeart/2005/8/layout/pictureOrgChart+Icon"/>
    <dgm:cxn modelId="{EB3286AE-AEC9-4D6A-B42D-0CA66B98DCF8}" type="presParOf" srcId="{C2705580-5DBD-49F9-86F9-5D3E40AD8016}" destId="{BF31C296-8A56-41F6-93E8-AE864846AA84}" srcOrd="0" destOrd="0" presId="urn:microsoft.com/office/officeart/2005/8/layout/pictureOrgChart+Icon"/>
    <dgm:cxn modelId="{D68CDBC4-00A7-45AE-84E3-33ADBE3553ED}" type="presParOf" srcId="{C2705580-5DBD-49F9-86F9-5D3E40AD8016}" destId="{D977C117-D5B0-4709-9765-EB6449F6AE79}" srcOrd="1" destOrd="0" presId="urn:microsoft.com/office/officeart/2005/8/layout/pictureOrgChart+Icon"/>
    <dgm:cxn modelId="{01425B6A-F248-4762-A472-4BFC849831D1}" type="presParOf" srcId="{D977C117-D5B0-4709-9765-EB6449F6AE79}" destId="{495CD5EB-84EF-4EF1-B198-5D86821A24B2}" srcOrd="0" destOrd="0" presId="urn:microsoft.com/office/officeart/2005/8/layout/pictureOrgChart+Icon"/>
    <dgm:cxn modelId="{93749469-DAB7-4684-9F10-F2C3DE3EDB45}" type="presParOf" srcId="{495CD5EB-84EF-4EF1-B198-5D86821A24B2}" destId="{FBA928F0-38A8-4904-86EE-F8FB860D4E18}" srcOrd="0" destOrd="0" presId="urn:microsoft.com/office/officeart/2005/8/layout/pictureOrgChart+Icon"/>
    <dgm:cxn modelId="{45D46ACD-73BA-4EDD-96D1-40CCBDDFE36B}" type="presParOf" srcId="{495CD5EB-84EF-4EF1-B198-5D86821A24B2}" destId="{9D1A4EA1-F1BD-4D5D-BD12-25042C88AFCB}" srcOrd="1" destOrd="0" presId="urn:microsoft.com/office/officeart/2005/8/layout/pictureOrgChart+Icon"/>
    <dgm:cxn modelId="{BE64BB09-A925-4255-B9FF-8FCE8964F21A}" type="presParOf" srcId="{495CD5EB-84EF-4EF1-B198-5D86821A24B2}" destId="{295903C6-9110-4D67-B584-59293506D81D}" srcOrd="2" destOrd="0" presId="urn:microsoft.com/office/officeart/2005/8/layout/pictureOrgChart+Icon"/>
    <dgm:cxn modelId="{158B6E6A-13F4-4481-8824-925D8D91C1D1}" type="presParOf" srcId="{D977C117-D5B0-4709-9765-EB6449F6AE79}" destId="{5DF4030F-1E1F-49EC-883C-20509077152B}" srcOrd="1" destOrd="0" presId="urn:microsoft.com/office/officeart/2005/8/layout/pictureOrgChart+Icon"/>
    <dgm:cxn modelId="{BBB128DE-FA36-4984-8985-6068694F809B}" type="presParOf" srcId="{D977C117-D5B0-4709-9765-EB6449F6AE79}" destId="{B4F4EFF9-B8BB-4D64-B479-E6EB568D4BEC}" srcOrd="2" destOrd="0" presId="urn:microsoft.com/office/officeart/2005/8/layout/pictureOrgChart+Icon"/>
    <dgm:cxn modelId="{97378CFA-E19C-4E1D-A449-4509AE446E75}" type="presParOf" srcId="{C2705580-5DBD-49F9-86F9-5D3E40AD8016}" destId="{5608EA3C-056A-45BE-905D-D3AFEF428AB1}" srcOrd="2" destOrd="0" presId="urn:microsoft.com/office/officeart/2005/8/layout/pictureOrgChart+Icon"/>
    <dgm:cxn modelId="{2FF1D010-DDBC-47EC-9F41-ADC3DB843AB1}" type="presParOf" srcId="{C2705580-5DBD-49F9-86F9-5D3E40AD8016}" destId="{EB9F2013-E37B-45CF-888C-A6009B041791}" srcOrd="3" destOrd="0" presId="urn:microsoft.com/office/officeart/2005/8/layout/pictureOrgChart+Icon"/>
    <dgm:cxn modelId="{EB15D907-3BDA-4445-8602-9CF5E02F6D54}" type="presParOf" srcId="{EB9F2013-E37B-45CF-888C-A6009B041791}" destId="{C8DA31DC-412C-4679-8C59-FD421FECC21A}" srcOrd="0" destOrd="0" presId="urn:microsoft.com/office/officeart/2005/8/layout/pictureOrgChart+Icon"/>
    <dgm:cxn modelId="{ABF13595-C5C0-4FF0-BA9E-2429769FBABF}" type="presParOf" srcId="{C8DA31DC-412C-4679-8C59-FD421FECC21A}" destId="{29539635-0A20-4844-A4EF-82F930FAF783}" srcOrd="0" destOrd="0" presId="urn:microsoft.com/office/officeart/2005/8/layout/pictureOrgChart+Icon"/>
    <dgm:cxn modelId="{E4CEE8E4-1391-491C-9679-B761FC4BF1AC}" type="presParOf" srcId="{C8DA31DC-412C-4679-8C59-FD421FECC21A}" destId="{1D277A24-0171-48F4-9DBB-D799BB574524}" srcOrd="1" destOrd="0" presId="urn:microsoft.com/office/officeart/2005/8/layout/pictureOrgChart+Icon"/>
    <dgm:cxn modelId="{A9687FE9-E905-4C2B-B1E0-95C4D6BC47D4}" type="presParOf" srcId="{C8DA31DC-412C-4679-8C59-FD421FECC21A}" destId="{C577544B-0205-4DB9-A47D-EB5744AAF7C5}" srcOrd="2" destOrd="0" presId="urn:microsoft.com/office/officeart/2005/8/layout/pictureOrgChart+Icon"/>
    <dgm:cxn modelId="{31E09934-D53A-4E0E-AE2C-B1DD67AB9DC9}" type="presParOf" srcId="{EB9F2013-E37B-45CF-888C-A6009B041791}" destId="{2BB0E533-816B-4BD1-B5D2-63591DBBD7F7}" srcOrd="1" destOrd="0" presId="urn:microsoft.com/office/officeart/2005/8/layout/pictureOrgChart+Icon"/>
    <dgm:cxn modelId="{6ACF91D9-BBF8-4D77-B77A-3FAEA2F1FB29}" type="presParOf" srcId="{EB9F2013-E37B-45CF-888C-A6009B041791}" destId="{E5A66CDF-3AB2-4DB1-8EDB-337E10C2B280}" srcOrd="2" destOrd="0" presId="urn:microsoft.com/office/officeart/2005/8/layout/pictureOrgChart+Icon"/>
    <dgm:cxn modelId="{4C0C7E7C-2497-469F-A22D-4E649C79C292}" type="presParOf" srcId="{8E803446-CB58-411A-BFCF-7E8BDF491A5F}" destId="{A5F51633-9289-4AD5-8A80-D0939BCDAED4}" srcOrd="2" destOrd="0" presId="urn:microsoft.com/office/officeart/2005/8/layout/pictureOrgChart+Icon"/>
    <dgm:cxn modelId="{18436730-20C5-40EB-AF6C-48E2F5703BCB}" type="presParOf" srcId="{71475328-E4DC-43D0-9A17-02562AC55BBB}" destId="{1D51A875-6C9F-471A-9CC1-BAB91C5E17E1}" srcOrd="2" destOrd="0" presId="urn:microsoft.com/office/officeart/2005/8/layout/pictureOrgChart+Icon"/>
    <dgm:cxn modelId="{AEC844C5-9999-47F8-B479-4F00A1BD5C9B}" type="presParOf" srcId="{71475328-E4DC-43D0-9A17-02562AC55BBB}" destId="{6093BB60-E9C1-4136-B6CE-78CDD688797E}" srcOrd="3" destOrd="0" presId="urn:microsoft.com/office/officeart/2005/8/layout/pictureOrgChart+Icon"/>
    <dgm:cxn modelId="{2251113B-378D-4750-A6E1-40A3E7166A31}" type="presParOf" srcId="{6093BB60-E9C1-4136-B6CE-78CDD688797E}" destId="{4D239123-83AD-4C44-A09D-90A25FEA822C}" srcOrd="0" destOrd="0" presId="urn:microsoft.com/office/officeart/2005/8/layout/pictureOrgChart+Icon"/>
    <dgm:cxn modelId="{DBA3CE8F-33A0-4472-A68E-375F33A7932A}" type="presParOf" srcId="{4D239123-83AD-4C44-A09D-90A25FEA822C}" destId="{18869EA1-31D9-4BAC-8D91-F5739B8C476C}" srcOrd="0" destOrd="0" presId="urn:microsoft.com/office/officeart/2005/8/layout/pictureOrgChart+Icon"/>
    <dgm:cxn modelId="{720EA1FD-1873-4A9E-B8D0-0F225A0F1EF4}" type="presParOf" srcId="{4D239123-83AD-4C44-A09D-90A25FEA822C}" destId="{4E243A7F-EE53-44B0-91AA-9060C4DD51D2}" srcOrd="1" destOrd="0" presId="urn:microsoft.com/office/officeart/2005/8/layout/pictureOrgChart+Icon"/>
    <dgm:cxn modelId="{7BB0F530-D607-4EC0-BD47-E25832B8D54B}" type="presParOf" srcId="{4D239123-83AD-4C44-A09D-90A25FEA822C}" destId="{A027B230-7155-4EC9-990D-B23974167D19}" srcOrd="2" destOrd="0" presId="urn:microsoft.com/office/officeart/2005/8/layout/pictureOrgChart+Icon"/>
    <dgm:cxn modelId="{2185DFF0-8766-4243-A6F5-9F4DB3011822}" type="presParOf" srcId="{6093BB60-E9C1-4136-B6CE-78CDD688797E}" destId="{B5DDBDBF-A2B0-4A10-B75F-9F58A527E2EF}" srcOrd="1" destOrd="0" presId="urn:microsoft.com/office/officeart/2005/8/layout/pictureOrgChart+Icon"/>
    <dgm:cxn modelId="{EF47EA5F-CE23-4ECD-9452-FE7658ACC956}" type="presParOf" srcId="{B5DDBDBF-A2B0-4A10-B75F-9F58A527E2EF}" destId="{106C5E0A-07AE-4BD8-9BCB-3E4FE35C2E1B}" srcOrd="0" destOrd="0" presId="urn:microsoft.com/office/officeart/2005/8/layout/pictureOrgChart+Icon"/>
    <dgm:cxn modelId="{006BAB91-6FB6-4098-8561-56EFC744C6AF}" type="presParOf" srcId="{B5DDBDBF-A2B0-4A10-B75F-9F58A527E2EF}" destId="{0B800CA0-B31E-4E2F-A73A-12B230F578AF}" srcOrd="1" destOrd="0" presId="urn:microsoft.com/office/officeart/2005/8/layout/pictureOrgChart+Icon"/>
    <dgm:cxn modelId="{D1C7D24E-61A0-4EE9-B642-971BBDE449B1}" type="presParOf" srcId="{0B800CA0-B31E-4E2F-A73A-12B230F578AF}" destId="{1FDE5117-97A7-45BC-8605-310A1C957FDE}" srcOrd="0" destOrd="0" presId="urn:microsoft.com/office/officeart/2005/8/layout/pictureOrgChart+Icon"/>
    <dgm:cxn modelId="{CF6232A0-391A-4813-8905-85D82AB42BD6}" type="presParOf" srcId="{1FDE5117-97A7-45BC-8605-310A1C957FDE}" destId="{1B6CED17-ED14-4069-B3D1-7C5179F2C30F}" srcOrd="0" destOrd="0" presId="urn:microsoft.com/office/officeart/2005/8/layout/pictureOrgChart+Icon"/>
    <dgm:cxn modelId="{13B51CCE-039F-4AA3-918B-30AC9C8D9D0E}" type="presParOf" srcId="{1FDE5117-97A7-45BC-8605-310A1C957FDE}" destId="{FB518578-C96D-40EE-9295-333B6DC2938B}" srcOrd="1" destOrd="0" presId="urn:microsoft.com/office/officeart/2005/8/layout/pictureOrgChart+Icon"/>
    <dgm:cxn modelId="{81B867E9-9322-4B36-A406-15DFBDC39D0E}" type="presParOf" srcId="{1FDE5117-97A7-45BC-8605-310A1C957FDE}" destId="{77EC60D4-951B-470E-890D-C05E8AE922D7}" srcOrd="2" destOrd="0" presId="urn:microsoft.com/office/officeart/2005/8/layout/pictureOrgChart+Icon"/>
    <dgm:cxn modelId="{BD97BD67-192D-435A-93FD-DE05DD31FC0F}" type="presParOf" srcId="{0B800CA0-B31E-4E2F-A73A-12B230F578AF}" destId="{A06A29BB-2819-4F76-817B-24A17915221F}" srcOrd="1" destOrd="0" presId="urn:microsoft.com/office/officeart/2005/8/layout/pictureOrgChart+Icon"/>
    <dgm:cxn modelId="{5DE70D42-D41A-411D-898E-D0D7D8ED9672}" type="presParOf" srcId="{A06A29BB-2819-4F76-817B-24A17915221F}" destId="{C602B7AF-4C60-41C6-9858-82845F4545E1}" srcOrd="0" destOrd="0" presId="urn:microsoft.com/office/officeart/2005/8/layout/pictureOrgChart+Icon"/>
    <dgm:cxn modelId="{45014D1D-17C0-4DF8-8314-D6014587B344}" type="presParOf" srcId="{A06A29BB-2819-4F76-817B-24A17915221F}" destId="{5D07A669-5DD7-4B73-8A72-98B32D7CFA69}" srcOrd="1" destOrd="0" presId="urn:microsoft.com/office/officeart/2005/8/layout/pictureOrgChart+Icon"/>
    <dgm:cxn modelId="{3EF85FE9-3549-4C28-93BF-2BA31C2FDC0D}" type="presParOf" srcId="{5D07A669-5DD7-4B73-8A72-98B32D7CFA69}" destId="{CF4212A3-2748-4F60-BA1B-35C36497D05E}" srcOrd="0" destOrd="0" presId="urn:microsoft.com/office/officeart/2005/8/layout/pictureOrgChart+Icon"/>
    <dgm:cxn modelId="{31646446-B4BF-44AE-81ED-F4D0D32CD302}" type="presParOf" srcId="{CF4212A3-2748-4F60-BA1B-35C36497D05E}" destId="{94315B4E-E005-46F9-AFB1-9872A66C088A}" srcOrd="0" destOrd="0" presId="urn:microsoft.com/office/officeart/2005/8/layout/pictureOrgChart+Icon"/>
    <dgm:cxn modelId="{990EBBE6-608E-4D07-B9D5-CA5D531011F3}" type="presParOf" srcId="{CF4212A3-2748-4F60-BA1B-35C36497D05E}" destId="{D21D81EE-9ADB-4A89-A4DE-D57E5E2F5928}" srcOrd="1" destOrd="0" presId="urn:microsoft.com/office/officeart/2005/8/layout/pictureOrgChart+Icon"/>
    <dgm:cxn modelId="{74F23579-2520-4E7B-BB69-67F66C33F336}" type="presParOf" srcId="{CF4212A3-2748-4F60-BA1B-35C36497D05E}" destId="{542A4DA5-9BEE-49E6-829E-68E20CBB9476}" srcOrd="2" destOrd="0" presId="urn:microsoft.com/office/officeart/2005/8/layout/pictureOrgChart+Icon"/>
    <dgm:cxn modelId="{F39DA6EB-2DFC-4F9C-B5BB-CF6C30DF1C18}" type="presParOf" srcId="{5D07A669-5DD7-4B73-8A72-98B32D7CFA69}" destId="{ADB39DE7-7821-4413-B967-181E5638DCFF}" srcOrd="1" destOrd="0" presId="urn:microsoft.com/office/officeart/2005/8/layout/pictureOrgChart+Icon"/>
    <dgm:cxn modelId="{D0A9406C-11B6-4AD8-AF65-A03957C86BC4}" type="presParOf" srcId="{5D07A669-5DD7-4B73-8A72-98B32D7CFA69}" destId="{0A64A4CF-1355-4BE3-BE86-66AD834346CB}" srcOrd="2" destOrd="0" presId="urn:microsoft.com/office/officeart/2005/8/layout/pictureOrgChart+Icon"/>
    <dgm:cxn modelId="{C9CE4767-96A5-4EEF-8CB1-7FB32CDEE828}" type="presParOf" srcId="{0B800CA0-B31E-4E2F-A73A-12B230F578AF}" destId="{C58B39B0-FC2B-4CC3-AA5E-F74BDA997616}" srcOrd="2" destOrd="0" presId="urn:microsoft.com/office/officeart/2005/8/layout/pictureOrgChart+Icon"/>
    <dgm:cxn modelId="{AB4899FA-9DA6-4C51-915A-32E9427C3B9A}" type="presParOf" srcId="{B5DDBDBF-A2B0-4A10-B75F-9F58A527E2EF}" destId="{47B216F2-B1D0-4C38-B0BE-0CA39F395282}" srcOrd="2" destOrd="0" presId="urn:microsoft.com/office/officeart/2005/8/layout/pictureOrgChart+Icon"/>
    <dgm:cxn modelId="{AE259281-48A2-4BBC-A6A1-D5E133199EC2}" type="presParOf" srcId="{B5DDBDBF-A2B0-4A10-B75F-9F58A527E2EF}" destId="{C7BFC527-FA3D-499F-A738-28A786F9B3ED}" srcOrd="3" destOrd="0" presId="urn:microsoft.com/office/officeart/2005/8/layout/pictureOrgChart+Icon"/>
    <dgm:cxn modelId="{DD283A71-166A-413D-89D0-66D5198DA824}" type="presParOf" srcId="{C7BFC527-FA3D-499F-A738-28A786F9B3ED}" destId="{7B22ECC4-4230-4DB0-8E8D-9AA80E9CD895}" srcOrd="0" destOrd="0" presId="urn:microsoft.com/office/officeart/2005/8/layout/pictureOrgChart+Icon"/>
    <dgm:cxn modelId="{FD9FCA3C-4836-4116-94C5-407685685F42}" type="presParOf" srcId="{7B22ECC4-4230-4DB0-8E8D-9AA80E9CD895}" destId="{31FBF317-4542-4555-9C88-A631B51CC21E}" srcOrd="0" destOrd="0" presId="urn:microsoft.com/office/officeart/2005/8/layout/pictureOrgChart+Icon"/>
    <dgm:cxn modelId="{F152DF18-7DF1-4826-88D3-7E5513A20D0B}" type="presParOf" srcId="{7B22ECC4-4230-4DB0-8E8D-9AA80E9CD895}" destId="{4C547C15-B8DD-439B-BA06-5720E509E8A0}" srcOrd="1" destOrd="0" presId="urn:microsoft.com/office/officeart/2005/8/layout/pictureOrgChart+Icon"/>
    <dgm:cxn modelId="{21E6A5C9-F0D4-4F53-B89C-BD4C731E417D}" type="presParOf" srcId="{7B22ECC4-4230-4DB0-8E8D-9AA80E9CD895}" destId="{9E738AC3-21FB-4BE8-8946-09EEC3B761D3}" srcOrd="2" destOrd="0" presId="urn:microsoft.com/office/officeart/2005/8/layout/pictureOrgChart+Icon"/>
    <dgm:cxn modelId="{09482C4F-5B24-49AB-8144-74A2F613F6F7}" type="presParOf" srcId="{C7BFC527-FA3D-499F-A738-28A786F9B3ED}" destId="{A24B29DB-9358-4BD6-A7FF-229FE20D2D85}" srcOrd="1" destOrd="0" presId="urn:microsoft.com/office/officeart/2005/8/layout/pictureOrgChart+Icon"/>
    <dgm:cxn modelId="{8C317EDD-2EF5-4CC0-9224-FB6F14AE47D3}" type="presParOf" srcId="{C7BFC527-FA3D-499F-A738-28A786F9B3ED}" destId="{7F15807E-8DEA-4631-8590-9A4E420844DE}" srcOrd="2" destOrd="0" presId="urn:microsoft.com/office/officeart/2005/8/layout/pictureOrgChart+Icon"/>
    <dgm:cxn modelId="{96C572BF-7ECC-46BB-B872-4BDC6991B15E}" type="presParOf" srcId="{6093BB60-E9C1-4136-B6CE-78CDD688797E}" destId="{196D8289-4A27-4CE5-8C28-341E772BA50C}" srcOrd="2" destOrd="0" presId="urn:microsoft.com/office/officeart/2005/8/layout/pictureOrgChart+Icon"/>
    <dgm:cxn modelId="{627748A9-9CE5-40D4-9B1B-247D3C67C2AA}" type="presParOf" srcId="{71475328-E4DC-43D0-9A17-02562AC55BBB}" destId="{7C7FC35D-B4FF-4468-87DC-D9BF423FE088}" srcOrd="4" destOrd="0" presId="urn:microsoft.com/office/officeart/2005/8/layout/pictureOrgChart+Icon"/>
    <dgm:cxn modelId="{EC0CF2A9-1FCE-4795-85CD-D4270A56505F}" type="presParOf" srcId="{71475328-E4DC-43D0-9A17-02562AC55BBB}" destId="{735AC45B-FC4D-45B4-9451-CDB618CFD2CC}" srcOrd="5" destOrd="0" presId="urn:microsoft.com/office/officeart/2005/8/layout/pictureOrgChart+Icon"/>
    <dgm:cxn modelId="{765E3339-B578-44BC-956D-C8754D2E5A7C}" type="presParOf" srcId="{735AC45B-FC4D-45B4-9451-CDB618CFD2CC}" destId="{46814918-E912-4D8A-9B9D-3B5AC47ED6D4}" srcOrd="0" destOrd="0" presId="urn:microsoft.com/office/officeart/2005/8/layout/pictureOrgChart+Icon"/>
    <dgm:cxn modelId="{76DEB206-2194-469F-A044-1160A7C3DCAC}" type="presParOf" srcId="{46814918-E912-4D8A-9B9D-3B5AC47ED6D4}" destId="{F756DA06-2676-41CD-ACFF-35FD44B468F6}" srcOrd="0" destOrd="0" presId="urn:microsoft.com/office/officeart/2005/8/layout/pictureOrgChart+Icon"/>
    <dgm:cxn modelId="{CEDD649D-2643-4741-9431-950D51F0D200}" type="presParOf" srcId="{46814918-E912-4D8A-9B9D-3B5AC47ED6D4}" destId="{6F3A5EC3-0910-4D50-880C-D0F820F9EE6B}" srcOrd="1" destOrd="0" presId="urn:microsoft.com/office/officeart/2005/8/layout/pictureOrgChart+Icon"/>
    <dgm:cxn modelId="{B4FB0E86-C2A3-434E-B133-0E150916A500}" type="presParOf" srcId="{46814918-E912-4D8A-9B9D-3B5AC47ED6D4}" destId="{03441069-4F03-4B9D-A277-41E5992828D1}" srcOrd="2" destOrd="0" presId="urn:microsoft.com/office/officeart/2005/8/layout/pictureOrgChart+Icon"/>
    <dgm:cxn modelId="{AFBA87FE-5D05-497C-BECF-481DD88B43E3}" type="presParOf" srcId="{735AC45B-FC4D-45B4-9451-CDB618CFD2CC}" destId="{3484557D-E0A0-416D-96F5-8CD7A19E7E4B}" srcOrd="1" destOrd="0" presId="urn:microsoft.com/office/officeart/2005/8/layout/pictureOrgChart+Icon"/>
    <dgm:cxn modelId="{061D57F1-12A5-4875-9423-AE1036396191}" type="presParOf" srcId="{3484557D-E0A0-416D-96F5-8CD7A19E7E4B}" destId="{07396A0B-4839-43E7-B799-1F7250921141}" srcOrd="0" destOrd="0" presId="urn:microsoft.com/office/officeart/2005/8/layout/pictureOrgChart+Icon"/>
    <dgm:cxn modelId="{CA1FCC6A-3A27-4290-B947-DA34E79CCEA8}" type="presParOf" srcId="{3484557D-E0A0-416D-96F5-8CD7A19E7E4B}" destId="{A290C1EC-7DF8-4167-B593-489A829E8997}" srcOrd="1" destOrd="0" presId="urn:microsoft.com/office/officeart/2005/8/layout/pictureOrgChart+Icon"/>
    <dgm:cxn modelId="{0FE59E65-0999-45DC-93AC-07416154FFCF}" type="presParOf" srcId="{A290C1EC-7DF8-4167-B593-489A829E8997}" destId="{046856AB-7197-4DF5-8BA5-A7AE96A67056}" srcOrd="0" destOrd="0" presId="urn:microsoft.com/office/officeart/2005/8/layout/pictureOrgChart+Icon"/>
    <dgm:cxn modelId="{57283B08-9799-46E6-B9B1-D3F6F956E119}" type="presParOf" srcId="{046856AB-7197-4DF5-8BA5-A7AE96A67056}" destId="{B550A4BB-CB1D-4F22-889F-720C145F0CB3}" srcOrd="0" destOrd="0" presId="urn:microsoft.com/office/officeart/2005/8/layout/pictureOrgChart+Icon"/>
    <dgm:cxn modelId="{9027F112-9EFE-4DFF-AFE4-56F99FF9FF72}" type="presParOf" srcId="{046856AB-7197-4DF5-8BA5-A7AE96A67056}" destId="{7C91DF53-20BF-4189-8CCA-4ED52773D616}" srcOrd="1" destOrd="0" presId="urn:microsoft.com/office/officeart/2005/8/layout/pictureOrgChart+Icon"/>
    <dgm:cxn modelId="{99321945-7FD7-47FD-8C92-0C42D2ED0C43}" type="presParOf" srcId="{046856AB-7197-4DF5-8BA5-A7AE96A67056}" destId="{DAFD5783-A43A-4AED-862D-943BDE4216AB}" srcOrd="2" destOrd="0" presId="urn:microsoft.com/office/officeart/2005/8/layout/pictureOrgChart+Icon"/>
    <dgm:cxn modelId="{B9AD7B76-8A63-49F4-82BB-26347D7C6AFD}" type="presParOf" srcId="{A290C1EC-7DF8-4167-B593-489A829E8997}" destId="{DED0D997-A5ED-496A-999A-4840661D1F3D}" srcOrd="1" destOrd="0" presId="urn:microsoft.com/office/officeart/2005/8/layout/pictureOrgChart+Icon"/>
    <dgm:cxn modelId="{42DA6DBE-9756-44EB-A980-5E07A6429EB6}" type="presParOf" srcId="{DED0D997-A5ED-496A-999A-4840661D1F3D}" destId="{C2586CDE-6AC3-4CAD-822A-4A05CCA3E53A}" srcOrd="0" destOrd="0" presId="urn:microsoft.com/office/officeart/2005/8/layout/pictureOrgChart+Icon"/>
    <dgm:cxn modelId="{1DDB537D-B327-4F37-BF0B-9981DB4A6462}" type="presParOf" srcId="{DED0D997-A5ED-496A-999A-4840661D1F3D}" destId="{B296CD01-E088-4FE6-8E73-8FC01406CB64}" srcOrd="1" destOrd="0" presId="urn:microsoft.com/office/officeart/2005/8/layout/pictureOrgChart+Icon"/>
    <dgm:cxn modelId="{E711EFCD-6D7D-4ECD-8F9D-BC2A5D78D514}" type="presParOf" srcId="{B296CD01-E088-4FE6-8E73-8FC01406CB64}" destId="{184BC007-1982-4371-B489-19DC748B85B6}" srcOrd="0" destOrd="0" presId="urn:microsoft.com/office/officeart/2005/8/layout/pictureOrgChart+Icon"/>
    <dgm:cxn modelId="{A37D32D4-D3FB-472F-AC0F-D9520B58C8DC}" type="presParOf" srcId="{184BC007-1982-4371-B489-19DC748B85B6}" destId="{B60A0BD0-1B84-4DF6-BAA2-268755CDFDAC}" srcOrd="0" destOrd="0" presId="urn:microsoft.com/office/officeart/2005/8/layout/pictureOrgChart+Icon"/>
    <dgm:cxn modelId="{2A865763-2159-490F-896D-02F5BE99B125}" type="presParOf" srcId="{184BC007-1982-4371-B489-19DC748B85B6}" destId="{179B85E4-FBCB-47C3-AE50-BD96C1892A59}" srcOrd="1" destOrd="0" presId="urn:microsoft.com/office/officeart/2005/8/layout/pictureOrgChart+Icon"/>
    <dgm:cxn modelId="{DD729547-B19A-48DF-BF97-80D4425C3711}" type="presParOf" srcId="{184BC007-1982-4371-B489-19DC748B85B6}" destId="{BD55D4E7-0B8A-4D75-9AFE-DAE7D3373A19}" srcOrd="2" destOrd="0" presId="urn:microsoft.com/office/officeart/2005/8/layout/pictureOrgChart+Icon"/>
    <dgm:cxn modelId="{A6FA2BB7-F626-4EA0-B8B9-D929930540F7}" type="presParOf" srcId="{B296CD01-E088-4FE6-8E73-8FC01406CB64}" destId="{C32A3494-C50F-42FE-B8C0-14E1CBEBD8EA}" srcOrd="1" destOrd="0" presId="urn:microsoft.com/office/officeart/2005/8/layout/pictureOrgChart+Icon"/>
    <dgm:cxn modelId="{1B50401B-48F9-417A-879C-3BF523C2DD2A}" type="presParOf" srcId="{B296CD01-E088-4FE6-8E73-8FC01406CB64}" destId="{C62E14AB-3E26-4388-96F2-338684C92575}" srcOrd="2" destOrd="0" presId="urn:microsoft.com/office/officeart/2005/8/layout/pictureOrgChart+Icon"/>
    <dgm:cxn modelId="{3FDD2633-DA91-4B0D-B903-ABEC65554144}" type="presParOf" srcId="{A290C1EC-7DF8-4167-B593-489A829E8997}" destId="{31F4BFCB-BDB8-4214-94B0-605A98892E7E}" srcOrd="2" destOrd="0" presId="urn:microsoft.com/office/officeart/2005/8/layout/pictureOrgChart+Icon"/>
    <dgm:cxn modelId="{62CA8DD4-1493-4AA4-BB3F-AA369CB79F7D}" type="presParOf" srcId="{735AC45B-FC4D-45B4-9451-CDB618CFD2CC}" destId="{E5F4BF1E-1617-4B34-B8B9-BDD1432CE808}" srcOrd="2" destOrd="0" presId="urn:microsoft.com/office/officeart/2005/8/layout/pictureOrgChart+Icon"/>
    <dgm:cxn modelId="{023B6342-FF57-47BF-A792-440505BF2E11}" type="presParOf" srcId="{96BFE39C-7B75-47D5-98B7-F1C73B1DA639}" destId="{367F58A9-DBD8-4BA7-B050-CF7FF71E266B}" srcOrd="2" destOrd="0" presId="urn:microsoft.com/office/officeart/2005/8/layout/pictureOrgChart+Icon"/>
    <dgm:cxn modelId="{09ADD140-BDEB-4CE8-9E51-272A7A72CA06}" type="presParOf" srcId="{367F58A9-DBD8-4BA7-B050-CF7FF71E266B}" destId="{6F3412BC-EBF4-4CE2-AE1B-380198A24308}" srcOrd="0" destOrd="0" presId="urn:microsoft.com/office/officeart/2005/8/layout/pictureOrgChart+Icon"/>
    <dgm:cxn modelId="{6D330338-0882-4133-A1A2-03F2ACF3C619}" type="presParOf" srcId="{367F58A9-DBD8-4BA7-B050-CF7FF71E266B}" destId="{B9E32FDF-42C1-4FF4-896F-14C3D380BC79}" srcOrd="1" destOrd="0" presId="urn:microsoft.com/office/officeart/2005/8/layout/pictureOrgChart+Icon"/>
    <dgm:cxn modelId="{ACEA313E-5A7F-4E7E-82DC-53FD391D74C0}" type="presParOf" srcId="{B9E32FDF-42C1-4FF4-896F-14C3D380BC79}" destId="{57E865A2-D331-4CBF-84F9-F2D7784EC13B}" srcOrd="0" destOrd="0" presId="urn:microsoft.com/office/officeart/2005/8/layout/pictureOrgChart+Icon"/>
    <dgm:cxn modelId="{5D147253-15D9-4822-A61C-37DF653407CD}" type="presParOf" srcId="{57E865A2-D331-4CBF-84F9-F2D7784EC13B}" destId="{E7ADF1CC-2CB8-42AB-8470-2CADB7E9283A}" srcOrd="0" destOrd="0" presId="urn:microsoft.com/office/officeart/2005/8/layout/pictureOrgChart+Icon"/>
    <dgm:cxn modelId="{41C6CE79-BFB7-4F63-9710-9E4EAA3BBEE2}" type="presParOf" srcId="{57E865A2-D331-4CBF-84F9-F2D7784EC13B}" destId="{CCD75825-3C3A-4367-B34C-08D3B466093E}" srcOrd="1" destOrd="0" presId="urn:microsoft.com/office/officeart/2005/8/layout/pictureOrgChart+Icon"/>
    <dgm:cxn modelId="{17C7B778-554F-4EAB-9CCD-48D4FEAE9435}" type="presParOf" srcId="{57E865A2-D331-4CBF-84F9-F2D7784EC13B}" destId="{89F9FD8E-B9B8-4EC7-B3AE-73971768A8A6}" srcOrd="2" destOrd="0" presId="urn:microsoft.com/office/officeart/2005/8/layout/pictureOrgChart+Icon"/>
    <dgm:cxn modelId="{9419AAEB-9DBD-4E60-987F-F9D90D7B4694}" type="presParOf" srcId="{B9E32FDF-42C1-4FF4-896F-14C3D380BC79}" destId="{28BF95D5-CBAE-4A27-9B8D-AB7AF8988F15}" srcOrd="1" destOrd="0" presId="urn:microsoft.com/office/officeart/2005/8/layout/pictureOrgChart+Icon"/>
    <dgm:cxn modelId="{6BE0628B-D22C-4834-BC06-1EFC93CCD070}" type="presParOf" srcId="{B9E32FDF-42C1-4FF4-896F-14C3D380BC79}" destId="{83CE3A34-FBBA-4092-8EF6-D908B0088E6D}" srcOrd="2" destOrd="0" presId="urn:microsoft.com/office/officeart/2005/8/layout/pictureOrgChart+Icon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ictureOrgChart+Icon">
  <dgm:title val="Picture Organization Chart"/>
  <dgm:desc val="Use to show hierarchical information or reporting relationships in an organization, with corresponding pictures. The assistant shape and the Org Chart hanging layouts are available with this layout."/>
  <dgm:catLst>
    <dgm:cat type="hierarchy" pri="1050"/>
    <dgm:cat type="officeonline" pri="1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Marg" for="ch" forName="rootText1" refType="w" fact="1.05"/>
                  <dgm:constr type="l" for="ch" forName="rootPict1" refType="w" refFor="ch" refForName="rootText1" op="equ" fact="0.05"/>
                  <dgm:constr type="t" for="ch" forName="rootPict1" refType="h" refFor="ch" refForName="rootText1" op="equ" fact="0.1"/>
                  <dgm:constr type="w" for="ch" forName="rootPict1" refType="w" refFor="ch" refForName="rootText1" op="equ" fact="0.3"/>
                  <dgm:constr type="h" for="ch" forName="rootPict1" refType="h" refFor="ch" refForName="rootText1" op="equ" fact="0.8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Marg" for="ch" forName="rootText1" refType="w" fact="1.05"/>
                  <dgm:constr type="l" for="ch" forName="rootPict1" refType="w" refFor="ch" refForName="rootText1" op="equ" fact="0.05"/>
                  <dgm:constr type="t" for="ch" forName="rootPict1" refType="h" refFor="ch" refForName="rootText1" op="equ" fact="0.1"/>
                  <dgm:constr type="w" for="ch" forName="rootPict1" refType="w" refFor="ch" refForName="rootText1" op="equ" fact="0.3"/>
                  <dgm:constr type="h" for="ch" forName="rootPict1" refType="h" refFor="ch" refForName="rootText1" op="equ" fact="0.8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Marg" for="ch" forName="rootText1" refType="w" fact="1.05"/>
                  <dgm:constr type="l" for="ch" forName="rootPict1" refType="w" refFor="ch" refForName="rootText1" op="equ" fact="0.05"/>
                  <dgm:constr type="t" for="ch" forName="rootPict1" refType="h" refFor="ch" refForName="rootText1" op="equ" fact="0.1"/>
                  <dgm:constr type="w" for="ch" forName="rootPict1" refType="w" refFor="ch" refForName="rootText1" op="equ" fact="0.3"/>
                  <dgm:constr type="h" for="ch" forName="rootPict1" refType="h" refFor="ch" refForName="rootText1" op="equ" fact="0.8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Marg" for="ch" forName="rootText1" refType="w" fact="1.05"/>
                  <dgm:constr type="l" for="ch" forName="rootPict1" refType="w" refFor="ch" refForName="rootText1" op="equ" fact="0.05"/>
                  <dgm:constr type="t" for="ch" forName="rootPict1" refType="h" refFor="ch" refForName="rootText1" op="equ" fact="0.1"/>
                  <dgm:constr type="w" for="ch" forName="rootPict1" refType="w" refFor="ch" refForName="rootText1" op="equ" fact="0.3"/>
                  <dgm:constr type="h" for="ch" forName="rootPict1" refType="h" refFor="ch" refForName="rootText1" op="equ" fact="0.8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Pict1" styleLbl="alignImgPlace1">
              <dgm:alg type="sp"/>
              <dgm:shape xmlns:r="http://schemas.openxmlformats.org/officeDocument/2006/relationships" type="rect" r:blip="" blipPhldr="1">
                <dgm:adjLst/>
              </dgm:shape>
              <dgm:presOf/>
              <dgm:constrLst/>
              <dgm:ruleLst/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Marg" for="ch" forName="rootText" refType="w" fact="1.05"/>
                        <dgm:constr type="l" for="ch" forName="rootPict" refType="w" fact="0.05"/>
                        <dgm:constr type="t" for="ch" forName="rootPict" refType="h" refFor="ch" refForName="rootText" fact="0.1"/>
                        <dgm:constr type="w" for="ch" forName="rootPict" refType="w" fact="0.3"/>
                        <dgm:constr type="h" for="ch" forName="rootPict" refType="h" refFor="ch" refForName="rootText" fact="0.8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Marg" for="ch" forName="rootText" refType="w" fact="1.05"/>
                        <dgm:constr type="l" for="ch" forName="rootPict" refType="w" fact="0.05"/>
                        <dgm:constr type="t" for="ch" forName="rootPict" refType="h" refFor="ch" refForName="rootText" fact="0.1"/>
                        <dgm:constr type="w" for="ch" forName="rootPict" refType="w" fact="0.3"/>
                        <dgm:constr type="h" for="ch" forName="rootPict" refType="h" refFor="ch" refForName="rootText" fact="0.8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Marg" for="ch" forName="rootText" refType="w" fact="1.05"/>
                        <dgm:constr type="l" for="ch" forName="rootPict" refType="w" fact="0.05"/>
                        <dgm:constr type="t" for="ch" forName="rootPict" refType="h" refFor="ch" refForName="rootText" fact="0.1"/>
                        <dgm:constr type="w" for="ch" forName="rootPict" refType="w" fact="0.3"/>
                        <dgm:constr type="h" for="ch" forName="rootPict" refType="h" refFor="ch" refForName="rootText" fact="0.8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Marg" for="ch" forName="rootText" refType="w" fact="1.05"/>
                        <dgm:constr type="l" for="ch" forName="rootPict" refType="w" fact="0.05"/>
                        <dgm:constr type="t" for="ch" forName="rootPict" refType="h" refFor="ch" refForName="rootText" fact="0.1"/>
                        <dgm:constr type="w" for="ch" forName="rootPict" refType="w" fact="0.3"/>
                        <dgm:constr type="h" for="ch" forName="rootPict" refType="h" refFor="ch" refForName="rootText" fact="0.8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Pict" styleLbl="alignImgPlace1">
                    <dgm:alg type="sp"/>
                    <dgm:shape xmlns:r="http://schemas.openxmlformats.org/officeDocument/2006/relationships" type="rect" r:blip="" blipPhldr="1">
                      <dgm:adjLst/>
                    </dgm:shape>
                    <dgm:presOf/>
                    <dgm:constrLst/>
                    <dgm:ruleLst/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Marg" for="ch" forName="rootText3" refType="w" fact="1.05"/>
                        <dgm:constr type="l" for="ch" forName="rootPict3" refType="w" fact="0.05"/>
                        <dgm:constr type="t" for="ch" forName="rootPict3" refType="h" refFor="ch" refForName="rootText3" fact="0.1"/>
                        <dgm:constr type="w" for="ch" forName="rootPict3" refType="w" fact="0.3"/>
                        <dgm:constr type="h" for="ch" forName="rootPict3" refType="h" refFor="ch" refForName="rootText3" fact="0.8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Marg" for="ch" forName="rootText3" refType="w" fact="1.05"/>
                        <dgm:constr type="l" for="ch" forName="rootPict3" refType="w" fact="0.05"/>
                        <dgm:constr type="t" for="ch" forName="rootPict3" refType="h" refFor="ch" refForName="rootText3" fact="0.1"/>
                        <dgm:constr type="w" for="ch" forName="rootPict3" refType="w" fact="0.3"/>
                        <dgm:constr type="h" for="ch" forName="rootPict3" refType="h" refFor="ch" refForName="rootText3" fact="0.8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Marg" for="ch" forName="rootText3" refType="w" fact="1.05"/>
                        <dgm:constr type="l" for="ch" forName="rootPict3" refType="w" fact="0.05"/>
                        <dgm:constr type="t" for="ch" forName="rootPict3" refType="h" refFor="ch" refForName="rootText3" fact="0.1"/>
                        <dgm:constr type="w" for="ch" forName="rootPict3" refType="w" fact="0.3"/>
                        <dgm:constr type="h" for="ch" forName="rootPict3" refType="h" refFor="ch" refForName="rootText3" fact="0.8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Marg" for="ch" forName="rootText3" refType="w" fact="1.05"/>
                        <dgm:constr type="l" for="ch" forName="rootPict3" refType="w" fact="0.05"/>
                        <dgm:constr type="t" for="ch" forName="rootPict3" refType="h" refFor="ch" refForName="rootText3" fact="0.1"/>
                        <dgm:constr type="w" for="ch" forName="rootPict3" refType="w" fact="0.3"/>
                        <dgm:constr type="h" for="ch" forName="rootPict3" refType="h" refFor="ch" refForName="rootText3" fact="0.8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Pict3" styleLbl="alignImgPlace1">
                    <dgm:alg type="sp"/>
                    <dgm:shape xmlns:r="http://schemas.openxmlformats.org/officeDocument/2006/relationships" type="rect" r:blip="" blipPhldr="1">
                      <dgm:adjLst/>
                    </dgm:shape>
                    <dgm:presOf/>
                    <dgm:constrLst/>
                    <dgm:ruleLst/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ictureOrgChart+Icon">
  <dgm:title val="Picture Organization Chart"/>
  <dgm:desc val="Use to show hierarchical information or reporting relationships in an organization, with corresponding pictures. The assistant shape and the Org Chart hanging layouts are available with this layout."/>
  <dgm:catLst>
    <dgm:cat type="hierarchy" pri="1050"/>
    <dgm:cat type="officeonline" pri="1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Marg" for="ch" forName="rootText1" refType="w" fact="1.05"/>
                  <dgm:constr type="l" for="ch" forName="rootPict1" refType="w" refFor="ch" refForName="rootText1" op="equ" fact="0.05"/>
                  <dgm:constr type="t" for="ch" forName="rootPict1" refType="h" refFor="ch" refForName="rootText1" op="equ" fact="0.1"/>
                  <dgm:constr type="w" for="ch" forName="rootPict1" refType="w" refFor="ch" refForName="rootText1" op="equ" fact="0.3"/>
                  <dgm:constr type="h" for="ch" forName="rootPict1" refType="h" refFor="ch" refForName="rootText1" op="equ" fact="0.8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Marg" for="ch" forName="rootText1" refType="w" fact="1.05"/>
                  <dgm:constr type="l" for="ch" forName="rootPict1" refType="w" refFor="ch" refForName="rootText1" op="equ" fact="0.05"/>
                  <dgm:constr type="t" for="ch" forName="rootPict1" refType="h" refFor="ch" refForName="rootText1" op="equ" fact="0.1"/>
                  <dgm:constr type="w" for="ch" forName="rootPict1" refType="w" refFor="ch" refForName="rootText1" op="equ" fact="0.3"/>
                  <dgm:constr type="h" for="ch" forName="rootPict1" refType="h" refFor="ch" refForName="rootText1" op="equ" fact="0.8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Marg" for="ch" forName="rootText1" refType="w" fact="1.05"/>
                  <dgm:constr type="l" for="ch" forName="rootPict1" refType="w" refFor="ch" refForName="rootText1" op="equ" fact="0.05"/>
                  <dgm:constr type="t" for="ch" forName="rootPict1" refType="h" refFor="ch" refForName="rootText1" op="equ" fact="0.1"/>
                  <dgm:constr type="w" for="ch" forName="rootPict1" refType="w" refFor="ch" refForName="rootText1" op="equ" fact="0.3"/>
                  <dgm:constr type="h" for="ch" forName="rootPict1" refType="h" refFor="ch" refForName="rootText1" op="equ" fact="0.8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Marg" for="ch" forName="rootText1" refType="w" fact="1.05"/>
                  <dgm:constr type="l" for="ch" forName="rootPict1" refType="w" refFor="ch" refForName="rootText1" op="equ" fact="0.05"/>
                  <dgm:constr type="t" for="ch" forName="rootPict1" refType="h" refFor="ch" refForName="rootText1" op="equ" fact="0.1"/>
                  <dgm:constr type="w" for="ch" forName="rootPict1" refType="w" refFor="ch" refForName="rootText1" op="equ" fact="0.3"/>
                  <dgm:constr type="h" for="ch" forName="rootPict1" refType="h" refFor="ch" refForName="rootText1" op="equ" fact="0.8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Pict1" styleLbl="alignImgPlace1">
              <dgm:alg type="sp"/>
              <dgm:shape xmlns:r="http://schemas.openxmlformats.org/officeDocument/2006/relationships" type="rect" r:blip="" blipPhldr="1">
                <dgm:adjLst/>
              </dgm:shape>
              <dgm:presOf/>
              <dgm:constrLst/>
              <dgm:ruleLst/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Marg" for="ch" forName="rootText" refType="w" fact="1.05"/>
                        <dgm:constr type="l" for="ch" forName="rootPict" refType="w" fact="0.05"/>
                        <dgm:constr type="t" for="ch" forName="rootPict" refType="h" refFor="ch" refForName="rootText" fact="0.1"/>
                        <dgm:constr type="w" for="ch" forName="rootPict" refType="w" fact="0.3"/>
                        <dgm:constr type="h" for="ch" forName="rootPict" refType="h" refFor="ch" refForName="rootText" fact="0.8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Marg" for="ch" forName="rootText" refType="w" fact="1.05"/>
                        <dgm:constr type="l" for="ch" forName="rootPict" refType="w" fact="0.05"/>
                        <dgm:constr type="t" for="ch" forName="rootPict" refType="h" refFor="ch" refForName="rootText" fact="0.1"/>
                        <dgm:constr type="w" for="ch" forName="rootPict" refType="w" fact="0.3"/>
                        <dgm:constr type="h" for="ch" forName="rootPict" refType="h" refFor="ch" refForName="rootText" fact="0.8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Marg" for="ch" forName="rootText" refType="w" fact="1.05"/>
                        <dgm:constr type="l" for="ch" forName="rootPict" refType="w" fact="0.05"/>
                        <dgm:constr type="t" for="ch" forName="rootPict" refType="h" refFor="ch" refForName="rootText" fact="0.1"/>
                        <dgm:constr type="w" for="ch" forName="rootPict" refType="w" fact="0.3"/>
                        <dgm:constr type="h" for="ch" forName="rootPict" refType="h" refFor="ch" refForName="rootText" fact="0.8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Marg" for="ch" forName="rootText" refType="w" fact="1.05"/>
                        <dgm:constr type="l" for="ch" forName="rootPict" refType="w" fact="0.05"/>
                        <dgm:constr type="t" for="ch" forName="rootPict" refType="h" refFor="ch" refForName="rootText" fact="0.1"/>
                        <dgm:constr type="w" for="ch" forName="rootPict" refType="w" fact="0.3"/>
                        <dgm:constr type="h" for="ch" forName="rootPict" refType="h" refFor="ch" refForName="rootText" fact="0.8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Pict" styleLbl="alignImgPlace1">
                    <dgm:alg type="sp"/>
                    <dgm:shape xmlns:r="http://schemas.openxmlformats.org/officeDocument/2006/relationships" type="rect" r:blip="" blipPhldr="1">
                      <dgm:adjLst/>
                    </dgm:shape>
                    <dgm:presOf/>
                    <dgm:constrLst/>
                    <dgm:ruleLst/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Marg" for="ch" forName="rootText3" refType="w" fact="1.05"/>
                        <dgm:constr type="l" for="ch" forName="rootPict3" refType="w" fact="0.05"/>
                        <dgm:constr type="t" for="ch" forName="rootPict3" refType="h" refFor="ch" refForName="rootText3" fact="0.1"/>
                        <dgm:constr type="w" for="ch" forName="rootPict3" refType="w" fact="0.3"/>
                        <dgm:constr type="h" for="ch" forName="rootPict3" refType="h" refFor="ch" refForName="rootText3" fact="0.8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Marg" for="ch" forName="rootText3" refType="w" fact="1.05"/>
                        <dgm:constr type="l" for="ch" forName="rootPict3" refType="w" fact="0.05"/>
                        <dgm:constr type="t" for="ch" forName="rootPict3" refType="h" refFor="ch" refForName="rootText3" fact="0.1"/>
                        <dgm:constr type="w" for="ch" forName="rootPict3" refType="w" fact="0.3"/>
                        <dgm:constr type="h" for="ch" forName="rootPict3" refType="h" refFor="ch" refForName="rootText3" fact="0.8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Marg" for="ch" forName="rootText3" refType="w" fact="1.05"/>
                        <dgm:constr type="l" for="ch" forName="rootPict3" refType="w" fact="0.05"/>
                        <dgm:constr type="t" for="ch" forName="rootPict3" refType="h" refFor="ch" refForName="rootText3" fact="0.1"/>
                        <dgm:constr type="w" for="ch" forName="rootPict3" refType="w" fact="0.3"/>
                        <dgm:constr type="h" for="ch" forName="rootPict3" refType="h" refFor="ch" refForName="rootText3" fact="0.8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Marg" for="ch" forName="rootText3" refType="w" fact="1.05"/>
                        <dgm:constr type="l" for="ch" forName="rootPict3" refType="w" fact="0.05"/>
                        <dgm:constr type="t" for="ch" forName="rootPict3" refType="h" refFor="ch" refForName="rootText3" fact="0.1"/>
                        <dgm:constr type="w" for="ch" forName="rootPict3" refType="w" fact="0.3"/>
                        <dgm:constr type="h" for="ch" forName="rootPict3" refType="h" refFor="ch" refForName="rootText3" fact="0.8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Pict3" styleLbl="alignImgPlace1">
                    <dgm:alg type="sp"/>
                    <dgm:shape xmlns:r="http://schemas.openxmlformats.org/officeDocument/2006/relationships" type="rect" r:blip="" blipPhldr="1">
                      <dgm:adjLst/>
                    </dgm:shape>
                    <dgm:presOf/>
                    <dgm:constrLst/>
                    <dgm:ruleLst/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12/19/2015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3454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47531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469564-5B97-46B0-A385-D8F0001E955B}" type="slidenum">
              <a:rPr lang="en-US" smtClean="0"/>
              <a:t>99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24410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85085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GENERAL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264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37060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312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02593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330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7370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1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8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1" y="6356352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2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1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3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1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2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3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1" y="1600203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1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2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2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1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1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1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2" y="273053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3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90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90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90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41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6" y="274641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90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2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9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90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1" y="6290846"/>
            <a:ext cx="140615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1" y="5791202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3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jpe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hyperlink" Target="http://fr.wikipedia.org/wiki/Fichier:Henry_ford_1919.jpg" TargetMode="Externa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hyperlink" Target="http://fr.wikipedia.org/wiki/Fichier:Ford_assembly_line_-_1913.jpg" TargetMode="Externa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hyperlink" Target="http://fr.wikipedia.org/wiki/Fichier:Kurt_Lewin.jpg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0.jpeg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/Relationships>
</file>

<file path=ppt/slides/_rels/slide1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g"/></Relationships>
</file>

<file path=ppt/slides/_rels/slide1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/Relationships>
</file>

<file path=ppt/slides/_rels/slide1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/Relationships>
</file>

<file path=ppt/slides/_rels/slide1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/Relationships>
</file>

<file path=ppt/slides/_rels/slide1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/Relationships>
</file>

<file path=ppt/slides/_rels/slide1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7.xml"/></Relationships>
</file>

<file path=ppt/slides/_rels/slide1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7.xml"/></Relationships>
</file>

<file path=ppt/slides/_rels/slide1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7.xml"/></Relationships>
</file>

<file path=ppt/slides/_rels/slide1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/Relationships>
</file>

<file path=ppt/slides/_rels/slide1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7.xml"/></Relationships>
</file>

<file path=ppt/slides/_rels/slide1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6.png"/></Relationships>
</file>

<file path=ppt/slides/_rels/slide1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7.xml"/></Relationships>
</file>

<file path=ppt/slides/_rels/slide1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7.xml"/></Relationships>
</file>

<file path=ppt/slides/_rels/slide1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7.xml.rels><?xml version="1.0" encoding="UTF-8" standalone="yes"?>
<Relationships xmlns="http://schemas.openxmlformats.org/package/2006/relationships"><Relationship Id="rId3" Type="http://schemas.openxmlformats.org/officeDocument/2006/relationships/hyperlink" Target="http://fr.wikipedia.org/wiki/29_d%C3%A9cembre" TargetMode="External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fr.wikipedia.org/wiki/1910" TargetMode="External"/></Relationships>
</file>

<file path=ppt/slides/_rels/slide2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1.xml.rels><?xml version="1.0" encoding="UTF-8" standalone="yes"?>
<Relationships xmlns="http://schemas.openxmlformats.org/package/2006/relationships"><Relationship Id="rId3" Type="http://schemas.openxmlformats.org/officeDocument/2006/relationships/hyperlink" Target="http://fr.wikipedia.org/wiki/27_septembre" TargetMode="External"/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fr.wikipedia.org/wiki/1932" TargetMode="External"/></Relationships>
</file>

<file path=ppt/slides/_rels/slide2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4.png"/></Relationships>
</file>

<file path=ppt/slides/_rels/slide2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7.xml"/></Relationships>
</file>

<file path=ppt/slides/_rels/slide2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ikiberal.org/wiki/1939" TargetMode="External"/><Relationship Id="rId2" Type="http://schemas.openxmlformats.org/officeDocument/2006/relationships/hyperlink" Target="http://www.wikiberal.org/wiki/30_novembre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7.jpeg"/><Relationship Id="rId4" Type="http://schemas.openxmlformats.org/officeDocument/2006/relationships/image" Target="../media/image86.jpeg"/></Relationships>
</file>

<file path=ppt/slides/_rels/slide2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2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1.jpeg"/></Relationships>
</file>

<file path=ppt/slides/_rels/slide2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2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3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3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7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1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accent4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accent4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accent4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accent4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accent4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2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7432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1" y="2971802"/>
            <a:ext cx="509905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700" b="1" dirty="0" smtClean="0">
              <a:solidFill>
                <a:schemeClr val="accent4">
                  <a:lumMod val="75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700" b="1" dirty="0">
              <a:solidFill>
                <a:schemeClr val="accent4">
                  <a:lumMod val="75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DZ" sz="4000" b="1" dirty="0" smtClean="0">
                <a:solidFill>
                  <a:schemeClr val="accent4">
                    <a:lumMod val="75000"/>
                  </a:schemeClr>
                </a:solidFill>
              </a:rPr>
              <a:t>نظرية المنظمات</a:t>
            </a:r>
            <a:endParaRPr lang="en-US" sz="4000" dirty="0" smtClean="0">
              <a:solidFill>
                <a:schemeClr val="accent4">
                  <a:lumMod val="75000"/>
                </a:schemeClr>
              </a:solidFill>
            </a:endParaRPr>
          </a:p>
          <a:p>
            <a:pPr algn="ctr"/>
            <a:r>
              <a:rPr lang="ar-EG" b="1" dirty="0" smtClean="0">
                <a:solidFill>
                  <a:schemeClr val="accent4">
                    <a:lumMod val="75000"/>
                  </a:schemeClr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b="1" dirty="0" smtClean="0">
                <a:solidFill>
                  <a:schemeClr val="accent4">
                    <a:lumMod val="75000"/>
                  </a:schemeClr>
                </a:solidFill>
                <a:latin typeface="Calibri" pitchFamily="34" charset="0"/>
                <a:cs typeface="Times New Roman" pitchFamily="18" charset="0"/>
              </a:rPr>
            </a:br>
            <a:endParaRPr lang="en-US" sz="1700" b="1" dirty="0" smtClean="0">
              <a:solidFill>
                <a:schemeClr val="accent4">
                  <a:lumMod val="75000"/>
                </a:schemeClr>
              </a:solidFill>
              <a:latin typeface="Calibri" pitchFamily="34" charset="0"/>
            </a:endParaRPr>
          </a:p>
          <a:p>
            <a:pPr algn="ctr"/>
            <a:r>
              <a:rPr lang="ar-SA" sz="2600" b="1" dirty="0" smtClean="0">
                <a:solidFill>
                  <a:schemeClr val="accent4">
                    <a:lumMod val="75000"/>
                  </a:schemeClr>
                </a:solidFill>
                <a:latin typeface="Calibri" pitchFamily="34" charset="0"/>
                <a:cs typeface="Times New Roman" pitchFamily="18" charset="0"/>
              </a:rPr>
              <a:t>أ.د عيسى </a:t>
            </a:r>
            <a:r>
              <a:rPr lang="ar-SA" sz="2600" b="1" dirty="0" err="1" smtClean="0">
                <a:solidFill>
                  <a:schemeClr val="accent4">
                    <a:lumMod val="75000"/>
                  </a:schemeClr>
                </a:solidFill>
                <a:latin typeface="Calibri" pitchFamily="34" charset="0"/>
                <a:cs typeface="Times New Roman" pitchFamily="18" charset="0"/>
              </a:rPr>
              <a:t>حيرش</a:t>
            </a:r>
            <a:endParaRPr lang="en-US" sz="2600" b="1" dirty="0">
              <a:solidFill>
                <a:schemeClr val="accent4">
                  <a:lumMod val="75000"/>
                </a:schemeClr>
              </a:solidFill>
              <a:latin typeface="Calibri" pitchFamily="34" charset="0"/>
              <a:cs typeface="Times New Roman" pitchFamily="18" charset="0"/>
            </a:endParaRPr>
          </a:p>
          <a:p>
            <a:pPr algn="ctr"/>
            <a:endParaRPr lang="en-US" sz="2600" b="1" dirty="0">
              <a:solidFill>
                <a:schemeClr val="accent4">
                  <a:lumMod val="75000"/>
                </a:schemeClr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5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045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1" y="6356352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Title 4"/>
          <p:cNvSpPr txBox="1">
            <a:spLocks/>
          </p:cNvSpPr>
          <p:nvPr/>
        </p:nvSpPr>
        <p:spPr bwMode="auto">
          <a:xfrm>
            <a:off x="685800" y="2339977"/>
            <a:ext cx="84201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Arial" charset="0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ar-DZ" b="1" u="sng" spc="-150" dirty="0" smtClean="0">
                <a:solidFill>
                  <a:schemeClr val="tx1"/>
                </a:solidFill>
                <a:latin typeface="Simplified Arabic" pitchFamily="18" charset="-78"/>
                <a:cs typeface="+mj-cs"/>
              </a:rPr>
              <a:t>المحاضرة التقديمية</a:t>
            </a:r>
            <a:endParaRPr lang="en-US" b="1" u="sng" spc="-150" dirty="0">
              <a:solidFill>
                <a:schemeClr val="tx1"/>
              </a:solidFill>
              <a:latin typeface="Simplified Arabic" pitchFamily="18" charset="-78"/>
              <a:cs typeface="+mj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2733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 txBox="1">
            <a:spLocks/>
          </p:cNvSpPr>
          <p:nvPr/>
        </p:nvSpPr>
        <p:spPr>
          <a:xfrm>
            <a:off x="574372" y="2980116"/>
            <a:ext cx="8420100" cy="1470025"/>
          </a:xfrm>
          <a:prstGeom prst="rect">
            <a:avLst/>
          </a:prstGeom>
        </p:spPr>
        <p:txBody>
          <a:bodyPr/>
          <a:lstStyle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376092"/>
                </a:solidFill>
                <a:latin typeface="+mj-lt"/>
                <a:ea typeface="+mj-ea"/>
                <a:cs typeface="Arial" charset="0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/>
            <a:r>
              <a:rPr lang="ar-DZ" dirty="0" smtClean="0"/>
              <a:t>نظرية المنظمات</a:t>
            </a:r>
            <a:endParaRPr lang="en-US" dirty="0"/>
          </a:p>
        </p:txBody>
      </p:sp>
      <p:sp>
        <p:nvSpPr>
          <p:cNvPr id="13" name="Subtitle 2"/>
          <p:cNvSpPr txBox="1">
            <a:spLocks/>
          </p:cNvSpPr>
          <p:nvPr/>
        </p:nvSpPr>
        <p:spPr>
          <a:xfrm>
            <a:off x="1442610" y="4221088"/>
            <a:ext cx="6934200" cy="792088"/>
          </a:xfrm>
          <a:prstGeom prst="rect">
            <a:avLst/>
          </a:prstGeom>
        </p:spPr>
        <p:txBody>
          <a:bodyPr/>
          <a:lstStyle>
            <a:lvl1pPr marL="342900" indent="-342900" algn="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Arial" charset="0"/>
              </a:defRPr>
            </a:lvl1pPr>
            <a:lvl2pPr marL="742950" indent="-285750" algn="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Arial" charset="0"/>
              </a:defRPr>
            </a:lvl2pPr>
            <a:lvl3pPr marL="1143000" indent="-228600" algn="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Arial" charset="0"/>
              </a:defRPr>
            </a:lvl3pPr>
            <a:lvl4pPr marL="1600200" indent="-228600" algn="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Arial" charset="0"/>
              </a:defRPr>
            </a:lvl4pPr>
            <a:lvl5pPr marL="2057400" indent="-228600" algn="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Arial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rtl="1">
              <a:buNone/>
            </a:pPr>
            <a:r>
              <a:rPr lang="ar-DZ" dirty="0" err="1" smtClean="0"/>
              <a:t>أ.د</a:t>
            </a:r>
            <a:r>
              <a:rPr lang="ar-DZ" dirty="0" smtClean="0"/>
              <a:t> عيسى </a:t>
            </a:r>
            <a:r>
              <a:rPr lang="ar-DZ" dirty="0" err="1" smtClean="0"/>
              <a:t>حيرش</a:t>
            </a:r>
            <a:endParaRPr lang="en-US" dirty="0"/>
          </a:p>
        </p:txBody>
      </p:sp>
      <p:pic>
        <p:nvPicPr>
          <p:cNvPr id="14" name="صورة 10" descr="شعار الجامعة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83303" y="692696"/>
            <a:ext cx="1311169" cy="1107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1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2610" y="669202"/>
            <a:ext cx="1190784" cy="1130935"/>
          </a:xfrm>
          <a:prstGeom prst="rect">
            <a:avLst/>
          </a:prstGeom>
          <a:noFill/>
        </p:spPr>
      </p:pic>
      <p:sp>
        <p:nvSpPr>
          <p:cNvPr id="16" name="Text Box 2"/>
          <p:cNvSpPr txBox="1"/>
          <p:nvPr/>
        </p:nvSpPr>
        <p:spPr>
          <a:xfrm>
            <a:off x="2768758" y="842238"/>
            <a:ext cx="4524502" cy="1146602"/>
          </a:xfrm>
          <a:prstGeom prst="rect">
            <a:avLst/>
          </a:prstGeom>
          <a:solidFill>
            <a:sysClr val="window" lastClr="FFFFFF"/>
          </a:solidFill>
          <a:ln w="6350"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Calibri"/>
                <a:cs typeface="Arial"/>
              </a:rPr>
              <a:t>جامعة الملك فيصل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Calibri"/>
              <a:cs typeface="Arial"/>
            </a:endParaRPr>
          </a:p>
          <a:p>
            <a:pPr marL="0" marR="0" lvl="0" indent="0" algn="ctr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Calibri"/>
                <a:cs typeface="Arial"/>
              </a:rPr>
              <a:t>عمادة التعلم الإلكتروني والتعليم عن</a:t>
            </a:r>
            <a:r>
              <a:rPr kumimoji="0" lang="ar-SA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Calibri"/>
                <a:cs typeface="Arial"/>
              </a:rPr>
              <a:t> </a:t>
            </a:r>
            <a:r>
              <a:rPr kumimoji="0" lang="ar-SA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Calibri"/>
                <a:cs typeface="Arial"/>
              </a:rPr>
              <a:t>بعد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Calibri"/>
              <a:cs typeface="Arial"/>
            </a:endParaRPr>
          </a:p>
          <a:p>
            <a:pPr marL="0" marR="0" lvl="0" indent="0" algn="ctr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Calibri"/>
                <a:cs typeface="Arial"/>
              </a:rPr>
              <a:t> </a:t>
            </a:r>
          </a:p>
        </p:txBody>
      </p:sp>
      <p:sp>
        <p:nvSpPr>
          <p:cNvPr id="17" name="Subtitle 2"/>
          <p:cNvSpPr txBox="1">
            <a:spLocks/>
          </p:cNvSpPr>
          <p:nvPr/>
        </p:nvSpPr>
        <p:spPr>
          <a:xfrm>
            <a:off x="2613544" y="2362200"/>
            <a:ext cx="4503850" cy="564840"/>
          </a:xfrm>
          <a:prstGeom prst="rect">
            <a:avLst/>
          </a:prstGeom>
        </p:spPr>
        <p:txBody>
          <a:bodyPr vert="horz" lIns="91440" tIns="45720" rIns="91440" bIns="45720" rtlCol="1">
            <a:normAutofit lnSpcReduction="10000"/>
          </a:bodyPr>
          <a:lstStyle>
            <a:lvl1pPr marL="0" indent="0" algn="ctr" defTabSz="914400" rtl="1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DZ" dirty="0" smtClean="0">
                <a:solidFill>
                  <a:schemeClr val="tx1"/>
                </a:solidFill>
              </a:rPr>
              <a:t>توصيف مقرر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7360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438400" y="5039061"/>
            <a:ext cx="5981415" cy="5878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ar-SA" sz="2800" u="sng" dirty="0" smtClean="0">
                <a:ea typeface="Calibri"/>
              </a:rPr>
              <a:t>رقم </a:t>
            </a:r>
            <a:r>
              <a:rPr lang="ar-SA" sz="2800" u="sng" dirty="0">
                <a:ea typeface="Calibri"/>
              </a:rPr>
              <a:t>جوال المقرر</a:t>
            </a:r>
            <a:r>
              <a:rPr lang="ar-SA" sz="2800" dirty="0" smtClean="0">
                <a:ea typeface="Calibri"/>
              </a:rPr>
              <a:t>:</a:t>
            </a:r>
            <a:r>
              <a:rPr lang="ar-DZ" sz="2800" dirty="0" smtClean="0">
                <a:ea typeface="Calibri"/>
              </a:rPr>
              <a:t>   0501644231</a:t>
            </a:r>
            <a:endParaRPr lang="en-US" sz="2800" dirty="0">
              <a:ea typeface="Calibri"/>
              <a:cs typeface="Arial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726610" y="380999"/>
            <a:ext cx="3552576" cy="5878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ar-SA" sz="2800" u="sng" dirty="0">
                <a:solidFill>
                  <a:prstClr val="black"/>
                </a:solidFill>
                <a:ea typeface="Calibri"/>
              </a:rPr>
              <a:t>اسم المقرر </a:t>
            </a:r>
            <a:r>
              <a:rPr lang="ar-SA" sz="2800" dirty="0">
                <a:solidFill>
                  <a:prstClr val="black"/>
                </a:solidFill>
                <a:ea typeface="Calibri"/>
              </a:rPr>
              <a:t>: </a:t>
            </a:r>
            <a:r>
              <a:rPr lang="ar-SA" sz="2800" b="1" dirty="0">
                <a:solidFill>
                  <a:prstClr val="black"/>
                </a:solidFill>
                <a:ea typeface="Calibri"/>
              </a:rPr>
              <a:t>نظرية المنظمات</a:t>
            </a:r>
            <a:endParaRPr lang="en-US" sz="2800" dirty="0">
              <a:solidFill>
                <a:prstClr val="black"/>
              </a:solidFill>
              <a:ea typeface="Calibri"/>
              <a:cs typeface="Arial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733800" y="1033303"/>
            <a:ext cx="4590842" cy="5878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ar-SA" sz="2800" u="sng" dirty="0">
                <a:solidFill>
                  <a:prstClr val="black"/>
                </a:solidFill>
                <a:ea typeface="Calibri"/>
              </a:rPr>
              <a:t>رمز المقرر</a:t>
            </a:r>
            <a:r>
              <a:rPr lang="ar-SA" sz="2800" dirty="0" smtClean="0">
                <a:solidFill>
                  <a:prstClr val="black"/>
                </a:solidFill>
                <a:ea typeface="Calibri"/>
              </a:rPr>
              <a:t>:</a:t>
            </a:r>
            <a:r>
              <a:rPr lang="en-US" sz="2800" dirty="0" smtClean="0">
                <a:solidFill>
                  <a:prstClr val="black"/>
                </a:solidFill>
                <a:ea typeface="Calibri"/>
              </a:rPr>
              <a:t> </a:t>
            </a:r>
            <a:r>
              <a:rPr lang="ar-DZ" sz="2800" dirty="0" smtClean="0">
                <a:solidFill>
                  <a:prstClr val="black"/>
                </a:solidFill>
                <a:ea typeface="Calibri"/>
              </a:rPr>
              <a:t> </a:t>
            </a:r>
            <a:r>
              <a:rPr lang="en-US" sz="2800" dirty="0" smtClean="0">
                <a:solidFill>
                  <a:prstClr val="black"/>
                </a:solidFill>
                <a:ea typeface="Calibri"/>
              </a:rPr>
              <a:t>0602-301</a:t>
            </a:r>
            <a:r>
              <a:rPr lang="ar-SA" sz="2800" dirty="0" smtClean="0">
                <a:solidFill>
                  <a:prstClr val="black"/>
                </a:solidFill>
                <a:ea typeface="Calibri"/>
              </a:rPr>
              <a:t> </a:t>
            </a:r>
            <a:endParaRPr lang="en-US" sz="2800" dirty="0">
              <a:solidFill>
                <a:prstClr val="black"/>
              </a:solidFill>
              <a:ea typeface="Calibri"/>
              <a:cs typeface="Arial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331743" y="1621157"/>
            <a:ext cx="3042821" cy="5878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ar-SA" sz="2800" u="sng" dirty="0">
                <a:solidFill>
                  <a:prstClr val="black"/>
                </a:solidFill>
                <a:ea typeface="Calibri"/>
              </a:rPr>
              <a:t>عدد الوحدات المعتمدة</a:t>
            </a:r>
            <a:r>
              <a:rPr lang="ar-SA" sz="2800" dirty="0">
                <a:solidFill>
                  <a:prstClr val="black"/>
                </a:solidFill>
                <a:ea typeface="Calibri"/>
              </a:rPr>
              <a:t>: 3</a:t>
            </a:r>
            <a:endParaRPr lang="en-US" sz="2800" dirty="0">
              <a:solidFill>
                <a:prstClr val="black"/>
              </a:solidFill>
              <a:ea typeface="Calibri"/>
              <a:cs typeface="Arial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631232" y="2285999"/>
            <a:ext cx="3743332" cy="5878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ar-SA" sz="2800" u="sng" dirty="0">
                <a:solidFill>
                  <a:prstClr val="black"/>
                </a:solidFill>
                <a:ea typeface="Calibri"/>
              </a:rPr>
              <a:t>أستاذ المقرر</a:t>
            </a:r>
            <a:r>
              <a:rPr lang="ar-SA" sz="2800" dirty="0">
                <a:solidFill>
                  <a:prstClr val="black"/>
                </a:solidFill>
                <a:ea typeface="Calibri"/>
              </a:rPr>
              <a:t>: </a:t>
            </a:r>
            <a:r>
              <a:rPr lang="ar-SA" sz="2800" b="1" dirty="0" err="1">
                <a:solidFill>
                  <a:prstClr val="black"/>
                </a:solidFill>
                <a:ea typeface="Calibri"/>
              </a:rPr>
              <a:t>أ.د</a:t>
            </a:r>
            <a:r>
              <a:rPr lang="ar-SA" sz="2800" b="1" dirty="0">
                <a:solidFill>
                  <a:prstClr val="black"/>
                </a:solidFill>
                <a:ea typeface="Calibri"/>
              </a:rPr>
              <a:t> عيسى </a:t>
            </a:r>
            <a:r>
              <a:rPr lang="ar-SA" sz="2800" b="1" dirty="0" err="1">
                <a:solidFill>
                  <a:prstClr val="black"/>
                </a:solidFill>
                <a:ea typeface="Calibri"/>
              </a:rPr>
              <a:t>حيرش</a:t>
            </a:r>
            <a:endParaRPr lang="en-US" sz="2800" dirty="0">
              <a:solidFill>
                <a:prstClr val="black"/>
              </a:solidFill>
              <a:ea typeface="Calibri"/>
              <a:cs typeface="Arial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652446" y="2873853"/>
            <a:ext cx="6722118" cy="24591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ar-SA" sz="2800" u="sng" dirty="0" smtClean="0">
                <a:solidFill>
                  <a:prstClr val="black"/>
                </a:solidFill>
                <a:ea typeface="Calibri"/>
              </a:rPr>
              <a:t>الساعات </a:t>
            </a:r>
            <a:r>
              <a:rPr lang="ar-SA" sz="2800" u="sng" dirty="0">
                <a:solidFill>
                  <a:prstClr val="black"/>
                </a:solidFill>
                <a:ea typeface="Calibri"/>
              </a:rPr>
              <a:t>المكتبية</a:t>
            </a:r>
            <a:r>
              <a:rPr lang="ar-SA" sz="2800" dirty="0" smtClean="0">
                <a:solidFill>
                  <a:prstClr val="black"/>
                </a:solidFill>
                <a:ea typeface="Calibri"/>
              </a:rPr>
              <a:t>:</a:t>
            </a:r>
            <a:r>
              <a:rPr lang="en-US" sz="2800" dirty="0" smtClean="0">
                <a:solidFill>
                  <a:prstClr val="black"/>
                </a:solidFill>
                <a:ea typeface="Calibri"/>
              </a:rPr>
              <a:t> </a:t>
            </a:r>
            <a:r>
              <a:rPr lang="ar-DZ" sz="2800" dirty="0" smtClean="0">
                <a:solidFill>
                  <a:prstClr val="black"/>
                </a:solidFill>
                <a:ea typeface="Calibri"/>
              </a:rPr>
              <a:t> 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ar-DZ" sz="2800" dirty="0" smtClean="0">
                <a:solidFill>
                  <a:prstClr val="black"/>
                </a:solidFill>
                <a:ea typeface="Calibri"/>
              </a:rPr>
              <a:t>			السبت من 14:30 إلى 16:00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ar-DZ" sz="2800" dirty="0" smtClean="0">
                <a:solidFill>
                  <a:prstClr val="black"/>
                </a:solidFill>
                <a:ea typeface="Calibri"/>
              </a:rPr>
              <a:t>			الأحد</a:t>
            </a:r>
            <a:r>
              <a:rPr lang="ar-DZ" sz="2800" dirty="0" smtClean="0">
                <a:solidFill>
                  <a:prstClr val="black"/>
                </a:solidFill>
                <a:ea typeface="Calibri"/>
                <a:cs typeface="Arial"/>
              </a:rPr>
              <a:t>  </a:t>
            </a:r>
            <a:r>
              <a:rPr lang="ar-DZ" sz="2800" dirty="0" smtClean="0">
                <a:solidFill>
                  <a:prstClr val="black"/>
                </a:solidFill>
                <a:ea typeface="Calibri"/>
              </a:rPr>
              <a:t>من </a:t>
            </a:r>
            <a:r>
              <a:rPr lang="ar-DZ" sz="2800" dirty="0" smtClean="0">
                <a:solidFill>
                  <a:prstClr val="black"/>
                </a:solidFill>
                <a:ea typeface="Calibri"/>
                <a:cs typeface="Arial"/>
              </a:rPr>
              <a:t> </a:t>
            </a:r>
            <a:r>
              <a:rPr lang="ar-DZ" sz="2800" dirty="0">
                <a:solidFill>
                  <a:prstClr val="black"/>
                </a:solidFill>
                <a:ea typeface="Calibri"/>
              </a:rPr>
              <a:t>16:00</a:t>
            </a:r>
            <a:r>
              <a:rPr lang="ar-DZ" sz="2800" dirty="0" smtClean="0">
                <a:solidFill>
                  <a:prstClr val="black"/>
                </a:solidFill>
                <a:ea typeface="Calibri"/>
                <a:cs typeface="Arial"/>
              </a:rPr>
              <a:t> </a:t>
            </a:r>
            <a:r>
              <a:rPr lang="ar-DZ" sz="2800" dirty="0">
                <a:solidFill>
                  <a:prstClr val="black"/>
                </a:solidFill>
                <a:ea typeface="Calibri"/>
              </a:rPr>
              <a:t>إلى</a:t>
            </a:r>
            <a:r>
              <a:rPr lang="ar-DZ" sz="2800" dirty="0" smtClean="0">
                <a:solidFill>
                  <a:prstClr val="black"/>
                </a:solidFill>
                <a:ea typeface="Calibri"/>
                <a:cs typeface="Arial"/>
              </a:rPr>
              <a:t> </a:t>
            </a:r>
            <a:r>
              <a:rPr lang="ar-DZ" sz="2800" dirty="0">
                <a:solidFill>
                  <a:prstClr val="black"/>
                </a:solidFill>
                <a:ea typeface="Calibri"/>
              </a:rPr>
              <a:t>17:30</a:t>
            </a:r>
            <a:endParaRPr lang="en-US" sz="2800" dirty="0">
              <a:solidFill>
                <a:prstClr val="black"/>
              </a:solidFill>
              <a:ea typeface="Calibri"/>
            </a:endParaRPr>
          </a:p>
          <a:p>
            <a:pPr lvl="0">
              <a:lnSpc>
                <a:spcPct val="115000"/>
              </a:lnSpc>
              <a:spcAft>
                <a:spcPts val="1000"/>
              </a:spcAft>
            </a:pPr>
            <a:endParaRPr lang="en-US" sz="2800" dirty="0">
              <a:solidFill>
                <a:prstClr val="black"/>
              </a:solidFill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5986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057400" y="1143000"/>
            <a:ext cx="5908881" cy="4233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15000"/>
              </a:lnSpc>
              <a:spcAft>
                <a:spcPts val="1000"/>
              </a:spcAft>
            </a:pPr>
            <a:r>
              <a:rPr lang="ar-SA" sz="3200" b="1" dirty="0">
                <a:latin typeface="Arial"/>
                <a:ea typeface="Calibri"/>
                <a:cs typeface="AL-Mohanad"/>
              </a:rPr>
              <a:t>الهدف العام للمقرر: </a:t>
            </a:r>
            <a:endParaRPr lang="en-US" sz="3200" dirty="0">
              <a:ea typeface="Calibri"/>
              <a:cs typeface="Arial"/>
            </a:endParaRPr>
          </a:p>
          <a:p>
            <a:pPr algn="just"/>
            <a:r>
              <a:rPr lang="ar-SA" sz="3200" dirty="0">
                <a:latin typeface="Arial"/>
                <a:ea typeface="Calibri"/>
                <a:cs typeface="AL-Mohanad"/>
              </a:rPr>
              <a:t>يهدف المقرر إلى تعريف الطالب بـأهم النظريات التي تتناول المنظمة ودورها في النشاط الاقتصادي، كما يعرفه بإشكالية السلطة في المنظمات فضلا عن تعميق معارفه بخصوص  إعداد وتصميم الهياكل التنظيمية للمنظمات </a:t>
            </a:r>
            <a:r>
              <a:rPr lang="ar-SA" sz="3200" dirty="0" smtClean="0">
                <a:latin typeface="Arial"/>
                <a:ea typeface="Calibri"/>
                <a:cs typeface="AL-Mohanad"/>
              </a:rPr>
              <a:t>واطلاعه </a:t>
            </a:r>
            <a:r>
              <a:rPr lang="ar-SA" sz="3200" dirty="0">
                <a:latin typeface="Arial"/>
                <a:ea typeface="Calibri"/>
                <a:cs typeface="AL-Mohanad"/>
              </a:rPr>
              <a:t>على مختلف الأشكال التنظيمية التي تتبناها المنظمات..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45093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12376" y="304800"/>
            <a:ext cx="8150624" cy="54209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15000"/>
              </a:lnSpc>
              <a:spcAft>
                <a:spcPts val="1000"/>
              </a:spcAft>
            </a:pPr>
            <a:r>
              <a:rPr lang="ar-SA" sz="3200" b="1" dirty="0">
                <a:latin typeface="Arial"/>
                <a:ea typeface="Calibri"/>
                <a:cs typeface="AL-Mohanad"/>
              </a:rPr>
              <a:t>الأهداف التعليمية</a:t>
            </a:r>
            <a:endParaRPr lang="en-US" sz="3200" dirty="0">
              <a:ea typeface="Calibri"/>
              <a:cs typeface="Arial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ar-SA" sz="3200" dirty="0">
                <a:latin typeface="Arial"/>
                <a:ea typeface="Calibri"/>
                <a:cs typeface="AL-Mohanad"/>
              </a:rPr>
              <a:t>بعد دراسة هذا المقرر، سيكون الطالب قادرا على أن: </a:t>
            </a:r>
            <a:endParaRPr lang="en-US" sz="3200" dirty="0">
              <a:ea typeface="Calibri"/>
              <a:cs typeface="Arial"/>
            </a:endParaRPr>
          </a:p>
          <a:p>
            <a:pPr marL="342900" lvl="0" indent="-342900">
              <a:buFont typeface="Arial"/>
              <a:buChar char="-"/>
              <a:tabLst>
                <a:tab pos="2971800" algn="ctr"/>
                <a:tab pos="5943600" algn="r"/>
              </a:tabLst>
            </a:pPr>
            <a:r>
              <a:rPr lang="ar-SA" sz="3200" dirty="0">
                <a:latin typeface="Arial"/>
                <a:ea typeface="Times New Roman"/>
                <a:cs typeface="AL-Mohanad"/>
              </a:rPr>
              <a:t>يعرف النظرية والمنظمة والتنظيم </a:t>
            </a:r>
            <a:endParaRPr lang="en-US" sz="3200" dirty="0">
              <a:ea typeface="Times New Roman"/>
              <a:cs typeface="AL-Mohanad"/>
            </a:endParaRPr>
          </a:p>
          <a:p>
            <a:pPr marL="342900" lvl="0" indent="-342900">
              <a:buFont typeface="Arial"/>
              <a:buChar char="-"/>
              <a:tabLst>
                <a:tab pos="2971800" algn="ctr"/>
                <a:tab pos="5943600" algn="r"/>
              </a:tabLst>
            </a:pPr>
            <a:r>
              <a:rPr lang="ar-SA" sz="3200" dirty="0">
                <a:latin typeface="Arial"/>
                <a:ea typeface="Times New Roman"/>
                <a:cs typeface="AL-Mohanad"/>
              </a:rPr>
              <a:t>يحدد أهم مداخل دراسة وتحليل المنظمات</a:t>
            </a:r>
            <a:endParaRPr lang="en-US" sz="3200" dirty="0">
              <a:ea typeface="Times New Roman"/>
              <a:cs typeface="AL-Mohanad"/>
            </a:endParaRPr>
          </a:p>
          <a:p>
            <a:pPr marL="342900" lvl="0" indent="-342900">
              <a:buFont typeface="Arial"/>
              <a:buChar char="-"/>
              <a:tabLst>
                <a:tab pos="2971800" algn="ctr"/>
                <a:tab pos="5943600" algn="r"/>
              </a:tabLst>
            </a:pPr>
            <a:r>
              <a:rPr lang="ar-SA" sz="3200" dirty="0">
                <a:latin typeface="Arial"/>
                <a:ea typeface="Times New Roman"/>
                <a:cs typeface="AL-Mohanad"/>
              </a:rPr>
              <a:t>يذكر النظريات الحديثة والتقليدية التي تتناول المنظمات</a:t>
            </a:r>
            <a:endParaRPr lang="en-US" sz="3200" dirty="0">
              <a:ea typeface="Times New Roman"/>
              <a:cs typeface="AL-Mohanad"/>
            </a:endParaRPr>
          </a:p>
          <a:p>
            <a:pPr marL="342900" lvl="0" indent="-342900">
              <a:buFont typeface="Arial"/>
              <a:buChar char="-"/>
              <a:tabLst>
                <a:tab pos="2971800" algn="ctr"/>
                <a:tab pos="5943600" algn="r"/>
              </a:tabLst>
            </a:pPr>
            <a:r>
              <a:rPr lang="ar-SA" sz="3200" dirty="0">
                <a:latin typeface="Arial"/>
                <a:ea typeface="Times New Roman"/>
                <a:cs typeface="AL-Mohanad"/>
              </a:rPr>
              <a:t>يفهم إشكالية وتوزيع السلطة في المنظمات</a:t>
            </a:r>
            <a:endParaRPr lang="en-US" sz="3200" dirty="0">
              <a:ea typeface="Times New Roman"/>
              <a:cs typeface="AL-Mohanad"/>
            </a:endParaRPr>
          </a:p>
          <a:p>
            <a:pPr marL="342900" lvl="0" indent="-342900">
              <a:buFont typeface="Arial"/>
              <a:buChar char="-"/>
              <a:tabLst>
                <a:tab pos="2971800" algn="ctr"/>
                <a:tab pos="5943600" algn="r"/>
              </a:tabLst>
            </a:pPr>
            <a:r>
              <a:rPr lang="ar-SA" sz="3200" dirty="0">
                <a:latin typeface="Arial"/>
                <a:ea typeface="Times New Roman"/>
                <a:cs typeface="AL-Mohanad"/>
              </a:rPr>
              <a:t>يذكر أشكال الهياكل التنظيمية وأسس بنائها</a:t>
            </a:r>
            <a:endParaRPr lang="en-US" sz="3200" dirty="0">
              <a:ea typeface="Times New Roman"/>
              <a:cs typeface="AL-Mohanad"/>
            </a:endParaRPr>
          </a:p>
          <a:p>
            <a:pPr marL="342900" lvl="0" indent="-342900">
              <a:buFont typeface="Arial"/>
              <a:buChar char="-"/>
              <a:tabLst>
                <a:tab pos="2971800" algn="ctr"/>
                <a:tab pos="5943600" algn="r"/>
              </a:tabLst>
            </a:pPr>
            <a:r>
              <a:rPr lang="ar-SA" sz="3200" dirty="0">
                <a:latin typeface="Arial"/>
                <a:ea typeface="Times New Roman"/>
                <a:cs typeface="AL-Mohanad"/>
              </a:rPr>
              <a:t>يحدد الأشكال التنظيمية الحديثة التي أفرزتها تكنولوجيا المعلومات </a:t>
            </a:r>
            <a:endParaRPr lang="en-US" sz="3200" dirty="0">
              <a:ea typeface="Times New Roman"/>
              <a:cs typeface="AL-Mohanad"/>
            </a:endParaRPr>
          </a:p>
          <a:p>
            <a:pPr marL="342900" lvl="0" indent="-342900">
              <a:buFont typeface="Arial"/>
              <a:buChar char="-"/>
              <a:tabLst>
                <a:tab pos="2971800" algn="ctr"/>
                <a:tab pos="5943600" algn="r"/>
              </a:tabLst>
            </a:pPr>
            <a:r>
              <a:rPr lang="ar-SA" sz="3200" dirty="0">
                <a:latin typeface="Arial"/>
                <a:ea typeface="Times New Roman"/>
                <a:cs typeface="AL-Mohanad"/>
              </a:rPr>
              <a:t>يعرف التحديات الحديثة التي تواجهها المنظمات</a:t>
            </a:r>
            <a:endParaRPr lang="en-US" sz="3200" dirty="0">
              <a:ea typeface="Times New Roman"/>
              <a:cs typeface="AL-Mohanad"/>
            </a:endParaRPr>
          </a:p>
        </p:txBody>
      </p:sp>
    </p:spTree>
    <p:extLst>
      <p:ext uri="{BB962C8B-B14F-4D97-AF65-F5344CB8AC3E}">
        <p14:creationId xmlns:p14="http://schemas.microsoft.com/office/powerpoint/2010/main" val="7282629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710144" y="332657"/>
            <a:ext cx="2653290" cy="5170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>
              <a:lnSpc>
                <a:spcPct val="115000"/>
              </a:lnSpc>
              <a:spcAft>
                <a:spcPts val="1000"/>
              </a:spcAft>
            </a:pPr>
            <a:r>
              <a:rPr lang="ar-SA" sz="2400" b="1" dirty="0">
                <a:latin typeface="Arial"/>
                <a:ea typeface="Calibri"/>
                <a:cs typeface="AL-Mohanad"/>
              </a:rPr>
              <a:t>مواضيع وحصص المقرر</a:t>
            </a:r>
            <a:endParaRPr lang="en-US" sz="2400" dirty="0">
              <a:ea typeface="Calibri"/>
              <a:cs typeface="Arial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575049"/>
              </p:ext>
            </p:extLst>
          </p:nvPr>
        </p:nvGraphicFramePr>
        <p:xfrm>
          <a:off x="1598628" y="1196752"/>
          <a:ext cx="6039771" cy="3785616"/>
        </p:xfrm>
        <a:graphic>
          <a:graphicData uri="http://schemas.openxmlformats.org/drawingml/2006/table">
            <a:tbl>
              <a:tblPr rtl="1" firstRow="1" firstCol="1" lastRow="1" lastCol="1" bandRow="1" bandCol="1"/>
              <a:tblGrid>
                <a:gridCol w="1015165"/>
                <a:gridCol w="3525353"/>
                <a:gridCol w="1499253"/>
              </a:tblGrid>
              <a:tr h="0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DZ" sz="24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Calibri"/>
                          <a:cs typeface="AL-Mohanad"/>
                        </a:rPr>
                        <a:t>التسلسل</a:t>
                      </a:r>
                      <a:endParaRPr lang="en-US" sz="24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4295" marR="74295" marT="0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DZ" sz="24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Calibri"/>
                          <a:cs typeface="AL-Mohanad"/>
                        </a:rPr>
                        <a:t>الموضوع</a:t>
                      </a:r>
                      <a:endParaRPr lang="en-US" sz="24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4295" marR="74295" marT="0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EG" sz="24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Calibri"/>
                          <a:cs typeface="AL-Mohanad"/>
                        </a:rPr>
                        <a:t>عدد الحصص</a:t>
                      </a:r>
                      <a:endParaRPr lang="en-US" sz="24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4295" marR="74295" marT="0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DZ" sz="24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Calibri"/>
                          <a:cs typeface="AL-Mohanad"/>
                        </a:rPr>
                        <a:t>1</a:t>
                      </a:r>
                      <a:endParaRPr lang="en-US" sz="24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4295" marR="74295" marT="0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4295" marR="74295" marT="0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4295" marR="74295" marT="0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EG" sz="2400">
                          <a:solidFill>
                            <a:srgbClr val="000000"/>
                          </a:solidFill>
                          <a:effectLst/>
                          <a:latin typeface="Arial"/>
                          <a:ea typeface="Calibri"/>
                          <a:cs typeface="AL-Mohanad"/>
                        </a:rPr>
                        <a:t>2</a:t>
                      </a:r>
                      <a:endParaRPr lang="en-US" sz="24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4295" marR="74295" marT="0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4295" marR="74295" marT="0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4295" marR="74295" marT="0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EG" sz="2400">
                          <a:solidFill>
                            <a:srgbClr val="000000"/>
                          </a:solidFill>
                          <a:effectLst/>
                          <a:latin typeface="Arial"/>
                          <a:ea typeface="Calibri"/>
                          <a:cs typeface="AL-Mohanad"/>
                        </a:rPr>
                        <a:t>3</a:t>
                      </a:r>
                      <a:endParaRPr lang="en-US" sz="24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4295" marR="74295" marT="0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ar-DZ" sz="2400" dirty="0" smtClean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ar-DZ" sz="2400" dirty="0" smtClean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ar-DZ" sz="2400" dirty="0" smtClean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4295" marR="74295" marT="0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ar-DZ" sz="2400" dirty="0" smtClean="0">
                        <a:solidFill>
                          <a:srgbClr val="000000"/>
                        </a:solidFill>
                        <a:effectLst/>
                        <a:latin typeface="Arial"/>
                        <a:ea typeface="Calibri"/>
                        <a:cs typeface="Arial"/>
                      </a:endParaRPr>
                    </a:p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4295" marR="74295" marT="0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EG" sz="2400">
                          <a:solidFill>
                            <a:srgbClr val="000000"/>
                          </a:solidFill>
                          <a:effectLst/>
                          <a:latin typeface="Arial"/>
                          <a:ea typeface="Calibri"/>
                          <a:cs typeface="AL-Mohanad"/>
                        </a:rPr>
                        <a:t>4</a:t>
                      </a:r>
                      <a:endParaRPr lang="en-US" sz="24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4295" marR="74295" marT="0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4295" marR="74295" marT="0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4295" marR="74295" marT="0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EG" sz="24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Calibri"/>
                          <a:cs typeface="AL-Mohanad"/>
                        </a:rPr>
                        <a:t>5</a:t>
                      </a:r>
                      <a:endParaRPr lang="en-US" sz="24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4295" marR="74295" marT="0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4295" marR="74295" marT="0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4295" marR="74295" marT="0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3048000" y="1600200"/>
            <a:ext cx="3581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dirty="0">
                <a:solidFill>
                  <a:srgbClr val="000000"/>
                </a:solidFill>
                <a:latin typeface="Arial"/>
                <a:ea typeface="Calibri"/>
                <a:cs typeface="AL-Mohanad"/>
              </a:rPr>
              <a:t>تقديم </a:t>
            </a:r>
            <a:r>
              <a:rPr lang="ar-DZ" sz="2400" dirty="0" smtClean="0">
                <a:solidFill>
                  <a:srgbClr val="000000"/>
                </a:solidFill>
                <a:latin typeface="Arial"/>
                <a:ea typeface="Calibri"/>
                <a:cs typeface="AL-Mohanad"/>
              </a:rPr>
              <a:t>المقرر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3048640" y="1935412"/>
            <a:ext cx="3581400" cy="489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ar-EG" sz="2400" dirty="0">
                <a:solidFill>
                  <a:srgbClr val="000000"/>
                </a:solidFill>
                <a:latin typeface="Arial"/>
                <a:ea typeface="Calibri"/>
                <a:cs typeface="AL-Mohanad"/>
              </a:rPr>
              <a:t>مدخل </a:t>
            </a:r>
            <a:r>
              <a:rPr lang="ar-DZ" sz="2400" dirty="0" smtClean="0">
                <a:solidFill>
                  <a:srgbClr val="000000"/>
                </a:solidFill>
                <a:latin typeface="Arial"/>
                <a:ea typeface="Calibri"/>
                <a:cs typeface="AL-Mohanad"/>
              </a:rPr>
              <a:t>لنظرية المنظمات</a:t>
            </a:r>
            <a:endParaRPr lang="en-US" sz="2400" dirty="0">
              <a:latin typeface="Calibri"/>
              <a:ea typeface="Calibri"/>
              <a:cs typeface="Arial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31992" y="2513568"/>
            <a:ext cx="3581400" cy="1339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ar-EG" sz="2400" dirty="0">
                <a:solidFill>
                  <a:srgbClr val="000000"/>
                </a:solidFill>
                <a:latin typeface="Arial"/>
                <a:ea typeface="Calibri"/>
                <a:cs typeface="AL-Mohanad"/>
              </a:rPr>
              <a:t>النظرية التقليدية للمنظمات</a:t>
            </a:r>
            <a:endParaRPr lang="en-US" sz="2400" dirty="0">
              <a:latin typeface="Calibri"/>
              <a:ea typeface="Calibri"/>
              <a:cs typeface="Arial"/>
            </a:endParaRP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solidFill>
                  <a:srgbClr val="000000"/>
                </a:solidFill>
                <a:latin typeface="Arial"/>
                <a:ea typeface="Calibri"/>
                <a:cs typeface="AL-Mohanad"/>
              </a:rPr>
              <a:t> -</a:t>
            </a:r>
            <a:r>
              <a:rPr lang="ar-EG" sz="2400" dirty="0">
                <a:solidFill>
                  <a:srgbClr val="000000"/>
                </a:solidFill>
                <a:latin typeface="Arial"/>
                <a:ea typeface="Calibri"/>
                <a:cs typeface="AL-Mohanad"/>
              </a:rPr>
              <a:t>النظرية الكلاسيكية </a:t>
            </a:r>
            <a:endParaRPr lang="en-US" sz="2400" dirty="0">
              <a:latin typeface="Calibri"/>
              <a:ea typeface="Calibri"/>
              <a:cs typeface="Arial"/>
            </a:endParaRP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ar-DZ" sz="2400" dirty="0">
                <a:solidFill>
                  <a:srgbClr val="000000"/>
                </a:solidFill>
                <a:latin typeface="Arial"/>
                <a:ea typeface="Calibri"/>
                <a:cs typeface="AL-Mohanad"/>
              </a:rPr>
              <a:t>- </a:t>
            </a:r>
            <a:r>
              <a:rPr lang="ar-EG" sz="2400" dirty="0">
                <a:solidFill>
                  <a:srgbClr val="000000"/>
                </a:solidFill>
                <a:latin typeface="Arial"/>
                <a:ea typeface="Calibri"/>
                <a:cs typeface="AL-Mohanad"/>
              </a:rPr>
              <a:t>نظرية العلاقات الإنسانية</a:t>
            </a:r>
            <a:endParaRPr lang="en-US" sz="2400" dirty="0">
              <a:latin typeface="Calibri"/>
              <a:ea typeface="Calibri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062087" y="4047963"/>
            <a:ext cx="3581400" cy="489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ar-EG" sz="2400" dirty="0" smtClean="0">
                <a:solidFill>
                  <a:srgbClr val="000000"/>
                </a:solidFill>
                <a:latin typeface="Arial"/>
                <a:ea typeface="Calibri"/>
                <a:cs typeface="AL-Mohanad"/>
              </a:rPr>
              <a:t>نظريات </a:t>
            </a:r>
            <a:r>
              <a:rPr lang="ar-DZ" sz="2400" dirty="0" smtClean="0">
                <a:solidFill>
                  <a:srgbClr val="000000"/>
                </a:solidFill>
                <a:latin typeface="Arial"/>
                <a:ea typeface="Calibri"/>
                <a:cs typeface="AL-Mohanad"/>
              </a:rPr>
              <a:t>الظرفية (</a:t>
            </a:r>
            <a:r>
              <a:rPr lang="ar-DZ" sz="2400" dirty="0" err="1" smtClean="0">
                <a:solidFill>
                  <a:srgbClr val="000000"/>
                </a:solidFill>
                <a:latin typeface="Arial"/>
                <a:ea typeface="Calibri"/>
                <a:cs typeface="AL-Mohanad"/>
              </a:rPr>
              <a:t>الموقفية</a:t>
            </a:r>
            <a:r>
              <a:rPr lang="ar-DZ" sz="2400" dirty="0" smtClean="0">
                <a:solidFill>
                  <a:srgbClr val="000000"/>
                </a:solidFill>
                <a:latin typeface="Arial"/>
                <a:ea typeface="Calibri"/>
                <a:cs typeface="AL-Mohanad"/>
              </a:rPr>
              <a:t>)</a:t>
            </a:r>
            <a:endParaRPr lang="en-US" sz="2400" dirty="0">
              <a:latin typeface="Calibri"/>
              <a:ea typeface="Calibri"/>
              <a:cs typeface="Arial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78095" y="4399475"/>
            <a:ext cx="3581400" cy="489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ar-EG" sz="2400" dirty="0" smtClean="0">
                <a:solidFill>
                  <a:srgbClr val="000000"/>
                </a:solidFill>
                <a:latin typeface="Arial"/>
                <a:ea typeface="Calibri"/>
                <a:cs typeface="AL-Mohanad"/>
              </a:rPr>
              <a:t>الهياكل التنظيمية</a:t>
            </a:r>
            <a:endParaRPr lang="en-US" sz="2400" dirty="0">
              <a:latin typeface="Calibri"/>
              <a:ea typeface="Calibri"/>
              <a:cs typeface="Arial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828800" y="1600200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DZ" dirty="0" smtClean="0"/>
              <a:t>1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828800" y="2055829"/>
            <a:ext cx="914400" cy="3903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>
                <a:solidFill>
                  <a:srgbClr val="000000"/>
                </a:solidFill>
                <a:latin typeface="Arial"/>
                <a:ea typeface="Calibri"/>
                <a:cs typeface="AL-Mohanad"/>
              </a:rPr>
              <a:t>2</a:t>
            </a:r>
            <a:endParaRPr lang="en-US" dirty="0">
              <a:latin typeface="Calibri"/>
              <a:ea typeface="Calibri"/>
              <a:cs typeface="Arial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815993" y="3057363"/>
            <a:ext cx="914400" cy="3903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>
                <a:solidFill>
                  <a:srgbClr val="000000"/>
                </a:solidFill>
                <a:latin typeface="Arial"/>
                <a:ea typeface="Calibri"/>
                <a:cs typeface="AL-Mohanad"/>
              </a:rPr>
              <a:t>2</a:t>
            </a:r>
            <a:endParaRPr lang="en-US" dirty="0">
              <a:latin typeface="Calibri"/>
              <a:ea typeface="Calibri"/>
              <a:cs typeface="Arial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848650" y="4076778"/>
            <a:ext cx="914400" cy="3903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ar-DZ" dirty="0" smtClean="0">
                <a:solidFill>
                  <a:srgbClr val="000000"/>
                </a:solidFill>
                <a:latin typeface="Arial"/>
                <a:ea typeface="Calibri"/>
                <a:cs typeface="AL-Mohanad"/>
              </a:rPr>
              <a:t>1</a:t>
            </a:r>
            <a:endParaRPr lang="en-US" dirty="0">
              <a:latin typeface="Calibri"/>
              <a:ea typeface="Calibri"/>
              <a:cs typeface="Arial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828800" y="4537712"/>
            <a:ext cx="914400" cy="3903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ar-DZ" dirty="0" smtClean="0">
                <a:solidFill>
                  <a:srgbClr val="000000"/>
                </a:solidFill>
                <a:latin typeface="Arial"/>
                <a:ea typeface="Calibri"/>
                <a:cs typeface="AL-Mohanad"/>
              </a:rPr>
              <a:t>1</a:t>
            </a:r>
            <a:endParaRPr lang="en-US" dirty="0">
              <a:latin typeface="Calibri"/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83136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10" grpId="0"/>
      <p:bldP spid="11" grpId="0"/>
      <p:bldP spid="12" grpId="0"/>
      <p:bldP spid="14" grpId="0"/>
      <p:bldP spid="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296870"/>
              </p:ext>
            </p:extLst>
          </p:nvPr>
        </p:nvGraphicFramePr>
        <p:xfrm>
          <a:off x="1677675" y="188640"/>
          <a:ext cx="5958540" cy="5047488"/>
        </p:xfrm>
        <a:graphic>
          <a:graphicData uri="http://schemas.openxmlformats.org/drawingml/2006/table">
            <a:tbl>
              <a:tblPr rtl="1" firstRow="1" firstCol="1" lastRow="1" lastCol="1" bandRow="1" bandCol="1"/>
              <a:tblGrid>
                <a:gridCol w="1046005"/>
                <a:gridCol w="3748381"/>
                <a:gridCol w="1164154"/>
              </a:tblGrid>
              <a:tr h="0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DZ" sz="24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Calibri"/>
                          <a:cs typeface="AL-Mohanad"/>
                        </a:rPr>
                        <a:t>التسلسل</a:t>
                      </a:r>
                      <a:endParaRPr lang="en-US" sz="24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4295" marR="74295" marT="0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DZ" sz="24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Calibri"/>
                          <a:cs typeface="AL-Mohanad"/>
                        </a:rPr>
                        <a:t>الموضوع</a:t>
                      </a:r>
                      <a:endParaRPr lang="en-US" sz="24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4295" marR="74295" marT="0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EG" sz="24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Calibri"/>
                          <a:cs typeface="AL-Mohanad"/>
                        </a:rPr>
                        <a:t>عدد الحصص</a:t>
                      </a:r>
                      <a:endParaRPr lang="en-US" sz="24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4295" marR="74295" marT="0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EG" sz="24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Calibri"/>
                          <a:cs typeface="AL-Mohanad"/>
                        </a:rPr>
                        <a:t>6</a:t>
                      </a:r>
                      <a:endParaRPr lang="en-US" sz="24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4295" marR="74295" marT="0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ar-DZ" sz="2400" dirty="0" smtClean="0">
                        <a:effectLst/>
                        <a:latin typeface="Calibri"/>
                        <a:ea typeface="Calibri"/>
                        <a:cs typeface="AL-Mohanad"/>
                      </a:endParaRPr>
                    </a:p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ar-DZ" sz="2400" dirty="0" smtClean="0">
                        <a:effectLst/>
                        <a:latin typeface="Calibri"/>
                        <a:ea typeface="Calibri"/>
                        <a:cs typeface="AL-Mohanad"/>
                      </a:endParaRPr>
                    </a:p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ar-DZ" sz="2400" dirty="0" smtClean="0">
                        <a:effectLst/>
                        <a:latin typeface="Calibri"/>
                        <a:ea typeface="Calibri"/>
                        <a:cs typeface="AL-Mohanad"/>
                      </a:endParaRPr>
                    </a:p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ar-DZ" sz="2400" dirty="0" smtClean="0">
                        <a:effectLst/>
                        <a:latin typeface="Calibri"/>
                        <a:ea typeface="Calibri"/>
                        <a:cs typeface="AL-Mohanad"/>
                      </a:endParaRPr>
                    </a:p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ar-DZ" sz="2400" dirty="0" smtClean="0">
                        <a:effectLst/>
                        <a:latin typeface="Calibri"/>
                        <a:ea typeface="Calibri"/>
                        <a:cs typeface="AL-Mohanad"/>
                      </a:endParaRPr>
                    </a:p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effectLst/>
                        <a:latin typeface="Calibri"/>
                        <a:ea typeface="Calibri"/>
                        <a:cs typeface="AL-Mohanad"/>
                      </a:endParaRPr>
                    </a:p>
                  </a:txBody>
                  <a:tcPr marL="74295" marR="74295" marT="0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ar-DZ" sz="2400" dirty="0" smtClean="0">
                        <a:solidFill>
                          <a:srgbClr val="000000"/>
                        </a:solidFill>
                        <a:effectLst/>
                        <a:latin typeface="Arial"/>
                        <a:ea typeface="Calibri"/>
                        <a:cs typeface="Arial"/>
                      </a:endParaRPr>
                    </a:p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ar-DZ" sz="2400" dirty="0" smtClean="0">
                        <a:solidFill>
                          <a:srgbClr val="000000"/>
                        </a:solidFill>
                        <a:effectLst/>
                        <a:latin typeface="Arial"/>
                        <a:ea typeface="Calibri"/>
                        <a:cs typeface="Arial"/>
                      </a:endParaRPr>
                    </a:p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ar-DZ" sz="2400" dirty="0" smtClean="0">
                        <a:solidFill>
                          <a:srgbClr val="000000"/>
                        </a:solidFill>
                        <a:effectLst/>
                        <a:latin typeface="Arial"/>
                        <a:ea typeface="Calibri"/>
                        <a:cs typeface="Arial"/>
                      </a:endParaRPr>
                    </a:p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4295" marR="74295" marT="0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EG" sz="2400">
                          <a:solidFill>
                            <a:srgbClr val="000000"/>
                          </a:solidFill>
                          <a:effectLst/>
                          <a:latin typeface="Arial"/>
                          <a:ea typeface="Calibri"/>
                          <a:cs typeface="AL-Mohanad"/>
                        </a:rPr>
                        <a:t>7</a:t>
                      </a:r>
                      <a:endParaRPr lang="en-US" sz="24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4295" marR="74295" marT="0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4295" marR="74295" marT="0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4295" marR="74295" marT="0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EG" sz="2400">
                          <a:solidFill>
                            <a:srgbClr val="000000"/>
                          </a:solidFill>
                          <a:effectLst/>
                          <a:latin typeface="Arial"/>
                          <a:ea typeface="Calibri"/>
                          <a:cs typeface="AL-Mohanad"/>
                        </a:rPr>
                        <a:t>8</a:t>
                      </a:r>
                      <a:endParaRPr lang="en-US" sz="24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4295" marR="74295" marT="0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4295" marR="74295" marT="0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4295" marR="74295" marT="0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3830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400">
                          <a:solidFill>
                            <a:srgbClr val="000000"/>
                          </a:solidFill>
                          <a:effectLst/>
                          <a:latin typeface="Arial"/>
                          <a:ea typeface="Calibri"/>
                          <a:cs typeface="AL-Mohanad"/>
                        </a:rPr>
                        <a:t>9</a:t>
                      </a:r>
                      <a:endParaRPr lang="en-US" sz="24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4295" marR="74295" marT="0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4295" marR="74295" marT="0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4295" marR="74295" marT="0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400">
                          <a:solidFill>
                            <a:srgbClr val="000000"/>
                          </a:solidFill>
                          <a:effectLst/>
                          <a:latin typeface="Arial"/>
                          <a:ea typeface="Calibri"/>
                          <a:cs typeface="AL-Mohanad"/>
                        </a:rPr>
                        <a:t>10</a:t>
                      </a:r>
                      <a:endParaRPr lang="en-US" sz="24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4295" marR="74295" marT="0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4295" marR="74295" marT="0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4295" marR="74295" marT="0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2727590" y="2556947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48000" y="1066800"/>
            <a:ext cx="3505200" cy="24283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ar-EG" sz="2400" dirty="0">
                <a:solidFill>
                  <a:srgbClr val="000000"/>
                </a:solidFill>
                <a:latin typeface="Arial"/>
                <a:ea typeface="Calibri"/>
                <a:cs typeface="AL-Mohanad"/>
              </a:rPr>
              <a:t>النظريات الاقتصادية للمنظمات</a:t>
            </a:r>
            <a:endParaRPr lang="en-US" sz="2400" dirty="0">
              <a:solidFill>
                <a:srgbClr val="000000"/>
              </a:solidFill>
              <a:latin typeface="Arial"/>
              <a:ea typeface="Calibri"/>
              <a:cs typeface="AL-Mohanad"/>
            </a:endParaRPr>
          </a:p>
          <a:p>
            <a:pPr marL="3429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/>
              <a:buChar char="-"/>
            </a:pPr>
            <a:r>
              <a:rPr lang="ar-DZ" dirty="0">
                <a:solidFill>
                  <a:srgbClr val="000000"/>
                </a:solidFill>
                <a:latin typeface="Arial"/>
                <a:ea typeface="Calibri"/>
                <a:cs typeface="AL-Mohanad"/>
              </a:rPr>
              <a:t>النظرية السلوكية</a:t>
            </a:r>
            <a:endParaRPr lang="en-US" dirty="0">
              <a:latin typeface="Calibri"/>
              <a:ea typeface="Calibri"/>
              <a:cs typeface="AL-Mohanad"/>
            </a:endParaRPr>
          </a:p>
          <a:p>
            <a:pPr marL="3429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/>
              <a:buChar char="-"/>
            </a:pPr>
            <a:r>
              <a:rPr lang="ar-DZ" dirty="0">
                <a:solidFill>
                  <a:srgbClr val="000000"/>
                </a:solidFill>
                <a:latin typeface="Arial"/>
                <a:ea typeface="Calibri"/>
                <a:cs typeface="AL-Mohanad"/>
              </a:rPr>
              <a:t>نظرية القرار</a:t>
            </a:r>
            <a:endParaRPr lang="en-US" dirty="0">
              <a:latin typeface="Calibri"/>
              <a:ea typeface="Calibri"/>
              <a:cs typeface="AL-Mohanad"/>
            </a:endParaRPr>
          </a:p>
          <a:p>
            <a:pPr marL="3429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/>
              <a:buChar char="-"/>
            </a:pPr>
            <a:r>
              <a:rPr lang="ar-DZ" dirty="0">
                <a:solidFill>
                  <a:srgbClr val="000000"/>
                </a:solidFill>
                <a:latin typeface="Arial"/>
                <a:ea typeface="Calibri"/>
                <a:cs typeface="AL-Mohanad"/>
              </a:rPr>
              <a:t>النظرية الإدارية </a:t>
            </a:r>
            <a:endParaRPr lang="en-US" dirty="0">
              <a:latin typeface="Calibri"/>
              <a:ea typeface="Calibri"/>
              <a:cs typeface="AL-Mohanad"/>
            </a:endParaRPr>
          </a:p>
          <a:p>
            <a:pPr marL="3429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/>
              <a:buChar char="-"/>
            </a:pPr>
            <a:r>
              <a:rPr lang="ar-DZ" dirty="0">
                <a:solidFill>
                  <a:srgbClr val="000000"/>
                </a:solidFill>
                <a:latin typeface="Arial"/>
                <a:ea typeface="Calibri"/>
                <a:cs typeface="AL-Mohanad"/>
              </a:rPr>
              <a:t>نظرية المعاملات</a:t>
            </a:r>
            <a:endParaRPr lang="en-US" dirty="0">
              <a:latin typeface="Calibri"/>
              <a:ea typeface="Calibri"/>
              <a:cs typeface="AL-Mohanad"/>
            </a:endParaRPr>
          </a:p>
          <a:p>
            <a:pPr marL="3429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/>
              <a:buChar char="-"/>
            </a:pPr>
            <a:r>
              <a:rPr lang="ar-DZ" dirty="0">
                <a:solidFill>
                  <a:srgbClr val="000000"/>
                </a:solidFill>
                <a:latin typeface="Arial"/>
                <a:ea typeface="Calibri"/>
                <a:cs typeface="AL-Mohanad"/>
              </a:rPr>
              <a:t>نظرية حقوق الملكية</a:t>
            </a:r>
            <a:endParaRPr lang="en-US" dirty="0">
              <a:latin typeface="Calibri"/>
              <a:ea typeface="Calibri"/>
              <a:cs typeface="AL-Mohanad"/>
            </a:endParaRPr>
          </a:p>
          <a:p>
            <a:pPr marL="3429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/>
              <a:buChar char="-"/>
            </a:pPr>
            <a:r>
              <a:rPr lang="ar-DZ" dirty="0">
                <a:solidFill>
                  <a:srgbClr val="000000"/>
                </a:solidFill>
                <a:latin typeface="Arial"/>
                <a:ea typeface="Calibri"/>
                <a:cs typeface="AL-Mohanad"/>
              </a:rPr>
              <a:t>نظرية الوكالة</a:t>
            </a:r>
            <a:endParaRPr lang="en-US" dirty="0">
              <a:latin typeface="Calibri"/>
              <a:ea typeface="Calibri"/>
              <a:cs typeface="AL-Mohanad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581400" y="3505200"/>
            <a:ext cx="2971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EG" sz="2400" dirty="0">
                <a:solidFill>
                  <a:srgbClr val="000000"/>
                </a:solidFill>
                <a:latin typeface="Arial"/>
                <a:ea typeface="Calibri"/>
                <a:cs typeface="AL-Mohanad"/>
              </a:rPr>
              <a:t>النظريات </a:t>
            </a:r>
            <a:r>
              <a:rPr lang="ar-EG" sz="2400" dirty="0" smtClean="0">
                <a:solidFill>
                  <a:srgbClr val="000000"/>
                </a:solidFill>
                <a:latin typeface="Arial"/>
                <a:ea typeface="Calibri"/>
                <a:cs typeface="AL-Mohanad"/>
              </a:rPr>
              <a:t>الحديثة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581400" y="3886200"/>
            <a:ext cx="2971800" cy="489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ar-EG" sz="2400" dirty="0">
                <a:solidFill>
                  <a:srgbClr val="000000"/>
                </a:solidFill>
                <a:latin typeface="Arial"/>
                <a:ea typeface="Calibri"/>
                <a:cs typeface="AL-Mohanad"/>
              </a:rPr>
              <a:t>السلطة والاستراتيجية</a:t>
            </a:r>
            <a:endParaRPr lang="en-US" sz="2400" dirty="0">
              <a:latin typeface="Calibri"/>
              <a:ea typeface="Calibri"/>
              <a:cs typeface="Arial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819955" y="4267200"/>
            <a:ext cx="3733245" cy="517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ar-SA" sz="2400" dirty="0">
                <a:solidFill>
                  <a:srgbClr val="000000"/>
                </a:solidFill>
                <a:latin typeface="Arial"/>
                <a:ea typeface="Calibri"/>
                <a:cs typeface="AL-Mohanad"/>
              </a:rPr>
              <a:t>الأشكال </a:t>
            </a:r>
            <a:r>
              <a:rPr lang="ar-DZ" sz="2400" dirty="0">
                <a:solidFill>
                  <a:srgbClr val="000000"/>
                </a:solidFill>
                <a:latin typeface="Arial"/>
                <a:ea typeface="Calibri"/>
                <a:cs typeface="AL-Mohanad"/>
              </a:rPr>
              <a:t>والتحديات </a:t>
            </a:r>
            <a:r>
              <a:rPr lang="ar-SA" sz="2400" dirty="0">
                <a:solidFill>
                  <a:srgbClr val="000000"/>
                </a:solidFill>
                <a:latin typeface="Arial"/>
                <a:ea typeface="Calibri"/>
                <a:cs typeface="AL-Mohanad"/>
              </a:rPr>
              <a:t>الحديثة للمنظمات</a:t>
            </a:r>
            <a:endParaRPr lang="en-US" sz="2400" dirty="0">
              <a:latin typeface="Calibri"/>
              <a:ea typeface="Calibri"/>
              <a:cs typeface="Arial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819955" y="4724400"/>
            <a:ext cx="3733245" cy="489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ar-SA" sz="2400" dirty="0">
                <a:solidFill>
                  <a:srgbClr val="000000"/>
                </a:solidFill>
                <a:latin typeface="Arial"/>
                <a:ea typeface="Calibri"/>
                <a:cs typeface="AL-Mohanad"/>
              </a:rPr>
              <a:t>مراجعة</a:t>
            </a:r>
            <a:endParaRPr lang="en-US" sz="2400" dirty="0">
              <a:latin typeface="Calibri"/>
              <a:ea typeface="Calibri"/>
              <a:cs typeface="Arial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905555" y="2133600"/>
            <a:ext cx="914400" cy="3903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ar-DZ" dirty="0" smtClean="0">
                <a:solidFill>
                  <a:srgbClr val="000000"/>
                </a:solidFill>
                <a:latin typeface="Arial"/>
                <a:ea typeface="Calibri"/>
                <a:cs typeface="AL-Mohanad"/>
              </a:rPr>
              <a:t>3</a:t>
            </a:r>
            <a:endParaRPr lang="en-US" dirty="0">
              <a:latin typeface="Calibri"/>
              <a:ea typeface="Calibri"/>
              <a:cs typeface="Arial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813190" y="3505200"/>
            <a:ext cx="914400" cy="3903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ar-DZ" dirty="0" smtClean="0">
                <a:solidFill>
                  <a:srgbClr val="000000"/>
                </a:solidFill>
                <a:latin typeface="Arial"/>
                <a:ea typeface="Calibri"/>
                <a:cs typeface="AL-Mohanad"/>
              </a:rPr>
              <a:t>1</a:t>
            </a:r>
            <a:endParaRPr lang="en-US" dirty="0">
              <a:latin typeface="Calibri"/>
              <a:ea typeface="Calibri"/>
              <a:cs typeface="Arial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813190" y="3930383"/>
            <a:ext cx="914400" cy="3903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ar-DZ" dirty="0" smtClean="0">
                <a:solidFill>
                  <a:srgbClr val="000000"/>
                </a:solidFill>
                <a:latin typeface="Arial"/>
                <a:ea typeface="Calibri"/>
                <a:cs typeface="AL-Mohanad"/>
              </a:rPr>
              <a:t>1</a:t>
            </a:r>
            <a:endParaRPr lang="en-US" dirty="0">
              <a:latin typeface="Calibri"/>
              <a:ea typeface="Calibri"/>
              <a:cs typeface="Arial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813190" y="4396463"/>
            <a:ext cx="914400" cy="3903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ar-DZ" dirty="0" smtClean="0">
                <a:solidFill>
                  <a:srgbClr val="000000"/>
                </a:solidFill>
                <a:latin typeface="Arial"/>
                <a:ea typeface="Calibri"/>
                <a:cs typeface="AL-Mohanad"/>
              </a:rPr>
              <a:t>2</a:t>
            </a:r>
            <a:endParaRPr lang="en-US" dirty="0">
              <a:latin typeface="Calibri"/>
              <a:ea typeface="Calibri"/>
              <a:cs typeface="Arial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813190" y="4777861"/>
            <a:ext cx="914400" cy="3903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ar-DZ" dirty="0" smtClean="0">
                <a:solidFill>
                  <a:srgbClr val="000000"/>
                </a:solidFill>
                <a:latin typeface="Arial"/>
                <a:ea typeface="Calibri"/>
                <a:cs typeface="AL-Mohanad"/>
              </a:rPr>
              <a:t>1</a:t>
            </a:r>
            <a:endParaRPr lang="en-US" dirty="0">
              <a:latin typeface="Calibri"/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11322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7482598"/>
              </p:ext>
            </p:extLst>
          </p:nvPr>
        </p:nvGraphicFramePr>
        <p:xfrm>
          <a:off x="1782696" y="1600200"/>
          <a:ext cx="7266055" cy="2651890"/>
        </p:xfrm>
        <a:graphic>
          <a:graphicData uri="http://schemas.openxmlformats.org/drawingml/2006/table">
            <a:tbl>
              <a:tblPr rtl="1" firstRow="1" bandRow="1">
                <a:tableStyleId>{3C2FFA5D-87B4-456A-9821-1D502468CF0F}</a:tableStyleId>
              </a:tblPr>
              <a:tblGrid>
                <a:gridCol w="5007230"/>
                <a:gridCol w="2258825"/>
              </a:tblGrid>
              <a:tr h="370946"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 rtl="1"/>
                      <a:r>
                        <a:rPr lang="ar-SA" sz="2400" dirty="0" smtClean="0"/>
                        <a:t>النشاط </a:t>
                      </a:r>
                      <a:endParaRPr lang="ar-SA" sz="2400" dirty="0"/>
                    </a:p>
                  </a:txBody>
                  <a:tcPr marL="99060" marR="99060" marT="45733" marB="45733"/>
                </a:tc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 rtl="1"/>
                      <a:r>
                        <a:rPr lang="ar-SA" sz="2400" dirty="0" smtClean="0"/>
                        <a:t>الدرجة</a:t>
                      </a:r>
                      <a:endParaRPr lang="ar-SA" sz="2400" dirty="0"/>
                    </a:p>
                  </a:txBody>
                  <a:tcPr marL="99060" marR="99060" marT="45733" marB="45733"/>
                </a:tc>
              </a:tr>
              <a:tr h="370946"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 rtl="1"/>
                      <a:r>
                        <a:rPr lang="ar-SA" sz="2400" dirty="0" smtClean="0"/>
                        <a:t>المشاركة في منتديات الحوار على البلاك</a:t>
                      </a:r>
                      <a:r>
                        <a:rPr lang="ar-SA" sz="2400" baseline="0" dirty="0" smtClean="0"/>
                        <a:t> بورد</a:t>
                      </a:r>
                      <a:endParaRPr lang="ar-SA" sz="2400" dirty="0"/>
                    </a:p>
                  </a:txBody>
                  <a:tcPr marL="99060" marR="99060" marT="45733" marB="45733"/>
                </a:tc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400" dirty="0" smtClean="0"/>
                        <a:t>10 درجات</a:t>
                      </a:r>
                      <a:endParaRPr lang="en-US" sz="2400" dirty="0" smtClean="0"/>
                    </a:p>
                  </a:txBody>
                  <a:tcPr marL="99060" marR="99060" marT="45733" marB="45733"/>
                </a:tc>
              </a:tr>
              <a:tr h="370946"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 rtl="1"/>
                      <a:r>
                        <a:rPr lang="ar-SA" sz="2400" dirty="0" smtClean="0"/>
                        <a:t>حضور المحاضرات المسجلة والمحاضرات المباشرة</a:t>
                      </a:r>
                      <a:endParaRPr lang="ar-SA" sz="2400" dirty="0"/>
                    </a:p>
                  </a:txBody>
                  <a:tcPr marL="99060" marR="99060" marT="45733" marB="45733"/>
                </a:tc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400" dirty="0" smtClean="0"/>
                        <a:t>10 درجات</a:t>
                      </a:r>
                      <a:endParaRPr lang="en-US" sz="2400" dirty="0" smtClean="0"/>
                    </a:p>
                  </a:txBody>
                  <a:tcPr marL="99060" marR="99060" marT="45733" marB="45733"/>
                </a:tc>
              </a:tr>
              <a:tr h="370946"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 rtl="1"/>
                      <a:r>
                        <a:rPr lang="ar-SA" sz="2400" dirty="0" smtClean="0"/>
                        <a:t>الواجبات المنزلية </a:t>
                      </a:r>
                      <a:r>
                        <a:rPr lang="ar-DZ" sz="2400" dirty="0" smtClean="0"/>
                        <a:t>(3 واجبات)</a:t>
                      </a:r>
                      <a:endParaRPr lang="ar-SA" sz="2400" dirty="0"/>
                    </a:p>
                  </a:txBody>
                  <a:tcPr marL="99060" marR="99060" marT="45733" marB="45733"/>
                </a:tc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rtl="1"/>
                      <a:r>
                        <a:rPr lang="ar-SA" sz="2400" dirty="0" smtClean="0"/>
                        <a:t>10 درجات</a:t>
                      </a:r>
                      <a:endParaRPr lang="ar-SA" sz="2400" dirty="0"/>
                    </a:p>
                  </a:txBody>
                  <a:tcPr marL="99060" marR="99060" marT="45733" marB="45733"/>
                </a:tc>
              </a:tr>
              <a:tr h="370946"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 rtl="1"/>
                      <a:r>
                        <a:rPr lang="ar-SA" sz="2400" dirty="0" smtClean="0"/>
                        <a:t>الاختبار النهائي </a:t>
                      </a:r>
                      <a:endParaRPr lang="ar-SA" sz="2400" dirty="0"/>
                    </a:p>
                  </a:txBody>
                  <a:tcPr marL="99060" marR="99060" marT="45733" marB="45733"/>
                </a:tc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rtl="1"/>
                      <a:r>
                        <a:rPr lang="ar-SA" sz="2400" dirty="0" smtClean="0"/>
                        <a:t>70</a:t>
                      </a:r>
                      <a:r>
                        <a:rPr lang="ar-DZ" sz="2400" dirty="0" smtClean="0"/>
                        <a:t>  </a:t>
                      </a:r>
                      <a:r>
                        <a:rPr lang="ar-SA" sz="2400" dirty="0" smtClean="0"/>
                        <a:t> درجة</a:t>
                      </a:r>
                      <a:endParaRPr lang="ar-SA" sz="2400" dirty="0"/>
                    </a:p>
                  </a:txBody>
                  <a:tcPr marL="99060" marR="99060" marT="45733" marB="45733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78143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56726" y="764705"/>
            <a:ext cx="8424936" cy="42021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ar-SA" sz="2800" dirty="0">
                <a:latin typeface="Arial"/>
                <a:ea typeface="Calibri"/>
                <a:cs typeface="AL-Mohanad"/>
              </a:rPr>
              <a:t> </a:t>
            </a:r>
            <a:endParaRPr lang="en-US" sz="2800" dirty="0">
              <a:ea typeface="Calibri"/>
              <a:cs typeface="Arial"/>
            </a:endParaRPr>
          </a:p>
          <a:p>
            <a:pPr lvl="0" algn="just">
              <a:lnSpc>
                <a:spcPct val="115000"/>
              </a:lnSpc>
              <a:spcAft>
                <a:spcPts val="1000"/>
              </a:spcAft>
            </a:pPr>
            <a:r>
              <a:rPr lang="ar-SA" sz="2800" b="1" dirty="0">
                <a:latin typeface="Arial"/>
                <a:ea typeface="Calibri"/>
                <a:cs typeface="AL-Mohanad"/>
              </a:rPr>
              <a:t>مصادر التعلم</a:t>
            </a:r>
            <a:r>
              <a:rPr lang="ar-SA" sz="2800" b="1" dirty="0" smtClean="0">
                <a:latin typeface="Arial"/>
                <a:ea typeface="Calibri"/>
                <a:cs typeface="AL-Mohanad"/>
              </a:rPr>
              <a:t>:</a:t>
            </a:r>
            <a:endParaRPr lang="ar-DZ" sz="2800" b="1" dirty="0" smtClean="0">
              <a:latin typeface="Arial"/>
              <a:ea typeface="Calibri"/>
              <a:cs typeface="AL-Mohanad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ar-SA" sz="2800" dirty="0" smtClean="0">
                <a:latin typeface="Arial"/>
                <a:ea typeface="Calibri"/>
                <a:cs typeface="AL-Mohanad"/>
              </a:rPr>
              <a:t>بالإضافة </a:t>
            </a:r>
            <a:r>
              <a:rPr lang="ar-SA" sz="2800" dirty="0">
                <a:latin typeface="Arial"/>
                <a:ea typeface="Calibri"/>
                <a:cs typeface="AL-Mohanad"/>
              </a:rPr>
              <a:t>إلى </a:t>
            </a:r>
            <a:r>
              <a:rPr lang="ar-SA" sz="2800" b="1" dirty="0">
                <a:latin typeface="Arial"/>
                <a:ea typeface="Calibri"/>
                <a:cs typeface="AL-Mohanad"/>
              </a:rPr>
              <a:t>محاضرات</a:t>
            </a:r>
            <a:r>
              <a:rPr lang="ar-SA" sz="2800" dirty="0">
                <a:latin typeface="Arial"/>
                <a:ea typeface="Calibri"/>
                <a:cs typeface="AL-Mohanad"/>
              </a:rPr>
              <a:t> </a:t>
            </a:r>
            <a:r>
              <a:rPr lang="ar-SA" sz="2800" b="1" dirty="0">
                <a:latin typeface="Arial"/>
                <a:ea typeface="Calibri"/>
                <a:cs typeface="AL-Mohanad"/>
              </a:rPr>
              <a:t>المقرر</a:t>
            </a:r>
            <a:r>
              <a:rPr lang="ar-SA" sz="2800" dirty="0">
                <a:latin typeface="Arial"/>
                <a:ea typeface="Calibri"/>
                <a:cs typeface="AL-Mohanad"/>
              </a:rPr>
              <a:t>، يرجع الطالب إلى </a:t>
            </a:r>
            <a:r>
              <a:rPr lang="ar-SA" sz="2800" dirty="0" smtClean="0">
                <a:latin typeface="Arial"/>
                <a:ea typeface="Calibri"/>
                <a:cs typeface="AL-Mohanad"/>
              </a:rPr>
              <a:t>المصدر التالي:</a:t>
            </a:r>
            <a:endParaRPr lang="ar-DZ" sz="2800" dirty="0" smtClean="0">
              <a:latin typeface="Arial"/>
              <a:ea typeface="Calibri"/>
              <a:cs typeface="AL-Mohanad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endParaRPr lang="ar-DZ" sz="2800" dirty="0" smtClean="0">
              <a:latin typeface="Arial"/>
              <a:ea typeface="Calibri"/>
              <a:cs typeface="AL-Mohanad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ar-SA" sz="2800" b="1" dirty="0">
                <a:latin typeface="Arial"/>
                <a:ea typeface="Calibri"/>
                <a:cs typeface="AL-Mohanad"/>
              </a:rPr>
              <a:t>محمد قاسم </a:t>
            </a:r>
            <a:r>
              <a:rPr lang="ar-SA" sz="2800" b="1" dirty="0" err="1" smtClean="0">
                <a:latin typeface="Arial"/>
                <a:ea typeface="Calibri"/>
                <a:cs typeface="AL-Mohanad"/>
              </a:rPr>
              <a:t>القريوتي</a:t>
            </a:r>
            <a:r>
              <a:rPr lang="ar-DZ" sz="2800" b="1" dirty="0" smtClean="0">
                <a:latin typeface="Arial"/>
                <a:ea typeface="Calibri"/>
                <a:cs typeface="AL-Mohanad"/>
              </a:rPr>
              <a:t> </a:t>
            </a:r>
            <a:r>
              <a:rPr lang="ar-SA" sz="2800" b="1" dirty="0" smtClean="0">
                <a:latin typeface="Arial"/>
                <a:ea typeface="Calibri"/>
                <a:cs typeface="AL-Mohanad"/>
              </a:rPr>
              <a:t>: </a:t>
            </a:r>
            <a:r>
              <a:rPr lang="ar-SA" sz="2800" b="1" dirty="0">
                <a:latin typeface="Arial"/>
                <a:ea typeface="Calibri"/>
                <a:cs typeface="AL-Mohanad"/>
              </a:rPr>
              <a:t>نظرية المنظمة </a:t>
            </a:r>
            <a:r>
              <a:rPr lang="ar-SA" sz="2800" b="1" dirty="0" smtClean="0">
                <a:latin typeface="Arial"/>
                <a:ea typeface="Calibri"/>
                <a:cs typeface="AL-Mohanad"/>
              </a:rPr>
              <a:t>والتنظيم،</a:t>
            </a:r>
            <a:r>
              <a:rPr lang="ar-DZ" sz="2800" b="1" dirty="0" smtClean="0">
                <a:latin typeface="Arial"/>
                <a:ea typeface="Calibri"/>
                <a:cs typeface="AL-Mohanad"/>
              </a:rPr>
              <a:t> </a:t>
            </a:r>
            <a:r>
              <a:rPr lang="ar-DZ" sz="2800" dirty="0" smtClean="0">
                <a:latin typeface="Arial"/>
                <a:ea typeface="Calibri"/>
                <a:cs typeface="AL-Mohanad"/>
              </a:rPr>
              <a:t>دار وائل للنشر والتوزيع </a:t>
            </a:r>
            <a:r>
              <a:rPr lang="ar-SA" sz="2800" b="1" dirty="0" smtClean="0">
                <a:latin typeface="Arial"/>
                <a:ea typeface="Calibri"/>
                <a:cs typeface="AL-Mohanad"/>
              </a:rPr>
              <a:t>، </a:t>
            </a:r>
            <a:r>
              <a:rPr lang="ar-SA" sz="2000" dirty="0" smtClean="0">
                <a:latin typeface="Arial"/>
                <a:ea typeface="Calibri"/>
                <a:cs typeface="AL-Mohanad"/>
              </a:rPr>
              <a:t>2008</a:t>
            </a:r>
            <a:r>
              <a:rPr lang="ar-DZ" sz="2000" dirty="0" smtClean="0">
                <a:latin typeface="Arial"/>
                <a:ea typeface="Calibri"/>
                <a:cs typeface="AL-Mohanad"/>
              </a:rPr>
              <a:t> </a:t>
            </a:r>
            <a:endParaRPr lang="ar-DZ" sz="2800" dirty="0" smtClean="0">
              <a:latin typeface="Arial"/>
              <a:ea typeface="Calibri"/>
              <a:cs typeface="AL-Mohanad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en-US" sz="2800" dirty="0"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62014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Number Placeholder 3"/>
          <p:cNvSpPr txBox="1">
            <a:spLocks noGrp="1"/>
          </p:cNvSpPr>
          <p:nvPr/>
        </p:nvSpPr>
        <p:spPr bwMode="auto">
          <a:xfrm>
            <a:off x="2105025" y="6376990"/>
            <a:ext cx="5715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rtl="0" eaLnBrk="1" hangingPunct="1"/>
            <a:fld id="{8F2478C0-7C04-42A0-8562-FCDBDB7BC492}" type="slidenum">
              <a:rPr lang="ar-SA" sz="1200" b="0">
                <a:solidFill>
                  <a:schemeClr val="bg1"/>
                </a:solidFill>
                <a:latin typeface="Calibri" pitchFamily="34" charset="0"/>
              </a:rPr>
              <a:pPr rtl="0" eaLnBrk="1" hangingPunct="1"/>
              <a:t>11</a:t>
            </a:fld>
            <a:endParaRPr lang="en-US" sz="1200" b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6387" name="عنوان 1"/>
          <p:cNvSpPr>
            <a:spLocks/>
          </p:cNvSpPr>
          <p:nvPr/>
        </p:nvSpPr>
        <p:spPr bwMode="auto">
          <a:xfrm>
            <a:off x="838200" y="549277"/>
            <a:ext cx="85344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endParaRPr lang="ar-SA" sz="6400" b="0">
              <a:solidFill>
                <a:srgbClr val="376092"/>
              </a:solidFill>
              <a:latin typeface="Calibri" pitchFamily="34" charset="0"/>
              <a:cs typeface="AL-Battar" pitchFamily="2" charset="-78"/>
            </a:endParaRPr>
          </a:p>
        </p:txBody>
      </p:sp>
      <p:sp>
        <p:nvSpPr>
          <p:cNvPr id="16388" name="عنصر نائب للمحتوى 2"/>
          <p:cNvSpPr>
            <a:spLocks/>
          </p:cNvSpPr>
          <p:nvPr/>
        </p:nvSpPr>
        <p:spPr bwMode="auto">
          <a:xfrm>
            <a:off x="1020764" y="1447800"/>
            <a:ext cx="8504237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73050" indent="-273050" algn="just">
              <a:spcBef>
                <a:spcPct val="20000"/>
              </a:spcBef>
              <a:buFont typeface="Arial" pitchFamily="34" charset="0"/>
              <a:buChar char="•"/>
            </a:pPr>
            <a:endParaRPr lang="ar-SA" sz="3000" b="0">
              <a:solidFill>
                <a:srgbClr val="376092"/>
              </a:solidFill>
              <a:latin typeface="Calibri" pitchFamily="34" charset="0"/>
              <a:cs typeface="AL-Mohanad Bold" pitchFamily="2" charset="-78"/>
            </a:endParaRPr>
          </a:p>
        </p:txBody>
      </p:sp>
      <p:sp>
        <p:nvSpPr>
          <p:cNvPr id="6" name="Title 1"/>
          <p:cNvSpPr>
            <a:spLocks/>
          </p:cNvSpPr>
          <p:nvPr/>
        </p:nvSpPr>
        <p:spPr bwMode="auto">
          <a:xfrm>
            <a:off x="838200" y="120650"/>
            <a:ext cx="85344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endParaRPr lang="ar-SA" sz="6400" b="0">
              <a:solidFill>
                <a:srgbClr val="376092"/>
              </a:solidFill>
              <a:latin typeface="Calibri" pitchFamily="34" charset="0"/>
              <a:cs typeface="AL-Battar" pitchFamily="2" charset="-78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 idx="4294967295"/>
          </p:nvPr>
        </p:nvSpPr>
        <p:spPr>
          <a:xfrm>
            <a:off x="381001" y="2971800"/>
            <a:ext cx="8991600" cy="1143000"/>
          </a:xfrm>
          <a:solidFill>
            <a:schemeClr val="accent1">
              <a:lumMod val="60000"/>
              <a:lumOff val="40000"/>
            </a:schemeClr>
          </a:solidFill>
        </p:spPr>
        <p:txBody>
          <a:bodyPr/>
          <a:lstStyle/>
          <a:p>
            <a:pPr eaLnBrk="1" hangingPunct="1"/>
            <a:r>
              <a:rPr lang="ar-SA" sz="6000" dirty="0" smtClean="0">
                <a:solidFill>
                  <a:schemeClr val="tx1"/>
                </a:solidFill>
                <a:cs typeface="Arial" pitchFamily="34" charset="0"/>
              </a:rPr>
              <a:t>مع </a:t>
            </a:r>
            <a:r>
              <a:rPr lang="ar-SA" sz="6000" dirty="0">
                <a:solidFill>
                  <a:schemeClr val="tx1"/>
                </a:solidFill>
                <a:cs typeface="Arial" pitchFamily="34" charset="0"/>
              </a:rPr>
              <a:t>تمنياتي للجميع بالنجاح </a:t>
            </a:r>
            <a:r>
              <a:rPr lang="ar-SA" sz="6000" dirty="0" smtClean="0">
                <a:solidFill>
                  <a:schemeClr val="tx1"/>
                </a:solidFill>
                <a:cs typeface="Arial" pitchFamily="34" charset="0"/>
              </a:rPr>
              <a:t>والتوفيق</a:t>
            </a:r>
          </a:p>
        </p:txBody>
      </p:sp>
    </p:spTree>
    <p:extLst>
      <p:ext uri="{BB962C8B-B14F-4D97-AF65-F5344CB8AC3E}">
        <p14:creationId xmlns:p14="http://schemas.microsoft.com/office/powerpoint/2010/main" val="2091786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2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1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2"/>
            <a:ext cx="2689226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1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7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13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1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accent4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accent4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accent4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accent4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accent4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2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7432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1" y="2971802"/>
            <a:ext cx="509905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700" b="1" dirty="0" smtClean="0">
              <a:solidFill>
                <a:schemeClr val="accent4">
                  <a:lumMod val="75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700" b="1" dirty="0">
              <a:solidFill>
                <a:schemeClr val="accent4">
                  <a:lumMod val="75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DZ" sz="4000" b="1" dirty="0" smtClean="0">
                <a:solidFill>
                  <a:schemeClr val="accent4">
                    <a:lumMod val="75000"/>
                  </a:schemeClr>
                </a:solidFill>
              </a:rPr>
              <a:t>نظرية المنظمات</a:t>
            </a:r>
            <a:endParaRPr lang="en-US" sz="4000" dirty="0" smtClean="0">
              <a:solidFill>
                <a:schemeClr val="accent4">
                  <a:lumMod val="75000"/>
                </a:schemeClr>
              </a:solidFill>
            </a:endParaRPr>
          </a:p>
          <a:p>
            <a:pPr algn="ctr"/>
            <a:r>
              <a:rPr lang="ar-EG" b="1" dirty="0" smtClean="0">
                <a:solidFill>
                  <a:schemeClr val="accent4">
                    <a:lumMod val="75000"/>
                  </a:schemeClr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b="1" dirty="0" smtClean="0">
                <a:solidFill>
                  <a:schemeClr val="accent4">
                    <a:lumMod val="75000"/>
                  </a:schemeClr>
                </a:solidFill>
                <a:latin typeface="Calibri" pitchFamily="34" charset="0"/>
                <a:cs typeface="Times New Roman" pitchFamily="18" charset="0"/>
              </a:rPr>
            </a:br>
            <a:endParaRPr lang="en-US" sz="1700" b="1" dirty="0" smtClean="0">
              <a:solidFill>
                <a:schemeClr val="accent4">
                  <a:lumMod val="75000"/>
                </a:schemeClr>
              </a:solidFill>
              <a:latin typeface="Calibri" pitchFamily="34" charset="0"/>
            </a:endParaRPr>
          </a:p>
          <a:p>
            <a:pPr algn="ctr"/>
            <a:r>
              <a:rPr lang="ar-SA" sz="2600" b="1" dirty="0" smtClean="0">
                <a:solidFill>
                  <a:schemeClr val="accent4">
                    <a:lumMod val="75000"/>
                  </a:schemeClr>
                </a:solidFill>
                <a:latin typeface="Calibri" pitchFamily="34" charset="0"/>
                <a:cs typeface="Times New Roman" pitchFamily="18" charset="0"/>
              </a:rPr>
              <a:t>أ.د عيسى </a:t>
            </a:r>
            <a:r>
              <a:rPr lang="ar-SA" sz="2600" b="1" dirty="0" err="1" smtClean="0">
                <a:solidFill>
                  <a:schemeClr val="accent4">
                    <a:lumMod val="75000"/>
                  </a:schemeClr>
                </a:solidFill>
                <a:latin typeface="Calibri" pitchFamily="34" charset="0"/>
                <a:cs typeface="Times New Roman" pitchFamily="18" charset="0"/>
              </a:rPr>
              <a:t>حيرش</a:t>
            </a:r>
            <a:endParaRPr lang="en-US" sz="2600" b="1" dirty="0">
              <a:solidFill>
                <a:schemeClr val="accent4">
                  <a:lumMod val="75000"/>
                </a:schemeClr>
              </a:solidFill>
              <a:latin typeface="Calibri" pitchFamily="34" charset="0"/>
              <a:cs typeface="Times New Roman" pitchFamily="18" charset="0"/>
            </a:endParaRPr>
          </a:p>
          <a:p>
            <a:pPr algn="ctr"/>
            <a:endParaRPr lang="en-US" sz="2600" b="1" dirty="0">
              <a:solidFill>
                <a:schemeClr val="accent4">
                  <a:lumMod val="75000"/>
                </a:schemeClr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5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13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2208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1" y="6356352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14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Title 4"/>
          <p:cNvSpPr txBox="1">
            <a:spLocks/>
          </p:cNvSpPr>
          <p:nvPr/>
        </p:nvSpPr>
        <p:spPr bwMode="auto">
          <a:xfrm>
            <a:off x="685800" y="2339977"/>
            <a:ext cx="84201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Arial" charset="0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ar-DZ" b="1" u="sng" spc="-150" dirty="0" smtClean="0">
                <a:solidFill>
                  <a:schemeClr val="accent4">
                    <a:lumMod val="75000"/>
                  </a:schemeClr>
                </a:solidFill>
                <a:latin typeface="Simplified Arabic" pitchFamily="18" charset="-78"/>
                <a:cs typeface="+mj-cs"/>
              </a:rPr>
              <a:t>المحاضرة الأولى</a:t>
            </a:r>
            <a:endParaRPr lang="en-US" b="1" u="sng" spc="-150" dirty="0">
              <a:solidFill>
                <a:schemeClr val="accent4">
                  <a:lumMod val="75000"/>
                </a:schemeClr>
              </a:solidFill>
              <a:latin typeface="Simplified Arabic" pitchFamily="18" charset="-78"/>
              <a:cs typeface="+mj-cs"/>
            </a:endParaRPr>
          </a:p>
        </p:txBody>
      </p:sp>
      <p:sp>
        <p:nvSpPr>
          <p:cNvPr id="6" name="Title 4"/>
          <p:cNvSpPr txBox="1">
            <a:spLocks/>
          </p:cNvSpPr>
          <p:nvPr/>
        </p:nvSpPr>
        <p:spPr bwMode="auto">
          <a:xfrm>
            <a:off x="1371600" y="4038600"/>
            <a:ext cx="7086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ar-DZ" sz="4400" b="1" spc="-150" dirty="0">
                <a:solidFill>
                  <a:schemeClr val="accent4">
                    <a:lumMod val="75000"/>
                  </a:schemeClr>
                </a:solidFill>
                <a:latin typeface="ae_AlMateen" pitchFamily="2" charset="-78"/>
                <a:ea typeface="+mj-ea"/>
                <a:cs typeface="+mj-cs"/>
              </a:rPr>
              <a:t>مدخل لنظرية </a:t>
            </a:r>
            <a:r>
              <a:rPr lang="ar-DZ" sz="4400" b="1" spc="-150" dirty="0" smtClean="0">
                <a:solidFill>
                  <a:schemeClr val="accent4">
                    <a:lumMod val="75000"/>
                  </a:schemeClr>
                </a:solidFill>
                <a:latin typeface="ae_AlMateen" pitchFamily="2" charset="-78"/>
                <a:ea typeface="+mj-ea"/>
                <a:cs typeface="+mj-cs"/>
              </a:rPr>
              <a:t>المنظمات (1)</a:t>
            </a:r>
            <a:endParaRPr lang="ar-SA" sz="4400" b="1" spc="-150" dirty="0">
              <a:solidFill>
                <a:schemeClr val="accent4">
                  <a:lumMod val="75000"/>
                </a:schemeClr>
              </a:solidFill>
              <a:latin typeface="ae_AlMateen" pitchFamily="2" charset="-78"/>
              <a:ea typeface="+mj-ea"/>
              <a:cs typeface="+mj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5310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67000" y="304800"/>
            <a:ext cx="4572000" cy="523220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ar-DZ" sz="2800" dirty="0" smtClean="0">
                <a:solidFill>
                  <a:schemeClr val="bg1"/>
                </a:solidFill>
              </a:rPr>
              <a:t>المخرجات التعليمية لهذه الحصة : 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776497" y="1176010"/>
            <a:ext cx="6705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بعد هذا الفصل سيكون الطالب قادرا على أن : 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2966997" y="2057400"/>
            <a:ext cx="5715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r" rtl="1">
              <a:buClr>
                <a:srgbClr val="C00000"/>
              </a:buClr>
              <a:buFont typeface="Wingdings" pitchFamily="2" charset="2"/>
              <a:buChar char="ü"/>
            </a:pPr>
            <a:r>
              <a:rPr lang="en-US" sz="2800" dirty="0" smtClean="0"/>
              <a:t> </a:t>
            </a:r>
            <a:r>
              <a:rPr lang="ar-DZ" sz="2800" dirty="0" smtClean="0">
                <a:solidFill>
                  <a:srgbClr val="7030A0"/>
                </a:solidFill>
              </a:rPr>
              <a:t>يفهم لماذا يدرس نظرية المنظمات</a:t>
            </a:r>
            <a:endParaRPr lang="en-US" sz="2800" dirty="0">
              <a:solidFill>
                <a:srgbClr val="7030A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710197" y="2608664"/>
            <a:ext cx="2971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r" rtl="1">
              <a:buClr>
                <a:srgbClr val="C00000"/>
              </a:buClr>
              <a:buFont typeface="Wingdings" pitchFamily="2" charset="2"/>
              <a:buChar char="ü"/>
            </a:pPr>
            <a:r>
              <a:rPr lang="en-US" sz="2800" dirty="0" smtClean="0"/>
              <a:t> </a:t>
            </a:r>
            <a:r>
              <a:rPr lang="ar-DZ" sz="2800" dirty="0" smtClean="0">
                <a:solidFill>
                  <a:srgbClr val="7030A0"/>
                </a:solidFill>
              </a:rPr>
              <a:t>يعرف المنظمة</a:t>
            </a:r>
            <a:endParaRPr lang="en-US" sz="2800" dirty="0">
              <a:solidFill>
                <a:srgbClr val="7030A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500399" y="3036849"/>
            <a:ext cx="5181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r" rtl="1">
              <a:buClr>
                <a:srgbClr val="C00000"/>
              </a:buClr>
              <a:buFont typeface="Wingdings" pitchFamily="2" charset="2"/>
              <a:buChar char="ü"/>
            </a:pPr>
            <a:r>
              <a:rPr lang="en-US" sz="2800" dirty="0" smtClean="0">
                <a:solidFill>
                  <a:srgbClr val="7030A0"/>
                </a:solidFill>
              </a:rPr>
              <a:t> </a:t>
            </a:r>
            <a:r>
              <a:rPr lang="ar-DZ" sz="2800" dirty="0" smtClean="0">
                <a:solidFill>
                  <a:srgbClr val="7030A0"/>
                </a:solidFill>
              </a:rPr>
              <a:t>يعرف نظرية المنظمات </a:t>
            </a:r>
            <a:endParaRPr lang="en-US" sz="2800" dirty="0">
              <a:solidFill>
                <a:srgbClr val="7030A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429002" y="4083008"/>
            <a:ext cx="52834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r" rtl="1">
              <a:buClr>
                <a:srgbClr val="C00000"/>
              </a:buClr>
              <a:buFont typeface="Wingdings" pitchFamily="2" charset="2"/>
              <a:buChar char="ü"/>
            </a:pPr>
            <a:r>
              <a:rPr lang="en-US" sz="2800" dirty="0" smtClean="0">
                <a:solidFill>
                  <a:srgbClr val="7030A0"/>
                </a:solidFill>
              </a:rPr>
              <a:t> </a:t>
            </a:r>
            <a:r>
              <a:rPr lang="ar-DZ" sz="2800" dirty="0" smtClean="0">
                <a:solidFill>
                  <a:srgbClr val="7030A0"/>
                </a:solidFill>
              </a:rPr>
              <a:t>يعرف العناصر المكونة المنظمة </a:t>
            </a:r>
            <a:endParaRPr lang="en-US" sz="2800" dirty="0">
              <a:solidFill>
                <a:srgbClr val="7030A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42952" y="4558750"/>
            <a:ext cx="79781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r" rtl="1">
              <a:buClr>
                <a:srgbClr val="C00000"/>
              </a:buClr>
              <a:buFont typeface="Wingdings" pitchFamily="2" charset="2"/>
              <a:buChar char="ü"/>
            </a:pPr>
            <a:r>
              <a:rPr lang="en-US" sz="2800" dirty="0" smtClean="0">
                <a:solidFill>
                  <a:srgbClr val="7030A0"/>
                </a:solidFill>
              </a:rPr>
              <a:t> </a:t>
            </a:r>
            <a:r>
              <a:rPr lang="ar-DZ" sz="2800" dirty="0" smtClean="0">
                <a:solidFill>
                  <a:srgbClr val="7030A0"/>
                </a:solidFill>
              </a:rPr>
              <a:t>يعرف علاقة نظرية المنظمات بالمجالات الأخرى للمعرفة </a:t>
            </a:r>
            <a:endParaRPr lang="en-US" sz="2800" dirty="0">
              <a:solidFill>
                <a:srgbClr val="7030A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806159" y="5043100"/>
            <a:ext cx="49149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r" rtl="1">
              <a:buClr>
                <a:srgbClr val="C00000"/>
              </a:buClr>
              <a:buFont typeface="Wingdings" pitchFamily="2" charset="2"/>
              <a:buChar char="ü"/>
            </a:pPr>
            <a:r>
              <a:rPr lang="en-US" sz="2800" dirty="0" smtClean="0">
                <a:solidFill>
                  <a:srgbClr val="7030A0"/>
                </a:solidFill>
              </a:rPr>
              <a:t> </a:t>
            </a:r>
            <a:r>
              <a:rPr lang="ar-DZ" sz="2800" dirty="0" smtClean="0">
                <a:solidFill>
                  <a:srgbClr val="7030A0"/>
                </a:solidFill>
              </a:rPr>
              <a:t>يذكر الصور السبع للمنظمة </a:t>
            </a:r>
            <a:endParaRPr lang="en-US" sz="2800" dirty="0">
              <a:solidFill>
                <a:srgbClr val="7030A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705101" y="3585907"/>
            <a:ext cx="5981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r" rtl="1">
              <a:buClr>
                <a:srgbClr val="C00000"/>
              </a:buClr>
              <a:buFont typeface="Wingdings" pitchFamily="2" charset="2"/>
              <a:buChar char="ü"/>
            </a:pPr>
            <a:r>
              <a:rPr lang="en-US" sz="2800" dirty="0" smtClean="0">
                <a:solidFill>
                  <a:srgbClr val="7030A0"/>
                </a:solidFill>
              </a:rPr>
              <a:t> </a:t>
            </a:r>
            <a:r>
              <a:rPr lang="ar-DZ" sz="2800" dirty="0" smtClean="0">
                <a:solidFill>
                  <a:srgbClr val="7030A0"/>
                </a:solidFill>
              </a:rPr>
              <a:t>يفهم أهمية دراسة نظرية المنظمات </a:t>
            </a:r>
            <a:endParaRPr lang="en-US" sz="28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4542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67000" y="1606507"/>
            <a:ext cx="46417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>
                <a:solidFill>
                  <a:srgbClr val="C00000"/>
                </a:solidFill>
              </a:rPr>
              <a:t>1-</a:t>
            </a:r>
            <a:r>
              <a:rPr lang="ar-DZ" sz="2800" dirty="0" smtClean="0"/>
              <a:t> </a:t>
            </a:r>
            <a:r>
              <a:rPr lang="ar-DZ" sz="2800" dirty="0" smtClean="0">
                <a:solidFill>
                  <a:schemeClr val="accent4">
                    <a:lumMod val="75000"/>
                  </a:schemeClr>
                </a:solidFill>
              </a:rPr>
              <a:t>لماذا ندرس نظرية المنظمات؟</a:t>
            </a:r>
            <a:endParaRPr lang="en-US" sz="28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86000" y="2090341"/>
            <a:ext cx="50227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>
                <a:solidFill>
                  <a:srgbClr val="C00000"/>
                </a:solidFill>
              </a:rPr>
              <a:t>2-</a:t>
            </a:r>
            <a:r>
              <a:rPr lang="ar-DZ" sz="2800" dirty="0" smtClean="0"/>
              <a:t> </a:t>
            </a:r>
            <a:r>
              <a:rPr lang="ar-DZ" sz="2800" dirty="0" smtClean="0">
                <a:solidFill>
                  <a:schemeClr val="accent4">
                    <a:lumMod val="75000"/>
                  </a:schemeClr>
                </a:solidFill>
              </a:rPr>
              <a:t>نظرية المنظمات أم نظرية التنظيم ؟</a:t>
            </a:r>
            <a:endParaRPr lang="en-US" sz="28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210052" y="2613561"/>
            <a:ext cx="3124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>
                <a:solidFill>
                  <a:srgbClr val="C00000"/>
                </a:solidFill>
              </a:rPr>
              <a:t>3-</a:t>
            </a:r>
            <a:r>
              <a:rPr lang="ar-DZ" sz="2800" dirty="0" smtClean="0"/>
              <a:t> </a:t>
            </a:r>
            <a:r>
              <a:rPr lang="ar-DZ" sz="2800" dirty="0" smtClean="0">
                <a:solidFill>
                  <a:schemeClr val="accent4">
                    <a:lumMod val="75000"/>
                  </a:schemeClr>
                </a:solidFill>
              </a:rPr>
              <a:t>بعض المصطلحات</a:t>
            </a:r>
            <a:endParaRPr lang="en-US" sz="28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90548" y="4283849"/>
            <a:ext cx="63119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en-US" sz="2800" dirty="0" smtClean="0">
                <a:solidFill>
                  <a:srgbClr val="C00000"/>
                </a:solidFill>
              </a:rPr>
              <a:t>6</a:t>
            </a:r>
            <a:r>
              <a:rPr lang="ar-DZ" sz="2800" dirty="0" smtClean="0">
                <a:solidFill>
                  <a:srgbClr val="C00000"/>
                </a:solidFill>
              </a:rPr>
              <a:t>-</a:t>
            </a:r>
            <a:r>
              <a:rPr lang="ar-DZ" sz="2800" dirty="0" smtClean="0"/>
              <a:t> </a:t>
            </a:r>
            <a:r>
              <a:rPr lang="ar-DZ" sz="2800" dirty="0" smtClean="0">
                <a:solidFill>
                  <a:schemeClr val="accent4">
                    <a:lumMod val="75000"/>
                  </a:schemeClr>
                </a:solidFill>
              </a:rPr>
              <a:t>مكانة نظرية المنظمات في العلوم الإدارية</a:t>
            </a:r>
            <a:endParaRPr lang="en-US" sz="28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90600" y="605266"/>
            <a:ext cx="7054850" cy="584775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ar-DZ" sz="3200" dirty="0" smtClean="0">
                <a:solidFill>
                  <a:srgbClr val="FFFF00"/>
                </a:solidFill>
              </a:rPr>
              <a:t>الفصل لأول : مدخل إلى نظرية المنظمات</a:t>
            </a:r>
            <a:endParaRPr lang="en-US" sz="3200" dirty="0">
              <a:solidFill>
                <a:srgbClr val="FFFF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898650" y="3169729"/>
            <a:ext cx="54037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>
                <a:solidFill>
                  <a:srgbClr val="C00000"/>
                </a:solidFill>
              </a:rPr>
              <a:t>4-</a:t>
            </a:r>
            <a:r>
              <a:rPr lang="ar-DZ" sz="2800" dirty="0" smtClean="0"/>
              <a:t> </a:t>
            </a:r>
            <a:r>
              <a:rPr lang="ar-DZ" sz="2800" dirty="0" smtClean="0">
                <a:solidFill>
                  <a:schemeClr val="accent4">
                    <a:lumMod val="75000"/>
                  </a:schemeClr>
                </a:solidFill>
              </a:rPr>
              <a:t>التطور التاريخي للمنظمات </a:t>
            </a:r>
            <a:endParaRPr lang="en-US" sz="28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413053" y="3738792"/>
            <a:ext cx="49021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>
                <a:solidFill>
                  <a:srgbClr val="C00000"/>
                </a:solidFill>
              </a:rPr>
              <a:t>5-</a:t>
            </a:r>
            <a:r>
              <a:rPr lang="ar-DZ" sz="2800" dirty="0" smtClean="0"/>
              <a:t> </a:t>
            </a:r>
            <a:r>
              <a:rPr lang="ar-DZ" sz="2800" dirty="0" smtClean="0">
                <a:solidFill>
                  <a:schemeClr val="accent4">
                    <a:lumMod val="75000"/>
                  </a:schemeClr>
                </a:solidFill>
              </a:rPr>
              <a:t>موضوع نظرية المنظمات</a:t>
            </a:r>
            <a:endParaRPr lang="en-US" sz="28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534651" y="1678739"/>
            <a:ext cx="677108" cy="3045661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vert" wrap="square" rtlCol="0">
            <a:spAutoFit/>
          </a:bodyPr>
          <a:lstStyle/>
          <a:p>
            <a:pPr algn="ctr"/>
            <a:r>
              <a:rPr lang="ar-DZ" sz="3200" u="sng" dirty="0" smtClean="0"/>
              <a:t>محتوى الفصل</a:t>
            </a:r>
            <a:endParaRPr lang="en-US" sz="3200" u="sng" dirty="0"/>
          </a:p>
        </p:txBody>
      </p:sp>
    </p:spTree>
    <p:extLst>
      <p:ext uri="{BB962C8B-B14F-4D97-AF65-F5344CB8AC3E}">
        <p14:creationId xmlns:p14="http://schemas.microsoft.com/office/powerpoint/2010/main" val="3840268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8" grpId="0"/>
      <p:bldP spid="12" grpId="0"/>
      <p:bldP spid="1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28800" y="2286000"/>
            <a:ext cx="5791200" cy="1569660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endParaRPr lang="ar-DZ" sz="3200" b="1" dirty="0">
              <a:solidFill>
                <a:srgbClr val="FFFF00"/>
              </a:solidFill>
            </a:endParaRPr>
          </a:p>
          <a:p>
            <a:pPr algn="ctr"/>
            <a:r>
              <a:rPr lang="ar-DZ" sz="3200" b="1" dirty="0" smtClean="0">
                <a:solidFill>
                  <a:srgbClr val="FFFF00"/>
                </a:solidFill>
              </a:rPr>
              <a:t>1- لماذا ندرس نظرية المنظمات ؟</a:t>
            </a:r>
          </a:p>
          <a:p>
            <a:pPr algn="ctr"/>
            <a:endParaRPr lang="en-US" sz="3200" b="1" dirty="0">
              <a:solidFill>
                <a:srgbClr val="FFFF00"/>
              </a:solidFill>
            </a:endParaRPr>
          </a:p>
        </p:txBody>
      </p:sp>
      <p:pic>
        <p:nvPicPr>
          <p:cNvPr id="5122" name="Picture 2" descr="http://t1.gstatic.com/images?q=tbn:ANd9GcTOGuTB1NZRjjaTSJcFaC0pmOmAsDOXfWKAaw50YgrgKbfZ72bDF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2" y="1752600"/>
            <a:ext cx="1933575" cy="236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2202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1524000" y="1140226"/>
            <a:ext cx="1756048" cy="1788980"/>
          </a:xfrm>
          <a:prstGeom prst="ellipse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معارف إدارية</a:t>
            </a:r>
            <a:endParaRPr kumimoji="0" lang="ar-SA" sz="2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Arial"/>
            </a:endParaRPr>
          </a:p>
        </p:txBody>
      </p:sp>
      <p:sp>
        <p:nvSpPr>
          <p:cNvPr id="3" name="Oval 2"/>
          <p:cNvSpPr/>
          <p:nvPr/>
        </p:nvSpPr>
        <p:spPr>
          <a:xfrm>
            <a:off x="5410202" y="990600"/>
            <a:ext cx="2232248" cy="2088232"/>
          </a:xfrm>
          <a:prstGeom prst="ellipse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مدير</a:t>
            </a:r>
            <a:endParaRPr kumimoji="0" lang="ar-SA" sz="2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Arial"/>
            </a:endParaRPr>
          </a:p>
        </p:txBody>
      </p:sp>
      <p:sp>
        <p:nvSpPr>
          <p:cNvPr id="4" name="Oval 3"/>
          <p:cNvSpPr/>
          <p:nvPr/>
        </p:nvSpPr>
        <p:spPr>
          <a:xfrm>
            <a:off x="3886200" y="3659269"/>
            <a:ext cx="1927448" cy="1852289"/>
          </a:xfrm>
          <a:prstGeom prst="ellipse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منظمة</a:t>
            </a:r>
            <a:endParaRPr kumimoji="0" lang="ar-SA" sz="2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Arial"/>
            </a:endParaRPr>
          </a:p>
        </p:txBody>
      </p:sp>
      <p:cxnSp>
        <p:nvCxnSpPr>
          <p:cNvPr id="5" name="Straight Arrow Connector 4"/>
          <p:cNvCxnSpPr>
            <a:stCxn id="2" idx="6"/>
            <a:endCxn id="3" idx="2"/>
          </p:cNvCxnSpPr>
          <p:nvPr/>
        </p:nvCxnSpPr>
        <p:spPr>
          <a:xfrm>
            <a:off x="3280048" y="2034716"/>
            <a:ext cx="2130152" cy="0"/>
          </a:xfrm>
          <a:prstGeom prst="straightConnector1">
            <a:avLst/>
          </a:prstGeom>
          <a:noFill/>
          <a:ln w="38100" cap="flat" cmpd="sng" algn="ctr">
            <a:solidFill>
              <a:srgbClr val="C0504D"/>
            </a:solidFill>
            <a:prstDash val="solid"/>
            <a:headEnd type="arrow"/>
            <a:tailEnd type="arrow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</p:cxnSp>
      <p:cxnSp>
        <p:nvCxnSpPr>
          <p:cNvPr id="6" name="Straight Arrow Connector 5"/>
          <p:cNvCxnSpPr>
            <a:stCxn id="2" idx="6"/>
            <a:endCxn id="4" idx="0"/>
          </p:cNvCxnSpPr>
          <p:nvPr/>
        </p:nvCxnSpPr>
        <p:spPr>
          <a:xfrm>
            <a:off x="3280048" y="2034720"/>
            <a:ext cx="1569876" cy="1624549"/>
          </a:xfrm>
          <a:prstGeom prst="straightConnector1">
            <a:avLst/>
          </a:prstGeom>
          <a:noFill/>
          <a:ln w="38100" cap="flat" cmpd="sng" algn="ctr">
            <a:solidFill>
              <a:srgbClr val="C0504D"/>
            </a:solidFill>
            <a:prstDash val="solid"/>
            <a:headEnd type="arrow"/>
            <a:tailEnd type="arrow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</p:cxnSp>
      <p:cxnSp>
        <p:nvCxnSpPr>
          <p:cNvPr id="7" name="Straight Arrow Connector 6"/>
          <p:cNvCxnSpPr>
            <a:stCxn id="4" idx="0"/>
            <a:endCxn id="3" idx="2"/>
          </p:cNvCxnSpPr>
          <p:nvPr/>
        </p:nvCxnSpPr>
        <p:spPr>
          <a:xfrm flipV="1">
            <a:off x="4849924" y="2034720"/>
            <a:ext cx="560276" cy="1624549"/>
          </a:xfrm>
          <a:prstGeom prst="straightConnector1">
            <a:avLst/>
          </a:prstGeom>
          <a:noFill/>
          <a:ln w="38100" cap="flat" cmpd="sng" algn="ctr">
            <a:solidFill>
              <a:srgbClr val="C0504D"/>
            </a:solidFill>
            <a:prstDash val="solid"/>
            <a:headEnd type="arrow"/>
            <a:tailEnd type="arrow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</p:cxnSp>
      <p:sp>
        <p:nvSpPr>
          <p:cNvPr id="21" name="TextBox 20"/>
          <p:cNvSpPr txBox="1"/>
          <p:nvPr/>
        </p:nvSpPr>
        <p:spPr>
          <a:xfrm>
            <a:off x="4849925" y="304802"/>
            <a:ext cx="48154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تقوم إدارة المنظمات على 3 عناصر :   </a:t>
            </a:r>
            <a:endParaRPr lang="en-US" sz="2800" dirty="0"/>
          </a:p>
        </p:txBody>
      </p:sp>
      <p:sp>
        <p:nvSpPr>
          <p:cNvPr id="23" name="TextBox 22"/>
          <p:cNvSpPr txBox="1"/>
          <p:nvPr/>
        </p:nvSpPr>
        <p:spPr>
          <a:xfrm>
            <a:off x="76200" y="2964011"/>
            <a:ext cx="33528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(مبادئ الإدارة، إدارة الإنتاج، التسويق، الإدارة المالية، الاستراتيجيات...)</a:t>
            </a:r>
            <a:endParaRPr lang="en-US" sz="2800" dirty="0"/>
          </a:p>
        </p:txBody>
      </p:sp>
      <p:sp>
        <p:nvSpPr>
          <p:cNvPr id="26" name="TextBox 25"/>
          <p:cNvSpPr txBox="1"/>
          <p:nvPr/>
        </p:nvSpPr>
        <p:spPr>
          <a:xfrm>
            <a:off x="6845990" y="2758497"/>
            <a:ext cx="2667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(نظريات التحفيز، نظريات القيادة، أساليب الإدارة، ...)</a:t>
            </a:r>
            <a:endParaRPr lang="en-US" sz="2800" dirty="0"/>
          </a:p>
        </p:txBody>
      </p:sp>
      <p:sp>
        <p:nvSpPr>
          <p:cNvPr id="31" name="TextBox 30"/>
          <p:cNvSpPr txBox="1"/>
          <p:nvPr/>
        </p:nvSpPr>
        <p:spPr>
          <a:xfrm>
            <a:off x="3048001" y="4724404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dirty="0" smtClean="0"/>
              <a:t>؟ ؟ ؟</a:t>
            </a:r>
            <a:endParaRPr lang="en-US" sz="2400" dirty="0"/>
          </a:p>
        </p:txBody>
      </p:sp>
      <p:sp>
        <p:nvSpPr>
          <p:cNvPr id="32" name="Left Arrow 31"/>
          <p:cNvSpPr/>
          <p:nvPr/>
        </p:nvSpPr>
        <p:spPr>
          <a:xfrm>
            <a:off x="6845990" y="5562600"/>
            <a:ext cx="762000" cy="609600"/>
          </a:xfrm>
          <a:prstGeom prst="leftArrow">
            <a:avLst/>
          </a:prstGeom>
          <a:solidFill>
            <a:srgbClr val="C00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Box 32"/>
          <p:cNvSpPr txBox="1"/>
          <p:nvPr/>
        </p:nvSpPr>
        <p:spPr>
          <a:xfrm>
            <a:off x="2209799" y="5636568"/>
            <a:ext cx="45144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استكمال المعارف في مجال الإدارة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328080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23" grpId="0"/>
      <p:bldP spid="26" grpId="0"/>
      <p:bldP spid="31" grpId="0"/>
      <p:bldP spid="32" grpId="0" animBg="1"/>
      <p:bldP spid="3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895590" y="158537"/>
            <a:ext cx="43239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المنظمات من خصائص العصر </a:t>
            </a:r>
            <a:endParaRPr lang="en-US" sz="2800" dirty="0"/>
          </a:p>
        </p:txBody>
      </p:sp>
      <p:sp>
        <p:nvSpPr>
          <p:cNvPr id="15" name="TextBox 14"/>
          <p:cNvSpPr txBox="1"/>
          <p:nvPr/>
        </p:nvSpPr>
        <p:spPr>
          <a:xfrm>
            <a:off x="1337886" y="5715000"/>
            <a:ext cx="7115408" cy="523220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>
                <a:solidFill>
                  <a:schemeClr val="bg1"/>
                </a:solidFill>
              </a:rPr>
              <a:t>للمنظمات تواجد كبير وارتباط وثيق بالحياة اليومية للناس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378850" y="842315"/>
            <a:ext cx="68407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يقضي الإنسان المعاصر معظم عمره في المنظمات </a:t>
            </a:r>
            <a:endParaRPr lang="en-US" sz="2800" dirty="0"/>
          </a:p>
        </p:txBody>
      </p:sp>
      <p:sp>
        <p:nvSpPr>
          <p:cNvPr id="14" name="TextBox 13"/>
          <p:cNvSpPr txBox="1"/>
          <p:nvPr/>
        </p:nvSpPr>
        <p:spPr>
          <a:xfrm>
            <a:off x="2378851" y="1524000"/>
            <a:ext cx="68407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كم من سنة يقضيها بين المدرسة والثانوية والجامعة ؟</a:t>
            </a:r>
            <a:endParaRPr lang="en-US" sz="2800" dirty="0"/>
          </a:p>
        </p:txBody>
      </p:sp>
      <p:sp>
        <p:nvSpPr>
          <p:cNvPr id="16" name="TextBox 15"/>
          <p:cNvSpPr txBox="1"/>
          <p:nvPr/>
        </p:nvSpPr>
        <p:spPr>
          <a:xfrm>
            <a:off x="2584790" y="2474831"/>
            <a:ext cx="68707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/>
              <a:t>كم من سنة في المؤسسة (كل حسب وظيفته: مصنع، مستشفى، وزارة، بلدية، مركز، جمعية، ....) ؟</a:t>
            </a:r>
            <a:endParaRPr lang="en-US" sz="2800" dirty="0"/>
          </a:p>
        </p:txBody>
      </p:sp>
      <p:sp>
        <p:nvSpPr>
          <p:cNvPr id="17" name="TextBox 16"/>
          <p:cNvSpPr txBox="1"/>
          <p:nvPr/>
        </p:nvSpPr>
        <p:spPr>
          <a:xfrm>
            <a:off x="5007779" y="3733800"/>
            <a:ext cx="447896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/>
              <a:t>ثم كل الناس تتعامل مع المنظمات (المريض مع المستشفى، والمواطن مع البلدية، ومع الوزارة، ومع مصالح البريد، والبنوك، ...)</a:t>
            </a:r>
            <a:endParaRPr lang="en-US" sz="2800" dirty="0"/>
          </a:p>
        </p:txBody>
      </p:sp>
      <p:pic>
        <p:nvPicPr>
          <p:cNvPr id="1026" name="Picture 2" descr="http://t1.gstatic.com/images?q=tbn:ANd9GcS376nD2rEwe51vP36dXe-I_Z_UlLYiT9PG8D4UnQsetfHbN73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500" y="469258"/>
            <a:ext cx="1219200" cy="1792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t0.gstatic.com/images?q=tbn:ANd9GcQVfyajrarAy0UyDa9t41QvynU6zecAhXGh7101RwOLSbk3uiSJK26lU1B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870" y="2362203"/>
            <a:ext cx="1676400" cy="1219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://t3.gstatic.com/images?q=tbn:ANd9GcT_JsWRR5-Y6Q3aCSX7XjRa3Y0_efhwVExTZbD69ynri8lgPVasG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24" y="4244169"/>
            <a:ext cx="2063040" cy="1355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5930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4.61022E-6 L 0.31962 0.00463 " pathEditMode="relative" rAng="0" ptsTypes="AA">
                                      <p:cBhvr>
                                        <p:cTn id="62" dur="20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972" y="2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3" grpId="0"/>
      <p:bldP spid="14" grpId="0"/>
      <p:bldP spid="16" grpId="0"/>
      <p:bldP spid="1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14800" y="586770"/>
            <a:ext cx="51855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تظهر المنظمات في أشكال مختلفة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5404337" y="1981200"/>
            <a:ext cx="33459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المؤسسات الاقتصادية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5537326" y="2895600"/>
            <a:ext cx="30478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/>
              <a:t>المؤسسات الحكومية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5309356" y="4175303"/>
            <a:ext cx="33583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المنظمات غير الحكومية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524215" y="1981200"/>
            <a:ext cx="48289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المراعي، </a:t>
            </a:r>
            <a:r>
              <a:rPr lang="en-US" sz="2800" dirty="0" smtClean="0"/>
              <a:t>Pepsi Cola</a:t>
            </a:r>
            <a:r>
              <a:rPr lang="ar-DZ" sz="2800" dirty="0" smtClean="0"/>
              <a:t> ، </a:t>
            </a:r>
            <a:r>
              <a:rPr lang="en-US" sz="2800" dirty="0" smtClean="0"/>
              <a:t>Toyota</a:t>
            </a:r>
            <a:r>
              <a:rPr lang="ar-DZ" sz="2800" dirty="0" smtClean="0"/>
              <a:t> ...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1363174" y="2726324"/>
            <a:ext cx="405396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/>
              <a:t>وزارة التعليم العالي، البلدية، المحافظة، مديرية المرور، الجمارك...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1363176" y="4183926"/>
            <a:ext cx="398619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/>
              <a:t>منظمات حقوق الإنسان، منظمة الأطباء بلا حدود، ... 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6045074" y="5229628"/>
            <a:ext cx="22924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المنظمات الدولية</a:t>
            </a:r>
            <a:endParaRPr lang="en-US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1994805" y="5257804"/>
            <a:ext cx="353611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/>
              <a:t>المنظمات الدولية للعمل، المنظمة العالمية للصحة</a:t>
            </a:r>
            <a:endParaRPr lang="en-US" sz="2800" dirty="0"/>
          </a:p>
        </p:txBody>
      </p:sp>
      <p:sp>
        <p:nvSpPr>
          <p:cNvPr id="11" name="AutoShape 2" descr="data:image/jpeg;base64,/9j/4AAQSkZJRgABAQAAAQABAAD/2wBDAAkGBwgHBgkIBwgKCgkLDRYPDQwMDRsUFRAWIB0iIiAdHx8kKDQsJCYxJx8fLT0tMTU3Ojo6Iys/RD84QzQ5Ojf/2wBDAQoKCg0MDRoPDxo3JR8lNzc3Nzc3Nzc3Nzc3Nzc3Nzc3Nzc3Nzc3Nzc3Nzc3Nzc3Nzc3Nzc3Nzc3Nzc3Nzc3Nzf/wAARCAC/AGYDASIAAhEBAxEB/8QAHAAAAgMAAwEAAAAAAAAAAAAABgcABAUBAgMI/8QAQxAAAQMDAgMFAwoEBQIHAAAAAQIDBAAFEQYxEiFBBxNRYXEigZEUIzI2QlJyobGyFSQzwWKS0eHwFqIXQ1Njc4KT/8QAGgEAAgMBAQAAAAAAAAAAAAAAAwQBAgUGAP/EAC8RAAEEAAQEBQMEAwAAAAAAAAEAAgMRBBIhMQUTIkEjMlFhcbHR8BQzgZGhwfH/2gAMAwEAAhEDEQA/AHhUzUrJ1W4WdNXR0PhhTcVxYcOySEk5/KvFeV5c6KgkKfRkHBGc4rr/ABCOfolavRJpRWPXTCUBmdGSoH7TTnCfgaKmJltltB5t9TCSeaXlj+xNVtWylGvyxvGyvfgf3rxcubSN0L+Kf9aGzJtvdBLcy3qcx9vPP866MyobbaS9d4iVg8wyhICv8xP6161FImRc21KA7tY96f8AWrAlIPQ591DLd/t7IKEzOMDqp1oD9apP3VCpqX0TLdhIIwqTni9QBj8+lTamka/KEeCvhVJV8tyHC24/wKG/Ek0OyNRsqYUhc2E2SMFTbxOPdwmht652plRU7dQ6eoQ0pX5nFRaik0I86LJOI8hpw+CVgn4VYpSpvtrkyo7URTnelxCUrWMBJKgAeR5cz402UjAHWpBtS5pbuFzUqVKlVUpZdsWpAxETYYqsuyAFySD9BHRPqTz9B50wbxcGbTa5Vwkn5qM0pxXmANq+a7jOkXa5yJ8w8T77hWs526ADyAAA8gKFK/KEzhos7rXkxH70pQEklRxyreatyEr4VFSSBn2TzqhaBiYgggYB3raizVxZaJoQHA0ricbUnPeI+0nHmnIpHMSd100DOXESBa7MshsHupr6SRjBWR/eujsRaUBzvnFJUSAolQBI39a3NUWYWqalcUlUKSnvGFb8j0z5Z+GKHXjnBOc5PWpcXNNFXjZFO0PABB9lGI6i6MqBAOccauflvRFdLREafhSYTYTEWApSeNR48HJHM+HL3UOsr4VjNE1uc+VQlQXiUoWolh1X0Ur8M7c6WldIHNkBOm49j9kLEYaNhDg0e+iKp1jtaZlskMRGExy4UrHDkLCknhz48/1rdagQ2RhmMw3+FtI/tQ3puSbhbJFmlqLclgEIJ3GDyP8A9Tj8qI7fJMqIhxYCXRlDqfurBwR/zpWuxwcLHdc3PGY+k9v+hKW5NLjXCcBGSwTIcSpweyFkYJwR15cWc/a8dmno29C9WZtxR/mGfm3h1yOvv3pda4jmNfJWTjv1JUlCUKwokb52z05b8/CuNBXdFqv7DBcPdzPmXkkY4VZPAfjy95pdryySjstiaBs+CDxuE5KlcDapTi55C/aaop0Tcik4yED/ALxXz8yrAzX0B2nfUm4+iP3ivn5ApebdaGCV6G8kL9odKZGhbXarlAmS5neOmPy7pCjxAYyTgcz6eVK9s4UDW/pq/P6fuzU5pJW1nhfaH/mNnfHmNx6Y60uzKHi1syOkkwrmsNEeibl6h2+Xo1Cozgdix2UuR3c8XspGBz9KVLqmFSWwheUlYBBxtmmXd7k9brC7NtLKZ1rfaLjASn+gvfCh1QTv1Sc55bLuTDhXWN/G7E0UJZUFTrcclTBzzKR1R+npR5o81EJDhuK5bS12x2KOL9oFmQkyrCtLalDPcLPsq/Cenpt6VQh25mTBataJYi3lniWuFIJSHTkjKc+WOYyK2J026SLfE1FpJ5MpjuQl+3K+isD7v3VjJHngV5w7xpzXbQiT2TFuTRylpw9280odUKGD13FX5TLtKjHYjIA43R/LWGZzsSal9fzVyi8nW1nBcSB18Tj4jnRdBuLDr0afGUDDuA4FY+w8kHGfUJKT5pHjWP2g6eKLE1dEvFyfAxxyFJAW6jP2sdRkeuD40N6LuPfplWcFIEofKIQUeTUlv2gn0JAUPQ9aE243Ze3ZNvazE4fmt3Gh+PzUK92hqS9eIjgw8e7W0AXAEskKSSonBABBP+XyoEYfUiU0tJwQ4k532UDv6gUVdpTxli3vNKUG1pU4U8KiQCEKyrOdsn3A+VBiFZdaxsVp93OqzefRH4e8/py0r6aQcpB8RUqN/wBNPoKlOhc6hftO+pNx9EfvFIBAxT/7TuWirl6I/eKQiRSk5orW4ey22uMc6MOzqyC939ovJzGihLzoI3P2R7yPyoSKaaXZpKYs2jLvdnRxdypSlAbkJTyT8T+dDiGZwtO4iR0ULsu50Vm96jhaN1WqLHC3YMpPfT4qE5THUo/1EDxVzKkjffcnPFw0oh55nU2hJTSXVJ4wylXzTyTunwAP3Tyz4UtH335cl6ZLXxyZCy46rP2j0HkNh5AVcsOoLppqSp61ugsrOXYjhPdOeePsq8x780YTguooLuFyxwhzDrWo9UWRbjL02t282iE4iCtwJulnWCkxXPvt5+yeh2ogetGmNfx03G3vFiYk575j2HUK/wAQ8f8AmatWDVun9VpVHdQhic42W3IskAKUk7gHZQ9KH5fZvc7VP/iGlrmG3knKUuEpP4SRyUPXFGP9hZg75jld9Vp9oFpmp0Y3x3N95cIAvknhElO3tDxGQfdSojSXoj7b8dfC60tLiDt7STkfn/emZ2gRr/I0kxMnPhhTWDOhsqBQrngKB3xscUrqWnPUFt8JowEH1RjrHu7ja27jFT80vheyU5CErzxA4TulSVDGc4T4UFtf1o+P/VR+orcgznXNNXG3JUAptPeN5xzbUQFjxxz6ffPTNYUbm/HB3DqP3CqvOaiqwRmEvjX08n6I9KlRO1SngucQt2nctFz/AFR+8UiEDkKevah9S5vmpv8AeKRiByFJ4jzLe4WPCPz9lOGmX2cW1qbpS5MzgXIsp8ISylXCVKSM8j0yRS259BmmB2YyW5sS42F1ZbW6A8wtO6VjnxDzBwfdVYKz6o/EQ7kEt7Usx2wWy69//wBMTXVS2Ce9tkxPA8jHIhO2dj4+tDiW+F9LchKkDjCVpPIjng0Y3W3ovtyUG3U27VkJWHW+LuxII2dbPnvj3Gq+sYcpVrt12ukQxLm6pUeUggDvSnZzA8avJGB1AKcHjHEiKR13/YP+x6FauponyN+EzbtHW+52hxlC2XW2j33H+MbHbB8607pd7pHmog6XuEV6ZCjoTItEslbijjOUuZ5qAIB8cZrA0Frlq08NnvboENRxHkE/0s/YV4DwPnitLUHZoZEr+JaencK1L71AdWcpJ55QvmfPnnf3UdrrFt2WNJDklLJTR+qG9Sa8vd5huWyXDjwmycPhBUVqx9nnsM0KpPs460yteaZkL05Gu8wM/wAWjtpTNUzyS6NuL12paA4NKTXm1Wzw50fK8PTXVW7avu5jYUModyyv8K/ZPwzn3VUYbLc1tr7klKefgFiu3MjkcHcEV7yEg3tC0JCEvutPJA/xFKj+ZNVB0R8Q2nh3rYX0oNqlQbVK0QuSQp2pHGi5v42/3ikYnanj2qfUqb+Jv94pHDaksR5lv8KPgn5Xbar1tuRtcuHOgqeEtlfEsKA4FAHBSDvzHwzWfmuRjhxgb79aC05TYWjI0PFHZN3UVkga+sEe8WopExKOJvJwcjdCvBQOR5Glc8mQ3J7q4rkqcaUEKbfWVFsDdIztWzorUFxsM5a4zLkqEscUqMgZUAN1p8wNx1FMe72Ky64tzVyt8hHfKR81Ka558lDr+opojmNtqyWSDBTcuUWOx7hYGr13O1sRJNgtdrlWBUZJUhcXjOeeSojoRjnjxrP0tqVD4EXTziLRcMHu7dIVxw5B8Gzug+Q+Fe9rvF97PVGDfYLsuz8XzbzHtd1nfhJxlPkeY6Vka7d0/flpuun7jHW8QBIihXA6nGywnfI/3omYgWEpymudkd/DuxXOq9baguLL1muMGPAAVwyEtqUpSuoHPYedZqLFJXCFyEPhtghFxcrvQQpwNnYZyFd5hPDjp51u3uG7fOz6BqGVznxPm33di82CU8R89j8azIrKP+m5ANstbZSxgPvLccddeU0V+yn6KFhHtZ2T7PuA8Eu1T+Hc1kVM0N0UNoOUirryT3tkk4OHMNZ/A7wj8sVTZbX3He8J7vi4Qo9Tvj1reYjd9YILpGQzPTjGc81o8sbnx8aGwbhP4pw5TT7p+DapXIqVoLkkI9qn1Km/jb/eKRgPIU8u1X6lTfxt/vFIwdKTxHmW9wv9o/K7eJrstC2lcDiSlW+CP+eNdK5QkkHCRyGTj+9ApaVoj0TcXrVeBLYguzihtXEw19Mpx7RA64GTjyqxN1Ou3apeumk3EpiSAhS4ik8Lbise0FJ+yrOeY61Z7K0KOqAtOPm2VKIO6gQRgedFE6w2DWzbk6zSExbig4eTjBSobpcR0OeWfLrTUYdyxlWVinwjFkSjSlesHaHYrygRrgpNvln2Vx5ZAST/AIVHkRWo9o7TU5xMhy0xVqzkKQCAfgcUuLjZHLvI/hd9htQb+RiNIAxHuAAPLOwXjO3PlQQ8mdbn3YnymdGLZ4VtB9aeE+GM0RzwPMEkzDl+sTtfRN3tNvlvtmn1WGH3XyiQAjuGiB3TY3JA22wPWgdkxVWINOz3Jb/yVYYjtyz/AC6A0VOqKU+KsICFZGB4bYdvt2YMy6ySv5MxgFSyVKfeUcIRk8+fU9AK0LXeWRapNmbZREW+w4XJLKvbf4UlXAvIPskAp5EDntQXOs2noY+WzKDZvVY8fBCyQc5yOfxo2000HLClSxkImqzy/wAAPh4gbkUDxjvTE0eyFaZCsj25/DzxnmAn16/70OIW5M401hb903RUrgVKfXNIR7VvqTNx99v94pGCnp2p/UuZ+Nv9wpFJO1J4jzLd4Z+0fldq9mnC22rgUv5xKkLSCAMcseOevLltvXjmuyPGgWtOs2ivWq6SrPcGJ8E4dZVxcJ2WOqT6jIpkSbXH1XHb1RoyWYN4T/VCTgLUN0OJ2z5kc/zoX7N4MGfqINz223OFoqaQ5zBV6da1rxc4dh4bhZVMQNQNrS3PtYyluR948Ph1Cx0xTcNhllZHEiHThrB1fVb2m9Yqmz27Jqy3iFcwv5pTifYeI2IyOSt8fkaEe1hdvm6kjNWwpXcOHupKEjGFEjhCvPn8MUe6e1LY9VQPlTrLLcmGQt1qQgFTBH2gSNs/aFDWpnbPcu0Wwfw95l57jHylTRCgcHKckcs/7VeQZm0kYTkluqq1R7R7Yiw6UsdqYGEh5S3VffWE8yfiax0Tbz/CPkcdh1m1C1FT0hMRIQodyVf1OH2hn2d8k522o77X27YvTzKrhILMlL/8qEp4iteDlOPDHXpik8m4TEwhCEuR8jCuL5N3qu7Jzk+znG/P150KQZXJzCuD4ve+66xtz7qZ+j2+HR8QrIAcuaFD2gc/OJHj5eePKlw7LclqQXW2kFDYSO7SRxeZyTz9MDypn6fQlrRFrLSjhchpxRPiVgkHB8+p8ORqkI6ymcc4/pWg+qZQqVKlOrn0I9qv1Jmfjb/eKQ6T4U9u1g40RN/E3+4UhWzypScdS1sA+mV7/Ze4NezYwOdeCOagKYmjO4t+krhd0wmJLzMhAkBxvjPyfI4sefDxH1oTGZjVrVdPyWZ6vsgqNIfgymZURwtPsrC0KHQj+x2PrTSbi2ftJtCZoSIt1YHduKAyptXgfvJPSvC3QNKS9VMP2hcWQmRGW4iNyLaHBzB4emRnl5V56Zuj7E66vXiwMWVceMoyJ8UFDYA2BSfpHJyD6+NMRx5RldssvGYpsrmyRghw7odOkdU6fvUeVb4i3XWljgdYPEhxJPNKuuCN81c1BZI+l+0C1SobaGIkp4OhCRhLagr2h6cwffRFI15OssZD90tybjBcA7m5W1Y7tzyUgnKFeW3n0peav1c/qa5MyjHMWNGGGGirKvMkjlk4FS5oYN0BssmIfbh2orW7ZJSn9WNR1H2IsVPAPArJKj+Q+FBAWAhaSkHix7XVPpRZ2lq+U3eDcc5EyA2vPmMg/nQkkZUBQZD1FNYceG0BXo5DrqFONJIURxNpPAFeQI2zTjfjOR7DbmXcl1tbCVHHPKSATt+mB/dTWOOmTd4bCgkpW6AriOAB4k+XhThvA4YVuaJyDJZT0+8P+bE+Y3q8A0JVeJv6mx+iLqlQVKaWOg3tbONDzPNbY/7hSFbPKnv2v/UeT/8AK3+6kRGHGfIb0vN6rQwdnQK2yMJ4juaPey25tN3KRaJgSWJ7ZTg7FQG3vGaBAeVd23FtrS6y4pt1tQWhad0qByD8aXjdlda3poBJAYx+Fb+o7LM0jfcxVFsd53sR8D6QBzg+JGx8ffTBizLZ2kadMKQ+5GmNcKnmW14KFjZWNlJzzGa9bRLtvaHpksTkhMtoBL6U44mXPvp8juPI4NLHUdgvOj7uiUlxxooV/LTmeQUPA+fiDTHk+CsaSQTtAdpI3/KKrDo3UVgvPyNTLM6xTFcMxsKHdlJB9rgJylW22aFNc6bVpu9GOglUV4d4wpR58OxB8wf7UQ2ntenR2Ut3m1iWpIx3sRQQVeqVH9KHdZ6td1ZNZd+SmKwwkpabUQVczzJI5dBXpA3JoUKEy83qCtXz+e0FY52MriSHIq/RQ4v1H50NMJAClk88cvWjW1QVSOym5rVnCZaXEeqSAf1xQky2pyQwzHb791Sxhkc+PHPHnmgyXY91oYSmhzjs0lFfZ/GYeuvfNKccDaeJOSQUKJKclICsEhJ8OWD6MK/E8dsAKjmU0DjPMcad/wDc+7wwtD2lUGAy3KbW3IkK78tlKQG8jw4sHYY5HFbN5KTfLUxgcnUFIwPEn1+z5e+mWCm0snEScyUlGIqVwKlFSqCu2EE6IkYB/rNZ/wA1I9lHAjHU719L3y1x71apFulg90+nhJTuk9CPMHnSA1Lpy46amKZnNFTA5olISe7WPHPQ+R/PelpwVq8NfGCb3WYDXdDyWXELW0h1IPNCyQCPdVVchKRyIJrz75XEFhRSpJyCDjFAa07rSlxLAMo3WlaL3Osl1buFuWlDyeSk/YcR91Xl+lO7TOq7PrGAY7iEJklGH4L+CfPH3h518/lXESpRJJPMk8yaiSUrS42tSHEHKFoJCknyIo7H5RR2WXPEJDmG6c177KbbKWp21SnISjs0r5xsH9R8axY3ZFcC+BKukZDOeZaSoqx7xgH41j2TtK1Nb0JbfLNxaBwFPgpVt94b1rSu1659zhmzRmnCPpOvkge4CrZYihAYoDS6W3r92FpbRceyQsZeUlCEq5kpB4lKV+Q99BelWHrpcWFBpSo8f2pSVvBJxnJKVcifZI3xgkeAzkvSrjqe4peW69KubrbgWhSE92EgckNeHs8RyrGCORzTF0rbTY7azH4UGTJUnvXWUrGCcDhUcdM8zkbbcqgDM/TZXLzFDROpRTa2WgrvWk90niVwNoxw426AfqazZSi7q+2IBykLUrlno2vn4bkePrW0h0sR1F5YJSogEknI/PNZ9ltMp2/m7ykd22lhTbSVfSUVEEnqcAJGOfXYUcpBp1soqFSuRUqVVSujraHUKQ4hK0kYKVDINd6leXks9Xdn1vW65LiWdSwoElUJwoWn1R9FXqBnypczNOssOlDEyQ2obpkM5UPXh/0r6SqtLgRJqeGZGZfH/uIBqMoKuJHDuvm2Tbrg/jikwnSkcIPJBx54SM++qotU0KwruT+F0V9CyNF6ekElduSknqhxaf0NUHOznT69m5KPwvGq5Gq4nekmiLMQz3PAju+MKJCgVZx05/8AMCuGoMlchLrqWm2gchsPjI9FY6U5/wDwysOclyb/APsP9Kss9ndgaIIbkKI+88agRtCs7FSuFXoldplqJa1B50NOyArIKlkpAxjYcup6daK4V7E2UW2G3ZTqjzTHZ4jz8yOQ9aOGtK2VsAGElwAYw6tSx8CcVqRorEVvu4zLbKPutpCR+VXAA2QXPLjZVK2W5DbaXZDR74jOFr4yn+2fStPFSpUqqlSpUry8v//Z"/>
          <p:cNvSpPr>
            <a:spLocks noChangeAspect="1" noChangeArrowheads="1"/>
          </p:cNvSpPr>
          <p:nvPr/>
        </p:nvSpPr>
        <p:spPr bwMode="auto">
          <a:xfrm>
            <a:off x="63502" y="-657225"/>
            <a:ext cx="723900" cy="1352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3485"/>
            <a:ext cx="971550" cy="181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 descr="http://t3.gstatic.com/images?q=tbn:ANd9GcTOymy5WkDLqbWjBebz1FFpV6FhdJs0P-JhkAROjtEaGjdZyMLg6tTuuvHlk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3583" y="352756"/>
            <a:ext cx="1562100" cy="151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http://t1.gstatic.com/images?q=tbn:ANd9GcS0HPj7egyzdG9DryrJvBpwgIcgbs4X__-ZiKhTx_d6BZmvFR6p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25" y="4139844"/>
            <a:ext cx="1555158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0154" y="5254921"/>
            <a:ext cx="990598" cy="9905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8" name="Picture 10" descr="http://t0.gstatic.com/images?q=tbn:ANd9GcQU6GDOnv23soOTZuSuPwIS3NwMPnUR-gGgn4nlaL4dcP8WmFDhmw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980" y="2726324"/>
            <a:ext cx="1360349" cy="1233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0259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4396" y="599420"/>
            <a:ext cx="46194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تقدم الخدمات لمنفعة الناس والمجتمع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3015850" y="2362200"/>
            <a:ext cx="55940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/>
              <a:t>تصنع المنتجات لتلبية حاجات المجتمع</a:t>
            </a:r>
            <a:endParaRPr lang="en-US" sz="2800" dirty="0"/>
          </a:p>
        </p:txBody>
      </p:sp>
      <p:sp>
        <p:nvSpPr>
          <p:cNvPr id="4" name="Rectangle 3"/>
          <p:cNvSpPr/>
          <p:nvPr/>
        </p:nvSpPr>
        <p:spPr>
          <a:xfrm>
            <a:off x="2949644" y="1143003"/>
            <a:ext cx="497515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 rtl="1"/>
            <a:r>
              <a:rPr lang="ar-DZ" sz="2800" dirty="0" smtClean="0">
                <a:solidFill>
                  <a:prstClr val="black"/>
                </a:solidFill>
              </a:rPr>
              <a:t>(البلدية، </a:t>
            </a:r>
            <a:r>
              <a:rPr lang="ar-DZ" sz="2800" dirty="0">
                <a:solidFill>
                  <a:prstClr val="black"/>
                </a:solidFill>
              </a:rPr>
              <a:t>المستشفى، الجامعة، </a:t>
            </a:r>
            <a:r>
              <a:rPr lang="ar-DZ" sz="2800" dirty="0" smtClean="0">
                <a:solidFill>
                  <a:prstClr val="black"/>
                </a:solidFill>
              </a:rPr>
              <a:t>الحكومة، المدرسة، الجمعيات الخيرة </a:t>
            </a:r>
            <a:r>
              <a:rPr lang="ar-DZ" sz="2800" dirty="0">
                <a:solidFill>
                  <a:prstClr val="black"/>
                </a:solidFill>
              </a:rPr>
              <a:t>...)</a:t>
            </a:r>
            <a:endParaRPr lang="en-US" sz="2800" dirty="0">
              <a:solidFill>
                <a:prstClr val="black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459087" y="3004813"/>
            <a:ext cx="441126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 rtl="1"/>
            <a:r>
              <a:rPr lang="ar-DZ" sz="2800" dirty="0">
                <a:solidFill>
                  <a:prstClr val="black"/>
                </a:solidFill>
              </a:rPr>
              <a:t>(إنتاج الحليب، إنتاج الخبز، إنتاج السيارات...)</a:t>
            </a:r>
            <a:endParaRPr lang="en-US" sz="2800" dirty="0">
              <a:solidFill>
                <a:prstClr val="black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63037" y="5808684"/>
            <a:ext cx="58988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لا يمكن فصل المنظمات عن حياتنا اليومية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2781300" y="3946114"/>
            <a:ext cx="58988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/>
              <a:t>توفر فرص العمل للأفراد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2781300" y="4504968"/>
            <a:ext cx="58988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/>
              <a:t>تدفع الأجور للأفراد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7391400" y="5040991"/>
            <a:ext cx="13088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/>
              <a:t>...</a:t>
            </a:r>
            <a:endParaRPr lang="en-US" sz="2800" dirty="0"/>
          </a:p>
        </p:txBody>
      </p:sp>
      <p:sp>
        <p:nvSpPr>
          <p:cNvPr id="10" name="Left Arrow 9"/>
          <p:cNvSpPr/>
          <p:nvPr/>
        </p:nvSpPr>
        <p:spPr>
          <a:xfrm>
            <a:off x="7239001" y="5757731"/>
            <a:ext cx="685800" cy="625125"/>
          </a:xfrm>
          <a:prstGeom prst="leftArrow">
            <a:avLst/>
          </a:prstGeom>
          <a:solidFill>
            <a:srgbClr val="C00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 descr="http://t2.gstatic.com/images?q=tbn:ANd9GcQCLqUohXwxZ3UhVWMIFHlZ6KmK5l-onrN6-th8YpqCq1Nm6KqhIQ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875" y="974024"/>
            <a:ext cx="2315071" cy="1540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t1.gstatic.com/images?q=tbn:ANd9GcRWp-Hm4CDCnlFP8n-HzkHRUGZ1nKqPpMp7MZSDO6_2awnGljb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625" y="3153102"/>
            <a:ext cx="2409825" cy="133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5105400" y="76200"/>
            <a:ext cx="4495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من مهامها أنها :</a:t>
            </a:r>
            <a:endParaRPr lang="en-US" sz="2800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749772" y="452770"/>
            <a:ext cx="695173" cy="98207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806347" y="2132774"/>
            <a:ext cx="695173" cy="98207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806348" y="3802665"/>
            <a:ext cx="695173" cy="98207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823635" y="4335340"/>
            <a:ext cx="695173" cy="982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7567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67000" y="609604"/>
            <a:ext cx="6248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/>
              <a:t>نظرا لمكانة </a:t>
            </a:r>
            <a:r>
              <a:rPr lang="ar-DZ" sz="2800" dirty="0"/>
              <a:t>المنظمات </a:t>
            </a:r>
            <a:r>
              <a:rPr lang="ar-DZ" sz="2800" dirty="0" smtClean="0"/>
              <a:t>في حياتنا ونظرا لأهميتها فإن دراستها ضرورية من أجل 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5638800" y="1937527"/>
            <a:ext cx="27813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/>
              <a:t>فهمها والتعامل معها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5772151" y="2654986"/>
            <a:ext cx="2514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/>
              <a:t>تحسين تنظيمها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704849" y="2415570"/>
            <a:ext cx="31051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DZ" sz="2800" dirty="0" smtClean="0"/>
              <a:t>تحسيت أدائها</a:t>
            </a:r>
            <a:endParaRPr lang="en-US" sz="2800" dirty="0"/>
          </a:p>
        </p:txBody>
      </p:sp>
      <p:cxnSp>
        <p:nvCxnSpPr>
          <p:cNvPr id="7" name="Straight Arrow Connector 6"/>
          <p:cNvCxnSpPr>
            <a:stCxn id="3" idx="1"/>
            <a:endCxn id="5" idx="3"/>
          </p:cNvCxnSpPr>
          <p:nvPr/>
        </p:nvCxnSpPr>
        <p:spPr>
          <a:xfrm flipH="1">
            <a:off x="3810000" y="2199137"/>
            <a:ext cx="1828800" cy="47804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>
            <a:stCxn id="4" idx="1"/>
            <a:endCxn id="5" idx="3"/>
          </p:cNvCxnSpPr>
          <p:nvPr/>
        </p:nvCxnSpPr>
        <p:spPr>
          <a:xfrm flipH="1" flipV="1">
            <a:off x="3810000" y="2677180"/>
            <a:ext cx="1962151" cy="23941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pic>
        <p:nvPicPr>
          <p:cNvPr id="4098" name="Picture 2" descr="http://t3.gstatic.com/images?q=tbn:ANd9GcSJEIFOq6thkuseqXZ4OLBcQ29Fjzhx2jnaQz_3kJeES4OGBGQ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2" y="4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t1.gstatic.com/images?q=tbn:ANd9GcSB2wZa1I28kNxPouz4zcuemDpmCeybWSSGqGd1tP_nVfUnX5CAMvg0kDXv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3719" y="3753144"/>
            <a:ext cx="1285876" cy="1285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0" y="2938790"/>
            <a:ext cx="1219200" cy="7188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/>
          <p:cNvSpPr txBox="1"/>
          <p:nvPr/>
        </p:nvSpPr>
        <p:spPr>
          <a:xfrm>
            <a:off x="609600" y="4256364"/>
            <a:ext cx="3695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DZ" sz="2800" dirty="0" smtClean="0"/>
              <a:t>الاستفادة منها بأحسن طريقة</a:t>
            </a:r>
            <a:endParaRPr lang="en-US" sz="2800" dirty="0"/>
          </a:p>
        </p:txBody>
      </p:sp>
      <p:sp>
        <p:nvSpPr>
          <p:cNvPr id="20" name="Down Arrow 19"/>
          <p:cNvSpPr/>
          <p:nvPr/>
        </p:nvSpPr>
        <p:spPr>
          <a:xfrm>
            <a:off x="1981198" y="3178206"/>
            <a:ext cx="1066800" cy="1078158"/>
          </a:xfrm>
          <a:prstGeom prst="down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5001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25" grpId="0"/>
      <p:bldP spid="20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99447" y="1997365"/>
            <a:ext cx="62103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/>
              <a:t>نظرية المنظمات تساعد على تحسين إدارة المنظمات ورفع مستوى أدائها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1029534" y="4343400"/>
            <a:ext cx="736226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b="1" dirty="0" smtClean="0">
                <a:solidFill>
                  <a:srgbClr val="FF0000"/>
                </a:solidFill>
              </a:rPr>
              <a:t>نظرية المنظمات هي مجموعة من النظريات التي تبحث في هيكلة وتنظيم المنظمات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619899" y="3479939"/>
            <a:ext cx="37719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ما هي نظرية المنظمات</a:t>
            </a:r>
            <a:endParaRPr lang="en-US" sz="2800" dirty="0"/>
          </a:p>
        </p:txBody>
      </p:sp>
      <p:pic>
        <p:nvPicPr>
          <p:cNvPr id="6" name="Picture 6" descr="http://t3.gstatic.com/images?q=tbn:ANd9GcTwrRH9jR-EjxtJ6wNjUXGSl4Lu-8670is4p47jk9K4YpoR4A_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477" y="1333380"/>
            <a:ext cx="1990972" cy="2054035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7" name="Rectangle 6"/>
          <p:cNvSpPr/>
          <p:nvPr/>
        </p:nvSpPr>
        <p:spPr>
          <a:xfrm>
            <a:off x="147277" y="1228230"/>
            <a:ext cx="1219200" cy="609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1296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41600" y="533400"/>
            <a:ext cx="63563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/>
              <a:t>عرفت نظرية المنظمات تطورا هائلا 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2393950" y="1295402"/>
            <a:ext cx="660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/>
              <a:t>وأدى هذا التطور في الواقع إلى تطور إدارة المنظمات وإلى تحسين كبير لإدائها من حيث تطوير  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3467100" y="2667000"/>
            <a:ext cx="31781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/>
              <a:t>مفهوم الإدارة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3467100" y="3429000"/>
            <a:ext cx="31781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/>
              <a:t>أدوات الإدارة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3467100" y="4953000"/>
            <a:ext cx="31781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/>
              <a:t>نماذج الإدارة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3467100" y="4191000"/>
            <a:ext cx="31781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/>
              <a:t>طرق الإدارة</a:t>
            </a:r>
            <a:endParaRPr lang="en-US" sz="2800" dirty="0"/>
          </a:p>
        </p:txBody>
      </p:sp>
      <p:sp>
        <p:nvSpPr>
          <p:cNvPr id="8" name="Left Arrow 7"/>
          <p:cNvSpPr/>
          <p:nvPr/>
        </p:nvSpPr>
        <p:spPr>
          <a:xfrm>
            <a:off x="6686550" y="2667000"/>
            <a:ext cx="660400" cy="533400"/>
          </a:xfrm>
          <a:prstGeom prst="lef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Left Arrow 8"/>
          <p:cNvSpPr/>
          <p:nvPr/>
        </p:nvSpPr>
        <p:spPr>
          <a:xfrm>
            <a:off x="6686550" y="3429000"/>
            <a:ext cx="660400" cy="533400"/>
          </a:xfrm>
          <a:prstGeom prst="lef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Left Arrow 9"/>
          <p:cNvSpPr/>
          <p:nvPr/>
        </p:nvSpPr>
        <p:spPr>
          <a:xfrm>
            <a:off x="6726623" y="4191000"/>
            <a:ext cx="660400" cy="533400"/>
          </a:xfrm>
          <a:prstGeom prst="lef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Left Arrow 10"/>
          <p:cNvSpPr/>
          <p:nvPr/>
        </p:nvSpPr>
        <p:spPr>
          <a:xfrm>
            <a:off x="6739446" y="4920063"/>
            <a:ext cx="660400" cy="533400"/>
          </a:xfrm>
          <a:prstGeom prst="lef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ight Brace 11"/>
          <p:cNvSpPr/>
          <p:nvPr/>
        </p:nvSpPr>
        <p:spPr>
          <a:xfrm>
            <a:off x="7620000" y="2819400"/>
            <a:ext cx="457200" cy="2514600"/>
          </a:xfrm>
          <a:prstGeom prst="rightBrac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8872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57400" y="2209802"/>
            <a:ext cx="5334000" cy="1569660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endParaRPr lang="ar-DZ" sz="3200" b="1" dirty="0"/>
          </a:p>
          <a:p>
            <a:pPr algn="ctr"/>
            <a:r>
              <a:rPr lang="ar-DZ" sz="3200" b="1" dirty="0" smtClean="0"/>
              <a:t>2- نظرية المنظمات أم نظرية التنظيم ؟</a:t>
            </a:r>
          </a:p>
          <a:p>
            <a:endParaRPr lang="en-US" sz="3200" b="1" dirty="0"/>
          </a:p>
        </p:txBody>
      </p:sp>
      <p:pic>
        <p:nvPicPr>
          <p:cNvPr id="7170" name="Picture 2" descr="http://t2.gstatic.com/images?q=tbn:ANd9GcREzo2H_idx5ed7laYpnVnZzIdMyQ_j58jwHsm4BebrKY6YjL3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2" y="2216461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9272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629400" y="1164671"/>
            <a:ext cx="26058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باللغة الانجليزية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2819402" y="1195448"/>
            <a:ext cx="3124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organization</a:t>
            </a:r>
            <a:endParaRPr lang="en-US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2286002" y="2133600"/>
            <a:ext cx="1752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DZ" sz="2800" dirty="0" smtClean="0"/>
              <a:t>تنظيم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4995103" y="2143154"/>
            <a:ext cx="18969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DZ" sz="2800" dirty="0" smtClean="0"/>
              <a:t>منظمة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5092354" y="3042895"/>
            <a:ext cx="18969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DZ" sz="2800" dirty="0" smtClean="0"/>
              <a:t>نظرية منظمات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2158412" y="2942051"/>
            <a:ext cx="18969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DZ" sz="2800" dirty="0" smtClean="0"/>
              <a:t>نظرية التنظيم</a:t>
            </a:r>
            <a:endParaRPr lang="en-US" sz="2800" dirty="0"/>
          </a:p>
        </p:txBody>
      </p:sp>
      <p:cxnSp>
        <p:nvCxnSpPr>
          <p:cNvPr id="10" name="Straight Arrow Connector 9"/>
          <p:cNvCxnSpPr>
            <a:stCxn id="4" idx="2"/>
            <a:endCxn id="6" idx="0"/>
          </p:cNvCxnSpPr>
          <p:nvPr/>
        </p:nvCxnSpPr>
        <p:spPr>
          <a:xfrm>
            <a:off x="4381500" y="1595558"/>
            <a:ext cx="1562100" cy="54759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4" idx="2"/>
            <a:endCxn id="5" idx="0"/>
          </p:cNvCxnSpPr>
          <p:nvPr/>
        </p:nvCxnSpPr>
        <p:spPr>
          <a:xfrm flipH="1">
            <a:off x="3162300" y="1595558"/>
            <a:ext cx="1219200" cy="53804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1026" name="Picture 2" descr="C:\Users\ahireshe\Desktop\imagesCA71LZS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3042895"/>
            <a:ext cx="997311" cy="1290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Oval 12"/>
          <p:cNvSpPr/>
          <p:nvPr/>
        </p:nvSpPr>
        <p:spPr>
          <a:xfrm>
            <a:off x="4995105" y="2595266"/>
            <a:ext cx="2091497" cy="141847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7333770" y="2057400"/>
            <a:ext cx="19200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باللغة العربية</a:t>
            </a:r>
            <a:endParaRPr lang="en-US" sz="2800" dirty="0"/>
          </a:p>
        </p:txBody>
      </p:sp>
      <p:sp>
        <p:nvSpPr>
          <p:cNvPr id="15" name="TextBox 14"/>
          <p:cNvSpPr txBox="1"/>
          <p:nvPr/>
        </p:nvSpPr>
        <p:spPr>
          <a:xfrm>
            <a:off x="6647970" y="381000"/>
            <a:ext cx="26058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u="sng" dirty="0" smtClean="0"/>
              <a:t>بالنسبة للمنظمة</a:t>
            </a:r>
            <a:endParaRPr lang="en-US" sz="2800" u="sng" dirty="0"/>
          </a:p>
        </p:txBody>
      </p:sp>
      <p:sp>
        <p:nvSpPr>
          <p:cNvPr id="17" name="TextBox 16"/>
          <p:cNvSpPr txBox="1"/>
          <p:nvPr/>
        </p:nvSpPr>
        <p:spPr>
          <a:xfrm>
            <a:off x="4995105" y="4459308"/>
            <a:ext cx="42676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/>
              <a:t>هل هي منظمة أم منظمات ؟ </a:t>
            </a:r>
            <a:endParaRPr lang="en-US" sz="2800" dirty="0"/>
          </a:p>
        </p:txBody>
      </p:sp>
      <p:sp>
        <p:nvSpPr>
          <p:cNvPr id="18" name="TextBox 17"/>
          <p:cNvSpPr txBox="1"/>
          <p:nvPr/>
        </p:nvSpPr>
        <p:spPr>
          <a:xfrm>
            <a:off x="2819402" y="5082747"/>
            <a:ext cx="53407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/>
              <a:t>هي في الواقع منظمات كثيرة ومتنوعة جدا </a:t>
            </a:r>
            <a:endParaRPr lang="en-US" sz="2800" dirty="0"/>
          </a:p>
        </p:txBody>
      </p:sp>
      <p:sp>
        <p:nvSpPr>
          <p:cNvPr id="19" name="TextBox 18"/>
          <p:cNvSpPr txBox="1"/>
          <p:nvPr/>
        </p:nvSpPr>
        <p:spPr>
          <a:xfrm>
            <a:off x="408110" y="5781020"/>
            <a:ext cx="78856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>
                <a:solidFill>
                  <a:srgbClr val="C00000"/>
                </a:solidFill>
              </a:rPr>
              <a:t>الشائع استعمال الجمع لإبراز فكرة التنوع في أشكال المنظمات</a:t>
            </a:r>
            <a:endParaRPr lang="en-US" sz="2800" dirty="0">
              <a:solidFill>
                <a:srgbClr val="C0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 rot="1169255">
            <a:off x="4872798" y="1593636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DZ" dirty="0" smtClean="0"/>
              <a:t>الوحدة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 rot="20184529">
            <a:off x="2680404" y="1595557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DZ" dirty="0" smtClean="0"/>
              <a:t>العملية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250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13" grpId="0" animBg="1"/>
      <p:bldP spid="16" grpId="0"/>
      <p:bldP spid="17" grpId="0"/>
      <p:bldP spid="18" grpId="0"/>
      <p:bldP spid="19" grpId="0"/>
      <p:bldP spid="2" grpId="0"/>
      <p:bldP spid="20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93950" y="347990"/>
            <a:ext cx="65214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u="sng" dirty="0" smtClean="0"/>
              <a:t>بالنسبة للنظرية </a:t>
            </a:r>
            <a:r>
              <a:rPr lang="ar-DZ" sz="2800" dirty="0" smtClean="0"/>
              <a:t>: هل هي نظرية أم نظريات ؟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824647" y="1081492"/>
            <a:ext cx="7696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هناك من يتكلم عن النظريات (بالجمع، أي نظريات المنظمات)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891321" y="1916097"/>
            <a:ext cx="75628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/>
              <a:t>وهناك من يتكلم عن النظرية (بالمفرد أي نظرية المنظمات)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381000" y="2819400"/>
            <a:ext cx="807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/>
              <a:t>في الواقع هي عبارة عن عدد كبير من النظريات كما سنرى لاحقا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1240971" y="3624590"/>
            <a:ext cx="723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/>
              <a:t>لكن الشائع هو استعمال النظرية (بالمفرد) بمعنى: 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330201" y="4343400"/>
            <a:ext cx="81280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>
                <a:solidFill>
                  <a:srgbClr val="C00000"/>
                </a:solidFill>
              </a:rPr>
              <a:t>هي نظرية للمنظمة، عرفت تطورا من مرحلة تاريخية إلى أخرى</a:t>
            </a:r>
            <a:endParaRPr lang="en-US" sz="2800" dirty="0">
              <a:solidFill>
                <a:srgbClr val="C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215171" y="5181600"/>
            <a:ext cx="7239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DZ" sz="5400" dirty="0" smtClean="0">
                <a:solidFill>
                  <a:srgbClr val="C00000"/>
                </a:solidFill>
              </a:rPr>
              <a:t>نظرية المنظمات</a:t>
            </a:r>
            <a:endParaRPr lang="en-US" sz="5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7507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9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67000" y="2819400"/>
            <a:ext cx="4027074" cy="1569660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endParaRPr lang="ar-DZ" sz="3200" b="1" dirty="0">
              <a:solidFill>
                <a:srgbClr val="FFFF00"/>
              </a:solidFill>
            </a:endParaRPr>
          </a:p>
          <a:p>
            <a:pPr algn="ctr"/>
            <a:r>
              <a:rPr lang="ar-DZ" sz="3200" b="1" dirty="0" smtClean="0">
                <a:solidFill>
                  <a:srgbClr val="FFFF00"/>
                </a:solidFill>
              </a:rPr>
              <a:t>3- بعض المصطلحات</a:t>
            </a:r>
          </a:p>
          <a:p>
            <a:pPr algn="ctr"/>
            <a:endParaRPr lang="en-US" sz="3200" b="1" dirty="0">
              <a:solidFill>
                <a:srgbClr val="FFFF00"/>
              </a:solidFill>
            </a:endParaRPr>
          </a:p>
        </p:txBody>
      </p:sp>
      <p:pic>
        <p:nvPicPr>
          <p:cNvPr id="8194" name="Picture 2" descr="http://t3.gstatic.com/images?q=tbn:ANd9GcSgQLTpAFEJbZSnsFjvarZb1Kpa_YQvV0tOYVmROPPPLK-vA4gCOQ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7301" y="819151"/>
            <a:ext cx="2295525" cy="2000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0751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2" y="381000"/>
            <a:ext cx="4941154" cy="52322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2800" dirty="0" smtClean="0"/>
              <a:t>3.1- المفهوم والمصطلح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7255969" y="1752600"/>
            <a:ext cx="2286000" cy="52322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2800" dirty="0" smtClean="0"/>
              <a:t>3.2- النظرية</a:t>
            </a:r>
            <a:endParaRPr lang="en-US" sz="2800" dirty="0"/>
          </a:p>
        </p:txBody>
      </p:sp>
      <p:sp>
        <p:nvSpPr>
          <p:cNvPr id="5" name="Rectangle 4"/>
          <p:cNvSpPr/>
          <p:nvPr/>
        </p:nvSpPr>
        <p:spPr>
          <a:xfrm>
            <a:off x="660401" y="2261823"/>
            <a:ext cx="726824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 rtl="1"/>
            <a:r>
              <a:rPr lang="ar-DZ" sz="2800" dirty="0" smtClean="0">
                <a:solidFill>
                  <a:prstClr val="black"/>
                </a:solidFill>
                <a:latin typeface="Calibri" pitchFamily="34" charset="0"/>
              </a:rPr>
              <a:t>رؤية تمكن من فهم وتعريف وتفسير ظاهرة </a:t>
            </a:r>
            <a:r>
              <a:rPr lang="ar-DZ" sz="2800" dirty="0">
                <a:solidFill>
                  <a:prstClr val="black"/>
                </a:solidFill>
                <a:latin typeface="Calibri" pitchFamily="34" charset="0"/>
              </a:rPr>
              <a:t>معينة وتحديد حدودها وطريقة دراستها </a:t>
            </a:r>
            <a:endParaRPr lang="ar-DZ" sz="2800" dirty="0">
              <a:solidFill>
                <a:prstClr val="black"/>
              </a:solidFill>
              <a:latin typeface="Corbe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737642" y="3488666"/>
            <a:ext cx="36262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/>
              <a:t>النظرية الكلاسيكية للإدارة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3797302" y="3931841"/>
            <a:ext cx="35511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/>
              <a:t>نظرية تكاليف المعاملات</a:t>
            </a:r>
            <a:endParaRPr lang="en-US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4423443" y="4455061"/>
            <a:ext cx="29404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/>
              <a:t>نظريات القرار</a:t>
            </a:r>
            <a:endParaRPr lang="en-US" sz="2800" dirty="0"/>
          </a:p>
        </p:txBody>
      </p:sp>
      <p:sp>
        <p:nvSpPr>
          <p:cNvPr id="11" name="TextBox 10"/>
          <p:cNvSpPr txBox="1"/>
          <p:nvPr/>
        </p:nvSpPr>
        <p:spPr>
          <a:xfrm>
            <a:off x="4408073" y="4953504"/>
            <a:ext cx="29404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/>
              <a:t>نظريات التحفيز</a:t>
            </a:r>
            <a:endParaRPr lang="en-US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4395266" y="5476724"/>
            <a:ext cx="29404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/>
              <a:t>نظريات القيادة</a:t>
            </a:r>
            <a:endParaRPr lang="en-US" sz="2800" dirty="0"/>
          </a:p>
        </p:txBody>
      </p:sp>
      <p:sp>
        <p:nvSpPr>
          <p:cNvPr id="13" name="Chevron 12"/>
          <p:cNvSpPr/>
          <p:nvPr/>
        </p:nvSpPr>
        <p:spPr>
          <a:xfrm rot="10800000">
            <a:off x="7467599" y="3576389"/>
            <a:ext cx="533400" cy="477053"/>
          </a:xfrm>
          <a:prstGeom prst="chevron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Chevron 13"/>
          <p:cNvSpPr/>
          <p:nvPr/>
        </p:nvSpPr>
        <p:spPr>
          <a:xfrm rot="10800000">
            <a:off x="7467600" y="4068496"/>
            <a:ext cx="533400" cy="477053"/>
          </a:xfrm>
          <a:prstGeom prst="chevron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5" name="Chevron 14"/>
          <p:cNvSpPr/>
          <p:nvPr/>
        </p:nvSpPr>
        <p:spPr>
          <a:xfrm rot="10800000">
            <a:off x="7467600" y="4545549"/>
            <a:ext cx="533400" cy="477053"/>
          </a:xfrm>
          <a:prstGeom prst="chevron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6" name="Chevron 15"/>
          <p:cNvSpPr/>
          <p:nvPr/>
        </p:nvSpPr>
        <p:spPr>
          <a:xfrm rot="10800000">
            <a:off x="7467600" y="5522895"/>
            <a:ext cx="533400" cy="477053"/>
          </a:xfrm>
          <a:prstGeom prst="chevron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8" name="Chevron 17"/>
          <p:cNvSpPr/>
          <p:nvPr/>
        </p:nvSpPr>
        <p:spPr>
          <a:xfrm rot="10800000">
            <a:off x="7467600" y="5045842"/>
            <a:ext cx="533400" cy="477053"/>
          </a:xfrm>
          <a:prstGeom prst="chevron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9" name="Chevron 18"/>
          <p:cNvSpPr/>
          <p:nvPr/>
        </p:nvSpPr>
        <p:spPr>
          <a:xfrm rot="10800000">
            <a:off x="7467600" y="5999949"/>
            <a:ext cx="533400" cy="477053"/>
          </a:xfrm>
          <a:prstGeom prst="chevron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408073" y="5953779"/>
            <a:ext cx="29404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/>
              <a:t>...</a:t>
            </a:r>
            <a:endParaRPr lang="en-US" sz="2800" dirty="0"/>
          </a:p>
        </p:txBody>
      </p:sp>
      <p:sp>
        <p:nvSpPr>
          <p:cNvPr id="17" name="TextBox 16"/>
          <p:cNvSpPr txBox="1"/>
          <p:nvPr/>
        </p:nvSpPr>
        <p:spPr>
          <a:xfrm>
            <a:off x="3737644" y="1085567"/>
            <a:ext cx="4190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/>
              <a:t>المفهوم يختلف عن المصطلح</a:t>
            </a:r>
            <a:endParaRPr lang="en-US" sz="2800" dirty="0"/>
          </a:p>
        </p:txBody>
      </p:sp>
      <p:pic>
        <p:nvPicPr>
          <p:cNvPr id="9220" name="Picture 4" descr="http://t2.gstatic.com/images?q=tbn:ANd9GcTzT5HmrS-AgQmnHSi1Zj6O6KZPlIlS-WOLLkVFkvbI9BrPy0HpC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9477" y="3057673"/>
            <a:ext cx="2124075" cy="2152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4433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  <p:bldP spid="7" grpId="0"/>
      <p:bldP spid="10" grpId="0"/>
      <p:bldP spid="11" grpId="0"/>
      <p:bldP spid="12" grpId="0"/>
      <p:bldP spid="13" grpId="0" animBg="1"/>
      <p:bldP spid="14" grpId="0" animBg="1"/>
      <p:bldP spid="15" grpId="0" animBg="1"/>
      <p:bldP spid="16" grpId="0" animBg="1"/>
      <p:bldP spid="18" grpId="0" animBg="1"/>
      <p:bldP spid="19" grpId="0" animBg="1"/>
      <p:bldP spid="20" grpId="0"/>
      <p:bldP spid="17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0" y="457204"/>
            <a:ext cx="3351200" cy="461665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>
              <a:defRPr sz="2400">
                <a:solidFill>
                  <a:schemeClr val="lt1"/>
                </a:solidFill>
                <a:latin typeface="+mn-lt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cs typeface="+mn-cs"/>
              </a:defRPr>
            </a:lvl9pPr>
          </a:lstStyle>
          <a:p>
            <a:pPr algn="r" rtl="1"/>
            <a:r>
              <a:rPr lang="ar-DZ" dirty="0" smtClean="0"/>
              <a:t>3.3- </a:t>
            </a:r>
            <a:r>
              <a:rPr lang="ar-DZ" dirty="0"/>
              <a:t>تعريف المنظمة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866580" y="2516836"/>
            <a:ext cx="65711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400" dirty="0" smtClean="0"/>
              <a:t>هي عبارة عن </a:t>
            </a:r>
            <a:r>
              <a:rPr lang="ar-DZ" sz="2400" b="1" dirty="0" smtClean="0"/>
              <a:t>هيكلة</a:t>
            </a:r>
            <a:r>
              <a:rPr lang="ar-DZ" sz="2400" dirty="0" smtClean="0"/>
              <a:t> تتبع منطقا معينا من أجل تحقيق </a:t>
            </a:r>
            <a:r>
              <a:rPr lang="ar-DZ" sz="2400" b="1" dirty="0" smtClean="0"/>
              <a:t>هدف</a:t>
            </a:r>
            <a:r>
              <a:rPr lang="ar-DZ" sz="2400" dirty="0" smtClean="0"/>
              <a:t> ما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990600" y="3091226"/>
            <a:ext cx="6477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400" dirty="0" smtClean="0"/>
              <a:t>مثال: من أجل تحقيق الربح، مؤسسة تنتج، وأخرى تسوق، وأخرى تقدم خدمة ...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1219202" y="4107601"/>
            <a:ext cx="71807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400" dirty="0" smtClean="0"/>
              <a:t>هي </a:t>
            </a:r>
            <a:r>
              <a:rPr lang="ar-DZ" sz="2400" b="1" dirty="0" smtClean="0"/>
              <a:t>مجموعة من عناصر تتفاعل </a:t>
            </a:r>
            <a:r>
              <a:rPr lang="ar-DZ" sz="2400" dirty="0" smtClean="0"/>
              <a:t>فيما بينها  بكيفية معينة من أجل تحقيق </a:t>
            </a:r>
            <a:r>
              <a:rPr lang="ar-DZ" sz="2400" b="1" dirty="0" smtClean="0"/>
              <a:t>هدف</a:t>
            </a:r>
            <a:r>
              <a:rPr lang="ar-DZ" sz="2400" dirty="0" smtClean="0"/>
              <a:t> معين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990600" y="5022001"/>
            <a:ext cx="6477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400" dirty="0" smtClean="0"/>
              <a:t>مثال : الجامعة = مجموعة من كليات تتفاعل فيما بينها لتوفير التعليم العالي للمجتمع</a:t>
            </a:r>
            <a:endParaRPr 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5809129" y="1371604"/>
            <a:ext cx="2590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400" dirty="0" smtClean="0"/>
              <a:t>التعاريف متعددة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5846909" y="1985669"/>
            <a:ext cx="2590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400" dirty="0" smtClean="0"/>
              <a:t>أمثلة عن التعاريف :</a:t>
            </a:r>
            <a:endParaRPr lang="en-US" sz="2400" dirty="0"/>
          </a:p>
        </p:txBody>
      </p:sp>
      <p:pic>
        <p:nvPicPr>
          <p:cNvPr id="1028" name="Picture 4" descr="http://t2.gstatic.com/images?q=tbn:ANd9GcSoBsQm-M3vWj4zdkecPKOffw8zB-qf4TyuxDzLofXAl_TK6vg0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4400" y="2366282"/>
            <a:ext cx="588609" cy="785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http://t2.gstatic.com/images?q=tbn:ANd9GcSoBsQm-M3vWj4zdkecPKOffw8zB-qf4TyuxDzLofXAl_TK6vg0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4358" y="3922223"/>
            <a:ext cx="588609" cy="785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8669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9" grpId="0"/>
      <p:bldP spid="11" grpId="0"/>
      <p:bldP spid="10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0" y="457204"/>
            <a:ext cx="2590800" cy="461665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ar-DZ" sz="2400" dirty="0" smtClean="0"/>
              <a:t>3.4- عناصر المنظمة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3048000" y="2315173"/>
            <a:ext cx="22059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400" dirty="0" smtClean="0"/>
              <a:t>مجموعة أفراد</a:t>
            </a: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3048000" y="2776838"/>
            <a:ext cx="22059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400" dirty="0" smtClean="0"/>
              <a:t>مجموعة وسائل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3048002" y="3700168"/>
            <a:ext cx="2209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400" dirty="0" smtClean="0"/>
              <a:t>تقسيم العمل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5791200" y="2677301"/>
            <a:ext cx="27114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400" dirty="0" smtClean="0"/>
              <a:t>العناصر المكونة للمنظمة هي أربعة عناصر:</a:t>
            </a:r>
            <a:endParaRPr lang="en-US" sz="2400" dirty="0"/>
          </a:p>
        </p:txBody>
      </p:sp>
      <p:sp>
        <p:nvSpPr>
          <p:cNvPr id="8" name="Left Brace 7"/>
          <p:cNvSpPr/>
          <p:nvPr/>
        </p:nvSpPr>
        <p:spPr>
          <a:xfrm rot="10800000">
            <a:off x="5333999" y="2285999"/>
            <a:ext cx="304800" cy="1905000"/>
          </a:xfrm>
          <a:prstGeom prst="leftBrac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49201" y="3046633"/>
            <a:ext cx="13748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400" dirty="0" smtClean="0"/>
              <a:t>عمل منظم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2641601" y="3201827"/>
            <a:ext cx="26123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400" dirty="0" smtClean="0"/>
              <a:t>وجود قواعد وإجراءات </a:t>
            </a:r>
            <a:endParaRPr lang="en-US" sz="2400" dirty="0"/>
          </a:p>
        </p:txBody>
      </p:sp>
      <p:cxnSp>
        <p:nvCxnSpPr>
          <p:cNvPr id="12" name="Straight Arrow Connector 11"/>
          <p:cNvCxnSpPr>
            <a:stCxn id="3" idx="1"/>
          </p:cNvCxnSpPr>
          <p:nvPr/>
        </p:nvCxnSpPr>
        <p:spPr>
          <a:xfrm flipH="1">
            <a:off x="1524000" y="2546006"/>
            <a:ext cx="1524000" cy="731459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4" idx="1"/>
            <a:endCxn id="9" idx="3"/>
          </p:cNvCxnSpPr>
          <p:nvPr/>
        </p:nvCxnSpPr>
        <p:spPr>
          <a:xfrm flipH="1">
            <a:off x="1524000" y="3007671"/>
            <a:ext cx="1524000" cy="26979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10" idx="1"/>
            <a:endCxn id="9" idx="3"/>
          </p:cNvCxnSpPr>
          <p:nvPr/>
        </p:nvCxnSpPr>
        <p:spPr>
          <a:xfrm flipH="1" flipV="1">
            <a:off x="1524002" y="3277463"/>
            <a:ext cx="1117599" cy="15519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6" idx="1"/>
            <a:endCxn id="9" idx="3"/>
          </p:cNvCxnSpPr>
          <p:nvPr/>
        </p:nvCxnSpPr>
        <p:spPr>
          <a:xfrm flipH="1" flipV="1">
            <a:off x="1524000" y="3277466"/>
            <a:ext cx="1524000" cy="65353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762002" y="1440414"/>
            <a:ext cx="78793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400" dirty="0" smtClean="0"/>
              <a:t>أمثلة عن المنظمة : المنشأة الصناعية، الكلية، العائلة، الوزارة، البلدية، المركز التجاري، ...</a:t>
            </a:r>
            <a:endParaRPr lang="en-US" sz="2400" dirty="0"/>
          </a:p>
        </p:txBody>
      </p:sp>
      <p:pic>
        <p:nvPicPr>
          <p:cNvPr id="10242" name="Picture 2" descr="http://t3.gstatic.com/images?q=tbn:ANd9GcTxQtqUjIH48nI-_FyGSw39qXQHSRoYZfOU4wLR4K3uhgHu2KODV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4419600"/>
            <a:ext cx="2209800" cy="1533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http://t1.gstatic.com/images?q=tbn:ANd9GcTNRqJStBhP8rTqkHXhb7ILjJ-bcPBdgP4uGOQ1J0COixxIK51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3998" y="4267203"/>
            <a:ext cx="2381250" cy="1914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4219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6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6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6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6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  <p:bldP spid="7" grpId="0"/>
      <p:bldP spid="8" grpId="0" animBg="1"/>
      <p:bldP spid="9" grpId="0"/>
      <p:bldP spid="10" grpId="0"/>
      <p:bldP spid="15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046924" y="713888"/>
            <a:ext cx="4953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dirty="0" smtClean="0"/>
              <a:t>بعض الأسئلة المهمة بالنسبة لمكونات المنظمة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6886868" y="1388556"/>
            <a:ext cx="22289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400" dirty="0" smtClean="0"/>
              <a:t>1 - حجم المنظمة:</a:t>
            </a: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6841231" y="4191004"/>
            <a:ext cx="22291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400" dirty="0" smtClean="0"/>
              <a:t>2- هدف المنظمة: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1787818" y="2133600"/>
            <a:ext cx="66079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400" dirty="0" smtClean="0"/>
              <a:t>الاعتقاد قديم، لكن اليوم لا يسهل التعرف على الصغيرة ولا الكبيرة من المؤسسات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2285679" y="3048000"/>
            <a:ext cx="61101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400" dirty="0" smtClean="0"/>
              <a:t>المنظمة هي منظمة مهما كان حجمها</a:t>
            </a:r>
            <a:endParaRPr lang="en-US" sz="2400" dirty="0"/>
          </a:p>
        </p:txBody>
      </p:sp>
      <p:sp>
        <p:nvSpPr>
          <p:cNvPr id="5" name="Rectangle 4"/>
          <p:cNvSpPr/>
          <p:nvPr/>
        </p:nvSpPr>
        <p:spPr>
          <a:xfrm>
            <a:off x="2860398" y="1388556"/>
            <a:ext cx="418415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 rtl="1"/>
            <a:r>
              <a:rPr lang="ar-DZ" sz="2400" dirty="0">
                <a:solidFill>
                  <a:prstClr val="black"/>
                </a:solidFill>
              </a:rPr>
              <a:t>هل الحجم من العناصر المكونة للمنظمة ؟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860398" y="4194833"/>
            <a:ext cx="422102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 rtl="1"/>
            <a:r>
              <a:rPr lang="ar-DZ" sz="2400" dirty="0">
                <a:solidFill>
                  <a:prstClr val="black"/>
                </a:solidFill>
              </a:rPr>
              <a:t>هل الهدف من العناصر المكونة للمنظمة ؟</a:t>
            </a:r>
            <a:endParaRPr lang="en-US" sz="24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7397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  <p:bldP spid="7" grpId="0"/>
      <p:bldP spid="5" grpId="0"/>
      <p:bldP spid="8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651736" y="1284206"/>
            <a:ext cx="36220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400" dirty="0" smtClean="0"/>
              <a:t>في الهدف إشكالات كثيرة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5705204" y="541415"/>
            <a:ext cx="36220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400" dirty="0" smtClean="0"/>
              <a:t>عند التعريف عموما يذكر الهدف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4457702" y="1970006"/>
            <a:ext cx="31653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400" dirty="0" smtClean="0"/>
              <a:t>ما المقصود بالهدف ؟ 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4486691" y="4164384"/>
            <a:ext cx="31863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400" dirty="0" smtClean="0"/>
              <a:t>كم للمنظمة من هدف ؟ </a:t>
            </a:r>
            <a:endParaRPr lang="en-US" sz="2400" dirty="0"/>
          </a:p>
        </p:txBody>
      </p:sp>
      <p:sp>
        <p:nvSpPr>
          <p:cNvPr id="3" name="Rectangle 2"/>
          <p:cNvSpPr/>
          <p:nvPr/>
        </p:nvSpPr>
        <p:spPr>
          <a:xfrm>
            <a:off x="4929990" y="3278834"/>
            <a:ext cx="167225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 rtl="1"/>
            <a:r>
              <a:rPr lang="ar-DZ" sz="2400" dirty="0" smtClean="0">
                <a:solidFill>
                  <a:prstClr val="black"/>
                </a:solidFill>
              </a:rPr>
              <a:t>هل </a:t>
            </a:r>
            <a:r>
              <a:rPr lang="ar-DZ" sz="2400" dirty="0">
                <a:solidFill>
                  <a:prstClr val="black"/>
                </a:solidFill>
              </a:rPr>
              <a:t>هي الغاية ؟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896054" y="2655806"/>
            <a:ext cx="270618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ar-DZ" sz="2400" dirty="0">
                <a:solidFill>
                  <a:prstClr val="black"/>
                </a:solidFill>
              </a:rPr>
              <a:t>هل المقصود هو الهدف ؟ 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425180" y="4773983"/>
            <a:ext cx="223170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ar-DZ" sz="2400" dirty="0">
                <a:solidFill>
                  <a:prstClr val="black"/>
                </a:solidFill>
              </a:rPr>
              <a:t>هل هو هدف واحد ؟ 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4259935" y="5464248"/>
            <a:ext cx="236795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 rtl="1"/>
            <a:r>
              <a:rPr lang="ar-DZ" sz="2400" dirty="0">
                <a:solidFill>
                  <a:prstClr val="black"/>
                </a:solidFill>
              </a:rPr>
              <a:t>هل هي أهداف كثيرة ؟</a:t>
            </a:r>
            <a:endParaRPr lang="en-US" sz="24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7697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3" grpId="0"/>
      <p:bldP spid="8" grpId="0"/>
      <p:bldP spid="9" grpId="0"/>
      <p:bldP spid="10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38901" y="4038604"/>
            <a:ext cx="29042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400" dirty="0" smtClean="0"/>
              <a:t>3- حدود المنظمة :</a:t>
            </a:r>
            <a:endParaRPr lang="en-US" sz="2400" dirty="0"/>
          </a:p>
        </p:txBody>
      </p:sp>
      <p:sp>
        <p:nvSpPr>
          <p:cNvPr id="3" name="Rectangle 2"/>
          <p:cNvSpPr/>
          <p:nvPr/>
        </p:nvSpPr>
        <p:spPr>
          <a:xfrm>
            <a:off x="7031398" y="535636"/>
            <a:ext cx="256031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DZ" sz="2400" dirty="0" smtClean="0">
                <a:solidFill>
                  <a:prstClr val="black"/>
                </a:solidFill>
              </a:rPr>
              <a:t>من بين أهداف المنظمة :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848606" y="1221435"/>
            <a:ext cx="171553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DZ" sz="2400" dirty="0" smtClean="0">
                <a:solidFill>
                  <a:prstClr val="black"/>
                </a:solidFill>
              </a:rPr>
              <a:t>تحسين الإنتاجية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641845" y="1643957"/>
            <a:ext cx="304442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DZ" sz="2400" dirty="0" smtClean="0">
                <a:solidFill>
                  <a:prstClr val="black"/>
                </a:solidFill>
              </a:rPr>
              <a:t>تحسين جودة المنتج أو الخدمة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186378" y="2132308"/>
            <a:ext cx="4703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DZ" sz="2400" dirty="0" smtClean="0">
                <a:solidFill>
                  <a:prstClr val="black"/>
                </a:solidFill>
              </a:rPr>
              <a:t>تخفيض وقت الإنتاج أو وقت تقديم الخدمة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459374" y="2593973"/>
            <a:ext cx="222689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DZ" sz="2400" dirty="0" smtClean="0">
                <a:solidFill>
                  <a:prstClr val="black"/>
                </a:solidFill>
              </a:rPr>
              <a:t>تحسين ظروف العمل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178721" y="3055638"/>
            <a:ext cx="4395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DZ" sz="2400" dirty="0" smtClean="0">
                <a:solidFill>
                  <a:prstClr val="black"/>
                </a:solidFill>
              </a:rPr>
              <a:t>...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669181" y="4863979"/>
            <a:ext cx="271099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 rtl="1"/>
            <a:r>
              <a:rPr lang="ar-DZ" sz="2400" dirty="0" smtClean="0">
                <a:solidFill>
                  <a:prstClr val="black"/>
                </a:solidFill>
              </a:rPr>
              <a:t>أين تنتهي حدود المنظمة ؟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057402" y="5506548"/>
            <a:ext cx="557749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 rtl="1"/>
            <a:r>
              <a:rPr lang="ar-DZ" sz="2400" dirty="0" smtClean="0">
                <a:solidFill>
                  <a:prstClr val="black"/>
                </a:solidFill>
              </a:rPr>
              <a:t>وسائل الاتصال الحديثة غيرت مفهوم حدود المنظمة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894610" y="4038603"/>
            <a:ext cx="425789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 rtl="1"/>
            <a:r>
              <a:rPr lang="ar-DZ" sz="2400" dirty="0">
                <a:solidFill>
                  <a:prstClr val="black"/>
                </a:solidFill>
              </a:rPr>
              <a:t>هل الحدود من العناصر المكونة للمنظمة ؟</a:t>
            </a:r>
            <a:endParaRPr lang="en-US" sz="24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3863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Number Placeholder 3"/>
          <p:cNvSpPr txBox="1">
            <a:spLocks noGrp="1"/>
          </p:cNvSpPr>
          <p:nvPr/>
        </p:nvSpPr>
        <p:spPr bwMode="auto">
          <a:xfrm>
            <a:off x="2105025" y="6376990"/>
            <a:ext cx="5715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rtl="0" eaLnBrk="1" hangingPunct="1"/>
            <a:fld id="{8F2478C0-7C04-42A0-8562-FCDBDB7BC492}" type="slidenum">
              <a:rPr lang="ar-SA" sz="1200" b="0">
                <a:solidFill>
                  <a:schemeClr val="bg1"/>
                </a:solidFill>
                <a:latin typeface="Calibri" pitchFamily="34" charset="0"/>
              </a:rPr>
              <a:pPr rtl="0" eaLnBrk="1" hangingPunct="1"/>
              <a:t>35</a:t>
            </a:fld>
            <a:endParaRPr lang="en-US" sz="1200" b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6387" name="عنوان 1"/>
          <p:cNvSpPr>
            <a:spLocks/>
          </p:cNvSpPr>
          <p:nvPr/>
        </p:nvSpPr>
        <p:spPr bwMode="auto">
          <a:xfrm>
            <a:off x="838200" y="549277"/>
            <a:ext cx="85344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endParaRPr lang="ar-SA" sz="6400" b="0">
              <a:solidFill>
                <a:srgbClr val="376092"/>
              </a:solidFill>
              <a:latin typeface="Calibri" pitchFamily="34" charset="0"/>
              <a:cs typeface="AL-Battar" pitchFamily="2" charset="-78"/>
            </a:endParaRPr>
          </a:p>
        </p:txBody>
      </p:sp>
      <p:sp>
        <p:nvSpPr>
          <p:cNvPr id="16388" name="عنصر نائب للمحتوى 2"/>
          <p:cNvSpPr>
            <a:spLocks/>
          </p:cNvSpPr>
          <p:nvPr/>
        </p:nvSpPr>
        <p:spPr bwMode="auto">
          <a:xfrm>
            <a:off x="1020764" y="1447800"/>
            <a:ext cx="8504237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73050" indent="-273050" algn="just">
              <a:spcBef>
                <a:spcPct val="20000"/>
              </a:spcBef>
              <a:buFont typeface="Arial" pitchFamily="34" charset="0"/>
              <a:buChar char="•"/>
            </a:pPr>
            <a:endParaRPr lang="ar-SA" sz="3000" b="0">
              <a:solidFill>
                <a:srgbClr val="376092"/>
              </a:solidFill>
              <a:latin typeface="Calibri" pitchFamily="34" charset="0"/>
              <a:cs typeface="AL-Mohanad Bold" pitchFamily="2" charset="-78"/>
            </a:endParaRPr>
          </a:p>
        </p:txBody>
      </p:sp>
      <p:sp>
        <p:nvSpPr>
          <p:cNvPr id="6" name="Title 1"/>
          <p:cNvSpPr>
            <a:spLocks/>
          </p:cNvSpPr>
          <p:nvPr/>
        </p:nvSpPr>
        <p:spPr bwMode="auto">
          <a:xfrm>
            <a:off x="838200" y="120650"/>
            <a:ext cx="85344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endParaRPr lang="ar-SA" sz="6400" b="0">
              <a:solidFill>
                <a:srgbClr val="376092"/>
              </a:solidFill>
              <a:latin typeface="Calibri" pitchFamily="34" charset="0"/>
              <a:cs typeface="AL-Battar" pitchFamily="2" charset="-78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 idx="4294967295"/>
          </p:nvPr>
        </p:nvSpPr>
        <p:spPr>
          <a:xfrm>
            <a:off x="381001" y="2971800"/>
            <a:ext cx="8991600" cy="1143000"/>
          </a:xfrm>
          <a:solidFill>
            <a:srgbClr val="0070C0"/>
          </a:solidFill>
        </p:spPr>
        <p:txBody>
          <a:bodyPr/>
          <a:lstStyle/>
          <a:p>
            <a:pPr eaLnBrk="1" hangingPunct="1"/>
            <a:r>
              <a:rPr lang="ar-SA" sz="6000" dirty="0" smtClean="0">
                <a:solidFill>
                  <a:srgbClr val="FFFF00"/>
                </a:solidFill>
                <a:cs typeface="Arial" pitchFamily="34" charset="0"/>
              </a:rPr>
              <a:t>مع </a:t>
            </a:r>
            <a:r>
              <a:rPr lang="ar-SA" sz="6000" dirty="0">
                <a:solidFill>
                  <a:srgbClr val="FFFF00"/>
                </a:solidFill>
                <a:cs typeface="Arial" pitchFamily="34" charset="0"/>
              </a:rPr>
              <a:t>تمنياتي للجميع بالنجاح </a:t>
            </a:r>
            <a:r>
              <a:rPr lang="ar-SA" sz="6000" dirty="0" smtClean="0">
                <a:solidFill>
                  <a:srgbClr val="FFFF00"/>
                </a:solidFill>
                <a:cs typeface="Arial" pitchFamily="34" charset="0"/>
              </a:rPr>
              <a:t>والتوفيق</a:t>
            </a:r>
          </a:p>
        </p:txBody>
      </p:sp>
    </p:spTree>
    <p:extLst>
      <p:ext uri="{BB962C8B-B14F-4D97-AF65-F5344CB8AC3E}">
        <p14:creationId xmlns:p14="http://schemas.microsoft.com/office/powerpoint/2010/main" val="3831541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2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1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2"/>
            <a:ext cx="2689226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1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78590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37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latin typeface="Calibri" pitchFamily="34" charset="0"/>
              </a:rPr>
              <a:t>	</a:t>
            </a:r>
            <a:endParaRPr lang="en-US" sz="2400" dirty="0"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7432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3429000"/>
            <a:ext cx="509905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700" b="1" cap="all" dirty="0" smtClean="0">
              <a:ln w="0"/>
              <a:effectLst>
                <a:reflection blurRad="12700" stA="50000" endPos="50000" dist="5000" dir="5400000" sy="-100000" rotWithShape="0"/>
              </a:effectLst>
              <a:latin typeface="AYM Wadiy S_U normal."/>
              <a:cs typeface="Times New Roman" pitchFamily="18" charset="0"/>
            </a:endParaRP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700" b="1" cap="all" dirty="0">
              <a:ln w="0"/>
              <a:effectLst>
                <a:reflection blurRad="12700" stA="50000" endPos="50000" dist="5000" dir="5400000" sy="-100000" rotWithShape="0"/>
              </a:effectLst>
              <a:latin typeface="AYM Wadiy S_U normal."/>
              <a:cs typeface="Times New Roman" pitchFamily="18" charset="0"/>
            </a:endParaRPr>
          </a:p>
          <a:p>
            <a:pPr algn="ctr"/>
            <a:r>
              <a:rPr lang="ar-DZ" sz="4000" b="1" cap="all" dirty="0" smtClean="0">
                <a:ln w="0"/>
                <a:effectLst>
                  <a:reflection blurRad="12700" stA="50000" endPos="50000" dist="5000" dir="5400000" sy="-100000" rotWithShape="0"/>
                </a:effectLst>
              </a:rPr>
              <a:t>نظرية المنظمات</a:t>
            </a:r>
            <a:endParaRPr lang="en-US" sz="4000" b="1" cap="all" dirty="0" smtClean="0">
              <a:ln w="0"/>
              <a:effectLst>
                <a:reflection blurRad="12700" stA="50000" endPos="50000" dist="5000" dir="5400000" sy="-100000" rotWithShape="0"/>
              </a:effectLst>
            </a:endParaRPr>
          </a:p>
          <a:p>
            <a:pPr algn="ctr"/>
            <a:r>
              <a:rPr lang="ar-EG" b="1" cap="all" dirty="0" smtClean="0">
                <a:ln w="0"/>
                <a:effectLst>
                  <a:reflection blurRad="12700" stA="50000" endPos="50000" dist="5000" dir="5400000" sy="-100000" rotWithShape="0"/>
                </a:effectLst>
                <a:latin typeface="Calibri" pitchFamily="34" charset="0"/>
                <a:cs typeface="Times New Roman" pitchFamily="18" charset="0"/>
              </a:rPr>
              <a:t/>
            </a:r>
            <a:br>
              <a:rPr lang="ar-EG" b="1" cap="all" dirty="0" smtClean="0">
                <a:ln w="0"/>
                <a:effectLst>
                  <a:reflection blurRad="12700" stA="50000" endPos="50000" dist="5000" dir="5400000" sy="-100000" rotWithShape="0"/>
                </a:effectLst>
                <a:latin typeface="Calibri" pitchFamily="34" charset="0"/>
                <a:cs typeface="Times New Roman" pitchFamily="18" charset="0"/>
              </a:rPr>
            </a:br>
            <a:endParaRPr lang="en-US" sz="1700" b="1" cap="all" dirty="0" smtClean="0">
              <a:ln w="0"/>
              <a:effectLst>
                <a:reflection blurRad="12700" stA="50000" endPos="50000" dist="5000" dir="5400000" sy="-100000" rotWithShape="0"/>
              </a:effectLst>
              <a:latin typeface="Calibri" pitchFamily="34" charset="0"/>
            </a:endParaRPr>
          </a:p>
          <a:p>
            <a:pPr algn="ctr"/>
            <a:r>
              <a:rPr lang="ar-SA" sz="2600" b="1" cap="all" dirty="0" smtClean="0">
                <a:ln w="0"/>
                <a:effectLst>
                  <a:reflection blurRad="12700" stA="50000" endPos="50000" dist="5000" dir="5400000" sy="-100000" rotWithShape="0"/>
                </a:effectLst>
                <a:latin typeface="Calibri" pitchFamily="34" charset="0"/>
                <a:cs typeface="Times New Roman" pitchFamily="18" charset="0"/>
              </a:rPr>
              <a:t>أ.د عيسى </a:t>
            </a:r>
            <a:r>
              <a:rPr lang="ar-SA" sz="2600" b="1" cap="all" dirty="0" err="1" smtClean="0">
                <a:ln w="0"/>
                <a:effectLst>
                  <a:reflection blurRad="12700" stA="50000" endPos="50000" dist="5000" dir="5400000" sy="-100000" rotWithShape="0"/>
                </a:effectLst>
                <a:latin typeface="Calibri" pitchFamily="34" charset="0"/>
                <a:cs typeface="Times New Roman" pitchFamily="18" charset="0"/>
              </a:rPr>
              <a:t>حيرش</a:t>
            </a:r>
            <a:endParaRPr lang="en-US" sz="2600" b="1" cap="all" dirty="0">
              <a:ln w="0"/>
              <a:effectLst>
                <a:reflection blurRad="12700" stA="50000" endPos="50000" dist="5000" dir="5400000" sy="-100000" rotWithShape="0"/>
              </a:effectLst>
              <a:latin typeface="Calibri" pitchFamily="34" charset="0"/>
              <a:cs typeface="Times New Roman" pitchFamily="18" charset="0"/>
            </a:endParaRPr>
          </a:p>
          <a:p>
            <a:pPr algn="ctr"/>
            <a:endParaRPr lang="en-US" sz="2600" b="1" cap="all" dirty="0">
              <a:ln w="0"/>
              <a:effectLst>
                <a:reflection blurRad="12700" stA="50000" endPos="50000" dist="5000" dir="5400000" sy="-100000" rotWithShape="0"/>
              </a:effectLst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37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9583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38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Title 4"/>
          <p:cNvSpPr txBox="1">
            <a:spLocks/>
          </p:cNvSpPr>
          <p:nvPr/>
        </p:nvSpPr>
        <p:spPr bwMode="auto">
          <a:xfrm>
            <a:off x="685800" y="2339975"/>
            <a:ext cx="84201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Arial" charset="0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ar-DZ" b="1" u="sng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Simplified Arabic" pitchFamily="18" charset="-78"/>
                <a:cs typeface="+mj-cs"/>
              </a:rPr>
              <a:t>المحاضرة الثانية</a:t>
            </a:r>
            <a:endParaRPr lang="en-US" b="1" u="sng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C00000"/>
              </a:solidFill>
              <a:effectLst>
                <a:outerShdw blurRad="50800" algn="tl" rotWithShape="0">
                  <a:srgbClr val="000000"/>
                </a:outerShdw>
              </a:effectLst>
              <a:latin typeface="Simplified Arabic" pitchFamily="18" charset="-78"/>
              <a:cs typeface="+mj-cs"/>
            </a:endParaRPr>
          </a:p>
        </p:txBody>
      </p:sp>
      <p:sp>
        <p:nvSpPr>
          <p:cNvPr id="6" name="Title 4"/>
          <p:cNvSpPr txBox="1">
            <a:spLocks/>
          </p:cNvSpPr>
          <p:nvPr/>
        </p:nvSpPr>
        <p:spPr bwMode="auto">
          <a:xfrm>
            <a:off x="1371600" y="4038600"/>
            <a:ext cx="7086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ar-DZ" sz="4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e_AlMateen" pitchFamily="2" charset="-78"/>
                <a:ea typeface="+mj-ea"/>
                <a:cs typeface="+mj-cs"/>
              </a:rPr>
              <a:t>مدخل لنظرية </a:t>
            </a:r>
            <a:r>
              <a:rPr lang="ar-DZ" sz="4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e_AlMateen" pitchFamily="2" charset="-78"/>
                <a:ea typeface="+mj-ea"/>
                <a:cs typeface="+mj-cs"/>
              </a:rPr>
              <a:t>المنظمات (2)</a:t>
            </a:r>
            <a:endParaRPr lang="ar-SA" sz="4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C00000"/>
              </a:solidFill>
              <a:effectLst>
                <a:outerShdw blurRad="50800" algn="tl" rotWithShape="0">
                  <a:srgbClr val="000000"/>
                </a:outerShdw>
              </a:effectLst>
              <a:latin typeface="ae_AlMateen" pitchFamily="2" charset="-78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347231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67000" y="1554342"/>
            <a:ext cx="46417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>
                <a:solidFill>
                  <a:srgbClr val="C00000"/>
                </a:solidFill>
              </a:rPr>
              <a:t>1-</a:t>
            </a:r>
            <a:r>
              <a:rPr lang="ar-DZ" sz="2800" dirty="0" smtClean="0"/>
              <a:t> </a:t>
            </a:r>
            <a:r>
              <a:rPr lang="ar-DZ" sz="2800" dirty="0" smtClean="0">
                <a:solidFill>
                  <a:schemeClr val="accent4">
                    <a:lumMod val="75000"/>
                  </a:schemeClr>
                </a:solidFill>
              </a:rPr>
              <a:t>لماذا ندرس نظرية المنظمات؟</a:t>
            </a:r>
            <a:endParaRPr lang="en-US" sz="28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86000" y="2090341"/>
            <a:ext cx="50227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>
                <a:solidFill>
                  <a:srgbClr val="C00000"/>
                </a:solidFill>
              </a:rPr>
              <a:t>2-</a:t>
            </a:r>
            <a:r>
              <a:rPr lang="ar-DZ" sz="2800" dirty="0" smtClean="0"/>
              <a:t> </a:t>
            </a:r>
            <a:r>
              <a:rPr lang="ar-DZ" sz="2800" dirty="0" smtClean="0">
                <a:solidFill>
                  <a:schemeClr val="accent4">
                    <a:lumMod val="75000"/>
                  </a:schemeClr>
                </a:solidFill>
              </a:rPr>
              <a:t>نظرية المنظمات أم نظرية التنظيم ؟</a:t>
            </a:r>
            <a:endParaRPr lang="en-US" sz="28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183926" y="2622242"/>
            <a:ext cx="3124200" cy="633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>
                <a:solidFill>
                  <a:srgbClr val="C00000"/>
                </a:solidFill>
              </a:rPr>
              <a:t>3-</a:t>
            </a:r>
            <a:r>
              <a:rPr lang="ar-DZ" sz="2800" dirty="0" smtClean="0"/>
              <a:t> </a:t>
            </a:r>
            <a:r>
              <a:rPr lang="ar-DZ" sz="2800" dirty="0" smtClean="0">
                <a:solidFill>
                  <a:schemeClr val="accent4">
                    <a:lumMod val="75000"/>
                  </a:schemeClr>
                </a:solidFill>
              </a:rPr>
              <a:t>بعض المصطلحات</a:t>
            </a:r>
            <a:endParaRPr lang="en-US" sz="28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90548" y="4283849"/>
            <a:ext cx="63119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en-US" sz="2800" dirty="0" smtClean="0">
                <a:solidFill>
                  <a:srgbClr val="C00000"/>
                </a:solidFill>
              </a:rPr>
              <a:t>6</a:t>
            </a:r>
            <a:r>
              <a:rPr lang="ar-DZ" sz="2800" dirty="0" smtClean="0">
                <a:solidFill>
                  <a:srgbClr val="C00000"/>
                </a:solidFill>
              </a:rPr>
              <a:t>-</a:t>
            </a:r>
            <a:r>
              <a:rPr lang="ar-DZ" sz="2800" dirty="0" smtClean="0"/>
              <a:t> </a:t>
            </a:r>
            <a:r>
              <a:rPr lang="ar-DZ" sz="2800" dirty="0" smtClean="0">
                <a:solidFill>
                  <a:schemeClr val="accent4">
                    <a:lumMod val="75000"/>
                  </a:schemeClr>
                </a:solidFill>
              </a:rPr>
              <a:t>مكانة نظرية المنظمات في العلوم الإدارية</a:t>
            </a:r>
            <a:endParaRPr lang="en-US" sz="28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90600" y="605266"/>
            <a:ext cx="7054850" cy="584775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ar-DZ" sz="3200" dirty="0" smtClean="0">
                <a:solidFill>
                  <a:srgbClr val="FFFF00"/>
                </a:solidFill>
              </a:rPr>
              <a:t>الفصل لأول : مدخل إلى نظرية المنظمات</a:t>
            </a:r>
            <a:endParaRPr lang="en-US" sz="3200" dirty="0">
              <a:solidFill>
                <a:srgbClr val="FFFF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898650" y="3169729"/>
            <a:ext cx="54037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>
                <a:solidFill>
                  <a:srgbClr val="C00000"/>
                </a:solidFill>
              </a:rPr>
              <a:t>4-</a:t>
            </a:r>
            <a:r>
              <a:rPr lang="ar-DZ" sz="2800" dirty="0" smtClean="0"/>
              <a:t> </a:t>
            </a:r>
            <a:r>
              <a:rPr lang="ar-DZ" sz="2800" dirty="0" smtClean="0">
                <a:solidFill>
                  <a:schemeClr val="accent4">
                    <a:lumMod val="75000"/>
                  </a:schemeClr>
                </a:solidFill>
              </a:rPr>
              <a:t>التطور التاريخي للمنظمات </a:t>
            </a:r>
            <a:endParaRPr lang="en-US" sz="28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413053" y="3738792"/>
            <a:ext cx="49021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>
                <a:solidFill>
                  <a:srgbClr val="C00000"/>
                </a:solidFill>
              </a:rPr>
              <a:t>5-</a:t>
            </a:r>
            <a:r>
              <a:rPr lang="ar-DZ" sz="2800" dirty="0" smtClean="0"/>
              <a:t> </a:t>
            </a:r>
            <a:r>
              <a:rPr lang="ar-DZ" sz="2800" dirty="0" smtClean="0">
                <a:solidFill>
                  <a:schemeClr val="accent4">
                    <a:lumMod val="75000"/>
                  </a:schemeClr>
                </a:solidFill>
              </a:rPr>
              <a:t>موضوع نظرية المنظمات</a:t>
            </a:r>
            <a:endParaRPr lang="en-US" sz="28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534651" y="1678739"/>
            <a:ext cx="677108" cy="3045661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vert" wrap="square" rtlCol="0">
            <a:spAutoFit/>
          </a:bodyPr>
          <a:lstStyle/>
          <a:p>
            <a:pPr algn="ctr"/>
            <a:r>
              <a:rPr lang="ar-DZ" sz="3200" u="sng" dirty="0" smtClean="0">
                <a:solidFill>
                  <a:srgbClr val="FFFF00"/>
                </a:solidFill>
              </a:rPr>
              <a:t>محتوى الفصل</a:t>
            </a:r>
            <a:endParaRPr lang="en-US" sz="3200" u="sng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4032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2667000"/>
            <a:ext cx="6553200" cy="1569660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endParaRPr lang="ar-DZ" sz="3200" b="1" dirty="0">
              <a:solidFill>
                <a:srgbClr val="FFFF00"/>
              </a:solidFill>
            </a:endParaRPr>
          </a:p>
          <a:p>
            <a:pPr algn="ctr"/>
            <a:r>
              <a:rPr lang="ar-DZ" sz="3200" b="1" dirty="0" smtClean="0">
                <a:solidFill>
                  <a:srgbClr val="FFFF00"/>
                </a:solidFill>
              </a:rPr>
              <a:t>4- </a:t>
            </a:r>
            <a:r>
              <a:rPr lang="ar-DZ" sz="3200" dirty="0">
                <a:solidFill>
                  <a:srgbClr val="FFFF00"/>
                </a:solidFill>
              </a:rPr>
              <a:t>التطور التاريخي للمنظمات </a:t>
            </a:r>
            <a:endParaRPr lang="ar-DZ" sz="3200" b="1" dirty="0" smtClean="0">
              <a:solidFill>
                <a:srgbClr val="FFFF00"/>
              </a:solidFill>
            </a:endParaRPr>
          </a:p>
          <a:p>
            <a:pPr algn="ctr"/>
            <a:endParaRPr lang="en-US" sz="3200" b="1" dirty="0">
              <a:solidFill>
                <a:srgbClr val="FFFF00"/>
              </a:solidFill>
            </a:endParaRPr>
          </a:p>
        </p:txBody>
      </p:sp>
      <p:pic>
        <p:nvPicPr>
          <p:cNvPr id="11268" name="Picture 4" descr="http://t0.gstatic.com/images?q=tbn:ANd9GcSdhKeiIBghiU5Y5HSPzF0RdSTquaiyHBT9oGcAfzMU5fVSxuM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702465"/>
            <a:ext cx="2466975" cy="1847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9413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:\cas nouveaux\panzani\untitled.bmp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65571" y="228599"/>
            <a:ext cx="2133600" cy="145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2623457" y="559526"/>
            <a:ext cx="49530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ar-SA" sz="3200" dirty="0">
                <a:latin typeface="Calibri"/>
                <a:ea typeface="Calibri"/>
                <a:cs typeface="Arial"/>
              </a:rPr>
              <a:t>شرع   </a:t>
            </a:r>
            <a:r>
              <a:rPr lang="fr-FR" sz="3200" dirty="0">
                <a:latin typeface="Calibri"/>
                <a:ea typeface="Calibri"/>
                <a:cs typeface="Arial"/>
              </a:rPr>
              <a:t>Jean Panzani</a:t>
            </a:r>
            <a:r>
              <a:rPr lang="ar-SA" sz="3200" dirty="0">
                <a:latin typeface="Calibri"/>
                <a:ea typeface="Calibri"/>
                <a:cs typeface="Arial"/>
              </a:rPr>
              <a:t> في صناعة العجائن الطازجة </a:t>
            </a:r>
            <a:r>
              <a:rPr lang="ar-SA" sz="3200" dirty="0" smtClean="0">
                <a:latin typeface="Calibri"/>
                <a:ea typeface="Calibri"/>
                <a:cs typeface="Arial"/>
              </a:rPr>
              <a:t>باليد</a:t>
            </a:r>
            <a:endParaRPr lang="en-US" sz="3200" dirty="0"/>
          </a:p>
        </p:txBody>
      </p:sp>
      <p:sp>
        <p:nvSpPr>
          <p:cNvPr id="4" name="Rectangle 3"/>
          <p:cNvSpPr/>
          <p:nvPr/>
        </p:nvSpPr>
        <p:spPr>
          <a:xfrm>
            <a:off x="2895600" y="1828800"/>
            <a:ext cx="67818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SA" sz="3200" dirty="0" smtClean="0">
                <a:solidFill>
                  <a:prstClr val="black"/>
                </a:solidFill>
                <a:latin typeface="Calibri"/>
                <a:ea typeface="Calibri"/>
                <a:cs typeface="Arial"/>
              </a:rPr>
              <a:t>فكان </a:t>
            </a:r>
            <a:r>
              <a:rPr lang="ar-SA" sz="3200" dirty="0">
                <a:solidFill>
                  <a:prstClr val="black"/>
                </a:solidFill>
                <a:latin typeface="Calibri"/>
                <a:ea typeface="Calibri"/>
                <a:cs typeface="Arial"/>
              </a:rPr>
              <a:t>ينتجها في علية البيت ثم  يذهب بدراجته ليسلم المنتج للزبائن. </a:t>
            </a:r>
            <a:endParaRPr lang="en-US" sz="3200" dirty="0">
              <a:solidFill>
                <a:prstClr val="black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690949" y="3048000"/>
            <a:ext cx="675785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SA" sz="3200" dirty="0">
                <a:solidFill>
                  <a:prstClr val="black"/>
                </a:solidFill>
                <a:latin typeface="Calibri"/>
                <a:ea typeface="Calibri"/>
                <a:cs typeface="Arial"/>
              </a:rPr>
              <a:t>كان لمنتجه ذوق ممتاز ومميزات جعلته يشتهر بسرعة، فأصبحت عجائنه محل طلب متزايد. </a:t>
            </a:r>
            <a:endParaRPr lang="en-US" sz="3200" dirty="0">
              <a:solidFill>
                <a:prstClr val="black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981200" y="4267200"/>
            <a:ext cx="71628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SA" sz="3200" dirty="0">
                <a:solidFill>
                  <a:prstClr val="black"/>
                </a:solidFill>
                <a:latin typeface="Calibri"/>
                <a:ea typeface="Calibri"/>
                <a:cs typeface="Arial"/>
              </a:rPr>
              <a:t>كان </a:t>
            </a:r>
            <a:r>
              <a:rPr lang="fr-FR" sz="3200" dirty="0">
                <a:solidFill>
                  <a:prstClr val="black"/>
                </a:solidFill>
                <a:latin typeface="Calibri"/>
                <a:ea typeface="Calibri"/>
                <a:cs typeface="Arial"/>
              </a:rPr>
              <a:t>Jean Panzani</a:t>
            </a:r>
            <a:r>
              <a:rPr lang="ar-SA" sz="3200" dirty="0">
                <a:solidFill>
                  <a:prstClr val="black"/>
                </a:solidFill>
                <a:latin typeface="Calibri"/>
                <a:ea typeface="Calibri"/>
                <a:cs typeface="Arial"/>
              </a:rPr>
              <a:t> يقضي وقتا طويلا في عمله إلا أنه لم يستطع أن يلبي الطلب إلا بشق النفس لأنه لا يستطيع إنتاج إلا بعض الكيلوغرامات في اليوم.</a:t>
            </a:r>
            <a:endParaRPr lang="en-US" sz="3200" dirty="0">
              <a:solidFill>
                <a:prstClr val="black"/>
              </a:solidFill>
            </a:endParaRPr>
          </a:p>
        </p:txBody>
      </p:sp>
      <p:pic>
        <p:nvPicPr>
          <p:cNvPr id="8" name="Picture 7" descr="F:\cas nouveaux\panzani\imagesCAEWBYHE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28600"/>
            <a:ext cx="2744470" cy="22091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 descr="F:\cas nouveaux\panzani\spaghetti panzani.jp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2689830"/>
            <a:ext cx="22860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937394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09800" y="762000"/>
            <a:ext cx="7162800" cy="20744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ar-SA" sz="2800" dirty="0">
                <a:latin typeface="Calibri"/>
                <a:ea typeface="Calibri"/>
                <a:cs typeface="Arial"/>
              </a:rPr>
              <a:t>كان </a:t>
            </a:r>
            <a:r>
              <a:rPr lang="fr-FR" sz="2800" dirty="0">
                <a:latin typeface="Calibri"/>
                <a:ea typeface="Calibri"/>
                <a:cs typeface="Arial"/>
              </a:rPr>
              <a:t>Jean Panzani</a:t>
            </a:r>
            <a:r>
              <a:rPr lang="ar-SA" sz="2800" dirty="0">
                <a:latin typeface="Calibri"/>
                <a:ea typeface="Calibri"/>
                <a:cs typeface="Arial"/>
              </a:rPr>
              <a:t> يجمع إيراداته لوقت يعلم أنه سيأتي. ولما زاد الطلب بنسبة مرتفعة جدا قرر شراء مصنع قديم للأحذية بمدينة </a:t>
            </a:r>
            <a:r>
              <a:rPr lang="fr-FR" sz="2800" dirty="0">
                <a:latin typeface="Calibri"/>
                <a:ea typeface="Calibri"/>
                <a:cs typeface="Arial"/>
              </a:rPr>
              <a:t>Parthenay</a:t>
            </a:r>
            <a:r>
              <a:rPr lang="fr-FR" sz="2800" dirty="0">
                <a:latin typeface="Arial"/>
                <a:ea typeface="Calibri"/>
                <a:cs typeface="Arial"/>
              </a:rPr>
              <a:t> </a:t>
            </a:r>
            <a:r>
              <a:rPr lang="ar-SA" sz="2800" dirty="0">
                <a:latin typeface="Calibri"/>
                <a:ea typeface="Calibri"/>
                <a:cs typeface="Arial"/>
              </a:rPr>
              <a:t>وحوله إلى مصنع لإنتاج العجائن واختار لمنتجه علامة </a:t>
            </a:r>
            <a:r>
              <a:rPr lang="fr-FR" sz="2800" dirty="0">
                <a:latin typeface="Calibri"/>
                <a:ea typeface="Calibri"/>
                <a:cs typeface="Arial"/>
              </a:rPr>
              <a:t>"Francine"</a:t>
            </a:r>
            <a:r>
              <a:rPr lang="ar-SA" sz="2800" dirty="0">
                <a:latin typeface="Calibri"/>
                <a:ea typeface="Calibri"/>
                <a:cs typeface="Arial"/>
              </a:rPr>
              <a:t>. </a:t>
            </a:r>
            <a:endParaRPr lang="en-US" sz="2800" dirty="0">
              <a:latin typeface="Calibri"/>
              <a:ea typeface="Calibri"/>
              <a:cs typeface="Arial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209800" y="3276600"/>
            <a:ext cx="7010400" cy="20744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ar-SA" sz="2800" dirty="0">
                <a:solidFill>
                  <a:prstClr val="black"/>
                </a:solidFill>
                <a:latin typeface="Calibri"/>
                <a:ea typeface="Calibri"/>
                <a:cs typeface="Arial"/>
              </a:rPr>
              <a:t>كان المصنع يشغل طول اليوم، بدون انقطاع، وهذا ما مكنه من الوصول إلى إنتاج 30 طن يوميا وبهذا انتقل </a:t>
            </a:r>
            <a:r>
              <a:rPr lang="fr-FR" sz="2800" dirty="0">
                <a:solidFill>
                  <a:prstClr val="black"/>
                </a:solidFill>
                <a:latin typeface="Calibri"/>
                <a:ea typeface="Calibri"/>
                <a:cs typeface="Arial"/>
              </a:rPr>
              <a:t>Jean Panzani</a:t>
            </a:r>
            <a:r>
              <a:rPr lang="ar-SA" sz="2800" dirty="0">
                <a:solidFill>
                  <a:prstClr val="black"/>
                </a:solidFill>
                <a:latin typeface="Calibri"/>
                <a:ea typeface="Calibri"/>
                <a:cs typeface="Arial"/>
              </a:rPr>
              <a:t> إلى مرحلة جديدة حيث مر من الإنتاج الحرفي إلى الإنتاج الصناعي. </a:t>
            </a:r>
            <a:endParaRPr lang="en-US" sz="2800" dirty="0">
              <a:solidFill>
                <a:prstClr val="black"/>
              </a:solidFill>
              <a:latin typeface="Calibri"/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80929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F:\cas nouveaux\panzani\squce bolognaise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3429000"/>
            <a:ext cx="2628900" cy="2552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 descr="F:\cas nouveaux\panzani\spaghetti panzani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" y="457200"/>
            <a:ext cx="2279469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1"/>
          <p:cNvSpPr/>
          <p:nvPr/>
        </p:nvSpPr>
        <p:spPr>
          <a:xfrm>
            <a:off x="1676400" y="685800"/>
            <a:ext cx="7543800" cy="20744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ar-SA" sz="2800" dirty="0">
                <a:latin typeface="Calibri"/>
                <a:ea typeface="Calibri"/>
                <a:cs typeface="Arial"/>
              </a:rPr>
              <a:t>يمثل عرض المنتج في ورق </a:t>
            </a:r>
            <a:r>
              <a:rPr lang="ar-SA" sz="2800" dirty="0" err="1">
                <a:latin typeface="Calibri"/>
                <a:ea typeface="Calibri"/>
                <a:cs typeface="Arial"/>
              </a:rPr>
              <a:t>السيلوفان</a:t>
            </a:r>
            <a:r>
              <a:rPr lang="ar-SA" sz="2800" dirty="0">
                <a:latin typeface="Calibri"/>
                <a:ea typeface="Calibri"/>
                <a:cs typeface="Arial"/>
              </a:rPr>
              <a:t> طريقة جديدة للتغليف محبذة لدى المستهلكين الذين صار بإمكانهم رؤية ما وراء الغلاف أي رؤية المنتج نفسه لا الغلاف فقط. وكان هذا المولد الحقيقي لمنتج جديد اسمه... </a:t>
            </a:r>
            <a:r>
              <a:rPr lang="fr-FR" sz="2800" dirty="0">
                <a:latin typeface="Calibri"/>
                <a:ea typeface="Calibri"/>
                <a:cs typeface="Arial"/>
              </a:rPr>
              <a:t>Panzani</a:t>
            </a:r>
            <a:r>
              <a:rPr lang="ar-SA" sz="2800" dirty="0">
                <a:latin typeface="Calibri"/>
                <a:ea typeface="Calibri"/>
                <a:cs typeface="Arial"/>
              </a:rPr>
              <a:t>.</a:t>
            </a:r>
            <a:endParaRPr lang="en-US" sz="2800" dirty="0">
              <a:effectLst/>
              <a:latin typeface="Calibri"/>
              <a:ea typeface="Calibri"/>
              <a:cs typeface="Arial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476500" y="2967335"/>
            <a:ext cx="65151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dirty="0">
                <a:latin typeface="Calibri"/>
                <a:ea typeface="Calibri"/>
                <a:cs typeface="Arial"/>
              </a:rPr>
              <a:t>في سنة 1952 مدت مؤسسة </a:t>
            </a:r>
            <a:r>
              <a:rPr lang="fr-FR" sz="2800" dirty="0">
                <a:latin typeface="Calibri"/>
                <a:ea typeface="Calibri"/>
                <a:cs typeface="Arial"/>
              </a:rPr>
              <a:t>Panzani</a:t>
            </a:r>
            <a:r>
              <a:rPr lang="ar-SA" sz="2800" dirty="0">
                <a:latin typeface="Calibri"/>
                <a:ea typeface="Calibri"/>
                <a:cs typeface="Arial"/>
              </a:rPr>
              <a:t> نشاطها إلى إنتاج الصلصة </a:t>
            </a:r>
            <a:r>
              <a:rPr lang="ar-SA" sz="2800" dirty="0" smtClean="0">
                <a:latin typeface="Calibri"/>
                <a:ea typeface="Calibri"/>
                <a:cs typeface="Arial"/>
              </a:rPr>
              <a:t>التي</a:t>
            </a:r>
            <a:r>
              <a:rPr lang="ar-DZ" sz="2800" dirty="0" smtClean="0">
                <a:latin typeface="Calibri"/>
                <a:ea typeface="Calibri"/>
                <a:cs typeface="Arial"/>
              </a:rPr>
              <a:t> ب</a:t>
            </a:r>
            <a:r>
              <a:rPr lang="ar-SA" sz="2800" dirty="0" err="1" smtClean="0">
                <a:latin typeface="Calibri"/>
                <a:ea typeface="Calibri"/>
                <a:cs typeface="Arial"/>
              </a:rPr>
              <a:t>عتبر</a:t>
            </a:r>
            <a:r>
              <a:rPr lang="ar-SA" sz="2800" dirty="0" smtClean="0">
                <a:latin typeface="Calibri"/>
                <a:ea typeface="Calibri"/>
                <a:cs typeface="Arial"/>
              </a:rPr>
              <a:t> </a:t>
            </a:r>
            <a:r>
              <a:rPr lang="ar-SA" sz="2800" dirty="0">
                <a:latin typeface="Calibri"/>
                <a:ea typeface="Calibri"/>
                <a:cs typeface="Arial"/>
              </a:rPr>
              <a:t>منتجا مكملا للعجائن، وكانت تنتج هذه الصلصة آنذاك في علب حديدية.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572479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85800" y="381000"/>
            <a:ext cx="76200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dirty="0">
                <a:latin typeface="Calibri"/>
                <a:ea typeface="Calibri"/>
                <a:cs typeface="Arial"/>
              </a:rPr>
              <a:t>في الستينيات، </a:t>
            </a:r>
            <a:r>
              <a:rPr lang="ar-DZ" sz="2800" dirty="0" smtClean="0">
                <a:latin typeface="Calibri"/>
                <a:ea typeface="Calibri"/>
                <a:cs typeface="Arial"/>
              </a:rPr>
              <a:t>مد</a:t>
            </a:r>
            <a:r>
              <a:rPr lang="ar-SA" sz="2800" dirty="0" smtClean="0">
                <a:latin typeface="Calibri"/>
                <a:ea typeface="Calibri"/>
                <a:cs typeface="Arial"/>
              </a:rPr>
              <a:t> </a:t>
            </a:r>
            <a:r>
              <a:rPr lang="fr-FR" sz="2800" dirty="0">
                <a:latin typeface="Calibri"/>
                <a:ea typeface="Calibri"/>
                <a:cs typeface="Arial"/>
              </a:rPr>
              <a:t>Panzani</a:t>
            </a:r>
            <a:r>
              <a:rPr lang="ar-SA" sz="2800" dirty="0">
                <a:latin typeface="Calibri"/>
                <a:ea typeface="Calibri"/>
                <a:cs typeface="Arial"/>
              </a:rPr>
              <a:t> </a:t>
            </a:r>
            <a:r>
              <a:rPr lang="ar-DZ" sz="2800" dirty="0" smtClean="0">
                <a:latin typeface="Calibri"/>
                <a:ea typeface="Calibri"/>
                <a:cs typeface="Arial"/>
              </a:rPr>
              <a:t>النشاط إلى</a:t>
            </a:r>
            <a:r>
              <a:rPr lang="ar-SA" sz="2800" dirty="0" smtClean="0">
                <a:latin typeface="Calibri"/>
                <a:ea typeface="Calibri"/>
                <a:cs typeface="Arial"/>
              </a:rPr>
              <a:t> </a:t>
            </a:r>
            <a:r>
              <a:rPr lang="ar-SA" sz="2800" dirty="0">
                <a:latin typeface="Calibri"/>
                <a:ea typeface="Calibri"/>
                <a:cs typeface="Arial"/>
              </a:rPr>
              <a:t>مجال الحبوب (القمح والأرز خاصة)، فصار </a:t>
            </a:r>
            <a:r>
              <a:rPr lang="ar-SA" sz="2800" dirty="0" smtClean="0">
                <a:latin typeface="Calibri"/>
                <a:ea typeface="Calibri"/>
                <a:cs typeface="Arial"/>
              </a:rPr>
              <a:t>يهيمن </a:t>
            </a:r>
            <a:r>
              <a:rPr lang="ar-SA" sz="2800" dirty="0">
                <a:latin typeface="Calibri"/>
                <a:ea typeface="Calibri"/>
                <a:cs typeface="Arial"/>
              </a:rPr>
              <a:t>على سوق العجائن بفرنسا بإنتاج 90000 طن. </a:t>
            </a:r>
            <a:endParaRPr lang="en-US" sz="2800" dirty="0"/>
          </a:p>
        </p:txBody>
      </p:sp>
      <p:sp>
        <p:nvSpPr>
          <p:cNvPr id="3" name="Rectangle 2"/>
          <p:cNvSpPr/>
          <p:nvPr/>
        </p:nvSpPr>
        <p:spPr>
          <a:xfrm>
            <a:off x="838200" y="1905000"/>
            <a:ext cx="73152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SA" sz="2800" dirty="0" smtClean="0">
                <a:solidFill>
                  <a:prstClr val="black"/>
                </a:solidFill>
                <a:latin typeface="Calibri"/>
                <a:ea typeface="Calibri"/>
                <a:cs typeface="Arial"/>
              </a:rPr>
              <a:t>تخلص </a:t>
            </a:r>
            <a:r>
              <a:rPr lang="ar-SA" sz="2800" dirty="0">
                <a:solidFill>
                  <a:prstClr val="black"/>
                </a:solidFill>
                <a:latin typeface="Calibri"/>
                <a:ea typeface="Calibri"/>
                <a:cs typeface="Arial"/>
              </a:rPr>
              <a:t>من التبعية للموردين </a:t>
            </a:r>
            <a:r>
              <a:rPr lang="ar-SA" sz="2800" dirty="0" smtClean="0">
                <a:solidFill>
                  <a:prstClr val="black"/>
                </a:solidFill>
                <a:latin typeface="Calibri"/>
                <a:ea typeface="Calibri"/>
                <a:cs typeface="Arial"/>
              </a:rPr>
              <a:t>وهذا </a:t>
            </a:r>
            <a:r>
              <a:rPr lang="ar-SA" sz="2800" dirty="0">
                <a:solidFill>
                  <a:prstClr val="black"/>
                </a:solidFill>
                <a:latin typeface="Calibri"/>
                <a:ea typeface="Calibri"/>
                <a:cs typeface="Arial"/>
              </a:rPr>
              <a:t>ما مكنه من الدخول في قطاع السميد (الدقيق) الذي يعتبر مادة أولية حيوية بالنسبة لقطاع العجائن. </a:t>
            </a:r>
            <a:endParaRPr lang="en-US" sz="2800" dirty="0">
              <a:solidFill>
                <a:prstClr val="black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09600" y="3322819"/>
            <a:ext cx="73914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dirty="0">
                <a:solidFill>
                  <a:prstClr val="black"/>
                </a:solidFill>
                <a:latin typeface="Calibri"/>
                <a:ea typeface="Calibri"/>
                <a:cs typeface="Arial"/>
              </a:rPr>
              <a:t>وبهذه الكيفية صار </a:t>
            </a:r>
            <a:r>
              <a:rPr lang="ar-SA" sz="2800" dirty="0">
                <a:solidFill>
                  <a:prstClr val="black"/>
                </a:solidFill>
                <a:ea typeface="Calibri"/>
                <a:cs typeface="Calibri"/>
              </a:rPr>
              <a:t> </a:t>
            </a:r>
            <a:r>
              <a:rPr lang="fr-FR" sz="2800" dirty="0">
                <a:solidFill>
                  <a:prstClr val="black"/>
                </a:solidFill>
                <a:latin typeface="Calibri"/>
                <a:ea typeface="Calibri"/>
                <a:cs typeface="Arial"/>
              </a:rPr>
              <a:t>Panzani</a:t>
            </a:r>
            <a:r>
              <a:rPr lang="ar-SA" sz="2800" dirty="0">
                <a:solidFill>
                  <a:prstClr val="black"/>
                </a:solidFill>
                <a:latin typeface="Calibri"/>
                <a:ea typeface="Calibri"/>
                <a:cs typeface="Arial"/>
              </a:rPr>
              <a:t>يتحكم في توريده من حيث الحجم والتكلفة وأيضا من حيث الجودة. 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219200" y="4800600"/>
            <a:ext cx="70866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dirty="0">
                <a:latin typeface="Calibri"/>
                <a:ea typeface="Calibri"/>
                <a:cs typeface="Arial"/>
              </a:rPr>
              <a:t>في الوقت الحالي يشتري </a:t>
            </a:r>
            <a:r>
              <a:rPr lang="fr-FR" sz="2800" dirty="0">
                <a:latin typeface="Calibri"/>
                <a:ea typeface="Calibri"/>
                <a:cs typeface="Arial"/>
              </a:rPr>
              <a:t>Panzani</a:t>
            </a:r>
            <a:r>
              <a:rPr lang="ar-SA" sz="2800" dirty="0">
                <a:latin typeface="Calibri"/>
                <a:ea typeface="Calibri"/>
                <a:cs typeface="Arial"/>
              </a:rPr>
              <a:t> لوحده </a:t>
            </a:r>
            <a:r>
              <a:rPr lang="ar-SA" sz="2800" b="1" u="sng" dirty="0">
                <a:latin typeface="Calibri"/>
                <a:ea typeface="Calibri"/>
                <a:cs typeface="Arial"/>
              </a:rPr>
              <a:t>ربع إنتاج فرنسا </a:t>
            </a:r>
            <a:r>
              <a:rPr lang="ar-SA" sz="2800" dirty="0">
                <a:latin typeface="Calibri"/>
                <a:ea typeface="Calibri"/>
                <a:cs typeface="Arial"/>
              </a:rPr>
              <a:t>من القمح مما يعطيه قوة كبيرة ومكانة فريدة في هذا المجال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494933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85800" y="685800"/>
            <a:ext cx="83820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dirty="0">
                <a:latin typeface="Calibri"/>
                <a:ea typeface="Calibri"/>
                <a:cs typeface="Arial"/>
              </a:rPr>
              <a:t>في سنة 2002 فقامت </a:t>
            </a:r>
            <a:r>
              <a:rPr lang="fr-FR" sz="2800" dirty="0">
                <a:latin typeface="Calibri"/>
                <a:ea typeface="Calibri"/>
                <a:cs typeface="Arial"/>
              </a:rPr>
              <a:t>Panzani </a:t>
            </a:r>
            <a:r>
              <a:rPr lang="ar-SA" sz="2800" dirty="0">
                <a:latin typeface="Calibri"/>
                <a:ea typeface="Calibri"/>
                <a:cs typeface="Arial"/>
              </a:rPr>
              <a:t> بشراء أنشطة الأرز </a:t>
            </a:r>
            <a:r>
              <a:rPr lang="ar-SA" sz="2800" dirty="0" smtClean="0">
                <a:latin typeface="Calibri"/>
                <a:ea typeface="Calibri"/>
                <a:cs typeface="Arial"/>
              </a:rPr>
              <a:t>والمنتجات </a:t>
            </a:r>
            <a:r>
              <a:rPr lang="ar-SA" sz="2800" dirty="0">
                <a:latin typeface="Calibri"/>
                <a:ea typeface="Calibri"/>
                <a:cs typeface="Arial"/>
              </a:rPr>
              <a:t>الطازجة من شركة </a:t>
            </a:r>
            <a:r>
              <a:rPr lang="fr-FR" sz="2800" dirty="0">
                <a:latin typeface="Calibri"/>
                <a:ea typeface="Calibri"/>
                <a:cs typeface="Arial"/>
              </a:rPr>
              <a:t> Lustucru</a:t>
            </a:r>
            <a:r>
              <a:rPr lang="ar-SA" sz="2800" dirty="0">
                <a:latin typeface="Calibri"/>
                <a:ea typeface="Calibri"/>
                <a:cs typeface="Arial"/>
              </a:rPr>
              <a:t> ثم في سنة 2005 التحقت بـ </a:t>
            </a:r>
            <a:r>
              <a:rPr lang="en-US" sz="2800" dirty="0">
                <a:latin typeface="Calibri"/>
                <a:ea typeface="Calibri"/>
                <a:cs typeface="Arial"/>
              </a:rPr>
              <a:t>Ebro</a:t>
            </a:r>
            <a:r>
              <a:rPr lang="en-US" sz="2800" b="1" dirty="0">
                <a:latin typeface="Arial"/>
                <a:ea typeface="Calibri"/>
              </a:rPr>
              <a:t> </a:t>
            </a:r>
            <a:r>
              <a:rPr lang="en-US" sz="2800" dirty="0" err="1">
                <a:latin typeface="Calibri"/>
                <a:ea typeface="Calibri"/>
                <a:cs typeface="Arial"/>
              </a:rPr>
              <a:t>Puleva</a:t>
            </a:r>
            <a:r>
              <a:rPr lang="en-US" sz="2800" dirty="0">
                <a:latin typeface="Arial"/>
                <a:ea typeface="Calibri"/>
              </a:rPr>
              <a:t> </a:t>
            </a:r>
            <a:r>
              <a:rPr lang="ar-SA" sz="2800" dirty="0">
                <a:latin typeface="Arial"/>
                <a:ea typeface="Calibri"/>
              </a:rPr>
              <a:t>رائد السوق الاسبانية الذي أصبح يحتل المرتبة الأولى عالميا في مجال الأرز والمرتبة الثانية في مجال العجائن</a:t>
            </a:r>
            <a:endParaRPr lang="en-US" sz="2800" dirty="0"/>
          </a:p>
        </p:txBody>
      </p:sp>
      <p:sp>
        <p:nvSpPr>
          <p:cNvPr id="3" name="Rectangle 2"/>
          <p:cNvSpPr/>
          <p:nvPr/>
        </p:nvSpPr>
        <p:spPr>
          <a:xfrm>
            <a:off x="990600" y="3124200"/>
            <a:ext cx="7924800" cy="25699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ar-SA" sz="2800" dirty="0">
                <a:latin typeface="Calibri"/>
                <a:ea typeface="Calibri"/>
                <a:cs typeface="Arial"/>
              </a:rPr>
              <a:t>وفي سنة 2008 وبالنظر إلى النمو المتزايد للطلب على المنتجات الحلال، قرر </a:t>
            </a:r>
            <a:r>
              <a:rPr lang="fr-FR" sz="2800" dirty="0">
                <a:latin typeface="Calibri"/>
                <a:ea typeface="Calibri"/>
                <a:cs typeface="Arial"/>
              </a:rPr>
              <a:t>Panzani </a:t>
            </a:r>
            <a:r>
              <a:rPr lang="ar-SA" sz="2800" dirty="0">
                <a:latin typeface="Calibri"/>
                <a:ea typeface="Calibri"/>
                <a:cs typeface="Arial"/>
              </a:rPr>
              <a:t>  دخول هذه السوق </a:t>
            </a:r>
            <a:r>
              <a:rPr lang="ar-SA" sz="2800" dirty="0" smtClean="0">
                <a:latin typeface="Calibri"/>
                <a:ea typeface="Calibri"/>
                <a:cs typeface="Arial"/>
              </a:rPr>
              <a:t>ال</a:t>
            </a:r>
            <a:r>
              <a:rPr lang="ar-DZ" sz="2800" dirty="0" smtClean="0">
                <a:latin typeface="Calibri"/>
                <a:ea typeface="Calibri"/>
                <a:cs typeface="Arial"/>
              </a:rPr>
              <a:t>ج</a:t>
            </a:r>
            <a:r>
              <a:rPr lang="ar-SA" sz="2800" dirty="0" err="1" smtClean="0">
                <a:latin typeface="Calibri"/>
                <a:ea typeface="Calibri"/>
                <a:cs typeface="Arial"/>
              </a:rPr>
              <a:t>ديدة</a:t>
            </a:r>
            <a:r>
              <a:rPr lang="ar-SA" sz="2800" dirty="0" smtClean="0">
                <a:latin typeface="Calibri"/>
                <a:ea typeface="Calibri"/>
                <a:cs typeface="Arial"/>
              </a:rPr>
              <a:t> </a:t>
            </a:r>
            <a:r>
              <a:rPr lang="ar-SA" sz="2800" dirty="0">
                <a:latin typeface="Calibri"/>
                <a:ea typeface="Calibri"/>
                <a:cs typeface="Arial"/>
              </a:rPr>
              <a:t>ومن أجل ذلك </a:t>
            </a:r>
            <a:r>
              <a:rPr lang="ar-SA" sz="2800" dirty="0" smtClean="0">
                <a:latin typeface="Calibri"/>
                <a:ea typeface="Calibri"/>
                <a:cs typeface="Arial"/>
              </a:rPr>
              <a:t>قام</a:t>
            </a:r>
            <a:r>
              <a:rPr lang="ar-DZ" sz="2800" dirty="0" smtClean="0">
                <a:latin typeface="Calibri"/>
                <a:ea typeface="Calibri"/>
                <a:cs typeface="Arial"/>
              </a:rPr>
              <a:t> بشراء </a:t>
            </a:r>
            <a:r>
              <a:rPr lang="en-US" sz="2800" dirty="0" err="1" smtClean="0">
                <a:latin typeface="Calibri"/>
                <a:ea typeface="Calibri"/>
                <a:cs typeface="Arial"/>
              </a:rPr>
              <a:t>Ferico</a:t>
            </a:r>
            <a:r>
              <a:rPr lang="fr-FR" sz="2800" dirty="0" smtClean="0">
                <a:latin typeface="Calibri"/>
                <a:ea typeface="Calibri"/>
                <a:cs typeface="Arial"/>
              </a:rPr>
              <a:t> </a:t>
            </a:r>
            <a:r>
              <a:rPr lang="ar-DZ" sz="2800" dirty="0" smtClean="0">
                <a:latin typeface="Calibri"/>
                <a:ea typeface="Calibri"/>
                <a:cs typeface="Arial"/>
              </a:rPr>
              <a:t> </a:t>
            </a:r>
            <a:r>
              <a:rPr lang="ar-SA" sz="2800" dirty="0" smtClean="0">
                <a:latin typeface="Calibri"/>
                <a:ea typeface="Calibri"/>
                <a:cs typeface="Arial"/>
              </a:rPr>
              <a:t>الذي يملك </a:t>
            </a:r>
            <a:r>
              <a:rPr lang="ar-SA" sz="2800" dirty="0">
                <a:latin typeface="Calibri"/>
                <a:ea typeface="Calibri"/>
                <a:cs typeface="Arial"/>
              </a:rPr>
              <a:t>شركة "زكية حلال" </a:t>
            </a:r>
            <a:r>
              <a:rPr lang="fr-FR" sz="2800" dirty="0">
                <a:latin typeface="Calibri"/>
                <a:ea typeface="Calibri"/>
                <a:cs typeface="Calibri"/>
              </a:rPr>
              <a:t>Zakia Hallal </a:t>
            </a:r>
            <a:r>
              <a:rPr lang="ar-DZ" sz="2800" dirty="0" smtClean="0">
                <a:latin typeface="Calibri"/>
                <a:ea typeface="Calibri"/>
                <a:cs typeface="Calibri"/>
              </a:rPr>
              <a:t> </a:t>
            </a:r>
            <a:r>
              <a:rPr lang="ar-SA" sz="2800" dirty="0" smtClean="0">
                <a:latin typeface="Calibri"/>
                <a:ea typeface="Calibri"/>
                <a:cs typeface="Arial"/>
              </a:rPr>
              <a:t>المشهورة </a:t>
            </a:r>
            <a:r>
              <a:rPr lang="ar-SA" sz="2800" dirty="0">
                <a:latin typeface="Calibri"/>
                <a:ea typeface="Calibri"/>
                <a:cs typeface="Arial"/>
              </a:rPr>
              <a:t>في مجال المنتجات الحلال في فرنسا والتي تبيع في المتوسط خمسة منتجات حلال كل دقيقة.</a:t>
            </a:r>
            <a:endParaRPr lang="en-US" sz="2800" dirty="0">
              <a:effectLst/>
              <a:latin typeface="Calibri"/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02376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37"/>
          <p:cNvSpPr txBox="1">
            <a:spLocks noChangeArrowheads="1"/>
          </p:cNvSpPr>
          <p:nvPr/>
        </p:nvSpPr>
        <p:spPr bwMode="auto">
          <a:xfrm>
            <a:off x="6172200" y="473573"/>
            <a:ext cx="2988310" cy="2269627"/>
          </a:xfrm>
          <a:prstGeom prst="rect">
            <a:avLst/>
          </a:prstGeom>
          <a:ln/>
          <a:extLst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ot="0" vert="horz" wrap="square" lIns="91440" tIns="45720" rIns="91440" bIns="45720" anchor="t" anchorCtr="0" upright="1">
            <a:noAutofit/>
          </a:bodyPr>
          <a:lstStyle/>
          <a:p>
            <a:pPr marL="228600" marR="0" algn="just" rtl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ar-SA" sz="3200" dirty="0" smtClean="0">
                <a:effectLst/>
                <a:latin typeface="Calibri"/>
                <a:ea typeface="Calibri"/>
                <a:cs typeface="Arial"/>
              </a:rPr>
              <a:t>هي الأولى في مجال العجائن الجافة بواسطة منتجاتها المشهورة</a:t>
            </a:r>
            <a:endParaRPr lang="en-US" sz="3200" dirty="0" smtClean="0">
              <a:effectLst/>
              <a:latin typeface="Calibri"/>
              <a:ea typeface="Calibri"/>
              <a:cs typeface="Arial"/>
            </a:endParaRPr>
          </a:p>
          <a:p>
            <a:pPr marL="0" marR="0" algn="r" rtl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fr-FR" sz="3200" dirty="0">
                <a:effectLst/>
                <a:latin typeface="Calibri"/>
                <a:ea typeface="Calibri"/>
                <a:cs typeface="Arial"/>
              </a:rPr>
              <a:t> </a:t>
            </a:r>
            <a:endParaRPr lang="en-US" sz="3200" dirty="0">
              <a:effectLst/>
              <a:latin typeface="Calibri"/>
              <a:ea typeface="Calibri"/>
              <a:cs typeface="Arial"/>
            </a:endParaRPr>
          </a:p>
        </p:txBody>
      </p:sp>
      <p:sp>
        <p:nvSpPr>
          <p:cNvPr id="4" name="Text Box 24"/>
          <p:cNvSpPr txBox="1">
            <a:spLocks noChangeArrowheads="1"/>
          </p:cNvSpPr>
          <p:nvPr/>
        </p:nvSpPr>
        <p:spPr bwMode="auto">
          <a:xfrm>
            <a:off x="367937" y="499699"/>
            <a:ext cx="3352800" cy="2091101"/>
          </a:xfrm>
          <a:prstGeom prst="rect">
            <a:avLst/>
          </a:prstGeom>
          <a:ln/>
          <a:extLst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ot="0" vert="horz" wrap="square" lIns="91440" tIns="45720" rIns="91440" bIns="45720" anchor="t" anchorCtr="0" upright="1">
            <a:noAutofit/>
          </a:bodyPr>
          <a:lstStyle/>
          <a:p>
            <a:pPr marL="0" marR="0" algn="r" rtl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ar-SA" sz="2800" dirty="0">
                <a:effectLst/>
                <a:latin typeface="Calibri"/>
                <a:ea typeface="Calibri"/>
                <a:cs typeface="Arial"/>
              </a:rPr>
              <a:t>هي الأولى في مجال الصلصة بالرغم من أنها لا تنتج منها شيئا لأنها تناولها باطنيا مع مؤسسات أخرى</a:t>
            </a:r>
            <a:endParaRPr lang="en-US" sz="2800" dirty="0">
              <a:effectLst/>
              <a:latin typeface="Calibri"/>
              <a:ea typeface="Calibri"/>
              <a:cs typeface="Arial"/>
            </a:endParaRPr>
          </a:p>
        </p:txBody>
      </p:sp>
      <p:sp>
        <p:nvSpPr>
          <p:cNvPr id="5" name="Text Box 21"/>
          <p:cNvSpPr txBox="1">
            <a:spLocks noChangeArrowheads="1"/>
          </p:cNvSpPr>
          <p:nvPr/>
        </p:nvSpPr>
        <p:spPr bwMode="auto">
          <a:xfrm>
            <a:off x="7010400" y="3318284"/>
            <a:ext cx="2743200" cy="1371600"/>
          </a:xfrm>
          <a:prstGeom prst="rect">
            <a:avLst/>
          </a:prstGeom>
          <a:ln/>
          <a:extLst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vert="horz" wrap="square" lIns="91440" tIns="45720" rIns="91440" bIns="45720" anchor="t" anchorCtr="0" upright="1">
            <a:noAutofit/>
          </a:bodyPr>
          <a:lstStyle/>
          <a:p>
            <a:pPr marL="0" marR="0" algn="ctr" rtl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ar-SA" sz="2800" dirty="0" smtClean="0">
                <a:solidFill>
                  <a:schemeClr val="tx1"/>
                </a:solidFill>
                <a:effectLst/>
                <a:latin typeface="Calibri"/>
                <a:ea typeface="Calibri"/>
                <a:cs typeface="Arial"/>
              </a:rPr>
              <a:t>هي الأولى في مجال العجائن الطازجة</a:t>
            </a:r>
            <a:endParaRPr lang="en-US" sz="2800" dirty="0">
              <a:solidFill>
                <a:schemeClr val="tx1"/>
              </a:solidFill>
              <a:effectLst/>
              <a:latin typeface="Calibri"/>
              <a:ea typeface="Calibri"/>
              <a:cs typeface="Arial"/>
            </a:endParaRPr>
          </a:p>
        </p:txBody>
      </p:sp>
      <p:sp>
        <p:nvSpPr>
          <p:cNvPr id="6" name="Text Box 27"/>
          <p:cNvSpPr txBox="1">
            <a:spLocks noChangeArrowheads="1"/>
          </p:cNvSpPr>
          <p:nvPr/>
        </p:nvSpPr>
        <p:spPr bwMode="auto">
          <a:xfrm>
            <a:off x="63772" y="3318284"/>
            <a:ext cx="3352800" cy="1558516"/>
          </a:xfrm>
          <a:prstGeom prst="rect">
            <a:avLst/>
          </a:prstGeom>
          <a:ln/>
          <a:extLst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ot="0" vert="horz" wrap="square" lIns="91440" tIns="45720" rIns="91440" bIns="45720" anchor="t" anchorCtr="0" upright="1">
            <a:noAutofit/>
          </a:bodyPr>
          <a:lstStyle/>
          <a:p>
            <a:pPr marL="228600" marR="0" algn="r" rtl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ar-SA" sz="3200" dirty="0">
                <a:effectLst/>
                <a:latin typeface="Calibri"/>
                <a:ea typeface="Calibri"/>
                <a:cs typeface="Arial"/>
              </a:rPr>
              <a:t>هي الأولى في مجال </a:t>
            </a:r>
            <a:r>
              <a:rPr lang="ar-SA" sz="3200" dirty="0" smtClean="0">
                <a:effectLst/>
                <a:latin typeface="Calibri"/>
                <a:ea typeface="Calibri"/>
                <a:cs typeface="Arial"/>
              </a:rPr>
              <a:t>الأرز</a:t>
            </a:r>
            <a:endParaRPr lang="en-US" sz="3200" dirty="0">
              <a:effectLst/>
              <a:latin typeface="Calibri"/>
              <a:ea typeface="Calibri"/>
              <a:cs typeface="Arial"/>
            </a:endParaRPr>
          </a:p>
        </p:txBody>
      </p:sp>
      <p:sp>
        <p:nvSpPr>
          <p:cNvPr id="7" name="Text Box 30"/>
          <p:cNvSpPr txBox="1">
            <a:spLocks noChangeArrowheads="1"/>
          </p:cNvSpPr>
          <p:nvPr/>
        </p:nvSpPr>
        <p:spPr bwMode="auto">
          <a:xfrm>
            <a:off x="3720737" y="4440442"/>
            <a:ext cx="2825296" cy="1371600"/>
          </a:xfrm>
          <a:prstGeom prst="rect">
            <a:avLst/>
          </a:prstGeom>
          <a:ln/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vert="horz" wrap="square" lIns="91440" tIns="45720" rIns="91440" bIns="45720" anchor="t" anchorCtr="0" upright="1">
            <a:noAutofit/>
          </a:bodyPr>
          <a:lstStyle/>
          <a:p>
            <a:pPr marL="0" marR="0" algn="r" rtl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ar-SA" sz="3200" dirty="0" smtClean="0">
                <a:solidFill>
                  <a:schemeClr val="tx1"/>
                </a:solidFill>
                <a:effectLst/>
                <a:latin typeface="Calibri"/>
                <a:ea typeface="Calibri"/>
                <a:cs typeface="Arial"/>
              </a:rPr>
              <a:t>هي الأولى في مجال</a:t>
            </a:r>
            <a:r>
              <a:rPr lang="ar-DZ" sz="3200" dirty="0" smtClean="0">
                <a:solidFill>
                  <a:schemeClr val="tx1"/>
                </a:solidFill>
                <a:effectLst/>
                <a:latin typeface="Calibri"/>
                <a:ea typeface="Calibri"/>
                <a:cs typeface="Arial"/>
              </a:rPr>
              <a:t>ات</a:t>
            </a:r>
            <a:r>
              <a:rPr lang="ar-SA" sz="3200" dirty="0" smtClean="0">
                <a:solidFill>
                  <a:schemeClr val="tx1"/>
                </a:solidFill>
                <a:effectLst/>
                <a:latin typeface="Calibri"/>
                <a:ea typeface="Calibri"/>
                <a:cs typeface="Arial"/>
              </a:rPr>
              <a:t> </a:t>
            </a:r>
            <a:r>
              <a:rPr lang="ar-DZ" sz="3200" dirty="0" smtClean="0">
                <a:solidFill>
                  <a:schemeClr val="tx1"/>
                </a:solidFill>
                <a:effectLst/>
                <a:latin typeface="Calibri"/>
                <a:ea typeface="Calibri"/>
                <a:cs typeface="Arial"/>
              </a:rPr>
              <a:t>أخرى كثيرة </a:t>
            </a:r>
            <a:endParaRPr lang="en-US" sz="3200" dirty="0">
              <a:solidFill>
                <a:schemeClr val="tx1"/>
              </a:solidFill>
              <a:effectLst/>
              <a:latin typeface="Calibri"/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07690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99006" y="1670715"/>
            <a:ext cx="4876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تطورت المؤسسات عبر التاريخ من حيث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5775833" y="2259315"/>
            <a:ext cx="2209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الملكية 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5811051" y="2656820"/>
            <a:ext cx="2209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الحجم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4287051" y="3114020"/>
            <a:ext cx="3733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/>
              <a:t>الشكل </a:t>
            </a:r>
            <a:r>
              <a:rPr lang="ar-DZ" sz="2800" dirty="0" smtClean="0"/>
              <a:t>القانوني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5784797" y="3571220"/>
            <a:ext cx="2209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الإدارة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5755342" y="3956075"/>
            <a:ext cx="2209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طرق العمل</a:t>
            </a:r>
            <a:endParaRPr lang="en-US" sz="2800" dirty="0"/>
          </a:p>
        </p:txBody>
      </p:sp>
      <p:sp>
        <p:nvSpPr>
          <p:cNvPr id="9" name="Chevron 8"/>
          <p:cNvSpPr/>
          <p:nvPr/>
        </p:nvSpPr>
        <p:spPr>
          <a:xfrm rot="10800000">
            <a:off x="8047105" y="2319010"/>
            <a:ext cx="381000" cy="403830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Chevron 9"/>
          <p:cNvSpPr/>
          <p:nvPr/>
        </p:nvSpPr>
        <p:spPr>
          <a:xfrm rot="10800000">
            <a:off x="8049987" y="2749016"/>
            <a:ext cx="381000" cy="403830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Chevron 10"/>
          <p:cNvSpPr/>
          <p:nvPr/>
        </p:nvSpPr>
        <p:spPr>
          <a:xfrm rot="10800000">
            <a:off x="8047105" y="3167495"/>
            <a:ext cx="381000" cy="403830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Chevron 11"/>
          <p:cNvSpPr/>
          <p:nvPr/>
        </p:nvSpPr>
        <p:spPr>
          <a:xfrm rot="10800000">
            <a:off x="8057671" y="3596350"/>
            <a:ext cx="381000" cy="403830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Chevron 12"/>
          <p:cNvSpPr/>
          <p:nvPr/>
        </p:nvSpPr>
        <p:spPr>
          <a:xfrm rot="10800000">
            <a:off x="8040383" y="4023454"/>
            <a:ext cx="381000" cy="403830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Chevron 13"/>
          <p:cNvSpPr/>
          <p:nvPr/>
        </p:nvSpPr>
        <p:spPr>
          <a:xfrm rot="10800000">
            <a:off x="8020851" y="4449918"/>
            <a:ext cx="381000" cy="403830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786308" y="4419600"/>
            <a:ext cx="41788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التأثير في الأفراد والمجتمعات</a:t>
            </a:r>
            <a:endParaRPr lang="en-US" sz="2800" dirty="0"/>
          </a:p>
        </p:txBody>
      </p:sp>
      <p:sp>
        <p:nvSpPr>
          <p:cNvPr id="16" name="TextBox 15"/>
          <p:cNvSpPr txBox="1"/>
          <p:nvPr/>
        </p:nvSpPr>
        <p:spPr>
          <a:xfrm>
            <a:off x="5486400" y="457200"/>
            <a:ext cx="3812242" cy="523220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ar-DZ" sz="2800" dirty="0" smtClean="0">
                <a:solidFill>
                  <a:schemeClr val="bg1"/>
                </a:solidFill>
              </a:rPr>
              <a:t>4.1- عن تطور المؤسسات</a:t>
            </a:r>
            <a:endParaRPr lang="en-U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8800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8" grpId="0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95375" y="673364"/>
            <a:ext cx="4876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ظهرت أولا </a:t>
            </a:r>
            <a:r>
              <a:rPr lang="ar-DZ" sz="2800" b="1" dirty="0" smtClean="0"/>
              <a:t>المؤسسات الفردية</a:t>
            </a:r>
            <a:endParaRPr lang="en-US" sz="28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1628375" y="1359164"/>
            <a:ext cx="6324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كانت عبارة عن مستغلات فلاحية صغيرة، وأعمال حرفية بسيطة كالنجارة، والحدادة، والحياكة، ...</a:t>
            </a:r>
            <a:endParaRPr lang="en-US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2328902" y="2743200"/>
            <a:ext cx="6781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وفي كثير من الحالات كان أفراد العائلة يشاركون في العمل وفي القرارات فكانت المؤسسات عائلية </a:t>
            </a:r>
            <a:endParaRPr lang="en-US" sz="2800" dirty="0"/>
          </a:p>
        </p:txBody>
      </p:sp>
      <p:sp>
        <p:nvSpPr>
          <p:cNvPr id="11" name="TextBox 10"/>
          <p:cNvSpPr txBox="1"/>
          <p:nvPr/>
        </p:nvSpPr>
        <p:spPr>
          <a:xfrm>
            <a:off x="1634778" y="4114800"/>
            <a:ext cx="6324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بعض المستغلات الزراعية كانت عائلية، وبعض الحرف كالحياكة، وصناعة الفخار، والحدادة...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181635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10" grpId="0"/>
      <p:bldP spid="11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667000" y="685800"/>
            <a:ext cx="6553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خصائص هذه المؤسسات الفردية والعائلية </a:t>
            </a:r>
            <a:r>
              <a:rPr lang="ar-DZ" sz="2800" b="1" u="sng" dirty="0" smtClean="0"/>
              <a:t>آنذاك</a:t>
            </a:r>
            <a:endParaRPr lang="en-US" sz="2800" b="1" u="sng" dirty="0"/>
          </a:p>
        </p:txBody>
      </p:sp>
      <p:sp>
        <p:nvSpPr>
          <p:cNvPr id="6" name="Rectangle 5"/>
          <p:cNvSpPr/>
          <p:nvPr/>
        </p:nvSpPr>
        <p:spPr>
          <a:xfrm>
            <a:off x="1981200" y="1858674"/>
            <a:ext cx="62484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DZ" sz="2800" dirty="0">
                <a:solidFill>
                  <a:prstClr val="black"/>
                </a:solidFill>
              </a:rPr>
              <a:t>كانت </a:t>
            </a:r>
            <a:r>
              <a:rPr lang="ar-DZ" sz="2800" dirty="0" smtClean="0">
                <a:solidFill>
                  <a:prstClr val="black"/>
                </a:solidFill>
              </a:rPr>
              <a:t>سوقها محلية وضيقة جدا</a:t>
            </a:r>
            <a:endParaRPr lang="en-US" sz="2800" dirty="0">
              <a:solidFill>
                <a:prstClr val="black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014497" y="3001674"/>
            <a:ext cx="62484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DZ" sz="2800" dirty="0">
                <a:solidFill>
                  <a:prstClr val="black"/>
                </a:solidFill>
              </a:rPr>
              <a:t>كانت </a:t>
            </a:r>
            <a:r>
              <a:rPr lang="ar-DZ" sz="2800" dirty="0" smtClean="0">
                <a:solidFill>
                  <a:prstClr val="black"/>
                </a:solidFill>
              </a:rPr>
              <a:t>لا تحتاج إلى أموال كثيرة</a:t>
            </a:r>
            <a:endParaRPr lang="en-US" sz="2800" dirty="0">
              <a:solidFill>
                <a:prstClr val="black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600200" y="3611915"/>
            <a:ext cx="666269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DZ" sz="2800" dirty="0" smtClean="0">
                <a:solidFill>
                  <a:prstClr val="black"/>
                </a:solidFill>
              </a:rPr>
              <a:t>كان الإنتاج فيها حرفيا وتقليديا أي بوسائل وطرق  تقليدية</a:t>
            </a:r>
            <a:endParaRPr lang="en-US" sz="2800" dirty="0">
              <a:solidFill>
                <a:prstClr val="black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566403" y="4678074"/>
            <a:ext cx="371608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DZ" sz="2800" dirty="0" smtClean="0">
                <a:solidFill>
                  <a:prstClr val="black"/>
                </a:solidFill>
              </a:rPr>
              <a:t>كان الإنتاج فيها بكميات </a:t>
            </a:r>
            <a:r>
              <a:rPr lang="ar-DZ" sz="2800" dirty="0">
                <a:solidFill>
                  <a:prstClr val="black"/>
                </a:solidFill>
              </a:rPr>
              <a:t>ضئيلة </a:t>
            </a:r>
            <a:endParaRPr lang="en-US" sz="2800" dirty="0">
              <a:solidFill>
                <a:prstClr val="black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864576" y="5201294"/>
            <a:ext cx="336502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DZ" sz="2800" dirty="0" smtClean="0">
                <a:solidFill>
                  <a:prstClr val="black"/>
                </a:solidFill>
              </a:rPr>
              <a:t>كانت تدار من طرف مالكها </a:t>
            </a:r>
            <a:endParaRPr lang="en-US" sz="2800" dirty="0">
              <a:solidFill>
                <a:prstClr val="black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066800" y="2381894"/>
            <a:ext cx="71628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DZ" sz="2800" dirty="0" smtClean="0">
                <a:solidFill>
                  <a:prstClr val="black"/>
                </a:solidFill>
              </a:rPr>
              <a:t>كان تأثيرها في حياة الأفراد والمجتمع ضئيلا جدا أو منعدما</a:t>
            </a:r>
            <a:endParaRPr lang="en-US" sz="2800" dirty="0">
              <a:solidFill>
                <a:prstClr val="black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981200" y="1335454"/>
            <a:ext cx="62484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DZ" sz="2800" dirty="0">
                <a:solidFill>
                  <a:prstClr val="black"/>
                </a:solidFill>
              </a:rPr>
              <a:t>كانت صغيرة </a:t>
            </a:r>
            <a:r>
              <a:rPr lang="ar-DZ" sz="2800" dirty="0" smtClean="0">
                <a:solidFill>
                  <a:prstClr val="black"/>
                </a:solidFill>
              </a:rPr>
              <a:t>وحتى صغيرة </a:t>
            </a:r>
            <a:r>
              <a:rPr lang="ar-DZ" sz="2800" dirty="0">
                <a:solidFill>
                  <a:prstClr val="black"/>
                </a:solidFill>
              </a:rPr>
              <a:t>جدا في بعض الأحيان </a:t>
            </a:r>
            <a:endParaRPr lang="en-US" sz="2800" dirty="0">
              <a:solidFill>
                <a:prstClr val="black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095394" y="4191000"/>
            <a:ext cx="318709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DZ" sz="2800" dirty="0" smtClean="0">
                <a:solidFill>
                  <a:prstClr val="black"/>
                </a:solidFill>
              </a:rPr>
              <a:t>كان التنظيم فيها بسيطا جدا</a:t>
            </a:r>
            <a:endParaRPr lang="en-US" sz="2800" dirty="0">
              <a:solidFill>
                <a:prstClr val="black"/>
              </a:solidFill>
            </a:endParaRPr>
          </a:p>
        </p:txBody>
      </p:sp>
      <p:pic>
        <p:nvPicPr>
          <p:cNvPr id="1026" name="Picture 2" descr="http://t1.gstatic.com/images?q=tbn:ANd9GcRWHTePeMw5EnkXNlqw7mlryHYoWIp593XKWAnY7HAi9yy--gs74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3610" y="1161701"/>
            <a:ext cx="652503" cy="596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http://t1.gstatic.com/images?q=tbn:ANd9GcRWHTePeMw5EnkXNlqw7mlryHYoWIp593XKWAnY7HAi9yy--gs74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1597" y="1704259"/>
            <a:ext cx="567604" cy="519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http://t1.gstatic.com/images?q=tbn:ANd9GcRWHTePeMw5EnkXNlqw7mlryHYoWIp593XKWAnY7HAi9yy--gs74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2485" y="2165879"/>
            <a:ext cx="652503" cy="596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http://t1.gstatic.com/images?q=tbn:ANd9GcRWHTePeMw5EnkXNlqw7mlryHYoWIp593XKWAnY7HAi9yy--gs74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2897" y="2832029"/>
            <a:ext cx="652503" cy="596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http://t1.gstatic.com/images?q=tbn:ANd9GcRWHTePeMw5EnkXNlqw7mlryHYoWIp593XKWAnY7HAi9yy--gs74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2485" y="3429000"/>
            <a:ext cx="652503" cy="596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http://t1.gstatic.com/images?q=tbn:ANd9GcRWHTePeMw5EnkXNlqw7mlryHYoWIp593XKWAnY7HAi9yy--gs74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3371" y="4025971"/>
            <a:ext cx="652503" cy="596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http://t1.gstatic.com/images?q=tbn:ANd9GcRWHTePeMw5EnkXNlqw7mlryHYoWIp593XKWAnY7HAi9yy--gs74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3371" y="4604323"/>
            <a:ext cx="652503" cy="596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http://t1.gstatic.com/images?q=tbn:ANd9GcRWHTePeMw5EnkXNlqw7mlryHYoWIp593XKWAnY7HAi9yy--gs74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3371" y="5127543"/>
            <a:ext cx="652503" cy="596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0204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09692" y="214603"/>
            <a:ext cx="723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ثم تطور حجم بعضها فصارت مؤسسات متوسطة 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2309692" y="900403"/>
            <a:ext cx="723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من بين خصائص المؤسسات المتوسطة </a:t>
            </a:r>
            <a:r>
              <a:rPr lang="ar-DZ" sz="2800" b="1" u="sng" dirty="0" smtClean="0"/>
              <a:t>آنذاك</a:t>
            </a:r>
            <a:r>
              <a:rPr lang="ar-DZ" sz="2800" dirty="0" smtClean="0"/>
              <a:t> ما يلي:</a:t>
            </a:r>
            <a:endParaRPr lang="en-US" sz="2800" dirty="0"/>
          </a:p>
        </p:txBody>
      </p:sp>
      <p:sp>
        <p:nvSpPr>
          <p:cNvPr id="5" name="Rectangle 4"/>
          <p:cNvSpPr/>
          <p:nvPr/>
        </p:nvSpPr>
        <p:spPr>
          <a:xfrm>
            <a:off x="1371600" y="2108230"/>
            <a:ext cx="723527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DZ" sz="2800" dirty="0" smtClean="0">
                <a:solidFill>
                  <a:prstClr val="black"/>
                </a:solidFill>
              </a:rPr>
              <a:t>سوقها محلية وأوسع في بعض الحالات (جهوية مثلا)</a:t>
            </a:r>
            <a:endParaRPr lang="en-US" sz="2800" dirty="0">
              <a:solidFill>
                <a:prstClr val="black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391771" y="3251230"/>
            <a:ext cx="62484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DZ" sz="2800" dirty="0" smtClean="0">
                <a:solidFill>
                  <a:prstClr val="black"/>
                </a:solidFill>
              </a:rPr>
              <a:t>تحتاج إلى أموال أكثر من المؤسسات الصغيرة </a:t>
            </a:r>
            <a:endParaRPr lang="en-US" sz="2800" dirty="0">
              <a:solidFill>
                <a:prstClr val="black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977474" y="3861471"/>
            <a:ext cx="666269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DZ" sz="2800" dirty="0" smtClean="0">
                <a:solidFill>
                  <a:prstClr val="black"/>
                </a:solidFill>
              </a:rPr>
              <a:t>الإنتاج فيها حرفيا وتقليديا أي بوسائل وطرق  تقليدية</a:t>
            </a:r>
            <a:endParaRPr lang="en-US" sz="2800" dirty="0">
              <a:solidFill>
                <a:prstClr val="black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083841" y="4861610"/>
            <a:ext cx="564289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DZ" sz="2800" dirty="0" smtClean="0">
                <a:solidFill>
                  <a:prstClr val="black"/>
                </a:solidFill>
              </a:rPr>
              <a:t>الإنتاج فيها بكميات أكبر من المؤسسات الصغيرة</a:t>
            </a:r>
            <a:endParaRPr lang="en-US" sz="2800" dirty="0">
              <a:solidFill>
                <a:prstClr val="black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929192" y="5384830"/>
            <a:ext cx="269817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DZ" sz="2800" dirty="0" smtClean="0">
                <a:solidFill>
                  <a:prstClr val="black"/>
                </a:solidFill>
              </a:rPr>
              <a:t>تدار من طرف مالكها </a:t>
            </a:r>
            <a:endParaRPr lang="en-US" sz="2800" dirty="0">
              <a:solidFill>
                <a:prstClr val="black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444074" y="2631450"/>
            <a:ext cx="71628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DZ" sz="2800" dirty="0" smtClean="0">
                <a:solidFill>
                  <a:prstClr val="black"/>
                </a:solidFill>
              </a:rPr>
              <a:t>تأثيرها في حياة الأفراد والمجتمع ضئيلا أو منعدما</a:t>
            </a:r>
            <a:endParaRPr lang="en-US" sz="2800" dirty="0">
              <a:solidFill>
                <a:prstClr val="black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358474" y="1585010"/>
            <a:ext cx="62484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DZ" sz="2800" dirty="0" smtClean="0">
                <a:solidFill>
                  <a:prstClr val="black"/>
                </a:solidFill>
              </a:rPr>
              <a:t>تشغل عددا أكبر من الأفراد  </a:t>
            </a:r>
            <a:endParaRPr lang="en-US" sz="2800" dirty="0">
              <a:solidFill>
                <a:prstClr val="black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946173" y="4338390"/>
            <a:ext cx="268695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DZ" sz="2800" dirty="0" smtClean="0">
                <a:solidFill>
                  <a:prstClr val="black"/>
                </a:solidFill>
              </a:rPr>
              <a:t>التنظيم فيها أقل بساطة</a:t>
            </a:r>
            <a:endParaRPr lang="en-US" sz="2800" dirty="0">
              <a:solidFill>
                <a:prstClr val="black"/>
              </a:solidFill>
            </a:endParaRPr>
          </a:p>
        </p:txBody>
      </p:sp>
      <p:pic>
        <p:nvPicPr>
          <p:cNvPr id="2050" name="Picture 2" descr="http://t1.gstatic.com/images?q=tbn:ANd9GcTIoSCDQ24BAl_J7kiC7EBZlpnTDnUn3YDw5I1LhU9xfNQ65r2m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6731" y="1524000"/>
            <a:ext cx="417269" cy="417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http://t1.gstatic.com/images?q=tbn:ANd9GcTIoSCDQ24BAl_J7kiC7EBZlpnTDnUn3YDw5I1LhU9xfNQ65r2m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6731" y="2057400"/>
            <a:ext cx="417269" cy="417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http://t1.gstatic.com/images?q=tbn:ANd9GcTIoSCDQ24BAl_J7kiC7EBZlpnTDnUn3YDw5I1LhU9xfNQ65r2m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6731" y="2667000"/>
            <a:ext cx="417269" cy="417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http://t1.gstatic.com/images?q=tbn:ANd9GcTIoSCDQ24BAl_J7kiC7EBZlpnTDnUn3YDw5I1LhU9xfNQ65r2m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0204" y="3251859"/>
            <a:ext cx="417269" cy="417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http://t1.gstatic.com/images?q=tbn:ANd9GcTIoSCDQ24BAl_J7kiC7EBZlpnTDnUn3YDw5I1LhU9xfNQ65r2m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6729" y="3774450"/>
            <a:ext cx="417269" cy="417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http://t1.gstatic.com/images?q=tbn:ANd9GcTIoSCDQ24BAl_J7kiC7EBZlpnTDnUn3YDw5I1LhU9xfNQ65r2m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4345" y="4341986"/>
            <a:ext cx="417269" cy="417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http://t1.gstatic.com/images?q=tbn:ANd9GcTIoSCDQ24BAl_J7kiC7EBZlpnTDnUn3YDw5I1LhU9xfNQ65r2m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0203" y="4914585"/>
            <a:ext cx="417269" cy="417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http://t1.gstatic.com/images?q=tbn:ANd9GcTIoSCDQ24BAl_J7kiC7EBZlpnTDnUn3YDw5I1LhU9xfNQ65r2m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2931" y="5384830"/>
            <a:ext cx="417269" cy="417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9046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71600" y="457200"/>
            <a:ext cx="78460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مع الثورة الصناعية ومع كبر حجم السوق، ظهرت مؤسسات كبيرة </a:t>
            </a:r>
            <a:endParaRPr lang="en-US" sz="2800" dirty="0"/>
          </a:p>
        </p:txBody>
      </p:sp>
      <p:sp>
        <p:nvSpPr>
          <p:cNvPr id="13" name="TextBox 12"/>
          <p:cNvSpPr txBox="1"/>
          <p:nvPr/>
        </p:nvSpPr>
        <p:spPr>
          <a:xfrm>
            <a:off x="1596358" y="1600200"/>
            <a:ext cx="76174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لقد أدت الثورة الصناعية إلى إدخال الآلات في المؤسسات وهذا كان بمثابة تغيير جذري في</a:t>
            </a:r>
            <a:endParaRPr lang="en-US" sz="2800" dirty="0"/>
          </a:p>
        </p:txBody>
      </p:sp>
      <p:sp>
        <p:nvSpPr>
          <p:cNvPr id="11" name="Rectangle 10"/>
          <p:cNvSpPr/>
          <p:nvPr/>
        </p:nvSpPr>
        <p:spPr>
          <a:xfrm>
            <a:off x="5666883" y="2750446"/>
            <a:ext cx="302358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DZ" sz="2800" dirty="0" smtClean="0">
                <a:solidFill>
                  <a:prstClr val="black"/>
                </a:solidFill>
              </a:rPr>
              <a:t>فهم العمل </a:t>
            </a:r>
            <a:r>
              <a:rPr lang="ar-DZ" sz="2800" dirty="0">
                <a:solidFill>
                  <a:prstClr val="black"/>
                </a:solidFill>
              </a:rPr>
              <a:t>في المؤسسات </a:t>
            </a:r>
            <a:endParaRPr lang="en-US" sz="2800" dirty="0">
              <a:solidFill>
                <a:prstClr val="black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479333" y="3429000"/>
            <a:ext cx="321113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DZ" sz="2800" dirty="0">
                <a:solidFill>
                  <a:prstClr val="black"/>
                </a:solidFill>
              </a:rPr>
              <a:t>كيفية </a:t>
            </a:r>
            <a:r>
              <a:rPr lang="ar-DZ" sz="2800" dirty="0" smtClean="0">
                <a:solidFill>
                  <a:prstClr val="black"/>
                </a:solidFill>
              </a:rPr>
              <a:t>العمل </a:t>
            </a:r>
            <a:r>
              <a:rPr lang="ar-DZ" sz="2800" dirty="0">
                <a:solidFill>
                  <a:prstClr val="black"/>
                </a:solidFill>
              </a:rPr>
              <a:t>في المؤسسات 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1295400" y="5791200"/>
            <a:ext cx="88036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DZ" sz="2800" dirty="0" smtClean="0">
                <a:solidFill>
                  <a:prstClr val="black"/>
                </a:solidFill>
              </a:rPr>
              <a:t>.../...</a:t>
            </a: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4769224" y="4038600"/>
            <a:ext cx="390523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DZ" sz="2800" dirty="0">
                <a:solidFill>
                  <a:prstClr val="black"/>
                </a:solidFill>
              </a:rPr>
              <a:t>كيفية </a:t>
            </a:r>
            <a:r>
              <a:rPr lang="ar-DZ" sz="2800" dirty="0" smtClean="0">
                <a:solidFill>
                  <a:prstClr val="black"/>
                </a:solidFill>
              </a:rPr>
              <a:t>تنظيم العمل </a:t>
            </a:r>
            <a:r>
              <a:rPr lang="ar-DZ" sz="2800" dirty="0">
                <a:solidFill>
                  <a:prstClr val="black"/>
                </a:solidFill>
              </a:rPr>
              <a:t>في المؤسسات </a:t>
            </a:r>
            <a:endParaRPr lang="en-US" dirty="0"/>
          </a:p>
        </p:txBody>
      </p:sp>
      <p:sp>
        <p:nvSpPr>
          <p:cNvPr id="17" name="Rectangle 16"/>
          <p:cNvSpPr/>
          <p:nvPr/>
        </p:nvSpPr>
        <p:spPr>
          <a:xfrm>
            <a:off x="5836825" y="4724400"/>
            <a:ext cx="283763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DZ" sz="2800" dirty="0">
                <a:solidFill>
                  <a:prstClr val="black"/>
                </a:solidFill>
              </a:rPr>
              <a:t>كيفية </a:t>
            </a:r>
            <a:r>
              <a:rPr lang="ar-DZ" sz="2800" dirty="0" smtClean="0">
                <a:solidFill>
                  <a:prstClr val="black"/>
                </a:solidFill>
              </a:rPr>
              <a:t>إدارة المؤسسات </a:t>
            </a:r>
            <a:endParaRPr lang="en-US" dirty="0"/>
          </a:p>
        </p:txBody>
      </p:sp>
      <p:sp>
        <p:nvSpPr>
          <p:cNvPr id="3" name="Right Brace 2"/>
          <p:cNvSpPr/>
          <p:nvPr/>
        </p:nvSpPr>
        <p:spPr>
          <a:xfrm>
            <a:off x="8766182" y="2834438"/>
            <a:ext cx="298431" cy="2235564"/>
          </a:xfrm>
          <a:prstGeom prst="rightBrac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7930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3" grpId="0"/>
      <p:bldP spid="11" grpId="0"/>
      <p:bldP spid="14" grpId="0"/>
      <p:bldP spid="16" grpId="0"/>
      <p:bldP spid="17" grpId="0"/>
      <p:bldP spid="3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0205" y="3352800"/>
            <a:ext cx="795437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DZ" sz="2800" dirty="0" smtClean="0">
                <a:solidFill>
                  <a:prstClr val="black"/>
                </a:solidFill>
              </a:rPr>
              <a:t>الإنتاج فيها صناعيا أي بتكنولوجيا العصر وطرق  متطورة</a:t>
            </a:r>
            <a:endParaRPr lang="en-US" sz="2800" dirty="0">
              <a:solidFill>
                <a:prstClr val="black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189067" y="3895739"/>
            <a:ext cx="490550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DZ" sz="2800" dirty="0" smtClean="0">
                <a:solidFill>
                  <a:prstClr val="black"/>
                </a:solidFill>
              </a:rPr>
              <a:t>الإنتاج فيها بكميات كبيرة وحتى كبيرا جدا</a:t>
            </a:r>
            <a:endParaRPr lang="en-US" sz="2800" dirty="0">
              <a:solidFill>
                <a:prstClr val="black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615436" y="4934691"/>
            <a:ext cx="344196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DZ" sz="2800" dirty="0" smtClean="0">
                <a:solidFill>
                  <a:prstClr val="black"/>
                </a:solidFill>
              </a:rPr>
              <a:t>تدار من طرف مدير محترف</a:t>
            </a:r>
            <a:endParaRPr lang="en-US" sz="2800" dirty="0">
              <a:solidFill>
                <a:prstClr val="black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026079" y="4437594"/>
            <a:ext cx="203132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DZ" sz="2800" dirty="0" smtClean="0">
                <a:solidFill>
                  <a:prstClr val="black"/>
                </a:solidFill>
              </a:rPr>
              <a:t>التنظيم فيها معقد</a:t>
            </a:r>
            <a:endParaRPr lang="en-US" sz="2800" dirty="0">
              <a:solidFill>
                <a:prstClr val="black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06579" y="381000"/>
            <a:ext cx="723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من بين خصائص المؤسسات الكبيرة ما يلي:</a:t>
            </a:r>
            <a:endParaRPr lang="en-US" sz="2800" dirty="0"/>
          </a:p>
        </p:txBody>
      </p:sp>
      <p:sp>
        <p:nvSpPr>
          <p:cNvPr id="7" name="Rectangle 6"/>
          <p:cNvSpPr/>
          <p:nvPr/>
        </p:nvSpPr>
        <p:spPr>
          <a:xfrm>
            <a:off x="237121" y="1691128"/>
            <a:ext cx="792107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DZ" sz="2800" dirty="0" smtClean="0">
                <a:solidFill>
                  <a:prstClr val="black"/>
                </a:solidFill>
              </a:rPr>
              <a:t>سوقها واسعة (جهوية وطنية وحتى دولية في بعض الحالات )</a:t>
            </a:r>
            <a:endParaRPr lang="en-US" sz="2800" dirty="0">
              <a:solidFill>
                <a:prstClr val="black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37121" y="2754922"/>
            <a:ext cx="787817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DZ" sz="2800" dirty="0" smtClean="0">
                <a:solidFill>
                  <a:prstClr val="black"/>
                </a:solidFill>
              </a:rPr>
              <a:t>تحتاج إلى أموال كبيرة حتى كبيرة جدا في بعض الحالات </a:t>
            </a:r>
            <a:endParaRPr lang="en-US" sz="2800" dirty="0">
              <a:solidFill>
                <a:prstClr val="black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980321" y="2199620"/>
            <a:ext cx="517787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DZ" sz="2800" dirty="0" smtClean="0">
                <a:solidFill>
                  <a:prstClr val="black"/>
                </a:solidFill>
              </a:rPr>
              <a:t>تأثيرها في حياة الأفراد والمجتمع كبيرا </a:t>
            </a:r>
            <a:endParaRPr lang="en-US" sz="2800" dirty="0">
              <a:solidFill>
                <a:prstClr val="black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909795" y="1167908"/>
            <a:ext cx="62484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DZ" sz="2800" dirty="0" smtClean="0">
                <a:solidFill>
                  <a:prstClr val="black"/>
                </a:solidFill>
              </a:rPr>
              <a:t>تشغل عددا كبير من الأفراد  </a:t>
            </a:r>
            <a:endParaRPr lang="en-US" sz="2800" dirty="0">
              <a:solidFill>
                <a:prstClr val="black"/>
              </a:solidFill>
            </a:endParaRPr>
          </a:p>
        </p:txBody>
      </p:sp>
      <p:pic>
        <p:nvPicPr>
          <p:cNvPr id="3074" name="Picture 2" descr="http://t2.gstatic.com/images?q=tbn:ANd9GcQHt1gfLWaN2OXo_c-92fkBFJdrOnJ4s7rrAtJQpKK8PdMspICi6Q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600" y="1066800"/>
            <a:ext cx="512368" cy="512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http://t2.gstatic.com/images?q=tbn:ANd9GcQHt1gfLWaN2OXo_c-92fkBFJdrOnJ4s7rrAtJQpKK8PdMspICi6Q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600" y="1579168"/>
            <a:ext cx="512368" cy="512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http://t2.gstatic.com/images?q=tbn:ANd9GcQHt1gfLWaN2OXo_c-92fkBFJdrOnJ4s7rrAtJQpKK8PdMspICi6Q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8319" y="2174796"/>
            <a:ext cx="512368" cy="512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http://t2.gstatic.com/images?q=tbn:ANd9GcQHt1gfLWaN2OXo_c-92fkBFJdrOnJ4s7rrAtJQpKK8PdMspICi6Q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8319" y="2687164"/>
            <a:ext cx="512368" cy="512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http://t2.gstatic.com/images?q=tbn:ANd9GcQHt1gfLWaN2OXo_c-92fkBFJdrOnJ4s7rrAtJQpKK8PdMspICi6Q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7774" y="3282624"/>
            <a:ext cx="512368" cy="512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http://t2.gstatic.com/images?q=tbn:ANd9GcQHt1gfLWaN2OXo_c-92fkBFJdrOnJ4s7rrAtJQpKK8PdMspICi6Q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7774" y="3794992"/>
            <a:ext cx="512368" cy="512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http://t2.gstatic.com/images?q=tbn:ANd9GcQHt1gfLWaN2OXo_c-92fkBFJdrOnJ4s7rrAtJQpKK8PdMspICi6Q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6493" y="4390620"/>
            <a:ext cx="512368" cy="512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http://t2.gstatic.com/images?q=tbn:ANd9GcQHt1gfLWaN2OXo_c-92fkBFJdrOnJ4s7rrAtJQpKK8PdMspICi6Q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6493" y="4902988"/>
            <a:ext cx="512368" cy="512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347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7" grpId="0"/>
      <p:bldP spid="8" grpId="0"/>
      <p:bldP spid="9" grpId="0"/>
      <p:bldP spid="10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47800" y="214603"/>
            <a:ext cx="81008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مع زيادة الطلب وتطور حجم السوق، تشكلت مؤسسات كبيرة جدا  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2309692" y="900403"/>
            <a:ext cx="723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من بين خصائص المؤسسات الكبيرة جدا ما يلي:</a:t>
            </a:r>
            <a:endParaRPr lang="en-US" sz="2800" dirty="0"/>
          </a:p>
        </p:txBody>
      </p:sp>
      <p:sp>
        <p:nvSpPr>
          <p:cNvPr id="4" name="Rectangle 3"/>
          <p:cNvSpPr/>
          <p:nvPr/>
        </p:nvSpPr>
        <p:spPr>
          <a:xfrm>
            <a:off x="308526" y="2217680"/>
            <a:ext cx="792107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DZ" sz="2800" dirty="0" smtClean="0">
                <a:solidFill>
                  <a:prstClr val="black"/>
                </a:solidFill>
              </a:rPr>
              <a:t>سوقها واسعة (عالمية)</a:t>
            </a:r>
            <a:endParaRPr lang="en-US" sz="2800" dirty="0">
              <a:solidFill>
                <a:prstClr val="black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873074" y="3342620"/>
            <a:ext cx="338237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DZ" sz="2800" dirty="0" smtClean="0">
                <a:solidFill>
                  <a:prstClr val="black"/>
                </a:solidFill>
              </a:rPr>
              <a:t>تحتاج إلى أموال كبيرة جدا</a:t>
            </a:r>
            <a:endParaRPr lang="en-US" sz="2800" dirty="0">
              <a:solidFill>
                <a:prstClr val="black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3336" y="3952861"/>
            <a:ext cx="82296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DZ" sz="2800" dirty="0" smtClean="0">
                <a:solidFill>
                  <a:prstClr val="black"/>
                </a:solidFill>
              </a:rPr>
              <a:t>الإنتاج فيها متطورا جدا أي بتكنولوجيا رفيعة المستوى وبأحدث الطرق</a:t>
            </a:r>
            <a:endParaRPr lang="en-US" sz="2800" dirty="0">
              <a:solidFill>
                <a:prstClr val="black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734734" y="4476081"/>
            <a:ext cx="349486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DZ" sz="2800" dirty="0" smtClean="0">
                <a:solidFill>
                  <a:prstClr val="black"/>
                </a:solidFill>
              </a:rPr>
              <a:t>الإنتاج فيها بكميات كبيرة جدا</a:t>
            </a:r>
            <a:endParaRPr lang="en-US" sz="2800" dirty="0">
              <a:solidFill>
                <a:prstClr val="black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650466" y="5534752"/>
            <a:ext cx="354135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DZ" sz="2800" dirty="0" smtClean="0">
                <a:solidFill>
                  <a:prstClr val="black"/>
                </a:solidFill>
              </a:rPr>
              <a:t>تدار من طرف مدير محترف </a:t>
            </a:r>
            <a:endParaRPr lang="en-US" sz="2800" dirty="0">
              <a:solidFill>
                <a:prstClr val="black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125062" y="2722840"/>
            <a:ext cx="517787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DZ" sz="2800" dirty="0" smtClean="0">
                <a:solidFill>
                  <a:prstClr val="black"/>
                </a:solidFill>
              </a:rPr>
              <a:t>تأثيرها في حياة الأفراد والمجتمع كبيرا جدا </a:t>
            </a:r>
            <a:endParaRPr lang="en-US" sz="2800" dirty="0">
              <a:solidFill>
                <a:prstClr val="black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943420" y="1676400"/>
            <a:ext cx="62484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DZ" sz="2800" dirty="0" smtClean="0">
                <a:solidFill>
                  <a:prstClr val="black"/>
                </a:solidFill>
              </a:rPr>
              <a:t>تشغل عددا كبير جدا من الأفراد  </a:t>
            </a:r>
            <a:endParaRPr lang="en-US" sz="2800" dirty="0">
              <a:solidFill>
                <a:prstClr val="black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674784" y="5027606"/>
            <a:ext cx="251703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DZ" sz="2800" dirty="0" smtClean="0">
                <a:solidFill>
                  <a:prstClr val="black"/>
                </a:solidFill>
              </a:rPr>
              <a:t>التنظيم فيها معقد جدا</a:t>
            </a:r>
            <a:endParaRPr lang="en-US" sz="2800" dirty="0">
              <a:solidFill>
                <a:prstClr val="black"/>
              </a:solidFill>
            </a:endParaRPr>
          </a:p>
        </p:txBody>
      </p:sp>
      <p:pic>
        <p:nvPicPr>
          <p:cNvPr id="13" name="Picture 2" descr="http://t2.gstatic.com/images?q=tbn:ANd9GcS7vRTi7WxgcQsMriFBOTwmyc3QLu7vrADsuWQQ74TJxWT_KpvGe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2936" y="1533140"/>
            <a:ext cx="494620" cy="404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http://t2.gstatic.com/images?q=tbn:ANd9GcS7vRTi7WxgcQsMriFBOTwmyc3QLu7vrADsuWQQ74TJxWT_KpvGe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2936" y="2105156"/>
            <a:ext cx="494620" cy="404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http://t2.gstatic.com/images?q=tbn:ANd9GcS7vRTi7WxgcQsMriFBOTwmyc3QLu7vrADsuWQQ74TJxWT_KpvGe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8537" y="2688019"/>
            <a:ext cx="494620" cy="404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http://t2.gstatic.com/images?q=tbn:ANd9GcS7vRTi7WxgcQsMriFBOTwmyc3QLu7vrADsuWQQ74TJxWT_KpvGe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2936" y="3272776"/>
            <a:ext cx="494620" cy="404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http://t2.gstatic.com/images?q=tbn:ANd9GcS7vRTi7WxgcQsMriFBOTwmyc3QLu7vrADsuWQQ74TJxWT_KpvGe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9601" y="3877306"/>
            <a:ext cx="494620" cy="404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http://t2.gstatic.com/images?q=tbn:ANd9GcS7vRTi7WxgcQsMriFBOTwmyc3QLu7vrADsuWQQ74TJxWT_KpvGe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8444" y="4422449"/>
            <a:ext cx="494620" cy="404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http://t2.gstatic.com/images?q=tbn:ANd9GcS7vRTi7WxgcQsMriFBOTwmyc3QLu7vrADsuWQQ74TJxWT_KpvGe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9601" y="4999301"/>
            <a:ext cx="494620" cy="404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http://t2.gstatic.com/images?q=tbn:ANd9GcS7vRTi7WxgcQsMriFBOTwmyc3QLu7vrADsuWQQ74TJxWT_KpvGe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9601" y="5550826"/>
            <a:ext cx="494620" cy="404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8352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27197" y="805190"/>
            <a:ext cx="71903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يعود تطور المؤسسات إلى عدد كبير من العوامل، أهمها: 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5073382" y="1698877"/>
            <a:ext cx="25024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تطور التكنولوجيا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5073383" y="2460877"/>
            <a:ext cx="25024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تطور المجتمعات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653144" y="3187337"/>
            <a:ext cx="75316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غير أن أهم عامل هو المبادر، صاحب روح المبادرة والإبداع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3428999" y="3962400"/>
            <a:ext cx="59314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ولقد أشاد بدوره الكثير من الباحثين ومنهم خاصة : 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4495800" y="4724400"/>
            <a:ext cx="3657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b="1" cap="small" dirty="0" smtClean="0"/>
              <a:t>Jean Baptiste Say</a:t>
            </a:r>
            <a:r>
              <a:rPr lang="ar-DZ" b="1" cap="small" dirty="0" smtClean="0"/>
              <a:t> </a:t>
            </a:r>
            <a:r>
              <a:rPr lang="en-US" dirty="0" smtClean="0"/>
              <a:t>(</a:t>
            </a:r>
            <a:r>
              <a:rPr lang="en-US" dirty="0"/>
              <a:t>1767-1832</a:t>
            </a:r>
            <a:r>
              <a:rPr lang="en-US" dirty="0" smtClean="0"/>
              <a:t>)</a:t>
            </a:r>
            <a:endParaRPr lang="en-US" b="1" cap="small" dirty="0"/>
          </a:p>
        </p:txBody>
      </p:sp>
      <p:sp>
        <p:nvSpPr>
          <p:cNvPr id="8" name="TextBox 7"/>
          <p:cNvSpPr txBox="1"/>
          <p:nvPr/>
        </p:nvSpPr>
        <p:spPr>
          <a:xfrm>
            <a:off x="4495800" y="5181600"/>
            <a:ext cx="304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b="1" cap="small" dirty="0" smtClean="0"/>
              <a:t>J Schumpeter</a:t>
            </a:r>
            <a:endParaRPr lang="en-US" b="1" cap="small" dirty="0"/>
          </a:p>
        </p:txBody>
      </p:sp>
      <p:sp>
        <p:nvSpPr>
          <p:cNvPr id="9" name="Right Brace 8"/>
          <p:cNvSpPr/>
          <p:nvPr/>
        </p:nvSpPr>
        <p:spPr>
          <a:xfrm>
            <a:off x="7924800" y="1600200"/>
            <a:ext cx="228600" cy="1383897"/>
          </a:xfrm>
          <a:prstGeom prst="rightBrace">
            <a:avLst/>
          </a:pr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1063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8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5" grpId="1"/>
      <p:bldP spid="6" grpId="0"/>
      <p:bldP spid="7" grpId="0"/>
      <p:bldP spid="8" grpId="0"/>
      <p:bldP spid="9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181600" y="457200"/>
            <a:ext cx="4117042" cy="523220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ar-DZ" sz="2800" dirty="0" smtClean="0">
                <a:solidFill>
                  <a:schemeClr val="bg1"/>
                </a:solidFill>
              </a:rPr>
              <a:t>4.2- عن تطور إدارة المؤسسات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020261" y="2516954"/>
            <a:ext cx="685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في البداية كانت الملكية والإدارة مجتمعتين في نفس اليد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2020261" y="3126554"/>
            <a:ext cx="685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صاحب المؤسسة هو من يديرها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1258261" y="3812354"/>
            <a:ext cx="762768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إلا أن بزيادة حجم المؤسسة يصبح صاحبها غير قادر على إدارتها فيكتفي بالملكية بينما يقوم المدير بإدارتها لصالحه.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3706266" y="5105400"/>
            <a:ext cx="51329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هذا ما يعرف </a:t>
            </a:r>
            <a:r>
              <a:rPr lang="ar-DZ" sz="2800" b="1" dirty="0" smtClean="0">
                <a:solidFill>
                  <a:srgbClr val="FF0000"/>
                </a:solidFill>
              </a:rPr>
              <a:t>بالفصل بين الملكية والإدارة 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01594" y="5182344"/>
            <a:ext cx="304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en-US" b="1" cap="small" dirty="0" smtClean="0"/>
              <a:t>Berne &amp; Means</a:t>
            </a:r>
            <a:endParaRPr lang="en-US" b="1" cap="small" dirty="0"/>
          </a:p>
        </p:txBody>
      </p:sp>
      <p:sp>
        <p:nvSpPr>
          <p:cNvPr id="8" name="TextBox 7"/>
          <p:cNvSpPr txBox="1"/>
          <p:nvPr/>
        </p:nvSpPr>
        <p:spPr>
          <a:xfrm>
            <a:off x="381000" y="1447800"/>
            <a:ext cx="850494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من البديهي أنه مع تطور المؤسسات </a:t>
            </a:r>
            <a:r>
              <a:rPr lang="ar-DZ" sz="2800" dirty="0" err="1" smtClean="0"/>
              <a:t>تتطورت</a:t>
            </a:r>
            <a:r>
              <a:rPr lang="ar-DZ" sz="2800" dirty="0" smtClean="0"/>
              <a:t> مشاكل وقضايا واهتمامات هذه المؤسسات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80484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2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6" presetID="32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6" grpId="1"/>
      <p:bldP spid="7" grpId="0"/>
      <p:bldP spid="7" grpId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6670057"/>
              </p:ext>
            </p:extLst>
          </p:nvPr>
        </p:nvGraphicFramePr>
        <p:xfrm>
          <a:off x="1219200" y="1981200"/>
          <a:ext cx="7905588" cy="3017520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2253962"/>
                <a:gridCol w="1044554"/>
                <a:gridCol w="1417609"/>
                <a:gridCol w="1577865"/>
                <a:gridCol w="1611598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DZ" sz="2400" dirty="0" smtClean="0"/>
                        <a:t>الإدارة</a:t>
                      </a:r>
                      <a:endParaRPr lang="en-US" sz="2400" dirty="0"/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DZ" sz="2400" dirty="0" smtClean="0"/>
                        <a:t>الإنتاج</a:t>
                      </a:r>
                      <a:endParaRPr lang="en-US" sz="2400" dirty="0"/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DZ" sz="2400" dirty="0" smtClean="0"/>
                        <a:t>التنظيم</a:t>
                      </a:r>
                      <a:endParaRPr lang="en-US" sz="2400" dirty="0"/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DZ" sz="2400" dirty="0" smtClean="0"/>
                        <a:t>الحجم</a:t>
                      </a:r>
                      <a:endParaRPr lang="en-US" sz="2400" dirty="0"/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DZ" sz="2400" dirty="0" smtClean="0"/>
                        <a:t>المؤسسة</a:t>
                      </a:r>
                      <a:endParaRPr lang="en-US" sz="2400" dirty="0"/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DZ" sz="2400" dirty="0" smtClean="0"/>
                        <a:t>المالك أو أحد الملاك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DZ" sz="2400" dirty="0" smtClean="0"/>
                        <a:t>ضئيل 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DZ" sz="2400" dirty="0" smtClean="0"/>
                        <a:t>بسيط جدا</a:t>
                      </a:r>
                    </a:p>
                    <a:p>
                      <a:pPr algn="ctr" rtl="1"/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DZ" sz="2400" dirty="0" smtClean="0"/>
                        <a:t>صغير جدا </a:t>
                      </a:r>
                    </a:p>
                    <a:p>
                      <a:pPr algn="ctr" rtl="1"/>
                      <a:r>
                        <a:rPr lang="ar-DZ" sz="2400" dirty="0" smtClean="0"/>
                        <a:t>أو صغير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DZ" sz="2400" dirty="0" smtClean="0"/>
                        <a:t>الصغيرة جدا أو الصغيرة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DZ" sz="2400" dirty="0" smtClean="0"/>
                        <a:t>المالك أو أحد الملاك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DZ" sz="2400" dirty="0" smtClean="0"/>
                        <a:t>متوسط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DZ" sz="2400" dirty="0" smtClean="0"/>
                        <a:t>بسيط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DZ" sz="2400" dirty="0" smtClean="0"/>
                        <a:t>متوسط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DZ" sz="2400" dirty="0" smtClean="0"/>
                        <a:t>المتوسطة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DZ" sz="2400" dirty="0" smtClean="0"/>
                        <a:t>مدير محترف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DZ" sz="2400" dirty="0" smtClean="0"/>
                        <a:t>كبير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DZ" sz="2400" dirty="0" smtClean="0"/>
                        <a:t>معقد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DZ" sz="2400" dirty="0" smtClean="0"/>
                        <a:t>كبير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DZ" sz="2400" dirty="0" smtClean="0"/>
                        <a:t>الكبيرة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DZ" sz="2400" dirty="0" smtClean="0"/>
                        <a:t>مدير محترف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DZ" sz="2400" dirty="0" smtClean="0"/>
                    </a:p>
                    <a:p>
                      <a:pPr algn="ctr" rtl="1"/>
                      <a:r>
                        <a:rPr lang="ar-DZ" sz="2400" dirty="0" smtClean="0"/>
                        <a:t>كبير جدا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DZ" sz="2400" dirty="0" smtClean="0"/>
                    </a:p>
                    <a:p>
                      <a:pPr algn="ctr" rtl="1"/>
                      <a:r>
                        <a:rPr lang="ar-DZ" sz="2400" dirty="0" smtClean="0"/>
                        <a:t>معقد جدا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DZ" sz="2400" dirty="0" smtClean="0"/>
                    </a:p>
                    <a:p>
                      <a:pPr algn="ctr" rtl="1"/>
                      <a:r>
                        <a:rPr lang="ar-DZ" sz="2400" dirty="0" smtClean="0"/>
                        <a:t>كبير جدا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DZ" sz="2400" dirty="0" smtClean="0"/>
                    </a:p>
                    <a:p>
                      <a:pPr algn="ctr" rtl="1"/>
                      <a:r>
                        <a:rPr lang="ar-DZ" sz="2400" dirty="0" smtClean="0"/>
                        <a:t>الكبيرة جدا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914400" y="1143000"/>
            <a:ext cx="815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جدول ملخص لأنواع المؤسسات بغض النظر عن الشكل القانوني لها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519414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0" y="3124200"/>
            <a:ext cx="3657600" cy="523220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ar-DZ" sz="2800" dirty="0" smtClean="0">
                <a:solidFill>
                  <a:srgbClr val="C00000"/>
                </a:solidFill>
              </a:rPr>
              <a:t>5-</a:t>
            </a:r>
            <a:r>
              <a:rPr lang="ar-DZ" sz="2800" dirty="0" smtClean="0"/>
              <a:t> </a:t>
            </a:r>
            <a:r>
              <a:rPr lang="ar-DZ" sz="2800" dirty="0" smtClean="0">
                <a:solidFill>
                  <a:schemeClr val="accent4">
                    <a:lumMod val="75000"/>
                  </a:schemeClr>
                </a:solidFill>
              </a:rPr>
              <a:t>موضوع نظرية المنظمات</a:t>
            </a:r>
            <a:endParaRPr lang="en-US" sz="28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828800" y="2438400"/>
            <a:ext cx="5932074" cy="1569660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endParaRPr lang="ar-DZ" sz="3200" b="1" dirty="0"/>
          </a:p>
          <a:p>
            <a:pPr algn="ctr"/>
            <a:r>
              <a:rPr lang="ar-DZ" sz="3200" b="1" dirty="0" smtClean="0"/>
              <a:t>5- موضوع نظرية المنظمات</a:t>
            </a:r>
          </a:p>
          <a:p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2862705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95650" y="838200"/>
            <a:ext cx="480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موضوع نظرية المنظمات هي </a:t>
            </a:r>
            <a:r>
              <a:rPr lang="ar-DZ" sz="2800" u="sng" dirty="0" smtClean="0">
                <a:solidFill>
                  <a:srgbClr val="C00000"/>
                </a:solidFill>
              </a:rPr>
              <a:t>المنظمات</a:t>
            </a:r>
            <a:endParaRPr lang="en-US" sz="2800" u="sng" dirty="0">
              <a:solidFill>
                <a:srgbClr val="C0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438400" y="2667000"/>
            <a:ext cx="55245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كيف ظهرت المنظمات؟ </a:t>
            </a:r>
          </a:p>
          <a:p>
            <a:r>
              <a:rPr lang="ar-DZ" sz="2800" dirty="0" smtClean="0"/>
              <a:t>كيف تطورت ؟ </a:t>
            </a:r>
          </a:p>
          <a:p>
            <a:r>
              <a:rPr lang="ar-DZ" sz="2800" dirty="0" smtClean="0"/>
              <a:t>لماذا تطورت؟ </a:t>
            </a:r>
          </a:p>
          <a:p>
            <a:r>
              <a:rPr lang="ar-DZ" sz="2800" dirty="0" smtClean="0"/>
              <a:t>ما هي أهم النظريات المتعلقة بها ؟ </a:t>
            </a:r>
          </a:p>
          <a:p>
            <a:r>
              <a:rPr lang="ar-DZ" sz="2800" dirty="0" smtClean="0"/>
              <a:t>أين وصل تطورها اليوم ؟ ...</a:t>
            </a:r>
            <a:endParaRPr lang="en-US" sz="2800" dirty="0"/>
          </a:p>
        </p:txBody>
      </p:sp>
      <p:sp>
        <p:nvSpPr>
          <p:cNvPr id="4" name="Rectangle 3"/>
          <p:cNvSpPr/>
          <p:nvPr/>
        </p:nvSpPr>
        <p:spPr>
          <a:xfrm>
            <a:off x="609600" y="1676400"/>
            <a:ext cx="747141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DZ" sz="2800" dirty="0" smtClean="0">
                <a:solidFill>
                  <a:prstClr val="black"/>
                </a:solidFill>
              </a:rPr>
              <a:t>تدرس </a:t>
            </a:r>
            <a:r>
              <a:rPr lang="ar-DZ" sz="2800" dirty="0">
                <a:solidFill>
                  <a:prstClr val="black"/>
                </a:solidFill>
              </a:rPr>
              <a:t>نظرية المنظمات </a:t>
            </a:r>
            <a:r>
              <a:rPr lang="ar-DZ" sz="2800" dirty="0" smtClean="0">
                <a:solidFill>
                  <a:prstClr val="black"/>
                </a:solidFill>
              </a:rPr>
              <a:t>هيكلة المنظمات  </a:t>
            </a:r>
            <a:r>
              <a:rPr lang="en-US" sz="2800" dirty="0" smtClean="0">
                <a:solidFill>
                  <a:prstClr val="black"/>
                </a:solidFill>
              </a:rPr>
              <a:t>STRUCTURE</a:t>
            </a:r>
            <a:endParaRPr lang="ar-DZ" sz="28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5052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2667000"/>
            <a:ext cx="6553200" cy="1569660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endParaRPr lang="ar-DZ" sz="3200" b="1" dirty="0"/>
          </a:p>
          <a:p>
            <a:pPr algn="ctr"/>
            <a:r>
              <a:rPr lang="ar-DZ" sz="3200" b="1" dirty="0" smtClean="0"/>
              <a:t>6- مكانة نظرية المنظمات من العلوم الإدارية</a:t>
            </a:r>
          </a:p>
          <a:p>
            <a:pPr algn="ctr"/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1250919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535011" y="833734"/>
            <a:ext cx="6477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dirty="0" smtClean="0"/>
              <a:t>يهتم بالمنظمة أصحاب تخصصات واهتمامات كثيرة ومتنوعة</a:t>
            </a: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6793966" y="1905000"/>
            <a:ext cx="2133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dirty="0" smtClean="0"/>
              <a:t>- الاقتصاديون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6797168" y="2286000"/>
            <a:ext cx="2133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dirty="0" smtClean="0"/>
              <a:t>- علماء الاجتماع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6816378" y="2667000"/>
            <a:ext cx="2133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dirty="0" smtClean="0"/>
              <a:t>- علماء النفس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6248400" y="3048000"/>
            <a:ext cx="2667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dirty="0" smtClean="0"/>
              <a:t>- الباحثون في الإدارة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6172200" y="3429000"/>
            <a:ext cx="27419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dirty="0" smtClean="0"/>
              <a:t>- الممارسون للإدارة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6780519" y="3810000"/>
            <a:ext cx="2133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dirty="0" smtClean="0"/>
              <a:t>- علماء التاريخ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6767072" y="4191000"/>
            <a:ext cx="2133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dirty="0" smtClean="0"/>
              <a:t>- علماء البيولوجيا</a:t>
            </a:r>
            <a:endParaRPr 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6780519" y="4572000"/>
            <a:ext cx="2133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dirty="0" smtClean="0"/>
              <a:t>- ...</a:t>
            </a:r>
            <a:endParaRPr lang="en-US" sz="2400" dirty="0"/>
          </a:p>
        </p:txBody>
      </p:sp>
      <p:sp>
        <p:nvSpPr>
          <p:cNvPr id="12" name="Hexagon 11"/>
          <p:cNvSpPr/>
          <p:nvPr/>
        </p:nvSpPr>
        <p:spPr>
          <a:xfrm>
            <a:off x="2272553" y="3414033"/>
            <a:ext cx="1295400" cy="952500"/>
          </a:xfrm>
          <a:prstGeom prst="hexagon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dirty="0" smtClean="0">
                <a:solidFill>
                  <a:schemeClr val="tx1"/>
                </a:solidFill>
              </a:rPr>
              <a:t>نظرية المنظمات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852583" y="3604533"/>
            <a:ext cx="9906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3776383" y="2694828"/>
            <a:ext cx="12540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b="1" dirty="0" smtClean="0"/>
              <a:t>مقاربة إدارية</a:t>
            </a:r>
            <a:endParaRPr lang="en-US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4119283" y="3705617"/>
            <a:ext cx="1485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b="1" dirty="0" smtClean="0"/>
              <a:t>مقاربة اقتصادية</a:t>
            </a:r>
            <a:endParaRPr lang="en-US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3568914" y="4696235"/>
            <a:ext cx="14615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b="1" dirty="0" smtClean="0"/>
              <a:t>مقاربة اجتماعية</a:t>
            </a:r>
            <a:endParaRPr lang="en-US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804582" y="4709433"/>
            <a:ext cx="12954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ar-DZ" b="1" dirty="0" smtClean="0"/>
              <a:t>مقاربة نظمية</a:t>
            </a:r>
            <a:endParaRPr lang="en-US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423582" y="3705937"/>
            <a:ext cx="14615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DZ" b="1" dirty="0" smtClean="0"/>
              <a:t>مقاربة ظرفية</a:t>
            </a:r>
            <a:endParaRPr lang="en-US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880782" y="2694437"/>
            <a:ext cx="11980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b="1" dirty="0" smtClean="0"/>
              <a:t>مقاربة ثقافية</a:t>
            </a:r>
            <a:endParaRPr lang="en-US" b="1" dirty="0"/>
          </a:p>
        </p:txBody>
      </p:sp>
      <p:cxnSp>
        <p:nvCxnSpPr>
          <p:cNvPr id="24" name="Straight Arrow Connector 23"/>
          <p:cNvCxnSpPr>
            <a:stCxn id="17" idx="1"/>
            <a:endCxn id="12" idx="5"/>
          </p:cNvCxnSpPr>
          <p:nvPr/>
        </p:nvCxnSpPr>
        <p:spPr>
          <a:xfrm flipH="1">
            <a:off x="3329828" y="2879494"/>
            <a:ext cx="446555" cy="534539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>
            <a:stCxn id="19" idx="1"/>
            <a:endCxn id="12" idx="1"/>
          </p:cNvCxnSpPr>
          <p:nvPr/>
        </p:nvCxnSpPr>
        <p:spPr>
          <a:xfrm flipH="1" flipV="1">
            <a:off x="3329828" y="4366533"/>
            <a:ext cx="239086" cy="51436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>
            <a:stCxn id="20" idx="3"/>
            <a:endCxn id="12" idx="2"/>
          </p:cNvCxnSpPr>
          <p:nvPr/>
        </p:nvCxnSpPr>
        <p:spPr>
          <a:xfrm flipV="1">
            <a:off x="2099983" y="4366533"/>
            <a:ext cx="410695" cy="52756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stCxn id="21" idx="3"/>
            <a:endCxn id="12" idx="3"/>
          </p:cNvCxnSpPr>
          <p:nvPr/>
        </p:nvCxnSpPr>
        <p:spPr>
          <a:xfrm flipV="1">
            <a:off x="1885149" y="3890283"/>
            <a:ext cx="387404" cy="32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>
            <a:stCxn id="22" idx="3"/>
            <a:endCxn id="12" idx="4"/>
          </p:cNvCxnSpPr>
          <p:nvPr/>
        </p:nvCxnSpPr>
        <p:spPr>
          <a:xfrm>
            <a:off x="2078851" y="2879103"/>
            <a:ext cx="431827" cy="53493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>
            <a:stCxn id="18" idx="1"/>
            <a:endCxn id="12" idx="0"/>
          </p:cNvCxnSpPr>
          <p:nvPr/>
        </p:nvCxnSpPr>
        <p:spPr>
          <a:xfrm flipH="1">
            <a:off x="3567953" y="3890283"/>
            <a:ext cx="55133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3843618" y="2575833"/>
            <a:ext cx="1228165" cy="570735"/>
          </a:xfrm>
          <a:prstGeom prst="roundRect">
            <a:avLst/>
          </a:prstGeom>
          <a:noFill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ounded Rectangle 27"/>
          <p:cNvSpPr/>
          <p:nvPr/>
        </p:nvSpPr>
        <p:spPr>
          <a:xfrm>
            <a:off x="4299697" y="3605298"/>
            <a:ext cx="1305486" cy="570735"/>
          </a:xfrm>
          <a:prstGeom prst="roundRect">
            <a:avLst/>
          </a:prstGeom>
          <a:noFill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ounded Rectangle 29"/>
          <p:cNvSpPr/>
          <p:nvPr/>
        </p:nvSpPr>
        <p:spPr>
          <a:xfrm>
            <a:off x="3651356" y="4595533"/>
            <a:ext cx="1296681" cy="570735"/>
          </a:xfrm>
          <a:prstGeom prst="roundRect">
            <a:avLst/>
          </a:prstGeom>
          <a:noFill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ounded Rectangle 31"/>
          <p:cNvSpPr/>
          <p:nvPr/>
        </p:nvSpPr>
        <p:spPr>
          <a:xfrm>
            <a:off x="838199" y="4652665"/>
            <a:ext cx="1228165" cy="570735"/>
          </a:xfrm>
          <a:prstGeom prst="roundRect">
            <a:avLst/>
          </a:prstGeom>
          <a:noFill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l"/>
            <a:endParaRPr lang="en-US" dirty="0"/>
          </a:p>
        </p:txBody>
      </p:sp>
      <p:sp>
        <p:nvSpPr>
          <p:cNvPr id="34" name="Rounded Rectangle 33"/>
          <p:cNvSpPr/>
          <p:nvPr/>
        </p:nvSpPr>
        <p:spPr>
          <a:xfrm>
            <a:off x="499783" y="3660891"/>
            <a:ext cx="1228165" cy="570735"/>
          </a:xfrm>
          <a:prstGeom prst="roundRect">
            <a:avLst/>
          </a:prstGeom>
          <a:noFill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ounded Rectangle 35"/>
          <p:cNvSpPr/>
          <p:nvPr/>
        </p:nvSpPr>
        <p:spPr>
          <a:xfrm>
            <a:off x="804582" y="2593735"/>
            <a:ext cx="1228165" cy="570735"/>
          </a:xfrm>
          <a:prstGeom prst="roundRect">
            <a:avLst/>
          </a:prstGeom>
          <a:noFill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0863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 animBg="1"/>
      <p:bldP spid="17" grpId="0"/>
      <p:bldP spid="18" grpId="0"/>
      <p:bldP spid="19" grpId="0"/>
      <p:bldP spid="20" grpId="0"/>
      <p:bldP spid="21" grpId="0"/>
      <p:bldP spid="22" grpId="0"/>
      <p:bldP spid="13" grpId="0" animBg="1"/>
      <p:bldP spid="28" grpId="0" animBg="1"/>
      <p:bldP spid="30" grpId="0" animBg="1"/>
      <p:bldP spid="32" grpId="0" animBg="1"/>
      <p:bldP spid="34" grpId="0" animBg="1"/>
      <p:bldP spid="36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28800" y="2438400"/>
            <a:ext cx="5932074" cy="1569660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endParaRPr lang="ar-DZ" sz="3200" b="1" dirty="0"/>
          </a:p>
          <a:p>
            <a:r>
              <a:rPr lang="ar-DZ" sz="3200" b="1" dirty="0" smtClean="0"/>
              <a:t>7- صور المنظمات المستعملة في التحليل</a:t>
            </a:r>
          </a:p>
          <a:p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1770443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200401" y="914400"/>
            <a:ext cx="56785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dirty="0" smtClean="0"/>
              <a:t>قدم  </a:t>
            </a:r>
            <a:r>
              <a:rPr lang="en-US" sz="2400" dirty="0" smtClean="0"/>
              <a:t>MORGAN</a:t>
            </a:r>
            <a:r>
              <a:rPr lang="ar-DZ" sz="2400" dirty="0" smtClean="0"/>
              <a:t>   صورا تشبيهية للمنظمة       </a:t>
            </a: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5373702" y="1745549"/>
            <a:ext cx="35051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dirty="0" smtClean="0"/>
              <a:t>تلخص المداخل الخاصة بالمنظمة 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3048001" y="2819400"/>
            <a:ext cx="58309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dirty="0" smtClean="0"/>
              <a:t>هناك من يفهم المنظمة على أنها آلة، ومن ينظر لها على أنها أداة للسيطرة، ومن ينظر لها على أنها كيان حي... 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3959200" y="3962400"/>
            <a:ext cx="49529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dirty="0" smtClean="0"/>
              <a:t>هذه الصور تسهل فهم التحاليل والتعامل مع المؤلفين والباحثين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1371600" y="5257800"/>
            <a:ext cx="73152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dirty="0" smtClean="0"/>
              <a:t>مصدر الجدول التالي: </a:t>
            </a:r>
          </a:p>
          <a:p>
            <a:pPr algn="l"/>
            <a:r>
              <a:rPr lang="en-US" dirty="0" smtClean="0"/>
              <a:t>Y Frederic LIVIAN Introduction </a:t>
            </a:r>
            <a:r>
              <a:rPr lang="fr-FR" dirty="0" smtClean="0"/>
              <a:t>à l’analyse des organisations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0802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0559915"/>
              </p:ext>
            </p:extLst>
          </p:nvPr>
        </p:nvGraphicFramePr>
        <p:xfrm>
          <a:off x="-2" y="-2"/>
          <a:ext cx="9906001" cy="70638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2"/>
                <a:gridCol w="1143000"/>
                <a:gridCol w="1524000"/>
                <a:gridCol w="1295400"/>
                <a:gridCol w="1066800"/>
                <a:gridCol w="1295400"/>
                <a:gridCol w="1219200"/>
                <a:gridCol w="1142999"/>
              </a:tblGrid>
              <a:tr h="808696"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DZ" sz="1800" dirty="0" smtClean="0"/>
                        <a:t>أداة للسيطرة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DZ" sz="2000" dirty="0" smtClean="0"/>
                        <a:t>سجن ذهني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DZ" sz="2000" dirty="0" smtClean="0"/>
                        <a:t>نظام سياسي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DZ" sz="2000" dirty="0" smtClean="0"/>
                        <a:t>ثقافة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DZ" sz="2000" dirty="0" smtClean="0"/>
                        <a:t>مخ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DZ" sz="2000" dirty="0" smtClean="0"/>
                        <a:t>كيان</a:t>
                      </a:r>
                      <a:r>
                        <a:rPr lang="ar-DZ" sz="2000" baseline="0" dirty="0" smtClean="0"/>
                        <a:t> حي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DZ" sz="2000" dirty="0" smtClean="0"/>
                        <a:t>آلة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endParaRPr lang="en-US" sz="2000" dirty="0"/>
                    </a:p>
                  </a:txBody>
                  <a:tcPr/>
                </a:tc>
              </a:tr>
              <a:tr h="1714432">
                <a:tc>
                  <a:txBody>
                    <a:bodyPr/>
                    <a:lstStyle/>
                    <a:p>
                      <a:pPr algn="r" rtl="1"/>
                      <a:r>
                        <a:rPr lang="ar-DZ" sz="2000" dirty="0" smtClean="0"/>
                        <a:t>أداة بيد جماعة تبحث عن إبقاء هيمنتها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DZ" sz="2000" dirty="0" smtClean="0"/>
                        <a:t>مكان يكون لنفس الإنسان فيه تعبير 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DZ" sz="2000" dirty="0" smtClean="0"/>
                        <a:t>مكان حكم يتحالف فيه الناس ويتعارضون من أجل حماية المصالح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DZ" sz="2000" dirty="0" smtClean="0"/>
                        <a:t>مجموعة تولد قيم مشتركة وروابط انتماء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DZ" sz="2000" dirty="0" smtClean="0"/>
                        <a:t>مخ يعالج المعلومات ويقود الأعضاء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DZ" sz="2000" dirty="0" smtClean="0"/>
                        <a:t>نظام يتأقلم مع بيئته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DZ" sz="2000" dirty="0" smtClean="0"/>
                        <a:t>ألية يجب تسهيل تشغيل أجزائها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DZ" sz="2000" dirty="0" smtClean="0"/>
                        <a:t>المنظمة عبارة عن </a:t>
                      </a:r>
                      <a:endParaRPr lang="en-US" sz="2000" dirty="0"/>
                    </a:p>
                  </a:txBody>
                  <a:tcPr/>
                </a:tc>
              </a:tr>
              <a:tr h="485489">
                <a:tc>
                  <a:txBody>
                    <a:bodyPr/>
                    <a:lstStyle/>
                    <a:p>
                      <a:pPr algn="r" rtl="1"/>
                      <a:r>
                        <a:rPr lang="ar-DZ" sz="2000" dirty="0" smtClean="0"/>
                        <a:t>سياسي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DZ" sz="2000" dirty="0" smtClean="0"/>
                        <a:t>نفساني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DZ" sz="2000" dirty="0" smtClean="0"/>
                        <a:t>سياسي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DZ" sz="1800" dirty="0" smtClean="0"/>
                        <a:t>انثروبولوجي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kumimoji="0" lang="ar-DZ" sz="2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بيولوجي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DZ" sz="2000" dirty="0" smtClean="0"/>
                        <a:t>بيولوجي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DZ" sz="2000" dirty="0" smtClean="0"/>
                        <a:t>ميكانيكي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DZ" sz="2000" dirty="0" smtClean="0"/>
                        <a:t>التشبيه</a:t>
                      </a:r>
                      <a:endParaRPr lang="en-US" sz="2000" dirty="0"/>
                    </a:p>
                  </a:txBody>
                  <a:tcPr/>
                </a:tc>
              </a:tr>
              <a:tr h="1390954">
                <a:tc>
                  <a:txBody>
                    <a:bodyPr/>
                    <a:lstStyle/>
                    <a:p>
                      <a:pPr algn="r" rtl="1"/>
                      <a:r>
                        <a:rPr lang="fr-FR" sz="2000" dirty="0" smtClean="0"/>
                        <a:t>Michels</a:t>
                      </a:r>
                    </a:p>
                    <a:p>
                      <a:pPr algn="r" rtl="1"/>
                      <a:r>
                        <a:rPr lang="fr-FR" sz="1800" dirty="0" smtClean="0"/>
                        <a:t>Braverman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fr-FR" sz="2000" dirty="0" smtClean="0"/>
                        <a:t>Jaques</a:t>
                      </a:r>
                    </a:p>
                    <a:p>
                      <a:pPr algn="r" rtl="1"/>
                      <a:r>
                        <a:rPr lang="fr-FR" sz="2000" dirty="0" smtClean="0"/>
                        <a:t>Pages</a:t>
                      </a:r>
                    </a:p>
                    <a:p>
                      <a:pPr algn="r" rtl="1"/>
                      <a:r>
                        <a:rPr lang="fr-FR" sz="2000" dirty="0" err="1" smtClean="0"/>
                        <a:t>Enriauez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2000" b="1" dirty="0" smtClean="0"/>
                        <a:t>Marsh</a:t>
                      </a:r>
                    </a:p>
                    <a:p>
                      <a:pPr algn="ctr" rtl="0"/>
                      <a:r>
                        <a:rPr lang="en-US" sz="2000" b="1" dirty="0" smtClean="0"/>
                        <a:t>Simon</a:t>
                      </a:r>
                    </a:p>
                    <a:p>
                      <a:pPr algn="ctr" rtl="0"/>
                      <a:r>
                        <a:rPr lang="en-US" sz="2000" b="1" dirty="0" smtClean="0"/>
                        <a:t>Crosier</a:t>
                      </a:r>
                    </a:p>
                    <a:p>
                      <a:pPr algn="ctr" rtl="0"/>
                      <a:r>
                        <a:rPr lang="en-US" sz="2000" b="1" dirty="0" smtClean="0"/>
                        <a:t>Friedberg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2000" b="1" dirty="0" err="1" smtClean="0"/>
                        <a:t>Shein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2000" b="1" dirty="0" smtClean="0"/>
                        <a:t>Simon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800" b="1" dirty="0" err="1" smtClean="0"/>
                        <a:t>Bertalanffy</a:t>
                      </a:r>
                      <a:endParaRPr lang="en-U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2000" b="1" dirty="0" smtClean="0"/>
                        <a:t>Taylor</a:t>
                      </a:r>
                    </a:p>
                    <a:p>
                      <a:pPr algn="ctr" rtl="0"/>
                      <a:r>
                        <a:rPr lang="en-US" sz="2000" b="1" dirty="0" err="1" smtClean="0"/>
                        <a:t>Fayol</a:t>
                      </a:r>
                      <a:endParaRPr lang="en-US" sz="2000" b="1" dirty="0" smtClean="0"/>
                    </a:p>
                    <a:p>
                      <a:pPr algn="ctr" rtl="0"/>
                      <a:r>
                        <a:rPr lang="en-US" sz="2000" b="1" dirty="0" smtClean="0"/>
                        <a:t>Weber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DZ" sz="2000" dirty="0" smtClean="0"/>
                        <a:t>أهم المؤلفين</a:t>
                      </a:r>
                      <a:endParaRPr lang="en-US" sz="2000" dirty="0"/>
                    </a:p>
                  </a:txBody>
                  <a:tcPr/>
                </a:tc>
              </a:tr>
              <a:tr h="1067476">
                <a:tc>
                  <a:txBody>
                    <a:bodyPr/>
                    <a:lstStyle/>
                    <a:p>
                      <a:pPr algn="r" rtl="1"/>
                      <a:r>
                        <a:rPr lang="ar-DZ" sz="2000" dirty="0" smtClean="0"/>
                        <a:t>طبقات</a:t>
                      </a:r>
                    </a:p>
                    <a:p>
                      <a:pPr algn="r" rtl="1"/>
                      <a:r>
                        <a:rPr lang="ar-DZ" sz="2000" dirty="0" smtClean="0"/>
                        <a:t>هيمنة</a:t>
                      </a:r>
                    </a:p>
                    <a:p>
                      <a:pPr algn="r" rtl="1"/>
                      <a:r>
                        <a:rPr lang="ar-DZ" sz="2000" dirty="0" smtClean="0"/>
                        <a:t>سلطة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DZ" sz="2000" dirty="0" smtClean="0"/>
                        <a:t>تبعية، إرهاق،</a:t>
                      </a:r>
                      <a:r>
                        <a:rPr lang="ar-DZ" sz="2000" baseline="0" dirty="0" smtClean="0"/>
                        <a:t> لا شعور...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DZ" sz="2000" dirty="0" smtClean="0"/>
                        <a:t>سلطة، حكم، فاعلين، مصالح، ديمقراطية..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DZ" sz="2000" dirty="0" smtClean="0"/>
                        <a:t>ثقافة المؤسسة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DZ" sz="2000" dirty="0" smtClean="0"/>
                        <a:t>التغذية</a:t>
                      </a:r>
                      <a:r>
                        <a:rPr lang="ar-DZ" sz="2000" baseline="0" dirty="0" smtClean="0"/>
                        <a:t> العكسية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DZ" sz="2000" dirty="0" smtClean="0"/>
                        <a:t>خلية، نظام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DZ" sz="2000" dirty="0" smtClean="0"/>
                        <a:t>التحكم، الرقابة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DZ" sz="2000" dirty="0" smtClean="0"/>
                        <a:t>الكلمات</a:t>
                      </a:r>
                      <a:endParaRPr lang="en-US" sz="2000" dirty="0"/>
                    </a:p>
                  </a:txBody>
                  <a:tcPr/>
                </a:tc>
              </a:tr>
              <a:tr h="1390954">
                <a:tc>
                  <a:txBody>
                    <a:bodyPr/>
                    <a:lstStyle/>
                    <a:p>
                      <a:pPr algn="r" rtl="1"/>
                      <a:r>
                        <a:rPr lang="ar-DZ" sz="2000" dirty="0" smtClean="0"/>
                        <a:t>العلاقات الاجتماعية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DZ" sz="2000" dirty="0" smtClean="0"/>
                        <a:t>إدارة الموارد البشرية</a:t>
                      </a:r>
                    </a:p>
                    <a:p>
                      <a:pPr algn="r" rtl="1"/>
                      <a:r>
                        <a:rPr lang="ar-DZ" sz="2000" dirty="0" smtClean="0"/>
                        <a:t>الإدارة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DZ" sz="2000" dirty="0" smtClean="0"/>
                        <a:t>إدارة عامة، إدارة م. بشرية، استراتيجية المنظمة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DZ" sz="2000" dirty="0" smtClean="0"/>
                        <a:t>إدارة م. بشرية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DZ" sz="2000" dirty="0" smtClean="0"/>
                        <a:t>نظم المعلومات</a:t>
                      </a:r>
                    </a:p>
                    <a:p>
                      <a:pPr algn="r" rtl="1"/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DZ" sz="2000" dirty="0" smtClean="0"/>
                        <a:t>التنظيم، التسويق، المعلوماتية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DZ" sz="2000" dirty="0" smtClean="0"/>
                        <a:t>الإنتاج، رقابة الإنتاج، المحاسبة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DZ" sz="2000" dirty="0" smtClean="0"/>
                        <a:t>المجالات المعنية من الإدارة</a:t>
                      </a:r>
                      <a:endParaRPr lang="en-US" sz="20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0" y="0"/>
            <a:ext cx="8763000" cy="7086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26126"/>
            <a:ext cx="7543800" cy="7086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21772"/>
            <a:ext cx="6324600" cy="7086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-14151"/>
            <a:ext cx="5334000" cy="7086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152400"/>
            <a:ext cx="3886200" cy="7086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5443"/>
            <a:ext cx="2743200" cy="7086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-32657" y="21772"/>
            <a:ext cx="1404257" cy="7086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5541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xit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xit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xit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xit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4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6" presetClass="exit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5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6" presetClass="exit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0" y="304800"/>
            <a:ext cx="4953000" cy="523220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r>
              <a:rPr lang="ar-DZ" sz="2800" b="1" dirty="0" smtClean="0">
                <a:solidFill>
                  <a:schemeClr val="bg1"/>
                </a:solidFill>
              </a:rPr>
              <a:t>تذكير بالمخرجات التعليمية لهذه الحصة : 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776497" y="1176010"/>
            <a:ext cx="6705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بعد هذا الفصل سيكون الطالب قادرا على أن : 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2966997" y="2057400"/>
            <a:ext cx="5715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r" rtl="1">
              <a:buClr>
                <a:srgbClr val="C00000"/>
              </a:buClr>
              <a:buFont typeface="Wingdings" pitchFamily="2" charset="2"/>
              <a:buChar char="ü"/>
            </a:pPr>
            <a:r>
              <a:rPr lang="en-US" sz="2800" b="1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ar-DZ" sz="2800" b="1" dirty="0" smtClean="0">
                <a:solidFill>
                  <a:schemeClr val="accent5">
                    <a:lumMod val="75000"/>
                  </a:schemeClr>
                </a:solidFill>
              </a:rPr>
              <a:t>يفهم لماذا يدرس نظرية المنظمات</a:t>
            </a:r>
            <a:endParaRPr lang="en-US" sz="28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710197" y="2608664"/>
            <a:ext cx="2971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r" rtl="1">
              <a:buClr>
                <a:srgbClr val="C00000"/>
              </a:buClr>
              <a:buFont typeface="Wingdings" pitchFamily="2" charset="2"/>
              <a:buChar char="ü"/>
            </a:pPr>
            <a:r>
              <a:rPr lang="en-US" sz="2800" b="1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ar-DZ" sz="2800" b="1" dirty="0" smtClean="0">
                <a:solidFill>
                  <a:schemeClr val="accent5">
                    <a:lumMod val="75000"/>
                  </a:schemeClr>
                </a:solidFill>
              </a:rPr>
              <a:t>يعرف المنظمة</a:t>
            </a:r>
            <a:endParaRPr lang="en-US" sz="28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500399" y="3036849"/>
            <a:ext cx="5181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r" rtl="1">
              <a:buClr>
                <a:srgbClr val="C00000"/>
              </a:buClr>
              <a:buFont typeface="Wingdings" pitchFamily="2" charset="2"/>
              <a:buChar char="ü"/>
            </a:pPr>
            <a:r>
              <a:rPr lang="en-US" sz="2800" b="1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ar-DZ" sz="2800" b="1" dirty="0" smtClean="0">
                <a:solidFill>
                  <a:schemeClr val="accent5">
                    <a:lumMod val="75000"/>
                  </a:schemeClr>
                </a:solidFill>
              </a:rPr>
              <a:t>يعرف نظرية المنظمات </a:t>
            </a:r>
            <a:endParaRPr lang="en-US" sz="28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429002" y="4083008"/>
            <a:ext cx="52834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r" rtl="1">
              <a:buClr>
                <a:srgbClr val="C00000"/>
              </a:buClr>
              <a:buFont typeface="Wingdings" pitchFamily="2" charset="2"/>
              <a:buChar char="ü"/>
            </a:pPr>
            <a:r>
              <a:rPr lang="en-US" sz="2800" b="1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ar-DZ" sz="2800" b="1" dirty="0" smtClean="0">
                <a:solidFill>
                  <a:schemeClr val="accent5">
                    <a:lumMod val="75000"/>
                  </a:schemeClr>
                </a:solidFill>
              </a:rPr>
              <a:t>يعرف العناصر المكونة المنظمة </a:t>
            </a:r>
            <a:endParaRPr lang="en-US" sz="28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42952" y="4558750"/>
            <a:ext cx="79781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r" rtl="1">
              <a:buClr>
                <a:srgbClr val="C00000"/>
              </a:buClr>
              <a:buFont typeface="Wingdings" pitchFamily="2" charset="2"/>
              <a:buChar char="ü"/>
            </a:pPr>
            <a:r>
              <a:rPr lang="en-US" sz="2800" b="1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ar-DZ" sz="2800" b="1" dirty="0" smtClean="0">
                <a:solidFill>
                  <a:schemeClr val="accent5">
                    <a:lumMod val="75000"/>
                  </a:schemeClr>
                </a:solidFill>
              </a:rPr>
              <a:t>يعرف علاقة نظرية المنظمات بالمجالات الأخرى للمعرفة </a:t>
            </a:r>
            <a:endParaRPr lang="en-US" sz="28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806159" y="5043100"/>
            <a:ext cx="49149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r" rtl="1">
              <a:buClr>
                <a:srgbClr val="C00000"/>
              </a:buClr>
              <a:buFont typeface="Wingdings" pitchFamily="2" charset="2"/>
              <a:buChar char="ü"/>
            </a:pPr>
            <a:r>
              <a:rPr lang="en-US" sz="2800" b="1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ar-DZ" sz="2800" b="1" dirty="0" smtClean="0">
                <a:solidFill>
                  <a:schemeClr val="accent5">
                    <a:lumMod val="75000"/>
                  </a:schemeClr>
                </a:solidFill>
              </a:rPr>
              <a:t>يذكر الصور السبع للمنظمة </a:t>
            </a:r>
            <a:endParaRPr lang="en-US" sz="28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705101" y="3585907"/>
            <a:ext cx="5981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r" rtl="1">
              <a:buClr>
                <a:srgbClr val="C00000"/>
              </a:buClr>
              <a:buFont typeface="Wingdings" pitchFamily="2" charset="2"/>
              <a:buChar char="ü"/>
            </a:pPr>
            <a:r>
              <a:rPr lang="en-US" sz="2800" b="1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ar-DZ" sz="2800" b="1" dirty="0" smtClean="0">
                <a:solidFill>
                  <a:schemeClr val="accent5">
                    <a:lumMod val="75000"/>
                  </a:schemeClr>
                </a:solidFill>
              </a:rPr>
              <a:t>يفهم أهمية دراسة نظرية المنظمات </a:t>
            </a:r>
            <a:endParaRPr lang="en-US" sz="2800" b="1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079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rtl="0" eaLnBrk="1" hangingPunct="1"/>
            <a:fld id="{8F2478C0-7C04-42A0-8562-FCDBDB7BC492}" type="slidenum">
              <a:rPr lang="ar-SA" sz="1200" b="0">
                <a:solidFill>
                  <a:schemeClr val="bg1"/>
                </a:solidFill>
                <a:latin typeface="Calibri" pitchFamily="34" charset="0"/>
              </a:rPr>
              <a:pPr rtl="0" eaLnBrk="1" hangingPunct="1"/>
              <a:t>65</a:t>
            </a:fld>
            <a:endParaRPr lang="en-US" sz="1200" b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6387" name="عنوان 1"/>
          <p:cNvSpPr>
            <a:spLocks/>
          </p:cNvSpPr>
          <p:nvPr/>
        </p:nvSpPr>
        <p:spPr bwMode="auto">
          <a:xfrm>
            <a:off x="838200" y="549275"/>
            <a:ext cx="85344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endParaRPr lang="ar-SA" sz="6400" b="0">
              <a:solidFill>
                <a:srgbClr val="376092"/>
              </a:solidFill>
              <a:latin typeface="Calibri" pitchFamily="34" charset="0"/>
              <a:cs typeface="AL-Battar" pitchFamily="2" charset="-78"/>
            </a:endParaRPr>
          </a:p>
        </p:txBody>
      </p:sp>
      <p:sp>
        <p:nvSpPr>
          <p:cNvPr id="16388" name="عنصر نائب للمحتوى 2"/>
          <p:cNvSpPr>
            <a:spLocks/>
          </p:cNvSpPr>
          <p:nvPr/>
        </p:nvSpPr>
        <p:spPr bwMode="auto">
          <a:xfrm>
            <a:off x="1020763" y="1447800"/>
            <a:ext cx="8504237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73050" indent="-273050" algn="just">
              <a:spcBef>
                <a:spcPct val="20000"/>
              </a:spcBef>
              <a:buFont typeface="Arial" pitchFamily="34" charset="0"/>
              <a:buChar char="•"/>
            </a:pPr>
            <a:endParaRPr lang="ar-SA" sz="3000" b="0">
              <a:solidFill>
                <a:srgbClr val="376092"/>
              </a:solidFill>
              <a:latin typeface="Calibri" pitchFamily="34" charset="0"/>
              <a:cs typeface="AL-Mohanad Bold" pitchFamily="2" charset="-78"/>
            </a:endParaRPr>
          </a:p>
        </p:txBody>
      </p:sp>
      <p:sp>
        <p:nvSpPr>
          <p:cNvPr id="6" name="Title 1"/>
          <p:cNvSpPr>
            <a:spLocks/>
          </p:cNvSpPr>
          <p:nvPr/>
        </p:nvSpPr>
        <p:spPr bwMode="auto">
          <a:xfrm>
            <a:off x="838200" y="120650"/>
            <a:ext cx="85344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endParaRPr lang="ar-SA" sz="6400" b="0">
              <a:solidFill>
                <a:srgbClr val="376092"/>
              </a:solidFill>
              <a:latin typeface="Calibri" pitchFamily="34" charset="0"/>
              <a:cs typeface="AL-Battar" pitchFamily="2" charset="-78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 idx="4294967295"/>
          </p:nvPr>
        </p:nvSpPr>
        <p:spPr>
          <a:xfrm>
            <a:off x="381000" y="2971800"/>
            <a:ext cx="8991600" cy="1143000"/>
          </a:xfrm>
          <a:solidFill>
            <a:srgbClr val="0070C0"/>
          </a:solidFill>
        </p:spPr>
        <p:txBody>
          <a:bodyPr/>
          <a:lstStyle/>
          <a:p>
            <a:pPr eaLnBrk="1" hangingPunct="1"/>
            <a:r>
              <a:rPr lang="ar-SA" sz="6000" dirty="0" smtClean="0">
                <a:solidFill>
                  <a:srgbClr val="FFFF00"/>
                </a:solidFill>
                <a:cs typeface="Arial" pitchFamily="34" charset="0"/>
              </a:rPr>
              <a:t>مع </a:t>
            </a:r>
            <a:r>
              <a:rPr lang="ar-SA" sz="6000" dirty="0">
                <a:solidFill>
                  <a:srgbClr val="FFFF00"/>
                </a:solidFill>
                <a:cs typeface="Arial" pitchFamily="34" charset="0"/>
              </a:rPr>
              <a:t>تمنياتي للجميع بالنجاح </a:t>
            </a:r>
            <a:r>
              <a:rPr lang="ar-SA" sz="6000" dirty="0" smtClean="0">
                <a:solidFill>
                  <a:srgbClr val="FFFF00"/>
                </a:solidFill>
                <a:cs typeface="Arial" pitchFamily="34" charset="0"/>
              </a:rPr>
              <a:t>والتوفيق</a:t>
            </a:r>
          </a:p>
        </p:txBody>
      </p:sp>
    </p:spTree>
    <p:extLst>
      <p:ext uri="{BB962C8B-B14F-4D97-AF65-F5344CB8AC3E}">
        <p14:creationId xmlns:p14="http://schemas.microsoft.com/office/powerpoint/2010/main" val="3816995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79543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67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7432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971800"/>
            <a:ext cx="509905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700" b="1" dirty="0" smtClean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DZ" sz="4000" b="1" dirty="0" smtClean="0"/>
              <a:t>نظرية المنظمات</a:t>
            </a:r>
            <a:endParaRPr lang="en-US" sz="4000" dirty="0" smtClean="0"/>
          </a:p>
          <a:p>
            <a:pPr algn="ctr"/>
            <a:r>
              <a:rPr lang="ar-EG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endParaRPr lang="en-US" sz="1700" b="1" dirty="0" smtClean="0">
              <a:solidFill>
                <a:srgbClr val="7F7F7F"/>
              </a:solidFill>
              <a:latin typeface="Calibri" pitchFamily="34" charset="0"/>
            </a:endParaRPr>
          </a:p>
          <a:p>
            <a:pPr algn="ctr"/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أ.د عيسى </a:t>
            </a:r>
            <a:r>
              <a:rPr lang="ar-SA" sz="2600" b="1" dirty="0" err="1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حيرش</a:t>
            </a:r>
            <a:endParaRPr lang="en-US" sz="2600" b="1" dirty="0">
              <a:solidFill>
                <a:srgbClr val="7F7F7F"/>
              </a:solidFill>
              <a:latin typeface="Calibri" pitchFamily="34" charset="0"/>
              <a:cs typeface="Times New Roman" pitchFamily="18" charset="0"/>
            </a:endParaRPr>
          </a:p>
          <a:p>
            <a:pPr algn="ctr"/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67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3305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0" y="2133600"/>
            <a:ext cx="5029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DZ" sz="40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المحاضرة الثالثة</a:t>
            </a:r>
            <a:endParaRPr lang="en-US" sz="4000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311613" y="3048000"/>
            <a:ext cx="5029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DZ" sz="40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النظريات التقليدية (1)</a:t>
            </a:r>
            <a:endParaRPr lang="en-US" sz="4000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2133600"/>
            <a:ext cx="2438400" cy="15240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7467600" y="2079486"/>
            <a:ext cx="2438400" cy="15240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0754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05000" y="133091"/>
            <a:ext cx="5029200" cy="584775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ar-DZ" sz="3200" b="1" u="sng" dirty="0" smtClean="0">
                <a:solidFill>
                  <a:schemeClr val="bg1"/>
                </a:solidFill>
              </a:rPr>
              <a:t>مخرجات هذا الفصل</a:t>
            </a:r>
            <a:endParaRPr lang="en-US" sz="3200" b="1" u="sng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60849" y="933403"/>
            <a:ext cx="7162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ينتظر منك بعد الانتهاء من هذا الفصل أن :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1676400" y="1771603"/>
            <a:ext cx="7162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>
                <a:sym typeface="Wingdings"/>
              </a:rPr>
              <a:t></a:t>
            </a:r>
            <a:r>
              <a:rPr lang="ar-DZ" sz="2800" dirty="0" smtClean="0"/>
              <a:t> </a:t>
            </a:r>
            <a:r>
              <a:rPr lang="ar-DZ" sz="2800" dirty="0"/>
              <a:t>ت</a:t>
            </a:r>
            <a:r>
              <a:rPr lang="ar-DZ" sz="2800" dirty="0" smtClean="0"/>
              <a:t>تشكل عندك معرفة واضحة عن النظريات التقليدية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898849" y="2294823"/>
            <a:ext cx="7924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>
                <a:sym typeface="Wingdings"/>
              </a:rPr>
              <a:t> </a:t>
            </a:r>
            <a:r>
              <a:rPr lang="ar-DZ" sz="2800" dirty="0" smtClean="0"/>
              <a:t>تفهم محتوى كل من النظرية الكلاسيكية ونظرية العلاقات الإنسانية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898849" y="2990803"/>
            <a:ext cx="7924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>
                <a:sym typeface="Wingdings"/>
              </a:rPr>
              <a:t> </a:t>
            </a:r>
            <a:r>
              <a:rPr lang="ar-DZ" sz="2800" dirty="0" smtClean="0"/>
              <a:t>تستطيع المقارنة بين كل من النظرية الكلاسيكية ونظرية العلاقات الإنسانية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822649" y="3915344"/>
            <a:ext cx="7924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>
                <a:sym typeface="Wingdings"/>
              </a:rPr>
              <a:t> </a:t>
            </a:r>
            <a:r>
              <a:rPr lang="ar-DZ" sz="2800" dirty="0" smtClean="0"/>
              <a:t>تحدد إسهامات كبار المفكرين في كل من هذه النظريات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822649" y="4459307"/>
            <a:ext cx="7924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>
                <a:sym typeface="Wingdings"/>
              </a:rPr>
              <a:t> </a:t>
            </a:r>
            <a:r>
              <a:rPr lang="ar-DZ" sz="2800" dirty="0" smtClean="0"/>
              <a:t>تحدد أهم عيوب ونقائص كل من هذه النظريات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265625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48200" y="1078066"/>
            <a:ext cx="2743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b="1" dirty="0" smtClean="0"/>
              <a:t>النظرية الكلاسيكية</a:t>
            </a:r>
            <a:endParaRPr lang="en-US" sz="24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4802521" y="1539731"/>
            <a:ext cx="198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Taylor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800600" y="2330729"/>
            <a:ext cx="198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Fayol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800600" y="2700061"/>
            <a:ext cx="198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Weber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875839" y="3129305"/>
            <a:ext cx="2743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b="1" dirty="0" smtClean="0"/>
              <a:t>نظرية العلاقات الإنسانية</a:t>
            </a:r>
            <a:endParaRPr lang="en-US" sz="24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3733800" y="378767"/>
            <a:ext cx="2743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DZ" sz="2400" b="1" u="sng" dirty="0" smtClean="0"/>
              <a:t>محتوى الفصل</a:t>
            </a:r>
            <a:endParaRPr lang="en-US" sz="2400" b="1" u="sng" dirty="0"/>
          </a:p>
        </p:txBody>
      </p:sp>
      <p:sp>
        <p:nvSpPr>
          <p:cNvPr id="8" name="TextBox 7"/>
          <p:cNvSpPr txBox="1"/>
          <p:nvPr/>
        </p:nvSpPr>
        <p:spPr>
          <a:xfrm>
            <a:off x="4802521" y="1909063"/>
            <a:ext cx="198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Ford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4863032" y="3634305"/>
            <a:ext cx="20445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Mayo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4863032" y="4126468"/>
            <a:ext cx="20445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Lewin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4875839" y="4583668"/>
            <a:ext cx="20445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Argyris</a:t>
            </a:r>
            <a:endParaRPr lang="en-US" dirty="0"/>
          </a:p>
        </p:txBody>
      </p:sp>
      <p:sp>
        <p:nvSpPr>
          <p:cNvPr id="9" name="Left Brace 8"/>
          <p:cNvSpPr/>
          <p:nvPr/>
        </p:nvSpPr>
        <p:spPr>
          <a:xfrm>
            <a:off x="3733800" y="1447800"/>
            <a:ext cx="304800" cy="1152608"/>
          </a:xfrm>
          <a:prstGeom prst="leftBrac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Left Brace 12"/>
          <p:cNvSpPr/>
          <p:nvPr/>
        </p:nvSpPr>
        <p:spPr>
          <a:xfrm>
            <a:off x="3782291" y="2700061"/>
            <a:ext cx="256309" cy="2405339"/>
          </a:xfrm>
          <a:prstGeom prst="leftBrac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817418" y="1755175"/>
            <a:ext cx="2667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المحاضرة رقم  3</a:t>
            </a:r>
            <a:endParaRPr lang="en-US" sz="2800" dirty="0"/>
          </a:p>
        </p:txBody>
      </p:sp>
      <p:sp>
        <p:nvSpPr>
          <p:cNvPr id="17" name="TextBox 16"/>
          <p:cNvSpPr txBox="1"/>
          <p:nvPr/>
        </p:nvSpPr>
        <p:spPr>
          <a:xfrm>
            <a:off x="817418" y="3789648"/>
            <a:ext cx="2667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المحاضرة رقم 4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459550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8" grpId="0"/>
      <p:bldP spid="14" grpId="0"/>
      <p:bldP spid="15" grpId="0"/>
      <p:bldP spid="16" grpId="0"/>
      <p:bldP spid="9" grpId="0" animBg="1"/>
      <p:bldP spid="13" grpId="0" animBg="1"/>
      <p:bldP spid="10" grpId="0"/>
      <p:bldP spid="17" grpId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52600" y="381000"/>
            <a:ext cx="7696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dirty="0" smtClean="0"/>
              <a:t>عندما كانت المؤسسات صغيرة والعمل فيها بسيطا، لم يهتم الناس بتنظيمها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2895600" y="1066800"/>
            <a:ext cx="64898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dirty="0" smtClean="0"/>
              <a:t>بعد الثورة الصناعية تحولت المجتمعات من فلاحية إلى صناعية  </a:t>
            </a: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3849701" y="2356596"/>
            <a:ext cx="51053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dirty="0" smtClean="0"/>
              <a:t>بدأ إدخال الآلات في المؤسسات لرفع الإنتاج 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4992700" y="1825152"/>
            <a:ext cx="396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dirty="0" smtClean="0"/>
              <a:t>ارتفع عدد المؤسسات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4972850" y="2891952"/>
            <a:ext cx="396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dirty="0" smtClean="0"/>
              <a:t>كبر حجم الكثير من المؤسسات</a:t>
            </a:r>
            <a:endParaRPr lang="en-US" sz="2400" dirty="0"/>
          </a:p>
        </p:txBody>
      </p:sp>
      <p:sp>
        <p:nvSpPr>
          <p:cNvPr id="7" name="Left Brace 6"/>
          <p:cNvSpPr/>
          <p:nvPr/>
        </p:nvSpPr>
        <p:spPr>
          <a:xfrm>
            <a:off x="4114800" y="2055983"/>
            <a:ext cx="192101" cy="1539527"/>
          </a:xfrm>
          <a:prstGeom prst="leftBrac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52400" y="2256684"/>
            <a:ext cx="339250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dirty="0" smtClean="0"/>
              <a:t>أصبح العمل </a:t>
            </a:r>
          </a:p>
          <a:p>
            <a:r>
              <a:rPr lang="ar-DZ" sz="2400" dirty="0" smtClean="0"/>
              <a:t>            - كثيرا </a:t>
            </a:r>
          </a:p>
          <a:p>
            <a:r>
              <a:rPr lang="ar-DZ" sz="2400" dirty="0" smtClean="0"/>
              <a:t>            - ومعقدا </a:t>
            </a:r>
          </a:p>
          <a:p>
            <a:r>
              <a:rPr lang="ar-DZ" sz="2400" dirty="0" smtClean="0"/>
              <a:t>            - ويصعب التحكم فيه 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3276600" y="4095573"/>
            <a:ext cx="57482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dirty="0" smtClean="0"/>
              <a:t>التساؤلات :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972850" y="3364679"/>
            <a:ext cx="396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dirty="0" smtClean="0"/>
              <a:t>ارتفع عدد العمال في المؤسسات</a:t>
            </a:r>
            <a:endParaRPr lang="en-US" sz="2400" dirty="0"/>
          </a:p>
        </p:txBody>
      </p:sp>
      <p:sp>
        <p:nvSpPr>
          <p:cNvPr id="11" name="Rectangle 10"/>
          <p:cNvSpPr/>
          <p:nvPr/>
        </p:nvSpPr>
        <p:spPr>
          <a:xfrm>
            <a:off x="3556440" y="4385101"/>
            <a:ext cx="395492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DZ" sz="2400" dirty="0"/>
              <a:t>كيف يمكن تنسيق كل هذه المجهودات ؟</a:t>
            </a:r>
            <a:endParaRPr lang="en-US" sz="2400" dirty="0"/>
          </a:p>
        </p:txBody>
      </p:sp>
      <p:sp>
        <p:nvSpPr>
          <p:cNvPr id="13" name="Rectangle 12"/>
          <p:cNvSpPr/>
          <p:nvPr/>
        </p:nvSpPr>
        <p:spPr>
          <a:xfrm>
            <a:off x="4648200" y="4846766"/>
            <a:ext cx="281840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DZ" sz="2400" dirty="0"/>
              <a:t>كيف يمكن </a:t>
            </a:r>
            <a:r>
              <a:rPr lang="ar-DZ" sz="2400" dirty="0" smtClean="0"/>
              <a:t>تحسين الإنتاج ؟</a:t>
            </a:r>
            <a:endParaRPr lang="en-US" sz="2400" dirty="0"/>
          </a:p>
        </p:txBody>
      </p:sp>
      <p:pic>
        <p:nvPicPr>
          <p:cNvPr id="1028" name="Picture 4" descr="http://t0.gstatic.com/images?q=tbn:ANd9GcSgtpphtUeRP_NyG-kzp9GhKDNMfPuZm1owhvqVc9xNK01mdQp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5" y="480171"/>
            <a:ext cx="2277035" cy="1876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t0.gstatic.com/images?q=tbn:ANd9GcQZoB8fXgU_2dRTWJmVViEAKQ21xR2kUuzkURonTbkFkatDEnd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4114800"/>
            <a:ext cx="2076450" cy="2200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9079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 animBg="1"/>
      <p:bldP spid="8" grpId="0"/>
      <p:bldP spid="9" grpId="0"/>
      <p:bldP spid="10" grpId="0"/>
      <p:bldP spid="11" grpId="0"/>
      <p:bldP spid="13" grpId="0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38400" y="381000"/>
            <a:ext cx="7010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بدأ اهتمام الباحثين بالمؤسسات في نهاية القرن التاسع عشر 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5715000" y="1221432"/>
            <a:ext cx="375301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كان هذا الاهتمام ينصب خاصة على</a:t>
            </a:r>
            <a:endParaRPr lang="en-US" sz="2800" dirty="0"/>
          </a:p>
        </p:txBody>
      </p:sp>
      <p:sp>
        <p:nvSpPr>
          <p:cNvPr id="5" name="Rectangle 4"/>
          <p:cNvSpPr/>
          <p:nvPr/>
        </p:nvSpPr>
        <p:spPr>
          <a:xfrm>
            <a:off x="3777366" y="1831032"/>
            <a:ext cx="337624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DZ" sz="2800" dirty="0">
                <a:solidFill>
                  <a:prstClr val="black"/>
                </a:solidFill>
              </a:rPr>
              <a:t>تنظيم </a:t>
            </a:r>
            <a:r>
              <a:rPr lang="ar-DZ" sz="2800" dirty="0" smtClean="0">
                <a:solidFill>
                  <a:prstClr val="black"/>
                </a:solidFill>
              </a:rPr>
              <a:t>العمل (لتنسيق العمل) </a:t>
            </a:r>
            <a:endParaRPr lang="en-US" sz="2800" dirty="0">
              <a:solidFill>
                <a:prstClr val="black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172818" y="2440632"/>
            <a:ext cx="491673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DZ" sz="2800" dirty="0" smtClean="0">
                <a:solidFill>
                  <a:prstClr val="black"/>
                </a:solidFill>
              </a:rPr>
              <a:t>ورفع </a:t>
            </a:r>
            <a:r>
              <a:rPr lang="ar-DZ" sz="2800" dirty="0">
                <a:solidFill>
                  <a:prstClr val="black"/>
                </a:solidFill>
              </a:rPr>
              <a:t>مستوى </a:t>
            </a:r>
            <a:r>
              <a:rPr lang="ar-DZ" sz="2800" dirty="0" smtClean="0">
                <a:solidFill>
                  <a:prstClr val="black"/>
                </a:solidFill>
              </a:rPr>
              <a:t>الإنتاج (لتلبية الطلب الكبير)</a:t>
            </a:r>
            <a:endParaRPr lang="en-US" sz="2800" dirty="0"/>
          </a:p>
        </p:txBody>
      </p:sp>
      <p:sp>
        <p:nvSpPr>
          <p:cNvPr id="7" name="Rectangle 6"/>
          <p:cNvSpPr/>
          <p:nvPr/>
        </p:nvSpPr>
        <p:spPr>
          <a:xfrm>
            <a:off x="2438400" y="4876800"/>
            <a:ext cx="620453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DZ" sz="2800" dirty="0" smtClean="0">
                <a:solidFill>
                  <a:prstClr val="black"/>
                </a:solidFill>
              </a:rPr>
              <a:t>أبرز ما ظهر من فكر في المرحلة الأولى (مطلع القرن العشرين) جمع تحت تسمية </a:t>
            </a:r>
            <a:r>
              <a:rPr lang="ar-DZ" sz="2800" b="1" dirty="0" smtClean="0">
                <a:solidFill>
                  <a:srgbClr val="C00000"/>
                </a:solidFill>
              </a:rPr>
              <a:t>النظريات التقليدية </a:t>
            </a:r>
            <a:endParaRPr lang="en-US" sz="2800" b="1" dirty="0">
              <a:solidFill>
                <a:srgbClr val="C00000"/>
              </a:solidFill>
            </a:endParaRPr>
          </a:p>
        </p:txBody>
      </p:sp>
      <p:pic>
        <p:nvPicPr>
          <p:cNvPr id="8" name="Picture 2" descr="http://t2.gstatic.com/images?q=tbn:ANd9GcTXSKcAMRLbqERRd5Ea1WWKU0yZVE_62_m9088aFamiuun8c3s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7328837" y="2289644"/>
            <a:ext cx="731710" cy="1033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http://t2.gstatic.com/images?q=tbn:ANd9GcTXSKcAMRLbqERRd5Ea1WWKU0yZVE_62_m9088aFamiuun8c3s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7313789" y="1659908"/>
            <a:ext cx="731710" cy="1033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/>
          <p:cNvSpPr/>
          <p:nvPr/>
        </p:nvSpPr>
        <p:spPr>
          <a:xfrm>
            <a:off x="5540666" y="3505200"/>
            <a:ext cx="392734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DZ" sz="2800" dirty="0" smtClean="0">
                <a:solidFill>
                  <a:prstClr val="black"/>
                </a:solidFill>
              </a:rPr>
              <a:t>كان المهتمون كثيرين وكان منهم </a:t>
            </a:r>
            <a:endParaRPr lang="en-US" sz="2800" dirty="0"/>
          </a:p>
        </p:txBody>
      </p:sp>
      <p:sp>
        <p:nvSpPr>
          <p:cNvPr id="4" name="Rectangle 3"/>
          <p:cNvSpPr/>
          <p:nvPr/>
        </p:nvSpPr>
        <p:spPr>
          <a:xfrm>
            <a:off x="-147775" y="2942621"/>
            <a:ext cx="494837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DZ" sz="2800" dirty="0">
                <a:solidFill>
                  <a:prstClr val="black"/>
                </a:solidFill>
              </a:rPr>
              <a:t>من يبحث في مجال رفع مستوى الإنتاج، </a:t>
            </a:r>
            <a:endParaRPr lang="en-US" sz="2800" dirty="0"/>
          </a:p>
        </p:txBody>
      </p:sp>
      <p:sp>
        <p:nvSpPr>
          <p:cNvPr id="11" name="Rectangle 10"/>
          <p:cNvSpPr/>
          <p:nvPr/>
        </p:nvSpPr>
        <p:spPr>
          <a:xfrm>
            <a:off x="0" y="3940593"/>
            <a:ext cx="480059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DZ" sz="2800" dirty="0">
                <a:solidFill>
                  <a:prstClr val="black"/>
                </a:solidFill>
              </a:rPr>
              <a:t>ومن يبحث عن كيفية لتحسين تنظيم العمل </a:t>
            </a:r>
            <a:endParaRPr lang="en-US" sz="2800" dirty="0"/>
          </a:p>
        </p:txBody>
      </p:sp>
      <p:cxnSp>
        <p:nvCxnSpPr>
          <p:cNvPr id="22" name="Straight Arrow Connector 21"/>
          <p:cNvCxnSpPr>
            <a:stCxn id="10" idx="1"/>
            <a:endCxn id="4" idx="3"/>
          </p:cNvCxnSpPr>
          <p:nvPr/>
        </p:nvCxnSpPr>
        <p:spPr>
          <a:xfrm flipH="1" flipV="1">
            <a:off x="4800598" y="3204231"/>
            <a:ext cx="740068" cy="562579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stCxn id="10" idx="1"/>
            <a:endCxn id="11" idx="3"/>
          </p:cNvCxnSpPr>
          <p:nvPr/>
        </p:nvCxnSpPr>
        <p:spPr>
          <a:xfrm flipH="1">
            <a:off x="4800599" y="3766810"/>
            <a:ext cx="740067" cy="43539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8658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10" grpId="0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6622" y="457200"/>
            <a:ext cx="86897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تحت هذه التسمية (النظريات التقليدية) نجد كلا من :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4330705" y="1318071"/>
            <a:ext cx="43448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النظرية الكلاسيكية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5035925" y="1927671"/>
            <a:ext cx="36460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نظريات العلاقات الإنسانية 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197442" y="2707029"/>
            <a:ext cx="818455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تنطلق النظريات التقليدية من الفكرة أن المنظمة تسعى إلى تحقيق هدف كما أن الأفراد يحاولون تحقيق هدف ما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2197159" y="3788028"/>
            <a:ext cx="59615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الهدف هو المحفز للمنظمة وللأفراد</a:t>
            </a:r>
            <a:endParaRPr lang="en-US" sz="2800" dirty="0"/>
          </a:p>
        </p:txBody>
      </p:sp>
      <p:pic>
        <p:nvPicPr>
          <p:cNvPr id="10" name="Picture 2" descr="http://t2.gstatic.com/images?q=tbn:ANd9GcTXSKcAMRLbqERRd5Ea1WWKU0yZVE_62_m9088aFamiuun8c3s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8309739" y="3603102"/>
            <a:ext cx="731710" cy="1033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http://t0.gstatic.com/images?q=tbn:ANd9GcSxgd7rU1jr0onVNdkYhS63wWKKweIkewKjYFf0WteN4uCghIWZ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8646" y="1916145"/>
            <a:ext cx="438952" cy="438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http://t0.gstatic.com/images?q=tbn:ANd9GcSxgd7rU1jr0onVNdkYhS63wWKKweIkewKjYFf0WteN4uCghIWZ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5049" y="1256578"/>
            <a:ext cx="438952" cy="438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415578" y="4485800"/>
            <a:ext cx="872842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كما تنطلق النظريات التقليدية من الفرضية أن هناك طريقة مثلى واحدة لتنظيم المنظمة </a:t>
            </a:r>
            <a:r>
              <a:rPr lang="en-US" sz="2800" dirty="0" smtClean="0"/>
              <a:t>‘ONE BEST WAY’</a:t>
            </a:r>
            <a:r>
              <a:rPr lang="ar-DZ" sz="2800" dirty="0" smtClean="0"/>
              <a:t> تصلح لكل المؤسسات وفي كل الأماكن والأوقات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162280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2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8" grpId="0"/>
      <p:bldP spid="9" grpId="0"/>
      <p:bldP spid="11" grpId="0"/>
      <p:bldP spid="11" grpId="1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0" y="486152"/>
            <a:ext cx="4038600" cy="523220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ar-DZ" sz="2800" dirty="0" smtClean="0">
                <a:solidFill>
                  <a:schemeClr val="bg1"/>
                </a:solidFill>
              </a:rPr>
              <a:t>1- النظرية الكلاسيكية للمنظمات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195072" y="2253014"/>
            <a:ext cx="6400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dirty="0" smtClean="0"/>
              <a:t>ظهرت النظرية الكلاسيكية للمنظمات مع مطلع القرن العشرين</a:t>
            </a:r>
            <a:endParaRPr lang="en-US" sz="2400" dirty="0"/>
          </a:p>
        </p:txBody>
      </p:sp>
      <p:sp>
        <p:nvSpPr>
          <p:cNvPr id="14" name="TextBox 13"/>
          <p:cNvSpPr txBox="1"/>
          <p:nvPr/>
        </p:nvSpPr>
        <p:spPr>
          <a:xfrm>
            <a:off x="2195071" y="2815852"/>
            <a:ext cx="6400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dirty="0" smtClean="0"/>
              <a:t>كان قطاع الصناعة يجذب العدد الكبير من العمال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334000" y="3505200"/>
            <a:ext cx="3200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dirty="0" smtClean="0"/>
              <a:t>كان معظم هؤلاء العمال</a:t>
            </a:r>
            <a:endParaRPr lang="en-US" sz="2400" dirty="0"/>
          </a:p>
        </p:txBody>
      </p:sp>
      <p:sp>
        <p:nvSpPr>
          <p:cNvPr id="16" name="TextBox 15"/>
          <p:cNvSpPr txBox="1"/>
          <p:nvPr/>
        </p:nvSpPr>
        <p:spPr>
          <a:xfrm>
            <a:off x="4582242" y="4567535"/>
            <a:ext cx="26010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dirty="0" smtClean="0"/>
              <a:t>بمستوى المعيشة متدني </a:t>
            </a:r>
            <a:endParaRPr lang="en-US" sz="2400" dirty="0"/>
          </a:p>
        </p:txBody>
      </p:sp>
      <p:sp>
        <p:nvSpPr>
          <p:cNvPr id="17" name="TextBox 16"/>
          <p:cNvSpPr txBox="1"/>
          <p:nvPr/>
        </p:nvSpPr>
        <p:spPr>
          <a:xfrm>
            <a:off x="453355" y="5490865"/>
            <a:ext cx="67107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dirty="0" smtClean="0"/>
              <a:t>ليس لهم ثقافة صناعية (تعامل مع الآلات وتعامل مع تنظيم معين) </a:t>
            </a:r>
            <a:endParaRPr lang="en-US" sz="2400" dirty="0"/>
          </a:p>
        </p:txBody>
      </p:sp>
      <p:sp>
        <p:nvSpPr>
          <p:cNvPr id="18" name="TextBox 17"/>
          <p:cNvSpPr txBox="1"/>
          <p:nvPr/>
        </p:nvSpPr>
        <p:spPr>
          <a:xfrm>
            <a:off x="4724399" y="1295400"/>
            <a:ext cx="4327391" cy="461665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ar-DZ" sz="2400" dirty="0" smtClean="0">
                <a:solidFill>
                  <a:schemeClr val="bg1"/>
                </a:solidFill>
              </a:rPr>
              <a:t>1.1- ظروف ظهور النظرية الكلاسيكية 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547024" y="5029200"/>
            <a:ext cx="26010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dirty="0" smtClean="0"/>
              <a:t>ليس لهم مستوى تعليمي</a:t>
            </a:r>
            <a:endParaRPr lang="en-US" sz="2400" dirty="0"/>
          </a:p>
        </p:txBody>
      </p:sp>
      <p:sp>
        <p:nvSpPr>
          <p:cNvPr id="20" name="Rectangle 19"/>
          <p:cNvSpPr/>
          <p:nvPr/>
        </p:nvSpPr>
        <p:spPr>
          <a:xfrm>
            <a:off x="5986229" y="4105870"/>
            <a:ext cx="114967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DZ" sz="2400" dirty="0">
                <a:solidFill>
                  <a:prstClr val="black"/>
                </a:solidFill>
              </a:rPr>
              <a:t>من الريف</a:t>
            </a:r>
            <a:endParaRPr lang="en-US" dirty="0"/>
          </a:p>
        </p:txBody>
      </p:sp>
      <p:sp>
        <p:nvSpPr>
          <p:cNvPr id="21" name="Right Brace 20"/>
          <p:cNvSpPr/>
          <p:nvPr/>
        </p:nvSpPr>
        <p:spPr>
          <a:xfrm>
            <a:off x="7198659" y="4321187"/>
            <a:ext cx="304800" cy="1530698"/>
          </a:xfrm>
          <a:prstGeom prst="rightBrac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7268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  <p:bldP spid="19" grpId="0"/>
      <p:bldP spid="20" grpId="0"/>
      <p:bldP spid="21" grpId="0" animBg="1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417038" y="1143000"/>
            <a:ext cx="4648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أكبر وأبرز المؤسسين لهذه النظرية</a:t>
            </a:r>
            <a:endParaRPr lang="en-US" sz="2800" dirty="0"/>
          </a:p>
        </p:txBody>
      </p:sp>
      <p:sp>
        <p:nvSpPr>
          <p:cNvPr id="11" name="TextBox 10"/>
          <p:cNvSpPr txBox="1"/>
          <p:nvPr/>
        </p:nvSpPr>
        <p:spPr>
          <a:xfrm>
            <a:off x="4737847" y="321759"/>
            <a:ext cx="4327391" cy="461665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ar-DZ" sz="2400" dirty="0" smtClean="0">
                <a:solidFill>
                  <a:schemeClr val="bg1"/>
                </a:solidFill>
              </a:rPr>
              <a:t>1.2- إسهامات النظرية الكلاسيكية 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2" name="Hexagon 11"/>
          <p:cNvSpPr/>
          <p:nvPr/>
        </p:nvSpPr>
        <p:spPr>
          <a:xfrm>
            <a:off x="4419600" y="3200400"/>
            <a:ext cx="1371600" cy="1165346"/>
          </a:xfrm>
          <a:prstGeom prst="hexagon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dirty="0" smtClean="0"/>
              <a:t>النظرية الكلاسيكية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 rot="19932897">
            <a:off x="5628534" y="2839176"/>
            <a:ext cx="1219200" cy="674132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FORD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 rot="1625321">
            <a:off x="3363460" y="2810832"/>
            <a:ext cx="1219200" cy="674132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TAYLOR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 rot="20107660">
            <a:off x="3342618" y="3998923"/>
            <a:ext cx="1219200" cy="674132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FAYOL</a:t>
            </a: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 rot="1631029">
            <a:off x="5651209" y="4015054"/>
            <a:ext cx="1219200" cy="674132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WEBER</a:t>
            </a:r>
            <a:endParaRPr lang="en-US" dirty="0"/>
          </a:p>
        </p:txBody>
      </p:sp>
      <p:sp>
        <p:nvSpPr>
          <p:cNvPr id="17" name="Freeform 16"/>
          <p:cNvSpPr/>
          <p:nvPr/>
        </p:nvSpPr>
        <p:spPr>
          <a:xfrm>
            <a:off x="1698171" y="2282158"/>
            <a:ext cx="6608269" cy="1494973"/>
          </a:xfrm>
          <a:custGeom>
            <a:avLst/>
            <a:gdLst>
              <a:gd name="connsiteX0" fmla="*/ 0 w 6608269"/>
              <a:gd name="connsiteY0" fmla="*/ 0 h 1494973"/>
              <a:gd name="connsiteX1" fmla="*/ 1675120 w 6608269"/>
              <a:gd name="connsiteY1" fmla="*/ 1237129 h 1494973"/>
              <a:gd name="connsiteX2" fmla="*/ 5171355 w 6608269"/>
              <a:gd name="connsiteY2" fmla="*/ 1483018 h 1494973"/>
              <a:gd name="connsiteX3" fmla="*/ 6608269 w 6608269"/>
              <a:gd name="connsiteY3" fmla="*/ 1021976 h 14949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608269" h="1494973">
                <a:moveTo>
                  <a:pt x="0" y="0"/>
                </a:moveTo>
                <a:cubicBezTo>
                  <a:pt x="406614" y="494979"/>
                  <a:pt x="813228" y="989959"/>
                  <a:pt x="1675120" y="1237129"/>
                </a:cubicBezTo>
                <a:cubicBezTo>
                  <a:pt x="2537013" y="1484299"/>
                  <a:pt x="4349164" y="1518877"/>
                  <a:pt x="5171355" y="1483018"/>
                </a:cubicBezTo>
                <a:cubicBezTo>
                  <a:pt x="5993547" y="1447159"/>
                  <a:pt x="6608269" y="1021976"/>
                  <a:pt x="6608269" y="1021976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 17"/>
          <p:cNvSpPr/>
          <p:nvPr/>
        </p:nvSpPr>
        <p:spPr>
          <a:xfrm rot="10800000">
            <a:off x="2362200" y="3741451"/>
            <a:ext cx="6608269" cy="1494973"/>
          </a:xfrm>
          <a:custGeom>
            <a:avLst/>
            <a:gdLst>
              <a:gd name="connsiteX0" fmla="*/ 0 w 6608269"/>
              <a:gd name="connsiteY0" fmla="*/ 0 h 1494973"/>
              <a:gd name="connsiteX1" fmla="*/ 1675120 w 6608269"/>
              <a:gd name="connsiteY1" fmla="*/ 1237129 h 1494973"/>
              <a:gd name="connsiteX2" fmla="*/ 5171355 w 6608269"/>
              <a:gd name="connsiteY2" fmla="*/ 1483018 h 1494973"/>
              <a:gd name="connsiteX3" fmla="*/ 6608269 w 6608269"/>
              <a:gd name="connsiteY3" fmla="*/ 1021976 h 14949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608269" h="1494973">
                <a:moveTo>
                  <a:pt x="0" y="0"/>
                </a:moveTo>
                <a:cubicBezTo>
                  <a:pt x="406614" y="494979"/>
                  <a:pt x="813228" y="989959"/>
                  <a:pt x="1675120" y="1237129"/>
                </a:cubicBezTo>
                <a:cubicBezTo>
                  <a:pt x="2537013" y="1484299"/>
                  <a:pt x="4349164" y="1518877"/>
                  <a:pt x="5171355" y="1483018"/>
                </a:cubicBezTo>
                <a:cubicBezTo>
                  <a:pt x="5993547" y="1447159"/>
                  <a:pt x="6608269" y="1021976"/>
                  <a:pt x="6608269" y="1021976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3352800" y="2051325"/>
            <a:ext cx="30803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dirty="0" smtClean="0"/>
              <a:t>اتجاه التنظيم العلمي للعل</a:t>
            </a:r>
            <a:endParaRPr lang="en-US" sz="2400" dirty="0"/>
          </a:p>
        </p:txBody>
      </p:sp>
      <p:sp>
        <p:nvSpPr>
          <p:cNvPr id="20" name="TextBox 19"/>
          <p:cNvSpPr txBox="1"/>
          <p:nvPr/>
        </p:nvSpPr>
        <p:spPr>
          <a:xfrm>
            <a:off x="3660801" y="5239920"/>
            <a:ext cx="30803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dirty="0" smtClean="0"/>
              <a:t>اتجاه التنظيم الإداري للمنظمة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925787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/>
      <p:bldP spid="20" grpId="0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0" y="304800"/>
            <a:ext cx="6988307" cy="461665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Frederick Winslow TAYLOR (1856-1915) - 1.2.1</a:t>
            </a:r>
            <a:endParaRPr lang="en-US" sz="2400" dirty="0">
              <a:solidFill>
                <a:schemeClr val="bg1"/>
              </a:solidFill>
            </a:endParaRPr>
          </a:p>
        </p:txBody>
      </p:sp>
      <p:pic>
        <p:nvPicPr>
          <p:cNvPr id="1026" name="Picture 2" descr="http://t1.gstatic.com/images?q=tbn:ANd9GcQRdQp4wcRPVgTBvUQXc5I6oVPI1hkxCGfWMIDDG6ycfhOQ4ZhV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5258" y="1300162"/>
            <a:ext cx="1524000" cy="2276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217322" y="1676400"/>
            <a:ext cx="4953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عامل بسيط تدرج إلى أن  أصبح مهندسا 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382281" y="2286000"/>
            <a:ext cx="6781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اعتمد على تجربته الخاصة والطويلة ليقترح طريقة لتحسين تنظيم العمل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6934200" y="4736065"/>
            <a:ext cx="25127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نظرته إلى المنظمة :</a:t>
            </a:r>
            <a:endParaRPr lang="en-US" sz="2800" dirty="0"/>
          </a:p>
        </p:txBody>
      </p:sp>
      <p:sp>
        <p:nvSpPr>
          <p:cNvPr id="9" name="Rectangle 8"/>
          <p:cNvSpPr/>
          <p:nvPr/>
        </p:nvSpPr>
        <p:spPr>
          <a:xfrm>
            <a:off x="263957" y="4212845"/>
            <a:ext cx="585929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DZ" sz="2800" b="1" dirty="0">
                <a:solidFill>
                  <a:srgbClr val="C00000"/>
                </a:solidFill>
              </a:rPr>
              <a:t>آلية</a:t>
            </a:r>
            <a:r>
              <a:rPr lang="ar-DZ" sz="2800" dirty="0">
                <a:solidFill>
                  <a:prstClr val="black"/>
                </a:solidFill>
              </a:rPr>
              <a:t> (المنظمة </a:t>
            </a:r>
            <a:r>
              <a:rPr lang="ar-DZ" sz="2800" dirty="0" smtClean="0">
                <a:solidFill>
                  <a:prstClr val="black"/>
                </a:solidFill>
              </a:rPr>
              <a:t>عبارة عن </a:t>
            </a:r>
            <a:r>
              <a:rPr lang="ar-DZ" sz="2800" b="1" dirty="0" smtClean="0">
                <a:solidFill>
                  <a:srgbClr val="C00000"/>
                </a:solidFill>
              </a:rPr>
              <a:t>آلة</a:t>
            </a:r>
            <a:r>
              <a:rPr lang="ar-DZ" sz="2800" dirty="0" smtClean="0">
                <a:solidFill>
                  <a:prstClr val="black"/>
                </a:solidFill>
              </a:rPr>
              <a:t> </a:t>
            </a:r>
            <a:r>
              <a:rPr lang="ar-DZ" sz="2800" dirty="0">
                <a:solidFill>
                  <a:prstClr val="black"/>
                </a:solidFill>
              </a:rPr>
              <a:t>يجب تسهيل تشغيلها) </a:t>
            </a:r>
            <a:endParaRPr lang="en-US" sz="2800" dirty="0">
              <a:solidFill>
                <a:prstClr val="black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-110779" y="5103610"/>
            <a:ext cx="628729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DZ" sz="2800" b="1" dirty="0" smtClean="0">
                <a:solidFill>
                  <a:srgbClr val="C00000"/>
                </a:solidFill>
              </a:rPr>
              <a:t>علمانية</a:t>
            </a:r>
            <a:r>
              <a:rPr lang="ar-DZ" sz="2800" dirty="0" smtClean="0">
                <a:solidFill>
                  <a:prstClr val="black"/>
                </a:solidFill>
              </a:rPr>
              <a:t> (يعتقد أن العلم وحده يحل مشاكل المؤسسات) </a:t>
            </a:r>
            <a:endParaRPr lang="en-US" sz="2800" dirty="0">
              <a:solidFill>
                <a:prstClr val="black"/>
              </a:solidFill>
            </a:endParaRPr>
          </a:p>
        </p:txBody>
      </p:sp>
      <p:cxnSp>
        <p:nvCxnSpPr>
          <p:cNvPr id="11" name="Straight Arrow Connector 10"/>
          <p:cNvCxnSpPr>
            <a:stCxn id="8" idx="1"/>
            <a:endCxn id="9" idx="3"/>
          </p:cNvCxnSpPr>
          <p:nvPr/>
        </p:nvCxnSpPr>
        <p:spPr>
          <a:xfrm flipH="1" flipV="1">
            <a:off x="6123253" y="4474455"/>
            <a:ext cx="810947" cy="52322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8" idx="1"/>
            <a:endCxn id="10" idx="3"/>
          </p:cNvCxnSpPr>
          <p:nvPr/>
        </p:nvCxnSpPr>
        <p:spPr>
          <a:xfrm flipH="1">
            <a:off x="6176520" y="4997675"/>
            <a:ext cx="757680" cy="36754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" name="Rectangle 3"/>
          <p:cNvSpPr/>
          <p:nvPr/>
        </p:nvSpPr>
        <p:spPr>
          <a:xfrm>
            <a:off x="2693509" y="3342346"/>
            <a:ext cx="440857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DZ" sz="2800" dirty="0" smtClean="0">
                <a:solidFill>
                  <a:prstClr val="black"/>
                </a:solidFill>
              </a:rPr>
              <a:t>اهتم خاصة بالإنتاج وورشات الإنتاج 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2129238" y="1038552"/>
            <a:ext cx="4953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أب الإدارة الحديثة ؟؟؟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492865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8" grpId="0"/>
      <p:bldP spid="9" grpId="0"/>
      <p:bldP spid="10" grpId="0"/>
      <p:bldP spid="4" grpId="0"/>
      <p:bldP spid="12" grpId="0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0" y="990600"/>
            <a:ext cx="25127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نظرته إلى الأفراد: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4430616" y="1510448"/>
            <a:ext cx="24845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كان يعتقد أن الأفراد 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1676400" y="2133600"/>
            <a:ext cx="51816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لا يحبون العمل وإنما يعملون من أجل العيش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1676399" y="2656820"/>
            <a:ext cx="51816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لا يحبون تحمل المسؤولية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1714179" y="3183947"/>
            <a:ext cx="50676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يجب توجيههم ومراقبتهم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1714179" y="3810000"/>
            <a:ext cx="50676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يجب مكافأتهم (تشجيعهم أو عقابهم)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91832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326112" y="1057870"/>
            <a:ext cx="4876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dirty="0" smtClean="0"/>
              <a:t>من أهم ما قدمه</a:t>
            </a:r>
            <a:r>
              <a:rPr lang="en-US" sz="2000" dirty="0" smtClean="0"/>
              <a:t>TAYLOR</a:t>
            </a:r>
            <a:r>
              <a:rPr lang="en-US" sz="2400" dirty="0" smtClean="0">
                <a:solidFill>
                  <a:schemeClr val="bg1"/>
                </a:solidFill>
              </a:rPr>
              <a:t>  </a:t>
            </a:r>
            <a:r>
              <a:rPr lang="ar-DZ" sz="2400" dirty="0" smtClean="0">
                <a:solidFill>
                  <a:schemeClr val="bg1"/>
                </a:solidFill>
              </a:rPr>
              <a:t> </a:t>
            </a:r>
            <a:r>
              <a:rPr lang="ar-DZ" sz="2400" dirty="0" smtClean="0"/>
              <a:t>لنظرية المنظمات</a:t>
            </a:r>
            <a:endParaRPr lang="en-US" sz="2400" dirty="0"/>
          </a:p>
        </p:txBody>
      </p:sp>
      <p:sp>
        <p:nvSpPr>
          <p:cNvPr id="24" name="TextBox 23"/>
          <p:cNvSpPr txBox="1"/>
          <p:nvPr/>
        </p:nvSpPr>
        <p:spPr>
          <a:xfrm>
            <a:off x="2514601" y="1519535"/>
            <a:ext cx="60284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b="1" dirty="0" smtClean="0">
                <a:solidFill>
                  <a:srgbClr val="C00000"/>
                </a:solidFill>
              </a:rPr>
              <a:t>التنظيم العلمي للعمل  </a:t>
            </a:r>
            <a:r>
              <a:rPr lang="en-US" sz="2000" b="1" dirty="0" smtClean="0"/>
              <a:t>S</a:t>
            </a:r>
            <a:r>
              <a:rPr lang="en-US" sz="2000" dirty="0" smtClean="0"/>
              <a:t>cientific </a:t>
            </a:r>
            <a:r>
              <a:rPr lang="en-US" sz="2000" b="1" dirty="0" smtClean="0"/>
              <a:t>O</a:t>
            </a:r>
            <a:r>
              <a:rPr lang="en-US" sz="2000" dirty="0" smtClean="0"/>
              <a:t>rganization of </a:t>
            </a:r>
            <a:r>
              <a:rPr lang="en-US" sz="2000" b="1" dirty="0" err="1" smtClean="0"/>
              <a:t>L</a:t>
            </a:r>
            <a:r>
              <a:rPr lang="en-US" sz="2000" dirty="0" err="1" smtClean="0"/>
              <a:t>abour</a:t>
            </a:r>
            <a:r>
              <a:rPr lang="ar-DZ" sz="2000" dirty="0" smtClean="0"/>
              <a:t> </a:t>
            </a:r>
            <a:endParaRPr lang="en-US" sz="2000" dirty="0"/>
          </a:p>
        </p:txBody>
      </p:sp>
      <p:sp>
        <p:nvSpPr>
          <p:cNvPr id="27" name="Rectangle 26"/>
          <p:cNvSpPr/>
          <p:nvPr/>
        </p:nvSpPr>
        <p:spPr>
          <a:xfrm>
            <a:off x="4978337" y="4625921"/>
            <a:ext cx="3025252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DZ" sz="2400" b="1" dirty="0" smtClean="0">
                <a:solidFill>
                  <a:srgbClr val="0070C0"/>
                </a:solidFill>
              </a:rPr>
              <a:t>حسن اختيار العمال وتدريبهم</a:t>
            </a:r>
            <a:endParaRPr lang="en-US" sz="2400" b="1" dirty="0">
              <a:solidFill>
                <a:srgbClr val="0070C0"/>
              </a:solidFill>
            </a:endParaRPr>
          </a:p>
          <a:p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28" name="Flowchart: Preparation 27"/>
          <p:cNvSpPr/>
          <p:nvPr/>
        </p:nvSpPr>
        <p:spPr>
          <a:xfrm>
            <a:off x="8018317" y="4631595"/>
            <a:ext cx="609892" cy="461665"/>
          </a:xfrm>
          <a:prstGeom prst="flowChartPreparation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dirty="0" smtClean="0"/>
              <a:t>1</a:t>
            </a:r>
            <a:endParaRPr lang="en-US" dirty="0"/>
          </a:p>
        </p:txBody>
      </p:sp>
      <p:sp>
        <p:nvSpPr>
          <p:cNvPr id="29" name="Rectangle 28"/>
          <p:cNvSpPr/>
          <p:nvPr/>
        </p:nvSpPr>
        <p:spPr>
          <a:xfrm>
            <a:off x="7879287" y="3957935"/>
            <a:ext cx="74892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DZ" sz="2400" dirty="0" smtClean="0">
                <a:solidFill>
                  <a:prstClr val="black"/>
                </a:solidFill>
              </a:rPr>
              <a:t>يتم بـ:</a:t>
            </a:r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1371601" y="2129135"/>
            <a:ext cx="72444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dirty="0" smtClean="0"/>
              <a:t>هي الطريقة التي يريد من خلالها </a:t>
            </a:r>
            <a:r>
              <a:rPr lang="en-US" sz="2400" dirty="0" smtClean="0"/>
              <a:t>Taylor</a:t>
            </a:r>
            <a:r>
              <a:rPr lang="ar-DZ" sz="2400" dirty="0" smtClean="0"/>
              <a:t> تنظيم العمل تنظيما محكما في ورشات العمل ورفع الإنتاجية </a:t>
            </a:r>
            <a:endParaRPr lang="en-US" sz="2000" dirty="0"/>
          </a:p>
        </p:txBody>
      </p:sp>
      <p:sp>
        <p:nvSpPr>
          <p:cNvPr id="33" name="Rectangle 32"/>
          <p:cNvSpPr/>
          <p:nvPr/>
        </p:nvSpPr>
        <p:spPr>
          <a:xfrm>
            <a:off x="1251931" y="4643450"/>
            <a:ext cx="357341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DZ" sz="2400" dirty="0" smtClean="0">
                <a:solidFill>
                  <a:prstClr val="black"/>
                </a:solidFill>
              </a:rPr>
              <a:t>يجب أن يكون العامل مناسبا للعمل </a:t>
            </a:r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4993821" y="3119735"/>
            <a:ext cx="35492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dirty="0" smtClean="0"/>
              <a:t>وتعرف </a:t>
            </a:r>
            <a:r>
              <a:rPr lang="ar-DZ" sz="2400" dirty="0" err="1" smtClean="0"/>
              <a:t>بالتايلورية</a:t>
            </a:r>
            <a:r>
              <a:rPr lang="ar-DZ" sz="2400" dirty="0" smtClean="0"/>
              <a:t> </a:t>
            </a:r>
            <a:r>
              <a:rPr lang="en-US" sz="2400" dirty="0" err="1" smtClean="0"/>
              <a:t>Taylorism</a:t>
            </a:r>
            <a:r>
              <a:rPr lang="ar-DZ" sz="2400" dirty="0" smtClean="0"/>
              <a:t> </a:t>
            </a:r>
            <a:endParaRPr lang="en-US" sz="2000" dirty="0"/>
          </a:p>
        </p:txBody>
      </p:sp>
      <p:sp>
        <p:nvSpPr>
          <p:cNvPr id="10" name="TextBox 9"/>
          <p:cNvSpPr txBox="1"/>
          <p:nvPr/>
        </p:nvSpPr>
        <p:spPr>
          <a:xfrm>
            <a:off x="4326113" y="457200"/>
            <a:ext cx="4887044" cy="461665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ar-DZ" sz="2400" dirty="0" smtClean="0">
                <a:solidFill>
                  <a:schemeClr val="bg1"/>
                </a:solidFill>
              </a:rPr>
              <a:t>أ- إسهامات </a:t>
            </a:r>
            <a:r>
              <a:rPr lang="en-US" sz="2400" dirty="0" smtClean="0">
                <a:solidFill>
                  <a:schemeClr val="bg1"/>
                </a:solidFill>
              </a:rPr>
              <a:t>T</a:t>
            </a:r>
            <a:r>
              <a:rPr lang="en-US" sz="2000" dirty="0" smtClean="0">
                <a:solidFill>
                  <a:schemeClr val="bg1"/>
                </a:solidFill>
              </a:rPr>
              <a:t>AYLOR</a:t>
            </a:r>
            <a:r>
              <a:rPr lang="en-US" sz="2400" dirty="0" smtClean="0">
                <a:solidFill>
                  <a:schemeClr val="bg1"/>
                </a:solidFill>
              </a:rPr>
              <a:t>  </a:t>
            </a:r>
            <a:r>
              <a:rPr lang="ar-DZ" sz="2400" dirty="0" smtClean="0">
                <a:solidFill>
                  <a:schemeClr val="bg1"/>
                </a:solidFill>
              </a:rPr>
              <a:t> في نظرية المنظمات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7827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4" grpId="0"/>
      <p:bldP spid="27" grpId="0"/>
      <p:bldP spid="28" grpId="0" animBg="1"/>
      <p:bldP spid="29" grpId="0"/>
      <p:bldP spid="31" grpId="0"/>
      <p:bldP spid="33" grpId="0"/>
      <p:bldP spid="35" grpId="0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758381" y="1949112"/>
            <a:ext cx="135165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DZ" sz="2400" b="1" dirty="0">
                <a:solidFill>
                  <a:srgbClr val="0070C0"/>
                </a:solidFill>
              </a:rPr>
              <a:t>تقسيم </a:t>
            </a:r>
            <a:r>
              <a:rPr lang="ar-DZ" sz="2400" b="1" dirty="0" smtClean="0">
                <a:solidFill>
                  <a:srgbClr val="0070C0"/>
                </a:solidFill>
              </a:rPr>
              <a:t>العمل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120569" y="1152917"/>
            <a:ext cx="102143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DZ" sz="2400" dirty="0" smtClean="0">
                <a:solidFill>
                  <a:prstClr val="black"/>
                </a:solidFill>
              </a:rPr>
              <a:t>عموديا: 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5424994" y="2819400"/>
            <a:ext cx="72648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DZ" sz="2400" dirty="0" smtClean="0">
                <a:solidFill>
                  <a:prstClr val="black"/>
                </a:solidFill>
              </a:rPr>
              <a:t>أفقيا :</a:t>
            </a:r>
            <a:endParaRPr lang="en-US" dirty="0">
              <a:solidFill>
                <a:prstClr val="black"/>
              </a:solidFill>
            </a:endParaRPr>
          </a:p>
        </p:txBody>
      </p:sp>
      <p:cxnSp>
        <p:nvCxnSpPr>
          <p:cNvPr id="5" name="Elbow Connector 4"/>
          <p:cNvCxnSpPr>
            <a:stCxn id="2" idx="1"/>
            <a:endCxn id="3" idx="3"/>
          </p:cNvCxnSpPr>
          <p:nvPr/>
        </p:nvCxnSpPr>
        <p:spPr>
          <a:xfrm rot="10800000">
            <a:off x="6142003" y="1383751"/>
            <a:ext cx="616379" cy="796195"/>
          </a:xfrm>
          <a:prstGeom prst="bentConnector3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6" name="Elbow Connector 5"/>
          <p:cNvCxnSpPr>
            <a:stCxn id="2" idx="1"/>
            <a:endCxn id="4" idx="3"/>
          </p:cNvCxnSpPr>
          <p:nvPr/>
        </p:nvCxnSpPr>
        <p:spPr>
          <a:xfrm rot="10800000" flipV="1">
            <a:off x="6151475" y="2179945"/>
            <a:ext cx="606906" cy="870288"/>
          </a:xfrm>
          <a:prstGeom prst="bentConnector3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1981200" y="1138484"/>
            <a:ext cx="32464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DZ" sz="2400" dirty="0" smtClean="0">
                <a:solidFill>
                  <a:prstClr val="black"/>
                </a:solidFill>
              </a:rPr>
              <a:t>الفصل بين المصممين والمنفذين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2151859" y="2819400"/>
            <a:ext cx="313900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DZ" sz="2400" dirty="0" smtClean="0">
                <a:solidFill>
                  <a:prstClr val="black"/>
                </a:solidFill>
              </a:rPr>
              <a:t>تجزئة العمل إلى مهام صغيرة </a:t>
            </a:r>
            <a:endParaRPr lang="en-US" dirty="0"/>
          </a:p>
        </p:txBody>
      </p:sp>
      <p:sp>
        <p:nvSpPr>
          <p:cNvPr id="9" name="Left Arrow 8"/>
          <p:cNvSpPr/>
          <p:nvPr/>
        </p:nvSpPr>
        <p:spPr>
          <a:xfrm>
            <a:off x="3612981" y="3545844"/>
            <a:ext cx="518971" cy="533402"/>
          </a:xfrm>
          <a:prstGeom prst="lef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2080655" y="1639192"/>
            <a:ext cx="315663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DZ" sz="2400" dirty="0" smtClean="0">
                <a:solidFill>
                  <a:prstClr val="black"/>
                </a:solidFill>
              </a:rPr>
              <a:t>رقابة العمل من طرف مشرفين</a:t>
            </a:r>
            <a:endParaRPr lang="en-US" dirty="0"/>
          </a:p>
        </p:txBody>
      </p:sp>
      <p:sp>
        <p:nvSpPr>
          <p:cNvPr id="11" name="Left Arrow 10"/>
          <p:cNvSpPr/>
          <p:nvPr/>
        </p:nvSpPr>
        <p:spPr>
          <a:xfrm>
            <a:off x="5658799" y="4346724"/>
            <a:ext cx="518971" cy="533402"/>
          </a:xfrm>
          <a:prstGeom prst="lef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3656696" y="3528563"/>
            <a:ext cx="1981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DZ" sz="2400" dirty="0" smtClean="0">
                <a:solidFill>
                  <a:prstClr val="black"/>
                </a:solidFill>
              </a:rPr>
              <a:t>معيارية العمل</a:t>
            </a:r>
            <a:endParaRPr lang="en-US" dirty="0"/>
          </a:p>
        </p:txBody>
      </p:sp>
      <p:sp>
        <p:nvSpPr>
          <p:cNvPr id="13" name="Left Arrow 12"/>
          <p:cNvSpPr/>
          <p:nvPr/>
        </p:nvSpPr>
        <p:spPr>
          <a:xfrm>
            <a:off x="5635334" y="3492695"/>
            <a:ext cx="518971" cy="533402"/>
          </a:xfrm>
          <a:prstGeom prst="lef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2325437" y="4346724"/>
            <a:ext cx="3276600" cy="46166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ar-DZ" sz="2400" b="1" dirty="0" smtClean="0">
                <a:solidFill>
                  <a:srgbClr val="C00000"/>
                </a:solidFill>
              </a:rPr>
              <a:t>إحلال أي عامل محل أي عامل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631781" y="3545844"/>
            <a:ext cx="1981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DZ" sz="2400" dirty="0" smtClean="0">
                <a:solidFill>
                  <a:prstClr val="black"/>
                </a:solidFill>
              </a:rPr>
              <a:t>تخصص العمال</a:t>
            </a:r>
            <a:endParaRPr lang="en-US" dirty="0"/>
          </a:p>
        </p:txBody>
      </p:sp>
      <p:sp>
        <p:nvSpPr>
          <p:cNvPr id="16" name="Flowchart: Preparation 15"/>
          <p:cNvSpPr/>
          <p:nvPr/>
        </p:nvSpPr>
        <p:spPr>
          <a:xfrm>
            <a:off x="8124761" y="1954786"/>
            <a:ext cx="609892" cy="461665"/>
          </a:xfrm>
          <a:prstGeom prst="flowChartPreparation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dirty="0" smtClean="0"/>
              <a:t>2</a:t>
            </a:r>
            <a:endParaRPr lang="en-US" dirty="0"/>
          </a:p>
        </p:txBody>
      </p:sp>
      <p:pic>
        <p:nvPicPr>
          <p:cNvPr id="17" name="Picture 2" descr="http://t3.gstatic.com/images?q=tbn:ANd9GcT6jq2-S0Fiu4RueZ5yBCyGSv-2NJBHUEDFkK2gDCHC7XCmU_yq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34754">
            <a:off x="261004" y="3686221"/>
            <a:ext cx="1782670" cy="1782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4622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7" grpId="0"/>
      <p:bldP spid="8" grpId="0"/>
      <p:bldP spid="9" grpId="0" animBg="1"/>
      <p:bldP spid="10" grpId="0"/>
      <p:bldP spid="11" grpId="0" animBg="1"/>
      <p:bldP spid="12" grpId="0"/>
      <p:bldP spid="13" grpId="0" animBg="1"/>
      <p:bldP spid="14" grpId="0" animBg="1"/>
      <p:bldP spid="15" grpId="0"/>
      <p:bldP spid="16" grpId="0" animBg="1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28800" y="609600"/>
            <a:ext cx="7010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dirty="0" smtClean="0"/>
              <a:t>تقسيم العمل عموديا وأفقيا أدى إلى علاقات عمل بنوعين من السلطة : 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6872087" y="1526232"/>
            <a:ext cx="18819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dirty="0" smtClean="0"/>
              <a:t>- السلطة السلمية</a:t>
            </a: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6895139" y="2026940"/>
            <a:ext cx="18819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dirty="0" smtClean="0"/>
              <a:t>- السلطة الوظيفية 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1295400" y="4296310"/>
            <a:ext cx="1196148" cy="461665"/>
          </a:xfrm>
          <a:prstGeom prst="rect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wrap="square" rtlCol="0">
            <a:spAutoFit/>
          </a:bodyPr>
          <a:lstStyle/>
          <a:p>
            <a:r>
              <a:rPr lang="ar-DZ" sz="2400" dirty="0" smtClean="0"/>
              <a:t>العامل </a:t>
            </a:r>
            <a:r>
              <a:rPr lang="en-US" sz="2400" dirty="0" smtClean="0"/>
              <a:t>A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2819400" y="4296309"/>
            <a:ext cx="1196148" cy="461665"/>
          </a:xfrm>
          <a:prstGeom prst="rect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wrap="square" rtlCol="0">
            <a:spAutoFit/>
          </a:bodyPr>
          <a:lstStyle/>
          <a:p>
            <a:r>
              <a:rPr lang="ar-DZ" sz="2400" dirty="0" smtClean="0"/>
              <a:t>العامل </a:t>
            </a:r>
            <a:r>
              <a:rPr lang="en-US" sz="2400" dirty="0" smtClean="0"/>
              <a:t>B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4267200" y="4296308"/>
            <a:ext cx="1196148" cy="461665"/>
          </a:xfrm>
          <a:prstGeom prst="rect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wrap="square" rtlCol="0">
            <a:spAutoFit/>
          </a:bodyPr>
          <a:lstStyle/>
          <a:p>
            <a:r>
              <a:rPr lang="ar-DZ" sz="2400" dirty="0" smtClean="0"/>
              <a:t>العامل </a:t>
            </a:r>
            <a:r>
              <a:rPr lang="en-US" sz="2400" dirty="0" smtClean="0"/>
              <a:t>C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5825778" y="4296310"/>
            <a:ext cx="1196148" cy="461665"/>
          </a:xfrm>
          <a:prstGeom prst="rect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wrap="square" rtlCol="0">
            <a:spAutoFit/>
          </a:bodyPr>
          <a:lstStyle/>
          <a:p>
            <a:r>
              <a:rPr lang="ar-DZ" sz="2400" dirty="0" smtClean="0"/>
              <a:t>العامل </a:t>
            </a:r>
            <a:r>
              <a:rPr lang="en-US" sz="2400" dirty="0" smtClean="0"/>
              <a:t>D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7341774" y="4296306"/>
            <a:ext cx="1196148" cy="461665"/>
          </a:xfrm>
          <a:prstGeom prst="rect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wrap="square" rtlCol="0">
            <a:spAutoFit/>
          </a:bodyPr>
          <a:lstStyle/>
          <a:p>
            <a:r>
              <a:rPr lang="ar-DZ" sz="2400" dirty="0" smtClean="0"/>
              <a:t>العامل </a:t>
            </a:r>
            <a:r>
              <a:rPr lang="en-US" sz="2400" dirty="0" smtClean="0"/>
              <a:t>E</a:t>
            </a:r>
            <a:endParaRPr lang="en-US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2057400" y="2924710"/>
            <a:ext cx="1360074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ar-DZ" sz="2400" dirty="0" smtClean="0"/>
              <a:t>المشرف </a:t>
            </a:r>
            <a:r>
              <a:rPr lang="en-US" sz="2400" dirty="0" smtClean="0"/>
              <a:t>A</a:t>
            </a:r>
            <a:endParaRPr lang="en-US" sz="2400" dirty="0"/>
          </a:p>
        </p:txBody>
      </p:sp>
      <p:sp>
        <p:nvSpPr>
          <p:cNvPr id="14" name="TextBox 13"/>
          <p:cNvSpPr txBox="1"/>
          <p:nvPr/>
        </p:nvSpPr>
        <p:spPr>
          <a:xfrm>
            <a:off x="6218304" y="2924709"/>
            <a:ext cx="1360074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ar-DZ" sz="2400" dirty="0" smtClean="0"/>
              <a:t>المشرف </a:t>
            </a:r>
            <a:r>
              <a:rPr lang="en-US" sz="2400" dirty="0" smtClean="0"/>
              <a:t>C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4278726" y="2924709"/>
            <a:ext cx="1360074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ar-DZ" sz="2400" dirty="0" smtClean="0"/>
              <a:t>المشرف </a:t>
            </a:r>
            <a:r>
              <a:rPr lang="en-US" sz="2400" dirty="0" smtClean="0"/>
              <a:t>B</a:t>
            </a:r>
            <a:endParaRPr lang="en-US" sz="2400" dirty="0"/>
          </a:p>
        </p:txBody>
      </p:sp>
      <p:cxnSp>
        <p:nvCxnSpPr>
          <p:cNvPr id="17" name="Straight Arrow Connector 16"/>
          <p:cNvCxnSpPr>
            <a:stCxn id="13" idx="2"/>
            <a:endCxn id="5" idx="0"/>
          </p:cNvCxnSpPr>
          <p:nvPr/>
        </p:nvCxnSpPr>
        <p:spPr>
          <a:xfrm flipH="1">
            <a:off x="1893474" y="3386375"/>
            <a:ext cx="843963" cy="90993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13" idx="2"/>
            <a:endCxn id="6" idx="0"/>
          </p:cNvCxnSpPr>
          <p:nvPr/>
        </p:nvCxnSpPr>
        <p:spPr>
          <a:xfrm>
            <a:off x="2737437" y="3386375"/>
            <a:ext cx="680037" cy="90993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stCxn id="13" idx="2"/>
            <a:endCxn id="7" idx="0"/>
          </p:cNvCxnSpPr>
          <p:nvPr/>
        </p:nvCxnSpPr>
        <p:spPr>
          <a:xfrm>
            <a:off x="2737437" y="3386375"/>
            <a:ext cx="2127837" cy="90993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stCxn id="13" idx="2"/>
            <a:endCxn id="8" idx="0"/>
          </p:cNvCxnSpPr>
          <p:nvPr/>
        </p:nvCxnSpPr>
        <p:spPr>
          <a:xfrm>
            <a:off x="2737437" y="3386375"/>
            <a:ext cx="3686415" cy="90993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>
            <a:stCxn id="13" idx="2"/>
            <a:endCxn id="9" idx="0"/>
          </p:cNvCxnSpPr>
          <p:nvPr/>
        </p:nvCxnSpPr>
        <p:spPr>
          <a:xfrm>
            <a:off x="2737437" y="3386375"/>
            <a:ext cx="5202411" cy="90993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>
            <a:stCxn id="15" idx="2"/>
            <a:endCxn id="5" idx="0"/>
          </p:cNvCxnSpPr>
          <p:nvPr/>
        </p:nvCxnSpPr>
        <p:spPr>
          <a:xfrm flipH="1">
            <a:off x="1893474" y="3386374"/>
            <a:ext cx="3065289" cy="90993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>
            <a:stCxn id="15" idx="2"/>
            <a:endCxn id="6" idx="0"/>
          </p:cNvCxnSpPr>
          <p:nvPr/>
        </p:nvCxnSpPr>
        <p:spPr>
          <a:xfrm flipH="1">
            <a:off x="3417474" y="3386374"/>
            <a:ext cx="1541289" cy="90993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stCxn id="15" idx="2"/>
            <a:endCxn id="7" idx="0"/>
          </p:cNvCxnSpPr>
          <p:nvPr/>
        </p:nvCxnSpPr>
        <p:spPr>
          <a:xfrm flipH="1">
            <a:off x="4865274" y="3386374"/>
            <a:ext cx="93489" cy="90993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>
            <a:stCxn id="15" idx="2"/>
            <a:endCxn id="8" idx="0"/>
          </p:cNvCxnSpPr>
          <p:nvPr/>
        </p:nvCxnSpPr>
        <p:spPr>
          <a:xfrm>
            <a:off x="4958763" y="3386374"/>
            <a:ext cx="1465089" cy="90993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>
            <a:stCxn id="15" idx="2"/>
            <a:endCxn id="9" idx="0"/>
          </p:cNvCxnSpPr>
          <p:nvPr/>
        </p:nvCxnSpPr>
        <p:spPr>
          <a:xfrm>
            <a:off x="4958763" y="3386374"/>
            <a:ext cx="2981085" cy="90993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>
            <a:stCxn id="14" idx="2"/>
            <a:endCxn id="9" idx="0"/>
          </p:cNvCxnSpPr>
          <p:nvPr/>
        </p:nvCxnSpPr>
        <p:spPr>
          <a:xfrm>
            <a:off x="6898341" y="3386374"/>
            <a:ext cx="1041507" cy="909932"/>
          </a:xfrm>
          <a:prstGeom prst="straightConnector1">
            <a:avLst/>
          </a:prstGeom>
          <a:ln w="31750">
            <a:solidFill>
              <a:srgbClr val="FF0000"/>
            </a:solidFill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>
            <a:stCxn id="14" idx="2"/>
            <a:endCxn id="8" idx="0"/>
          </p:cNvCxnSpPr>
          <p:nvPr/>
        </p:nvCxnSpPr>
        <p:spPr>
          <a:xfrm flipH="1">
            <a:off x="6423852" y="3386374"/>
            <a:ext cx="474489" cy="909936"/>
          </a:xfrm>
          <a:prstGeom prst="straightConnector1">
            <a:avLst/>
          </a:prstGeom>
          <a:ln w="317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>
            <a:stCxn id="14" idx="2"/>
            <a:endCxn id="7" idx="0"/>
          </p:cNvCxnSpPr>
          <p:nvPr/>
        </p:nvCxnSpPr>
        <p:spPr>
          <a:xfrm flipH="1">
            <a:off x="4865274" y="3386374"/>
            <a:ext cx="2033067" cy="909934"/>
          </a:xfrm>
          <a:prstGeom prst="straightConnector1">
            <a:avLst/>
          </a:prstGeom>
          <a:ln w="317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>
            <a:stCxn id="14" idx="2"/>
            <a:endCxn id="6" idx="0"/>
          </p:cNvCxnSpPr>
          <p:nvPr/>
        </p:nvCxnSpPr>
        <p:spPr>
          <a:xfrm flipH="1">
            <a:off x="3417474" y="3386374"/>
            <a:ext cx="3480867" cy="909935"/>
          </a:xfrm>
          <a:prstGeom prst="straightConnector1">
            <a:avLst/>
          </a:prstGeom>
          <a:ln w="317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>
            <a:stCxn id="14" idx="2"/>
            <a:endCxn id="5" idx="0"/>
          </p:cNvCxnSpPr>
          <p:nvPr/>
        </p:nvCxnSpPr>
        <p:spPr>
          <a:xfrm flipH="1">
            <a:off x="1893474" y="3386374"/>
            <a:ext cx="5004867" cy="909936"/>
          </a:xfrm>
          <a:prstGeom prst="straightConnector1">
            <a:avLst/>
          </a:prstGeom>
          <a:ln w="317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66022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 animBg="1"/>
      <p:bldP spid="6" grpId="0" animBg="1"/>
      <p:bldP spid="7" grpId="0" animBg="1"/>
      <p:bldP spid="8" grpId="0" animBg="1"/>
      <p:bldP spid="9" grpId="0" animBg="1"/>
      <p:bldP spid="13" grpId="0" animBg="1"/>
      <p:bldP spid="14" grpId="0" animBg="1"/>
      <p:bldP spid="15" grpId="0" animBg="1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590800" y="1528465"/>
            <a:ext cx="61046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dirty="0" smtClean="0"/>
              <a:t>كل ما كان المردود (عدد القطع) مرتفعا كلما زادت المكافأة</a:t>
            </a:r>
            <a:endParaRPr lang="en-US" sz="2400" dirty="0"/>
          </a:p>
        </p:txBody>
      </p:sp>
      <p:sp>
        <p:nvSpPr>
          <p:cNvPr id="4" name="Rectangle 3"/>
          <p:cNvSpPr/>
          <p:nvPr/>
        </p:nvSpPr>
        <p:spPr>
          <a:xfrm>
            <a:off x="4114800" y="2317401"/>
            <a:ext cx="214834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DZ" sz="2400" dirty="0" smtClean="0">
                <a:solidFill>
                  <a:prstClr val="black"/>
                </a:solidFill>
              </a:rPr>
              <a:t>ربط المكافأة بالإنتاج</a:t>
            </a:r>
            <a:endParaRPr lang="en-US" dirty="0"/>
          </a:p>
        </p:txBody>
      </p:sp>
      <p:sp>
        <p:nvSpPr>
          <p:cNvPr id="5" name="Flowchart: Preparation 4"/>
          <p:cNvSpPr/>
          <p:nvPr/>
        </p:nvSpPr>
        <p:spPr>
          <a:xfrm>
            <a:off x="8106912" y="841641"/>
            <a:ext cx="609892" cy="461665"/>
          </a:xfrm>
          <a:prstGeom prst="flowChartPreparation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dirty="0" smtClean="0"/>
              <a:t>3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6477000" y="841641"/>
            <a:ext cx="150393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DZ" sz="2400" b="1" dirty="0" smtClean="0">
                <a:solidFill>
                  <a:srgbClr val="0070C0"/>
                </a:solidFill>
              </a:rPr>
              <a:t>العمل بالقطعة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7" name="Left Arrow 6"/>
          <p:cNvSpPr/>
          <p:nvPr/>
        </p:nvSpPr>
        <p:spPr>
          <a:xfrm>
            <a:off x="6400800" y="2327006"/>
            <a:ext cx="533400" cy="533401"/>
          </a:xfrm>
          <a:prstGeom prst="lef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2353019" y="3500735"/>
            <a:ext cx="529183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DZ" sz="2400" b="1" dirty="0" smtClean="0">
                <a:solidFill>
                  <a:srgbClr val="C00000"/>
                </a:solidFill>
                <a:cs typeface="+mj-cs"/>
              </a:rPr>
              <a:t>المكافأة المادية وحدها هي المحفز للفرد في المنظمة</a:t>
            </a:r>
            <a:endParaRPr lang="en-US" b="1" dirty="0">
              <a:solidFill>
                <a:srgbClr val="C00000"/>
              </a:solidFill>
              <a:cs typeface="+mj-cs"/>
            </a:endParaRPr>
          </a:p>
        </p:txBody>
      </p:sp>
      <p:sp>
        <p:nvSpPr>
          <p:cNvPr id="9" name="Left Arrow 8"/>
          <p:cNvSpPr/>
          <p:nvPr/>
        </p:nvSpPr>
        <p:spPr>
          <a:xfrm rot="16200000">
            <a:off x="4876802" y="2967334"/>
            <a:ext cx="533400" cy="533401"/>
          </a:xfrm>
          <a:prstGeom prst="lef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lowchart: Preparation 10"/>
          <p:cNvSpPr/>
          <p:nvPr/>
        </p:nvSpPr>
        <p:spPr>
          <a:xfrm>
            <a:off x="8153400" y="4343400"/>
            <a:ext cx="609892" cy="461665"/>
          </a:xfrm>
          <a:prstGeom prst="flowChartPreparation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dirty="0" smtClean="0"/>
              <a:t>4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6736688" y="4343400"/>
            <a:ext cx="129073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DZ" sz="2400" b="1" dirty="0" smtClean="0">
                <a:solidFill>
                  <a:srgbClr val="0070C0"/>
                </a:solidFill>
              </a:rPr>
              <a:t>رقابة العمل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38046" y="4343400"/>
            <a:ext cx="584166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DZ" sz="2400" dirty="0" smtClean="0">
                <a:solidFill>
                  <a:prstClr val="black"/>
                </a:solidFill>
              </a:rPr>
              <a:t>يتم العمل تحت رقابة مشرفين للتأكد من صحة كيفية  العمل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3835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7" grpId="0" animBg="1"/>
      <p:bldP spid="8" grpId="0"/>
      <p:bldP spid="9" grpId="0" animBg="1"/>
      <p:bldP spid="11" grpId="0" animBg="1"/>
      <p:bldP spid="12" grpId="0"/>
      <p:bldP spid="13" grpId="0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685800"/>
            <a:ext cx="803045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انطلق تفكير </a:t>
            </a:r>
            <a:r>
              <a:rPr lang="en-US" sz="2800" dirty="0" smtClean="0"/>
              <a:t>Taylor</a:t>
            </a:r>
            <a:r>
              <a:rPr lang="ar-DZ" sz="2800" dirty="0" smtClean="0"/>
              <a:t> من الاعتقاد أن هناك قوانين طبيعية تخص تنظيم العمل يمكن اكتشافها 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990600" y="1981200"/>
            <a:ext cx="8001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هذا الفكر كان سائدا في عصره نظرا لاكتشافات في ميادين الفيزياء والكيمياء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5943600" y="4073074"/>
            <a:ext cx="3581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كان منهجه المنهج التجريبي :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3456214" y="3279149"/>
            <a:ext cx="152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الملاحظة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3456214" y="3802369"/>
            <a:ext cx="152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الترتيب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3456214" y="4334684"/>
            <a:ext cx="152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التحليل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789214" y="4876800"/>
            <a:ext cx="4191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استنباط القوانين والقواعد</a:t>
            </a:r>
            <a:endParaRPr lang="en-US" sz="2800" dirty="0"/>
          </a:p>
        </p:txBody>
      </p:sp>
      <p:cxnSp>
        <p:nvCxnSpPr>
          <p:cNvPr id="13" name="Elbow Connector 12"/>
          <p:cNvCxnSpPr>
            <a:stCxn id="5" idx="1"/>
            <a:endCxn id="7" idx="3"/>
          </p:cNvCxnSpPr>
          <p:nvPr/>
        </p:nvCxnSpPr>
        <p:spPr>
          <a:xfrm rot="10800000">
            <a:off x="4980214" y="4063980"/>
            <a:ext cx="963386" cy="270705"/>
          </a:xfrm>
          <a:prstGeom prst="bentConnector3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5" name="Elbow Connector 14"/>
          <p:cNvCxnSpPr>
            <a:stCxn id="5" idx="1"/>
            <a:endCxn id="8" idx="3"/>
          </p:cNvCxnSpPr>
          <p:nvPr/>
        </p:nvCxnSpPr>
        <p:spPr>
          <a:xfrm rot="10800000" flipV="1">
            <a:off x="4980214" y="4334684"/>
            <a:ext cx="963386" cy="261610"/>
          </a:xfrm>
          <a:prstGeom prst="bentConnector3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7" name="Elbow Connector 16"/>
          <p:cNvCxnSpPr>
            <a:stCxn id="5" idx="1"/>
            <a:endCxn id="9" idx="3"/>
          </p:cNvCxnSpPr>
          <p:nvPr/>
        </p:nvCxnSpPr>
        <p:spPr>
          <a:xfrm rot="10800000" flipV="1">
            <a:off x="4980214" y="4334684"/>
            <a:ext cx="963386" cy="803726"/>
          </a:xfrm>
          <a:prstGeom prst="bentConnector3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20" name="Elbow Connector 19"/>
          <p:cNvCxnSpPr>
            <a:stCxn id="5" idx="1"/>
            <a:endCxn id="6" idx="3"/>
          </p:cNvCxnSpPr>
          <p:nvPr/>
        </p:nvCxnSpPr>
        <p:spPr>
          <a:xfrm rot="10800000">
            <a:off x="4980214" y="3540760"/>
            <a:ext cx="963386" cy="793925"/>
          </a:xfrm>
          <a:prstGeom prst="bentConnector3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15929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302986" y="1909465"/>
            <a:ext cx="22946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u="sng" dirty="0" smtClean="0"/>
              <a:t>نظرته إلى المنظمة </a:t>
            </a:r>
            <a:r>
              <a:rPr lang="ar-DZ" sz="2400" dirty="0" smtClean="0"/>
              <a:t>:</a:t>
            </a: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6417287" y="3232780"/>
            <a:ext cx="20660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u="sng" dirty="0" smtClean="0"/>
              <a:t>نتائج هذه النظرة </a:t>
            </a:r>
            <a:r>
              <a:rPr lang="ar-DZ" sz="2400" dirty="0" smtClean="0"/>
              <a:t>:</a:t>
            </a:r>
            <a:endParaRPr lang="en-US" sz="2400" dirty="0"/>
          </a:p>
        </p:txBody>
      </p:sp>
      <p:sp>
        <p:nvSpPr>
          <p:cNvPr id="6" name="Rectangle 5"/>
          <p:cNvSpPr/>
          <p:nvPr/>
        </p:nvSpPr>
        <p:spPr>
          <a:xfrm>
            <a:off x="2137921" y="1447800"/>
            <a:ext cx="394691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DZ" sz="2400" dirty="0">
                <a:solidFill>
                  <a:prstClr val="black"/>
                </a:solidFill>
              </a:rPr>
              <a:t>آلية (المنظمة آلة يجب تسهيل تشغيلها) 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806140" y="2066561"/>
            <a:ext cx="537038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DZ" sz="2400" dirty="0" smtClean="0">
                <a:solidFill>
                  <a:prstClr val="black"/>
                </a:solidFill>
              </a:rPr>
              <a:t>علمانية (يعتقد أن العلم وحده يحل مشاكل المؤسسات) 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8838" y="4648200"/>
            <a:ext cx="51256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dirty="0" smtClean="0"/>
              <a:t>الطريق الأفضل الوحيد </a:t>
            </a:r>
            <a:r>
              <a:rPr lang="en-US" sz="2400" dirty="0" smtClean="0"/>
              <a:t> ”the one best way”</a:t>
            </a:r>
            <a:r>
              <a:rPr lang="ar-DZ" sz="2400" dirty="0" smtClean="0"/>
              <a:t> </a:t>
            </a:r>
            <a:endParaRPr lang="en-US" sz="2400" dirty="0"/>
          </a:p>
        </p:txBody>
      </p:sp>
      <p:sp>
        <p:nvSpPr>
          <p:cNvPr id="9" name="Rectangle 8"/>
          <p:cNvSpPr/>
          <p:nvPr/>
        </p:nvSpPr>
        <p:spPr>
          <a:xfrm>
            <a:off x="2819400" y="3071891"/>
            <a:ext cx="27751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DZ" sz="2400" dirty="0">
                <a:solidFill>
                  <a:prstClr val="black"/>
                </a:solidFill>
              </a:rPr>
              <a:t>الإنسان جزء من هذه الآلة </a:t>
            </a:r>
            <a:endParaRPr lang="en-US" dirty="0"/>
          </a:p>
        </p:txBody>
      </p:sp>
      <p:sp>
        <p:nvSpPr>
          <p:cNvPr id="10" name="Curved Left Arrow 9"/>
          <p:cNvSpPr/>
          <p:nvPr/>
        </p:nvSpPr>
        <p:spPr>
          <a:xfrm rot="812870">
            <a:off x="5843761" y="1713591"/>
            <a:ext cx="665520" cy="1766592"/>
          </a:xfrm>
          <a:prstGeom prst="curvedLeftArrow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Curved Left Arrow 10"/>
          <p:cNvSpPr/>
          <p:nvPr/>
        </p:nvSpPr>
        <p:spPr>
          <a:xfrm rot="819612">
            <a:off x="5777012" y="2270854"/>
            <a:ext cx="778975" cy="2869931"/>
          </a:xfrm>
          <a:prstGeom prst="curvedLeftArrow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247685" y="4082903"/>
            <a:ext cx="262924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DZ" sz="2400" dirty="0" smtClean="0">
                <a:solidFill>
                  <a:prstClr val="black"/>
                </a:solidFill>
              </a:rPr>
              <a:t>يحفز بالمكافأة المادية فقط</a:t>
            </a:r>
            <a:endParaRPr lang="en-US" dirty="0"/>
          </a:p>
        </p:txBody>
      </p:sp>
      <p:sp>
        <p:nvSpPr>
          <p:cNvPr id="2" name="Left Arrow 1"/>
          <p:cNvSpPr/>
          <p:nvPr/>
        </p:nvSpPr>
        <p:spPr>
          <a:xfrm>
            <a:off x="3920877" y="4024071"/>
            <a:ext cx="381000" cy="624129"/>
          </a:xfrm>
          <a:prstGeom prst="lef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4873418" y="5257800"/>
            <a:ext cx="37784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u="sng" dirty="0" smtClean="0"/>
              <a:t>لا يأخذ بيئة المنظمة بعين الاعتبار</a:t>
            </a:r>
            <a:endParaRPr lang="en-US" sz="2400" u="sng" dirty="0"/>
          </a:p>
        </p:txBody>
      </p:sp>
      <p:sp>
        <p:nvSpPr>
          <p:cNvPr id="16" name="Rectangle 15"/>
          <p:cNvSpPr/>
          <p:nvPr/>
        </p:nvSpPr>
        <p:spPr>
          <a:xfrm>
            <a:off x="452189" y="3540007"/>
            <a:ext cx="342474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DZ" sz="2400" dirty="0" smtClean="0">
                <a:solidFill>
                  <a:prstClr val="black"/>
                </a:solidFill>
              </a:rPr>
              <a:t>العامل جرد من البعد الإنساني </a:t>
            </a:r>
            <a:endParaRPr lang="en-US" dirty="0"/>
          </a:p>
        </p:txBody>
      </p:sp>
      <p:sp>
        <p:nvSpPr>
          <p:cNvPr id="17" name="Left Arrow 16"/>
          <p:cNvSpPr/>
          <p:nvPr/>
        </p:nvSpPr>
        <p:spPr>
          <a:xfrm>
            <a:off x="3920877" y="3458774"/>
            <a:ext cx="381000" cy="624129"/>
          </a:xfrm>
          <a:prstGeom prst="lef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973541" y="2610226"/>
            <a:ext cx="4495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DZ" sz="2400" dirty="0" smtClean="0">
                <a:solidFill>
                  <a:prstClr val="black"/>
                </a:solidFill>
              </a:rPr>
              <a:t>العامل ليس مطالب بالمبادرة وإنما بالتنفيذ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5594519" y="457200"/>
            <a:ext cx="3597505" cy="461665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lvl="0"/>
            <a:r>
              <a:rPr lang="ar-DZ" sz="2400" dirty="0" smtClean="0">
                <a:solidFill>
                  <a:schemeClr val="bg1"/>
                </a:solidFill>
              </a:rPr>
              <a:t>ب- نقائص </a:t>
            </a:r>
            <a:r>
              <a:rPr lang="ar-DZ" sz="2400" dirty="0">
                <a:solidFill>
                  <a:schemeClr val="bg1"/>
                </a:solidFill>
              </a:rPr>
              <a:t>إسهامات </a:t>
            </a:r>
            <a:r>
              <a:rPr lang="en-US" sz="2400" dirty="0">
                <a:solidFill>
                  <a:schemeClr val="bg1"/>
                </a:solidFill>
              </a:rPr>
              <a:t>Taylor</a:t>
            </a:r>
            <a:r>
              <a:rPr lang="ar-DZ" sz="2400" dirty="0">
                <a:solidFill>
                  <a:schemeClr val="bg1"/>
                </a:solidFill>
              </a:rPr>
              <a:t> 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9673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  <p:bldP spid="7" grpId="0"/>
      <p:bldP spid="8" grpId="0"/>
      <p:bldP spid="9" grpId="0"/>
      <p:bldP spid="10" grpId="0" animBg="1"/>
      <p:bldP spid="11" grpId="0" animBg="1"/>
      <p:bldP spid="13" grpId="0"/>
      <p:bldP spid="2" grpId="0" animBg="1"/>
      <p:bldP spid="14" grpId="0"/>
      <p:bldP spid="16" grpId="0"/>
      <p:bldP spid="17" grpId="0" animBg="1"/>
      <p:bldP spid="19" grpId="0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970289" y="486152"/>
            <a:ext cx="4495800" cy="461665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l" rtl="0"/>
            <a:r>
              <a:rPr lang="en-US" sz="2400" dirty="0" smtClean="0">
                <a:solidFill>
                  <a:schemeClr val="bg1"/>
                </a:solidFill>
              </a:rPr>
              <a:t>Henry FORD (1863-1947)</a:t>
            </a:r>
            <a:r>
              <a:rPr lang="ar-DZ" sz="2400" dirty="0" smtClean="0">
                <a:solidFill>
                  <a:schemeClr val="bg1"/>
                </a:solidFill>
              </a:rPr>
              <a:t>1.2.2- </a:t>
            </a:r>
            <a:endParaRPr lang="en-US" sz="2400" dirty="0">
              <a:solidFill>
                <a:schemeClr val="bg1"/>
              </a:solidFill>
            </a:endParaRPr>
          </a:p>
        </p:txBody>
      </p:sp>
      <p:pic>
        <p:nvPicPr>
          <p:cNvPr id="1028" name="Picture 4" descr="Accéder aux informations sur cette image commentée ci-après.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200" y="1219201"/>
            <a:ext cx="1769888" cy="2260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219200" y="1219201"/>
            <a:ext cx="5562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dirty="0" smtClean="0"/>
              <a:t>صاحب مصنع </a:t>
            </a:r>
            <a:r>
              <a:rPr lang="en-US" sz="2000" dirty="0" smtClean="0"/>
              <a:t>FORD</a:t>
            </a:r>
            <a:r>
              <a:rPr lang="ar-DZ" sz="2000" dirty="0" smtClean="0"/>
              <a:t> لإنتاج </a:t>
            </a:r>
            <a:r>
              <a:rPr lang="ar-DZ" sz="2000" dirty="0"/>
              <a:t>السيارات </a:t>
            </a:r>
            <a:endParaRPr lang="en-US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1219200" y="2495962"/>
            <a:ext cx="5562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dirty="0" smtClean="0"/>
              <a:t>كان عاملا بسيطا، ثم مهندسا ثم حصل </a:t>
            </a:r>
            <a:r>
              <a:rPr lang="ar-DZ" sz="2000" dirty="0"/>
              <a:t>على شهادة الدكتوراه من جامعة  </a:t>
            </a:r>
            <a:r>
              <a:rPr lang="fr-FR" sz="2000" dirty="0"/>
              <a:t>Michigan</a:t>
            </a:r>
            <a:r>
              <a:rPr lang="ar-DZ" sz="2000" dirty="0"/>
              <a:t> </a:t>
            </a:r>
            <a:endParaRPr lang="en-US" sz="2000" dirty="0"/>
          </a:p>
        </p:txBody>
      </p:sp>
      <p:sp>
        <p:nvSpPr>
          <p:cNvPr id="8" name="TextBox 7"/>
          <p:cNvSpPr txBox="1"/>
          <p:nvPr/>
        </p:nvSpPr>
        <p:spPr>
          <a:xfrm>
            <a:off x="1219200" y="3445631"/>
            <a:ext cx="5562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dirty="0" smtClean="0"/>
              <a:t>طبق التنظيم العلمي للعمل الذي جاء به </a:t>
            </a:r>
            <a:r>
              <a:rPr lang="en-US" sz="2400" dirty="0" smtClean="0"/>
              <a:t>Taylor</a:t>
            </a:r>
            <a:endParaRPr lang="en-US" sz="2000" dirty="0"/>
          </a:p>
        </p:txBody>
      </p:sp>
      <p:sp>
        <p:nvSpPr>
          <p:cNvPr id="9" name="TextBox 8"/>
          <p:cNvSpPr txBox="1"/>
          <p:nvPr/>
        </p:nvSpPr>
        <p:spPr>
          <a:xfrm>
            <a:off x="4000500" y="4114800"/>
            <a:ext cx="27813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dirty="0" smtClean="0"/>
              <a:t>مع بعض التطوير</a:t>
            </a:r>
            <a:endParaRPr lang="en-US" sz="2000" dirty="0"/>
          </a:p>
        </p:txBody>
      </p:sp>
      <p:sp>
        <p:nvSpPr>
          <p:cNvPr id="10" name="TextBox 9"/>
          <p:cNvSpPr txBox="1"/>
          <p:nvPr/>
        </p:nvSpPr>
        <p:spPr>
          <a:xfrm>
            <a:off x="762000" y="1887850"/>
            <a:ext cx="59937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dirty="0" smtClean="0"/>
              <a:t>هناك من يعتقد أنه أول من صنع السيارة وهذا فيه اختلاف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2417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8" grpId="0"/>
      <p:bldP spid="9" grpId="0"/>
      <p:bldP spid="10" grpId="0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276690" y="3364081"/>
            <a:ext cx="26289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dirty="0" smtClean="0">
                <a:solidFill>
                  <a:srgbClr val="0070C0"/>
                </a:solidFill>
              </a:rPr>
              <a:t>الإنتاج بالحجم الكبير</a:t>
            </a:r>
            <a:endParaRPr lang="en-US" sz="2400" dirty="0">
              <a:solidFill>
                <a:srgbClr val="0070C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150429" y="2114711"/>
            <a:ext cx="26289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dirty="0" smtClean="0">
                <a:solidFill>
                  <a:srgbClr val="0070C0"/>
                </a:solidFill>
              </a:rPr>
              <a:t>معيارية المكونات</a:t>
            </a:r>
            <a:endParaRPr lang="en-US" sz="2400" dirty="0">
              <a:solidFill>
                <a:srgbClr val="0070C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309783" y="1430027"/>
            <a:ext cx="15461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dirty="0" smtClean="0">
                <a:solidFill>
                  <a:srgbClr val="0070C0"/>
                </a:solidFill>
              </a:rPr>
              <a:t>المكننة</a:t>
            </a:r>
            <a:endParaRPr lang="en-US" sz="2400" dirty="0">
              <a:solidFill>
                <a:srgbClr val="0070C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522660" y="1783923"/>
            <a:ext cx="23345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dirty="0" smtClean="0">
                <a:solidFill>
                  <a:srgbClr val="0070C0"/>
                </a:solidFill>
              </a:rPr>
              <a:t>عقلانية العمليات</a:t>
            </a:r>
            <a:endParaRPr lang="en-US" sz="2400" dirty="0">
              <a:solidFill>
                <a:srgbClr val="0070C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299697" y="4094795"/>
            <a:ext cx="36195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dirty="0" smtClean="0">
                <a:solidFill>
                  <a:srgbClr val="0070C0"/>
                </a:solidFill>
              </a:rPr>
              <a:t>تخفيض وقت</a:t>
            </a:r>
            <a:r>
              <a:rPr lang="en-US" sz="2400" dirty="0" smtClean="0">
                <a:solidFill>
                  <a:srgbClr val="0070C0"/>
                </a:solidFill>
              </a:rPr>
              <a:t> </a:t>
            </a:r>
            <a:r>
              <a:rPr lang="ar-DZ" sz="2400" dirty="0" smtClean="0">
                <a:solidFill>
                  <a:srgbClr val="0070C0"/>
                </a:solidFill>
              </a:rPr>
              <a:t>الإنتاج</a:t>
            </a:r>
            <a:endParaRPr lang="en-US" sz="2400" dirty="0">
              <a:solidFill>
                <a:srgbClr val="0070C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150429" y="2494594"/>
            <a:ext cx="26289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dirty="0" smtClean="0">
                <a:solidFill>
                  <a:srgbClr val="0070C0"/>
                </a:solidFill>
              </a:rPr>
              <a:t>خطوط الإنتاج</a:t>
            </a:r>
            <a:endParaRPr lang="en-US" sz="2400" dirty="0">
              <a:solidFill>
                <a:srgbClr val="0070C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33999" y="5558135"/>
            <a:ext cx="25851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dirty="0" smtClean="0">
                <a:solidFill>
                  <a:srgbClr val="0070C0"/>
                </a:solidFill>
              </a:rPr>
              <a:t>رفع رواتب العمال</a:t>
            </a:r>
            <a:endParaRPr lang="en-US" sz="2400" dirty="0">
              <a:solidFill>
                <a:srgbClr val="0070C0"/>
              </a:solidFill>
            </a:endParaRPr>
          </a:p>
        </p:txBody>
      </p:sp>
      <p:sp>
        <p:nvSpPr>
          <p:cNvPr id="9" name="Right Brace 8"/>
          <p:cNvSpPr/>
          <p:nvPr/>
        </p:nvSpPr>
        <p:spPr>
          <a:xfrm rot="10800000">
            <a:off x="6591140" y="1430027"/>
            <a:ext cx="228600" cy="1369368"/>
          </a:xfrm>
          <a:prstGeom prst="rightBrac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Curved Right Arrow 9"/>
          <p:cNvSpPr/>
          <p:nvPr/>
        </p:nvSpPr>
        <p:spPr>
          <a:xfrm rot="939192">
            <a:off x="5793346" y="2196752"/>
            <a:ext cx="685800" cy="1187254"/>
          </a:xfrm>
          <a:prstGeom prst="curved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Curved Right Arrow 10"/>
          <p:cNvSpPr/>
          <p:nvPr/>
        </p:nvSpPr>
        <p:spPr>
          <a:xfrm rot="413343">
            <a:off x="4893990" y="4144876"/>
            <a:ext cx="636918" cy="965565"/>
          </a:xfrm>
          <a:prstGeom prst="curved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Curved Left Arrow 12"/>
          <p:cNvSpPr/>
          <p:nvPr/>
        </p:nvSpPr>
        <p:spPr>
          <a:xfrm rot="1005062">
            <a:off x="8474677" y="2367493"/>
            <a:ext cx="1194227" cy="2364166"/>
          </a:xfrm>
          <a:prstGeom prst="curvedLef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455831" y="4780595"/>
            <a:ext cx="236154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DZ" sz="2400" dirty="0" smtClean="0">
                <a:solidFill>
                  <a:srgbClr val="0070C0"/>
                </a:solidFill>
              </a:rPr>
              <a:t>تخفيض تكاليف </a:t>
            </a:r>
            <a:r>
              <a:rPr lang="ar-DZ" sz="2400" dirty="0">
                <a:solidFill>
                  <a:srgbClr val="0070C0"/>
                </a:solidFill>
              </a:rPr>
              <a:t>الإنتاج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15" name="Curved Left Arrow 14"/>
          <p:cNvSpPr/>
          <p:nvPr/>
        </p:nvSpPr>
        <p:spPr>
          <a:xfrm>
            <a:off x="7919197" y="4924897"/>
            <a:ext cx="722864" cy="1018551"/>
          </a:xfrm>
          <a:prstGeom prst="curvedLef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6" name="Curved Right Arrow 15"/>
          <p:cNvSpPr/>
          <p:nvPr/>
        </p:nvSpPr>
        <p:spPr>
          <a:xfrm rot="450375">
            <a:off x="4807822" y="3480308"/>
            <a:ext cx="831187" cy="1709101"/>
          </a:xfrm>
          <a:prstGeom prst="curved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7" name="Curved Left Arrow 16"/>
          <p:cNvSpPr/>
          <p:nvPr/>
        </p:nvSpPr>
        <p:spPr>
          <a:xfrm rot="1169714">
            <a:off x="8472380" y="2757821"/>
            <a:ext cx="1077948" cy="1951420"/>
          </a:xfrm>
          <a:prstGeom prst="curvedLef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2050" name="Picture 2" descr="http://upload.wikimedia.org/wikipedia/commons/thumb/2/29/Ford_assembly_line_-_1913.jpg/220px-Ford_assembly_line_-_1913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" y="375938"/>
            <a:ext cx="2209800" cy="2340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129348" y="2729010"/>
            <a:ext cx="23471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DZ" sz="2000" i="1" dirty="0" smtClean="0"/>
              <a:t>خط أتاج بمصنع </a:t>
            </a:r>
            <a:r>
              <a:rPr lang="en-US" sz="2000" i="1" dirty="0" smtClean="0"/>
              <a:t>Ford </a:t>
            </a:r>
            <a:r>
              <a:rPr lang="ar-DZ" sz="2000" i="1" dirty="0" smtClean="0"/>
              <a:t>  في 1923</a:t>
            </a:r>
            <a:endParaRPr lang="en-US" sz="2000" i="1" dirty="0"/>
          </a:p>
        </p:txBody>
      </p:sp>
      <p:sp>
        <p:nvSpPr>
          <p:cNvPr id="49" name="TextBox 48"/>
          <p:cNvSpPr txBox="1"/>
          <p:nvPr/>
        </p:nvSpPr>
        <p:spPr>
          <a:xfrm>
            <a:off x="5713587" y="677128"/>
            <a:ext cx="3352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dirty="0" smtClean="0"/>
              <a:t>تمثل هذا التطوير خاصة في: </a:t>
            </a:r>
            <a:endParaRPr lang="en-US" sz="2000" dirty="0"/>
          </a:p>
        </p:txBody>
      </p:sp>
      <p:sp>
        <p:nvSpPr>
          <p:cNvPr id="50" name="TextBox 49"/>
          <p:cNvSpPr txBox="1"/>
          <p:nvPr/>
        </p:nvSpPr>
        <p:spPr>
          <a:xfrm>
            <a:off x="2416577" y="1386599"/>
            <a:ext cx="321384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dirty="0" smtClean="0">
                <a:solidFill>
                  <a:srgbClr val="0070C0"/>
                </a:solidFill>
              </a:rPr>
              <a:t>مثال الهيكل للسيارة : من 728 إلى 93 دقيقة أي ما كان ينتجه في أكثر من 12 ساعة ضار ينتجه في أقل من ساعتين</a:t>
            </a:r>
            <a:endParaRPr lang="en-US" sz="2400" dirty="0">
              <a:solidFill>
                <a:srgbClr val="0070C0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4088018" y="201029"/>
            <a:ext cx="4887044" cy="461665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ar-DZ" sz="2400" dirty="0" smtClean="0">
                <a:solidFill>
                  <a:schemeClr val="bg1"/>
                </a:solidFill>
              </a:rPr>
              <a:t>أ- إسهامات </a:t>
            </a:r>
            <a:r>
              <a:rPr lang="en-US" sz="2400" dirty="0" smtClean="0">
                <a:solidFill>
                  <a:schemeClr val="bg1"/>
                </a:solidFill>
              </a:rPr>
              <a:t>Ford</a:t>
            </a:r>
            <a:r>
              <a:rPr lang="ar-DZ" sz="2400" dirty="0" smtClean="0">
                <a:solidFill>
                  <a:schemeClr val="bg1"/>
                </a:solidFill>
              </a:rPr>
              <a:t> في نظرية المنظمات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66750" y="4188216"/>
            <a:ext cx="36195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dirty="0">
                <a:solidFill>
                  <a:srgbClr val="0070C0"/>
                </a:solidFill>
              </a:rPr>
              <a:t>في 1925 </a:t>
            </a:r>
            <a:r>
              <a:rPr lang="ar-DZ" sz="2400" dirty="0" smtClean="0">
                <a:solidFill>
                  <a:srgbClr val="0070C0"/>
                </a:solidFill>
              </a:rPr>
              <a:t>أنتج في يوم واحد ما كان ينتجه في سنة كاملة في 1914</a:t>
            </a:r>
            <a:endParaRPr lang="en-US" sz="2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1027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0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1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5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6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7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3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4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5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8" grpId="0"/>
      <p:bldP spid="9" grpId="0" animBg="1"/>
      <p:bldP spid="10" grpId="0" animBg="1"/>
      <p:bldP spid="11" grpId="0" animBg="1"/>
      <p:bldP spid="13" grpId="0" animBg="1"/>
      <p:bldP spid="14" grpId="0"/>
      <p:bldP spid="15" grpId="0" animBg="1"/>
      <p:bldP spid="16" grpId="0" animBg="1"/>
      <p:bldP spid="17" grpId="0" animBg="1"/>
      <p:bldP spid="49" grpId="0"/>
      <p:bldP spid="50" grpId="0"/>
      <p:bldP spid="40" grpId="0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67000" y="3200400"/>
            <a:ext cx="6629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لم يتوقف عمل </a:t>
            </a:r>
            <a:r>
              <a:rPr lang="en-US" sz="2800" dirty="0" smtClean="0"/>
              <a:t>Ford</a:t>
            </a:r>
            <a:r>
              <a:rPr lang="ar-DZ" sz="2800" dirty="0" smtClean="0"/>
              <a:t>  عند تحسين طرق الإنتاج 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381000" y="4038600"/>
            <a:ext cx="89154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بل ساهم أيضا على المستوى الاستراتيجي حيث شرع في 1915 في صناعة بعض قطع السيارة التي كان يشتريها من غيره وهذه عبارة عن اندماج عمودي للمؤسسة</a:t>
            </a:r>
            <a:endParaRPr lang="en-US" sz="2800" dirty="0"/>
          </a:p>
        </p:txBody>
      </p:sp>
      <p:cxnSp>
        <p:nvCxnSpPr>
          <p:cNvPr id="13" name="Straight Arrow Connector 12"/>
          <p:cNvCxnSpPr/>
          <p:nvPr/>
        </p:nvCxnSpPr>
        <p:spPr>
          <a:xfrm flipV="1">
            <a:off x="2782966" y="575257"/>
            <a:ext cx="0" cy="153954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2782966" y="2114797"/>
            <a:ext cx="2491548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15" name="Arc 14"/>
          <p:cNvSpPr/>
          <p:nvPr/>
        </p:nvSpPr>
        <p:spPr>
          <a:xfrm>
            <a:off x="3087766" y="1337257"/>
            <a:ext cx="45719" cy="45719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 15"/>
          <p:cNvSpPr/>
          <p:nvPr/>
        </p:nvSpPr>
        <p:spPr>
          <a:xfrm>
            <a:off x="3101853" y="1228400"/>
            <a:ext cx="1813432" cy="645912"/>
          </a:xfrm>
          <a:custGeom>
            <a:avLst/>
            <a:gdLst>
              <a:gd name="connsiteX0" fmla="*/ 0 w 1813432"/>
              <a:gd name="connsiteY0" fmla="*/ 69156 h 645912"/>
              <a:gd name="connsiteX1" fmla="*/ 84525 w 1813432"/>
              <a:gd name="connsiteY1" fmla="*/ 261257 h 645912"/>
              <a:gd name="connsiteX2" fmla="*/ 330414 w 1813432"/>
              <a:gd name="connsiteY2" fmla="*/ 507146 h 645912"/>
              <a:gd name="connsiteX3" fmla="*/ 822192 w 1813432"/>
              <a:gd name="connsiteY3" fmla="*/ 645459 h 645912"/>
              <a:gd name="connsiteX4" fmla="*/ 1321654 w 1813432"/>
              <a:gd name="connsiteY4" fmla="*/ 537882 h 645912"/>
              <a:gd name="connsiteX5" fmla="*/ 1690488 w 1813432"/>
              <a:gd name="connsiteY5" fmla="*/ 199785 h 645912"/>
              <a:gd name="connsiteX6" fmla="*/ 1813432 w 1813432"/>
              <a:gd name="connsiteY6" fmla="*/ 0 h 645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13432" h="645912">
                <a:moveTo>
                  <a:pt x="0" y="69156"/>
                </a:moveTo>
                <a:cubicBezTo>
                  <a:pt x="14728" y="128707"/>
                  <a:pt x="29456" y="188259"/>
                  <a:pt x="84525" y="261257"/>
                </a:cubicBezTo>
                <a:cubicBezTo>
                  <a:pt x="139594" y="334255"/>
                  <a:pt x="207470" y="443112"/>
                  <a:pt x="330414" y="507146"/>
                </a:cubicBezTo>
                <a:cubicBezTo>
                  <a:pt x="453358" y="571180"/>
                  <a:pt x="656985" y="640336"/>
                  <a:pt x="822192" y="645459"/>
                </a:cubicBezTo>
                <a:cubicBezTo>
                  <a:pt x="987399" y="650582"/>
                  <a:pt x="1176938" y="612161"/>
                  <a:pt x="1321654" y="537882"/>
                </a:cubicBezTo>
                <a:cubicBezTo>
                  <a:pt x="1466370" y="463603"/>
                  <a:pt x="1608525" y="289432"/>
                  <a:pt x="1690488" y="199785"/>
                </a:cubicBezTo>
                <a:cubicBezTo>
                  <a:pt x="1772451" y="110138"/>
                  <a:pt x="1792941" y="55069"/>
                  <a:pt x="1813432" y="0"/>
                </a:cubicBezTo>
              </a:path>
            </a:pathLst>
          </a:custGeom>
          <a:ln>
            <a:solidFill>
              <a:srgbClr val="C0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Connector 16"/>
          <p:cNvCxnSpPr>
            <a:endCxn id="16" idx="1"/>
          </p:cNvCxnSpPr>
          <p:nvPr/>
        </p:nvCxnSpPr>
        <p:spPr>
          <a:xfrm>
            <a:off x="2782966" y="1481559"/>
            <a:ext cx="403412" cy="8098"/>
          </a:xfrm>
          <a:prstGeom prst="line">
            <a:avLst/>
          </a:prstGeom>
          <a:ln>
            <a:prstDash val="dash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stCxn id="16" idx="1"/>
          </p:cNvCxnSpPr>
          <p:nvPr/>
        </p:nvCxnSpPr>
        <p:spPr>
          <a:xfrm>
            <a:off x="3186378" y="1489657"/>
            <a:ext cx="0" cy="6251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stCxn id="16" idx="1"/>
          </p:cNvCxnSpPr>
          <p:nvPr/>
        </p:nvCxnSpPr>
        <p:spPr>
          <a:xfrm>
            <a:off x="3186378" y="1489657"/>
            <a:ext cx="0" cy="6251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16" idx="1"/>
          </p:cNvCxnSpPr>
          <p:nvPr/>
        </p:nvCxnSpPr>
        <p:spPr>
          <a:xfrm>
            <a:off x="3186378" y="1489657"/>
            <a:ext cx="0" cy="625140"/>
          </a:xfrm>
          <a:prstGeom prst="line">
            <a:avLst/>
          </a:prstGeom>
          <a:ln>
            <a:prstDash val="dash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21" name="Straight Connector 20"/>
          <p:cNvCxnSpPr>
            <a:endCxn id="16" idx="3"/>
          </p:cNvCxnSpPr>
          <p:nvPr/>
        </p:nvCxnSpPr>
        <p:spPr>
          <a:xfrm>
            <a:off x="2782966" y="1825506"/>
            <a:ext cx="1141079" cy="48353"/>
          </a:xfrm>
          <a:prstGeom prst="line">
            <a:avLst/>
          </a:prstGeom>
          <a:ln>
            <a:prstDash val="dash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22" name="Straight Connector 21"/>
          <p:cNvCxnSpPr>
            <a:stCxn id="16" idx="3"/>
          </p:cNvCxnSpPr>
          <p:nvPr/>
        </p:nvCxnSpPr>
        <p:spPr>
          <a:xfrm>
            <a:off x="3924045" y="1873859"/>
            <a:ext cx="0" cy="302637"/>
          </a:xfrm>
          <a:prstGeom prst="line">
            <a:avLst/>
          </a:prstGeom>
          <a:ln>
            <a:prstDash val="dash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4028740" y="2345629"/>
            <a:ext cx="16823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الكميات</a:t>
            </a:r>
            <a:endParaRPr lang="en-US" sz="2800" dirty="0"/>
          </a:p>
        </p:txBody>
      </p:sp>
      <p:sp>
        <p:nvSpPr>
          <p:cNvPr id="24" name="TextBox 23"/>
          <p:cNvSpPr txBox="1"/>
          <p:nvPr/>
        </p:nvSpPr>
        <p:spPr>
          <a:xfrm>
            <a:off x="1695227" y="388468"/>
            <a:ext cx="9562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التكلفة</a:t>
            </a:r>
            <a:endParaRPr lang="en-US" sz="2800" dirty="0"/>
          </a:p>
        </p:txBody>
      </p:sp>
      <p:sp>
        <p:nvSpPr>
          <p:cNvPr id="25" name="TextBox 24"/>
          <p:cNvSpPr txBox="1"/>
          <p:nvPr/>
        </p:nvSpPr>
        <p:spPr>
          <a:xfrm>
            <a:off x="2882410" y="390920"/>
            <a:ext cx="231899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DZ" sz="2800" dirty="0" smtClean="0"/>
              <a:t>التكلفة المتوسطة للوحدة</a:t>
            </a:r>
            <a:endParaRPr lang="en-US" sz="2800" dirty="0"/>
          </a:p>
        </p:txBody>
      </p:sp>
      <p:sp>
        <p:nvSpPr>
          <p:cNvPr id="26" name="TextBox 25"/>
          <p:cNvSpPr txBox="1"/>
          <p:nvPr/>
        </p:nvSpPr>
        <p:spPr>
          <a:xfrm>
            <a:off x="1695226" y="1232733"/>
            <a:ext cx="9562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</a:t>
            </a:r>
            <a:r>
              <a:rPr lang="en-US" baseline="-25000" dirty="0" smtClean="0"/>
              <a:t>1</a:t>
            </a:r>
            <a:endParaRPr lang="en-US" baseline="-25000" dirty="0"/>
          </a:p>
        </p:txBody>
      </p:sp>
      <p:sp>
        <p:nvSpPr>
          <p:cNvPr id="27" name="TextBox 26"/>
          <p:cNvSpPr txBox="1"/>
          <p:nvPr/>
        </p:nvSpPr>
        <p:spPr>
          <a:xfrm>
            <a:off x="1693305" y="1665016"/>
            <a:ext cx="9562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</a:t>
            </a:r>
            <a:r>
              <a:rPr lang="en-US" baseline="-25000" dirty="0" smtClean="0"/>
              <a:t>2</a:t>
            </a:r>
            <a:endParaRPr lang="en-US" baseline="-25000" dirty="0"/>
          </a:p>
        </p:txBody>
      </p:sp>
      <p:sp>
        <p:nvSpPr>
          <p:cNvPr id="28" name="TextBox 27"/>
          <p:cNvSpPr txBox="1"/>
          <p:nvPr/>
        </p:nvSpPr>
        <p:spPr>
          <a:xfrm>
            <a:off x="2404272" y="2189029"/>
            <a:ext cx="9562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Q</a:t>
            </a:r>
            <a:r>
              <a:rPr lang="en-US" baseline="-25000" dirty="0" smtClean="0"/>
              <a:t>1</a:t>
            </a:r>
            <a:endParaRPr lang="en-US" baseline="-25000" dirty="0"/>
          </a:p>
        </p:txBody>
      </p:sp>
      <p:sp>
        <p:nvSpPr>
          <p:cNvPr id="29" name="TextBox 28"/>
          <p:cNvSpPr txBox="1"/>
          <p:nvPr/>
        </p:nvSpPr>
        <p:spPr>
          <a:xfrm>
            <a:off x="3240166" y="2189029"/>
            <a:ext cx="9562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Q</a:t>
            </a:r>
            <a:r>
              <a:rPr lang="en-US" baseline="-25000" dirty="0" smtClean="0"/>
              <a:t>2</a:t>
            </a:r>
            <a:endParaRPr lang="en-US" baseline="-25000" dirty="0"/>
          </a:p>
        </p:txBody>
      </p:sp>
    </p:spTree>
    <p:extLst>
      <p:ext uri="{BB962C8B-B14F-4D97-AF65-F5344CB8AC3E}">
        <p14:creationId xmlns:p14="http://schemas.microsoft.com/office/powerpoint/2010/main" val="2033670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11909" y="1412611"/>
            <a:ext cx="45335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من نقائص إسهامات  </a:t>
            </a:r>
            <a:r>
              <a:rPr lang="en-US" sz="2800" dirty="0" smtClean="0"/>
              <a:t>Ford</a:t>
            </a:r>
            <a:r>
              <a:rPr lang="ar-DZ" sz="2800" dirty="0" smtClean="0"/>
              <a:t> </a:t>
            </a:r>
            <a:r>
              <a:rPr lang="ar-DZ" sz="2800" dirty="0"/>
              <a:t>ما يلي </a:t>
            </a:r>
            <a:r>
              <a:rPr lang="ar-DZ" sz="2800" dirty="0" smtClean="0"/>
              <a:t>: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5888433" y="381000"/>
            <a:ext cx="3597505" cy="461665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lvl="0"/>
            <a:r>
              <a:rPr lang="ar-DZ" sz="2400" dirty="0" smtClean="0">
                <a:solidFill>
                  <a:schemeClr val="bg1"/>
                </a:solidFill>
              </a:rPr>
              <a:t>ب- نقائص </a:t>
            </a:r>
            <a:r>
              <a:rPr lang="ar-DZ" sz="2400" dirty="0">
                <a:solidFill>
                  <a:schemeClr val="bg1"/>
                </a:solidFill>
              </a:rPr>
              <a:t>إسهامات </a:t>
            </a:r>
            <a:r>
              <a:rPr lang="en-US" sz="2400" dirty="0" smtClean="0">
                <a:solidFill>
                  <a:schemeClr val="bg1"/>
                </a:solidFill>
              </a:rPr>
              <a:t>Ford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620664" y="2098411"/>
            <a:ext cx="441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كان يهتم بعملية الإنتاج وليس بالمنتج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948880" y="1770461"/>
            <a:ext cx="36191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نوع واحد من السيارات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582064" y="2278731"/>
            <a:ext cx="39859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لون واحد (الأسود لكل السيارات)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5051290" y="3125903"/>
            <a:ext cx="40005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يرى البعض أنه لم يهتم بالتسويق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87725" y="3125903"/>
            <a:ext cx="460913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في الواقع كانت مرحلة اقتصاد  الإنتاج فكان كل الاهتمام ينصب على الورشات لا خارجها</a:t>
            </a:r>
            <a:endParaRPr lang="en-US" sz="2800" dirty="0"/>
          </a:p>
        </p:txBody>
      </p:sp>
      <p:sp>
        <p:nvSpPr>
          <p:cNvPr id="9" name="Right Brace 8"/>
          <p:cNvSpPr/>
          <p:nvPr/>
        </p:nvSpPr>
        <p:spPr>
          <a:xfrm>
            <a:off x="4620664" y="2032071"/>
            <a:ext cx="152400" cy="685800"/>
          </a:xfrm>
          <a:prstGeom prst="rightBrac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948881" y="4739130"/>
            <a:ext cx="809138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وهذا ما مكن شركة </a:t>
            </a:r>
            <a:r>
              <a:rPr lang="en-US" sz="2800" dirty="0" smtClean="0"/>
              <a:t>General </a:t>
            </a:r>
            <a:r>
              <a:rPr lang="ar-DZ" sz="2800" dirty="0" smtClean="0"/>
              <a:t> </a:t>
            </a:r>
            <a:r>
              <a:rPr lang="en-US" sz="2800" dirty="0"/>
              <a:t>Motors </a:t>
            </a:r>
            <a:r>
              <a:rPr lang="ar-DZ" sz="2800" dirty="0" smtClean="0"/>
              <a:t> حديثة العهد من أن تأخذ جزءا من سوق شركة </a:t>
            </a:r>
            <a:r>
              <a:rPr lang="en-US" sz="2800" dirty="0" smtClean="0"/>
              <a:t>Ford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681316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  <p:bldP spid="7" grpId="0"/>
      <p:bldP spid="8" grpId="0"/>
      <p:bldP spid="9" grpId="0" animBg="1"/>
      <p:bldP spid="10" grpId="0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t3.gstatic.com/images?q=tbn:ANd9GcR8_XzB3H7LSJxCT3DJnyBA45Vsmt_ZO2quo2wo9UyrN2OSg3g4wQ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3228" y="1295400"/>
            <a:ext cx="1582861" cy="2276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970289" y="486152"/>
            <a:ext cx="4495800" cy="461665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l" rtl="0"/>
            <a:r>
              <a:rPr lang="en-US" sz="2400" dirty="0" smtClean="0">
                <a:solidFill>
                  <a:schemeClr val="bg1"/>
                </a:solidFill>
              </a:rPr>
              <a:t>Henri FAYOL (1841-1925)</a:t>
            </a:r>
            <a:r>
              <a:rPr lang="ar-DZ" sz="2400" dirty="0" smtClean="0">
                <a:solidFill>
                  <a:schemeClr val="bg1"/>
                </a:solidFill>
              </a:rPr>
              <a:t>1.2.3- 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38200" y="4796134"/>
            <a:ext cx="6553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dirty="0" smtClean="0"/>
              <a:t>نظرته كانت علمانية مثل </a:t>
            </a:r>
            <a:r>
              <a:rPr lang="en-US" sz="2400" dirty="0" smtClean="0"/>
              <a:t>Taylor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838200" y="3883967"/>
            <a:ext cx="6553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dirty="0" smtClean="0"/>
              <a:t>كان يريد إنشاء علم إدارة يصلح لكل المؤسسات وفي كل الأماكن وكل الأزمنة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751755" y="1322917"/>
            <a:ext cx="6553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dirty="0" smtClean="0"/>
              <a:t>بالنسبة للفرنسيين هو أبو الإدارة الحديثة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6095999" y="1828800"/>
            <a:ext cx="12089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dirty="0" smtClean="0"/>
              <a:t>مهندس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1828801" y="2290465"/>
            <a:ext cx="54505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dirty="0" smtClean="0"/>
              <a:t>مدير بارع وناجح لمؤسسة كبيرة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1676401" y="2895600"/>
            <a:ext cx="56285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dirty="0" smtClean="0"/>
              <a:t>أراد أن يعمم طرق إدارته التي نجح بها والتي سماها «إدارة» </a:t>
            </a:r>
            <a:r>
              <a:rPr lang="en-US" sz="2400" dirty="0" smtClean="0"/>
              <a:t>(administration)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3647355" y="5410200"/>
            <a:ext cx="3657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dirty="0" smtClean="0"/>
              <a:t>اتبع المنهج التجريبي هو الآخر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718026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133600" y="762000"/>
            <a:ext cx="7086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لم ينصب اهتمام </a:t>
            </a:r>
            <a:r>
              <a:rPr lang="en-US" sz="2800" dirty="0" err="1" smtClean="0"/>
              <a:t>Fayol</a:t>
            </a:r>
            <a:r>
              <a:rPr lang="ar-DZ" sz="2800" dirty="0" smtClean="0"/>
              <a:t> على ورشات الإنتاج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1905000" y="1447800"/>
            <a:ext cx="7315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كان يفكر على مستوى المؤسسة ككل فاهتم خاصة بـ:  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3305588" y="2371857"/>
            <a:ext cx="30644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كيفية تنظيم المؤسسات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3229388" y="3048000"/>
            <a:ext cx="30644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كيفية التنسيق بها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2558429" y="3886200"/>
            <a:ext cx="664640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تمكن على أساس ملاحظاته وتجربته من أن يقدم مساهمة معتبرة في نظرية المنظمات </a:t>
            </a:r>
            <a:endParaRPr lang="en-US" sz="2800" dirty="0"/>
          </a:p>
        </p:txBody>
      </p:sp>
      <p:sp>
        <p:nvSpPr>
          <p:cNvPr id="2" name="Right Brace 1"/>
          <p:cNvSpPr/>
          <p:nvPr/>
        </p:nvSpPr>
        <p:spPr>
          <a:xfrm>
            <a:off x="6567055" y="2633466"/>
            <a:ext cx="457200" cy="795533"/>
          </a:xfrm>
          <a:prstGeom prst="rightBrac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8182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2" grpId="0" animBg="1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363893" y="438613"/>
            <a:ext cx="4887044" cy="461665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ar-DZ" sz="2400" dirty="0" smtClean="0">
                <a:solidFill>
                  <a:schemeClr val="bg1"/>
                </a:solidFill>
              </a:rPr>
              <a:t>أ- إسهامات </a:t>
            </a:r>
            <a:r>
              <a:rPr lang="en-US" sz="2400" dirty="0" smtClean="0">
                <a:solidFill>
                  <a:schemeClr val="bg1"/>
                </a:solidFill>
              </a:rPr>
              <a:t>FAYOL</a:t>
            </a:r>
            <a:r>
              <a:rPr lang="ar-DZ" sz="2400" dirty="0" smtClean="0">
                <a:solidFill>
                  <a:schemeClr val="bg1"/>
                </a:solidFill>
              </a:rPr>
              <a:t> في نظرية المنظمات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895600" y="1219200"/>
            <a:ext cx="5867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dirty="0" smtClean="0"/>
              <a:t>أهم ما قدمه  </a:t>
            </a:r>
            <a:r>
              <a:rPr lang="en-US" sz="2400" dirty="0" err="1"/>
              <a:t>Fayol</a:t>
            </a:r>
            <a:r>
              <a:rPr lang="ar-DZ" sz="2400" dirty="0" smtClean="0"/>
              <a:t>  إلى نظرية المنظمات، يتمثل في:</a:t>
            </a: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4875083" y="1905000"/>
            <a:ext cx="389496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b="1" dirty="0" smtClean="0">
                <a:solidFill>
                  <a:srgbClr val="0070C0"/>
                </a:solidFill>
              </a:rPr>
              <a:t>حصر  أنشطة المؤسسة </a:t>
            </a:r>
            <a:r>
              <a:rPr lang="ar-DZ" sz="2400" dirty="0" smtClean="0"/>
              <a:t>والتي صارت تعرف تحت تسمية </a:t>
            </a:r>
            <a:r>
              <a:rPr lang="ar-DZ" sz="2400" b="1" dirty="0" smtClean="0">
                <a:solidFill>
                  <a:srgbClr val="0070C0"/>
                </a:solidFill>
              </a:rPr>
              <a:t>وظائف المؤسسة </a:t>
            </a:r>
            <a:r>
              <a:rPr lang="ar-DZ" sz="2400" b="1" dirty="0" smtClean="0"/>
              <a:t>بعد</a:t>
            </a:r>
            <a:r>
              <a:rPr lang="ar-DZ" sz="2400" b="1" dirty="0" smtClean="0">
                <a:solidFill>
                  <a:srgbClr val="0070C0"/>
                </a:solidFill>
              </a:rPr>
              <a:t> </a:t>
            </a:r>
            <a:r>
              <a:rPr lang="ar-DZ" sz="2400" dirty="0" smtClean="0"/>
              <a:t>أن أدخلت الموارد البشرية</a:t>
            </a:r>
            <a:endParaRPr lang="en-US" sz="2400" dirty="0"/>
          </a:p>
        </p:txBody>
      </p:sp>
      <p:sp>
        <p:nvSpPr>
          <p:cNvPr id="7" name="Oval 6"/>
          <p:cNvSpPr/>
          <p:nvPr/>
        </p:nvSpPr>
        <p:spPr>
          <a:xfrm>
            <a:off x="2654882" y="3429978"/>
            <a:ext cx="1371600" cy="114300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sz="2000" dirty="0" smtClean="0"/>
              <a:t>وظائف المؤسسة</a:t>
            </a:r>
            <a:endParaRPr lang="en-US" sz="2000" dirty="0"/>
          </a:p>
        </p:txBody>
      </p:sp>
      <p:sp>
        <p:nvSpPr>
          <p:cNvPr id="8" name="Oval 7"/>
          <p:cNvSpPr/>
          <p:nvPr/>
        </p:nvSpPr>
        <p:spPr>
          <a:xfrm>
            <a:off x="4531703" y="2944266"/>
            <a:ext cx="1581630" cy="1143000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400" dirty="0" smtClean="0"/>
              <a:t>المحاسبية</a:t>
            </a:r>
            <a:endParaRPr lang="en-US" sz="2400" dirty="0"/>
          </a:p>
        </p:txBody>
      </p:sp>
      <p:sp>
        <p:nvSpPr>
          <p:cNvPr id="9" name="Oval 8"/>
          <p:cNvSpPr/>
          <p:nvPr/>
        </p:nvSpPr>
        <p:spPr>
          <a:xfrm>
            <a:off x="398333" y="2944266"/>
            <a:ext cx="1600200" cy="1143000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400" dirty="0" smtClean="0"/>
              <a:t>التجارية</a:t>
            </a:r>
            <a:endParaRPr lang="en-US" sz="2400" dirty="0"/>
          </a:p>
        </p:txBody>
      </p:sp>
      <p:sp>
        <p:nvSpPr>
          <p:cNvPr id="10" name="Oval 9"/>
          <p:cNvSpPr/>
          <p:nvPr/>
        </p:nvSpPr>
        <p:spPr>
          <a:xfrm>
            <a:off x="2554031" y="1801266"/>
            <a:ext cx="1573301" cy="1143000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400" dirty="0" smtClean="0"/>
              <a:t>التقنية</a:t>
            </a:r>
            <a:endParaRPr lang="en-US" sz="2400" dirty="0"/>
          </a:p>
        </p:txBody>
      </p:sp>
      <p:sp>
        <p:nvSpPr>
          <p:cNvPr id="11" name="Oval 10"/>
          <p:cNvSpPr/>
          <p:nvPr/>
        </p:nvSpPr>
        <p:spPr>
          <a:xfrm>
            <a:off x="1007933" y="4724998"/>
            <a:ext cx="1601483" cy="1143000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400" dirty="0" smtClean="0"/>
              <a:t>المالية</a:t>
            </a:r>
            <a:endParaRPr lang="en-US" sz="2400" dirty="0"/>
          </a:p>
        </p:txBody>
      </p:sp>
      <p:sp>
        <p:nvSpPr>
          <p:cNvPr id="12" name="Oval 11"/>
          <p:cNvSpPr/>
          <p:nvPr/>
        </p:nvSpPr>
        <p:spPr>
          <a:xfrm>
            <a:off x="4094033" y="4806701"/>
            <a:ext cx="1562100" cy="1143000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400" dirty="0" smtClean="0"/>
              <a:t>الأمنية</a:t>
            </a:r>
            <a:endParaRPr lang="en-US" sz="2400" dirty="0"/>
          </a:p>
        </p:txBody>
      </p:sp>
      <p:cxnSp>
        <p:nvCxnSpPr>
          <p:cNvPr id="15" name="Straight Arrow Connector 14"/>
          <p:cNvCxnSpPr>
            <a:stCxn id="7" idx="6"/>
            <a:endCxn id="8" idx="2"/>
          </p:cNvCxnSpPr>
          <p:nvPr/>
        </p:nvCxnSpPr>
        <p:spPr>
          <a:xfrm flipV="1">
            <a:off x="4026482" y="3515766"/>
            <a:ext cx="505221" cy="48571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7" idx="2"/>
            <a:endCxn id="9" idx="6"/>
          </p:cNvCxnSpPr>
          <p:nvPr/>
        </p:nvCxnSpPr>
        <p:spPr>
          <a:xfrm flipH="1" flipV="1">
            <a:off x="1998533" y="3515766"/>
            <a:ext cx="656349" cy="48571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7" idx="3"/>
            <a:endCxn id="11" idx="7"/>
          </p:cNvCxnSpPr>
          <p:nvPr/>
        </p:nvCxnSpPr>
        <p:spPr>
          <a:xfrm flipH="1">
            <a:off x="2374884" y="4405590"/>
            <a:ext cx="480864" cy="48679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7" idx="5"/>
            <a:endCxn id="12" idx="1"/>
          </p:cNvCxnSpPr>
          <p:nvPr/>
        </p:nvCxnSpPr>
        <p:spPr>
          <a:xfrm>
            <a:off x="3825616" y="4405590"/>
            <a:ext cx="497181" cy="568499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stCxn id="7" idx="0"/>
            <a:endCxn id="10" idx="4"/>
          </p:cNvCxnSpPr>
          <p:nvPr/>
        </p:nvCxnSpPr>
        <p:spPr>
          <a:xfrm flipV="1">
            <a:off x="3340682" y="2944266"/>
            <a:ext cx="0" cy="48571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45" name="Regular Pentagon 44"/>
          <p:cNvSpPr/>
          <p:nvPr/>
        </p:nvSpPr>
        <p:spPr>
          <a:xfrm>
            <a:off x="8763000" y="1828800"/>
            <a:ext cx="533400" cy="533400"/>
          </a:xfrm>
          <a:prstGeom prst="pentagon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dirty="0" smtClean="0"/>
              <a:t>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3416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45" grpId="0" animBg="1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62600" y="1371600"/>
            <a:ext cx="2667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dirty="0" smtClean="0"/>
              <a:t>حصر وظائف الإدارة</a:t>
            </a:r>
            <a:endParaRPr lang="en-US" sz="2400" dirty="0"/>
          </a:p>
        </p:txBody>
      </p:sp>
      <p:sp>
        <p:nvSpPr>
          <p:cNvPr id="4" name="Regular Pentagon 3"/>
          <p:cNvSpPr/>
          <p:nvPr/>
        </p:nvSpPr>
        <p:spPr>
          <a:xfrm>
            <a:off x="8512949" y="1335732"/>
            <a:ext cx="533400" cy="533400"/>
          </a:xfrm>
          <a:prstGeom prst="pentagon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dirty="0" smtClean="0"/>
              <a:t>2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581810" y="1981200"/>
            <a:ext cx="2667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dirty="0" smtClean="0"/>
              <a:t>والتي عدها 5 وظائف </a:t>
            </a:r>
            <a:endParaRPr lang="en-US" sz="2400" dirty="0"/>
          </a:p>
        </p:txBody>
      </p:sp>
      <p:sp>
        <p:nvSpPr>
          <p:cNvPr id="7" name="Oval 6"/>
          <p:cNvSpPr/>
          <p:nvPr/>
        </p:nvSpPr>
        <p:spPr>
          <a:xfrm>
            <a:off x="2654882" y="3256455"/>
            <a:ext cx="1371600" cy="1143000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sz="2000" dirty="0" smtClean="0"/>
              <a:t>وظائف الإدارة</a:t>
            </a:r>
            <a:endParaRPr lang="en-US" sz="2000" dirty="0"/>
          </a:p>
        </p:txBody>
      </p:sp>
      <p:sp>
        <p:nvSpPr>
          <p:cNvPr id="8" name="Oval 7"/>
          <p:cNvSpPr/>
          <p:nvPr/>
        </p:nvSpPr>
        <p:spPr>
          <a:xfrm>
            <a:off x="4531703" y="2770743"/>
            <a:ext cx="1581630" cy="1143000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400" dirty="0" smtClean="0"/>
              <a:t>الرقابة</a:t>
            </a:r>
            <a:endParaRPr lang="en-US" sz="2400" dirty="0"/>
          </a:p>
        </p:txBody>
      </p:sp>
      <p:sp>
        <p:nvSpPr>
          <p:cNvPr id="9" name="Oval 8"/>
          <p:cNvSpPr/>
          <p:nvPr/>
        </p:nvSpPr>
        <p:spPr>
          <a:xfrm>
            <a:off x="398333" y="2770743"/>
            <a:ext cx="1600200" cy="1143000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400" dirty="0" smtClean="0"/>
              <a:t>التنظيم</a:t>
            </a:r>
            <a:endParaRPr lang="en-US" sz="2400" dirty="0"/>
          </a:p>
        </p:txBody>
      </p:sp>
      <p:sp>
        <p:nvSpPr>
          <p:cNvPr id="10" name="Oval 9"/>
          <p:cNvSpPr/>
          <p:nvPr/>
        </p:nvSpPr>
        <p:spPr>
          <a:xfrm>
            <a:off x="2554031" y="1627743"/>
            <a:ext cx="1573301" cy="1143000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400" dirty="0" smtClean="0"/>
              <a:t>التقدير</a:t>
            </a:r>
            <a:endParaRPr lang="en-US" sz="2400" dirty="0"/>
          </a:p>
        </p:txBody>
      </p:sp>
      <p:sp>
        <p:nvSpPr>
          <p:cNvPr id="11" name="Oval 10"/>
          <p:cNvSpPr/>
          <p:nvPr/>
        </p:nvSpPr>
        <p:spPr>
          <a:xfrm>
            <a:off x="1007933" y="4551475"/>
            <a:ext cx="1601483" cy="1143000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400" dirty="0" smtClean="0"/>
              <a:t>التنسيق</a:t>
            </a:r>
            <a:endParaRPr lang="en-US" sz="2400" dirty="0"/>
          </a:p>
        </p:txBody>
      </p:sp>
      <p:sp>
        <p:nvSpPr>
          <p:cNvPr id="12" name="Oval 11"/>
          <p:cNvSpPr/>
          <p:nvPr/>
        </p:nvSpPr>
        <p:spPr>
          <a:xfrm>
            <a:off x="4094033" y="4633178"/>
            <a:ext cx="1562100" cy="1143000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400" dirty="0" smtClean="0"/>
              <a:t>القيادة</a:t>
            </a:r>
            <a:endParaRPr lang="en-US" sz="2400" dirty="0"/>
          </a:p>
        </p:txBody>
      </p:sp>
      <p:cxnSp>
        <p:nvCxnSpPr>
          <p:cNvPr id="13" name="Straight Arrow Connector 12"/>
          <p:cNvCxnSpPr>
            <a:stCxn id="7" idx="6"/>
            <a:endCxn id="8" idx="2"/>
          </p:cNvCxnSpPr>
          <p:nvPr/>
        </p:nvCxnSpPr>
        <p:spPr>
          <a:xfrm flipV="1">
            <a:off x="4026482" y="3342243"/>
            <a:ext cx="505221" cy="48571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7" idx="2"/>
            <a:endCxn id="9" idx="6"/>
          </p:cNvCxnSpPr>
          <p:nvPr/>
        </p:nvCxnSpPr>
        <p:spPr>
          <a:xfrm flipH="1" flipV="1">
            <a:off x="1998533" y="3342243"/>
            <a:ext cx="656349" cy="48571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stCxn id="7" idx="3"/>
            <a:endCxn id="11" idx="7"/>
          </p:cNvCxnSpPr>
          <p:nvPr/>
        </p:nvCxnSpPr>
        <p:spPr>
          <a:xfrm flipH="1">
            <a:off x="2374884" y="4232067"/>
            <a:ext cx="480864" cy="48679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7" idx="5"/>
            <a:endCxn id="12" idx="1"/>
          </p:cNvCxnSpPr>
          <p:nvPr/>
        </p:nvCxnSpPr>
        <p:spPr>
          <a:xfrm>
            <a:off x="3825616" y="4232067"/>
            <a:ext cx="497181" cy="568499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7" idx="0"/>
            <a:endCxn id="10" idx="4"/>
          </p:cNvCxnSpPr>
          <p:nvPr/>
        </p:nvCxnSpPr>
        <p:spPr>
          <a:xfrm flipV="1">
            <a:off x="3340682" y="2770743"/>
            <a:ext cx="0" cy="48571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5867400" y="3799290"/>
            <a:ext cx="341166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dirty="0" smtClean="0"/>
              <a:t>هي نفس الوظائف إلى اليوم مع تغيير تسمية التقدير إلى تخطيط (هناك من يقسمها إلى 4 وظائف)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695426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6" grpId="0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8" grpId="0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11695" y="1066800"/>
            <a:ext cx="2667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إعداد مبادئ للإدارة</a:t>
            </a:r>
            <a:endParaRPr lang="en-US" sz="2800" dirty="0"/>
          </a:p>
        </p:txBody>
      </p:sp>
      <p:sp>
        <p:nvSpPr>
          <p:cNvPr id="3" name="Regular Pentagon 2"/>
          <p:cNvSpPr/>
          <p:nvPr/>
        </p:nvSpPr>
        <p:spPr>
          <a:xfrm>
            <a:off x="8523835" y="950873"/>
            <a:ext cx="533400" cy="533400"/>
          </a:xfrm>
          <a:prstGeom prst="pentagon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dirty="0" smtClean="0"/>
              <a:t>3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981200" y="1676400"/>
            <a:ext cx="616483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وهي المبادئ الأربعة عشرة المشهورة، </a:t>
            </a:r>
            <a:r>
              <a:rPr lang="ar-DZ" sz="2800" dirty="0"/>
              <a:t>ومنها </a:t>
            </a:r>
          </a:p>
          <a:p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3733800" y="2743200"/>
            <a:ext cx="41910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وحدة القيادة</a:t>
            </a:r>
          </a:p>
          <a:p>
            <a:r>
              <a:rPr lang="ar-DZ" sz="2800" dirty="0" smtClean="0"/>
              <a:t>خط السلطة</a:t>
            </a:r>
          </a:p>
          <a:p>
            <a:r>
              <a:rPr lang="ar-DZ" sz="2800" dirty="0" smtClean="0"/>
              <a:t>العدل، </a:t>
            </a:r>
          </a:p>
          <a:p>
            <a:r>
              <a:rPr lang="ar-DZ" sz="2800" dirty="0" smtClean="0"/>
              <a:t>الانضباط</a:t>
            </a:r>
          </a:p>
          <a:p>
            <a:r>
              <a:rPr lang="ar-DZ" sz="2800" dirty="0" smtClean="0"/>
              <a:t>المبادرة</a:t>
            </a:r>
          </a:p>
          <a:p>
            <a:r>
              <a:rPr lang="ar-DZ" sz="2800" dirty="0" smtClean="0"/>
              <a:t>...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792554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/>
      <p:bldP spid="5" grpId="0"/>
    </p:bld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rtl="0" eaLnBrk="1" hangingPunct="1"/>
            <a:fld id="{8F2478C0-7C04-42A0-8562-FCDBDB7BC492}" type="slidenum">
              <a:rPr lang="ar-SA" sz="1200" b="0">
                <a:solidFill>
                  <a:schemeClr val="bg1"/>
                </a:solidFill>
                <a:latin typeface="Calibri" pitchFamily="34" charset="0"/>
              </a:rPr>
              <a:pPr rtl="0" eaLnBrk="1" hangingPunct="1"/>
              <a:t>93</a:t>
            </a:fld>
            <a:endParaRPr lang="en-US" sz="1200" b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6387" name="عنوان 1"/>
          <p:cNvSpPr>
            <a:spLocks/>
          </p:cNvSpPr>
          <p:nvPr/>
        </p:nvSpPr>
        <p:spPr bwMode="auto">
          <a:xfrm>
            <a:off x="838200" y="549275"/>
            <a:ext cx="85344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endParaRPr lang="ar-SA" sz="6400" b="0">
              <a:solidFill>
                <a:srgbClr val="376092"/>
              </a:solidFill>
              <a:latin typeface="Calibri" pitchFamily="34" charset="0"/>
              <a:cs typeface="AL-Battar" pitchFamily="2" charset="-78"/>
            </a:endParaRPr>
          </a:p>
        </p:txBody>
      </p:sp>
      <p:sp>
        <p:nvSpPr>
          <p:cNvPr id="16388" name="عنصر نائب للمحتوى 2"/>
          <p:cNvSpPr>
            <a:spLocks/>
          </p:cNvSpPr>
          <p:nvPr/>
        </p:nvSpPr>
        <p:spPr bwMode="auto">
          <a:xfrm>
            <a:off x="1020763" y="1447800"/>
            <a:ext cx="8504237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73050" indent="-273050" algn="just">
              <a:spcBef>
                <a:spcPct val="20000"/>
              </a:spcBef>
              <a:buFont typeface="Arial" pitchFamily="34" charset="0"/>
              <a:buChar char="•"/>
            </a:pPr>
            <a:endParaRPr lang="ar-SA" sz="3000" b="0">
              <a:solidFill>
                <a:srgbClr val="376092"/>
              </a:solidFill>
              <a:latin typeface="Calibri" pitchFamily="34" charset="0"/>
              <a:cs typeface="AL-Mohanad Bold" pitchFamily="2" charset="-78"/>
            </a:endParaRPr>
          </a:p>
        </p:txBody>
      </p:sp>
      <p:sp>
        <p:nvSpPr>
          <p:cNvPr id="6" name="Title 1"/>
          <p:cNvSpPr>
            <a:spLocks/>
          </p:cNvSpPr>
          <p:nvPr/>
        </p:nvSpPr>
        <p:spPr bwMode="auto">
          <a:xfrm>
            <a:off x="838200" y="120650"/>
            <a:ext cx="85344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endParaRPr lang="ar-SA" sz="6400" b="0">
              <a:solidFill>
                <a:srgbClr val="376092"/>
              </a:solidFill>
              <a:latin typeface="Calibri" pitchFamily="34" charset="0"/>
              <a:cs typeface="AL-Battar" pitchFamily="2" charset="-78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 idx="4294967295"/>
          </p:nvPr>
        </p:nvSpPr>
        <p:spPr>
          <a:xfrm>
            <a:off x="457200" y="2971800"/>
            <a:ext cx="8763000" cy="1143000"/>
          </a:xfrm>
        </p:spPr>
        <p:txBody>
          <a:bodyPr/>
          <a:lstStyle/>
          <a:p>
            <a:pPr eaLnBrk="1" hangingPunct="1"/>
            <a:r>
              <a:rPr lang="ar-SA" sz="6000" dirty="0" smtClean="0">
                <a:solidFill>
                  <a:srgbClr val="0070C0"/>
                </a:solidFill>
                <a:cs typeface="Arial" pitchFamily="34" charset="0"/>
              </a:rPr>
              <a:t>مع </a:t>
            </a:r>
            <a:r>
              <a:rPr lang="ar-SA" sz="6000" dirty="0">
                <a:solidFill>
                  <a:srgbClr val="0070C0"/>
                </a:solidFill>
                <a:cs typeface="Arial" pitchFamily="34" charset="0"/>
              </a:rPr>
              <a:t>تمنياتي للجميع بالنجاح </a:t>
            </a:r>
            <a:r>
              <a:rPr lang="ar-SA" sz="6000" dirty="0" smtClean="0">
                <a:solidFill>
                  <a:srgbClr val="0070C0"/>
                </a:solidFill>
                <a:cs typeface="Arial" pitchFamily="34" charset="0"/>
              </a:rPr>
              <a:t>والتوفيق</a:t>
            </a:r>
          </a:p>
        </p:txBody>
      </p:sp>
    </p:spTree>
    <p:extLst>
      <p:ext uri="{BB962C8B-B14F-4D97-AF65-F5344CB8AC3E}">
        <p14:creationId xmlns:p14="http://schemas.microsoft.com/office/powerpoint/2010/main" val="971108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20180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" name="Subtitle 2"/>
          <p:cNvSpPr txBox="1">
            <a:spLocks/>
          </p:cNvSpPr>
          <p:nvPr/>
        </p:nvSpPr>
        <p:spPr bwMode="auto">
          <a:xfrm>
            <a:off x="5822951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" name="Group 7"/>
          <p:cNvGrpSpPr>
            <a:grpSpLocks/>
          </p:cNvGrpSpPr>
          <p:nvPr/>
        </p:nvGrpSpPr>
        <p:grpSpPr bwMode="auto">
          <a:xfrm>
            <a:off x="6494463" y="1981202"/>
            <a:ext cx="2600325" cy="2524125"/>
            <a:chOff x="5210750" y="1066800"/>
            <a:chExt cx="2976900" cy="3130677"/>
          </a:xfrm>
        </p:grpSpPr>
        <p:sp>
          <p:nvSpPr>
            <p:cNvPr id="6" name="Oval 5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8" name="Freeform 7"/>
          <p:cNvSpPr/>
          <p:nvPr/>
        </p:nvSpPr>
        <p:spPr>
          <a:xfrm>
            <a:off x="0" y="27432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Title 1"/>
          <p:cNvSpPr txBox="1">
            <a:spLocks/>
          </p:cNvSpPr>
          <p:nvPr/>
        </p:nvSpPr>
        <p:spPr bwMode="auto">
          <a:xfrm>
            <a:off x="457201" y="2971802"/>
            <a:ext cx="509905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700" b="1" dirty="0" smtClean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DZ" sz="4000" b="1" dirty="0" smtClean="0"/>
              <a:t>نظرية المنظمات</a:t>
            </a:r>
            <a:endParaRPr lang="en-US" sz="4000" dirty="0" smtClean="0"/>
          </a:p>
          <a:p>
            <a:pPr algn="ctr"/>
            <a:r>
              <a:rPr lang="ar-EG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endParaRPr lang="en-US" sz="1700" b="1" dirty="0" smtClean="0">
              <a:solidFill>
                <a:srgbClr val="7F7F7F"/>
              </a:solidFill>
              <a:latin typeface="Calibri" pitchFamily="34" charset="0"/>
            </a:endParaRPr>
          </a:p>
          <a:p>
            <a:pPr algn="ctr"/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أ.د عيسى </a:t>
            </a:r>
            <a:r>
              <a:rPr lang="ar-SA" sz="2600" b="1" dirty="0" err="1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حيرش</a:t>
            </a:r>
            <a:endParaRPr lang="en-US" sz="2600" b="1" dirty="0">
              <a:solidFill>
                <a:srgbClr val="7F7F7F"/>
              </a:solidFill>
              <a:latin typeface="Calibri" pitchFamily="34" charset="0"/>
              <a:cs typeface="Times New Roman" pitchFamily="18" charset="0"/>
            </a:endParaRPr>
          </a:p>
          <a:p>
            <a:pPr algn="ctr"/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1077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86000" y="2133600"/>
            <a:ext cx="5029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DZ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المحاضرة الرابعة</a:t>
            </a:r>
            <a:endParaRPr lang="en-US" sz="4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311613" y="3048000"/>
            <a:ext cx="5029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DZ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النظريات التقليدية 2</a:t>
            </a:r>
            <a:endParaRPr lang="en-US" sz="4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Flowchart: Delay 2"/>
          <p:cNvSpPr/>
          <p:nvPr/>
        </p:nvSpPr>
        <p:spPr>
          <a:xfrm>
            <a:off x="-40555" y="2252490"/>
            <a:ext cx="2221326" cy="1371600"/>
          </a:xfrm>
          <a:prstGeom prst="flowChartDelay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lowchart: Delay 5"/>
          <p:cNvSpPr/>
          <p:nvPr/>
        </p:nvSpPr>
        <p:spPr>
          <a:xfrm rot="10800000">
            <a:off x="7543800" y="2227089"/>
            <a:ext cx="2342350" cy="1371600"/>
          </a:xfrm>
          <a:prstGeom prst="flowChartDelay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3822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667000" y="601561"/>
            <a:ext cx="2743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3200" b="1" dirty="0" smtClean="0"/>
              <a:t>محتوى الفصل</a:t>
            </a:r>
            <a:endParaRPr lang="en-US" sz="32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5792161" y="1186336"/>
            <a:ext cx="2743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b="1" dirty="0" smtClean="0"/>
              <a:t>النظرية الكلاسيكية</a:t>
            </a:r>
            <a:endParaRPr lang="en-US" sz="28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6070386" y="1644741"/>
            <a:ext cx="1981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Taylor</a:t>
            </a:r>
            <a:endParaRPr lang="en-US" sz="2800" dirty="0"/>
          </a:p>
        </p:txBody>
      </p:sp>
      <p:sp>
        <p:nvSpPr>
          <p:cNvPr id="11" name="TextBox 10"/>
          <p:cNvSpPr txBox="1"/>
          <p:nvPr/>
        </p:nvSpPr>
        <p:spPr>
          <a:xfrm>
            <a:off x="5977218" y="2608732"/>
            <a:ext cx="1981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/>
              <a:t>Fayol</a:t>
            </a:r>
            <a:endParaRPr lang="en-US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6038689" y="3206430"/>
            <a:ext cx="1981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Weber</a:t>
            </a:r>
            <a:endParaRPr lang="en-US" sz="2800" dirty="0"/>
          </a:p>
        </p:txBody>
      </p:sp>
      <p:sp>
        <p:nvSpPr>
          <p:cNvPr id="13" name="TextBox 12"/>
          <p:cNvSpPr txBox="1"/>
          <p:nvPr/>
        </p:nvSpPr>
        <p:spPr>
          <a:xfrm>
            <a:off x="4557486" y="3729650"/>
            <a:ext cx="4191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b="1" dirty="0" smtClean="0"/>
              <a:t>نظرية العل\اقات الإنسانية</a:t>
            </a:r>
            <a:endParaRPr lang="en-US" sz="28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6032393" y="2183181"/>
            <a:ext cx="1981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Ford</a:t>
            </a:r>
            <a:endParaRPr lang="en-US" sz="2800" dirty="0"/>
          </a:p>
        </p:txBody>
      </p:sp>
      <p:sp>
        <p:nvSpPr>
          <p:cNvPr id="15" name="TextBox 14"/>
          <p:cNvSpPr txBox="1"/>
          <p:nvPr/>
        </p:nvSpPr>
        <p:spPr>
          <a:xfrm>
            <a:off x="6006993" y="4252870"/>
            <a:ext cx="20445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Mayo</a:t>
            </a:r>
            <a:endParaRPr lang="en-US" sz="2800" dirty="0"/>
          </a:p>
        </p:txBody>
      </p:sp>
      <p:sp>
        <p:nvSpPr>
          <p:cNvPr id="16" name="TextBox 15"/>
          <p:cNvSpPr txBox="1"/>
          <p:nvPr/>
        </p:nvSpPr>
        <p:spPr>
          <a:xfrm>
            <a:off x="6006991" y="4825476"/>
            <a:ext cx="20445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/>
              <a:t>Lewin</a:t>
            </a:r>
            <a:endParaRPr lang="en-US" sz="2800" dirty="0"/>
          </a:p>
        </p:txBody>
      </p:sp>
      <p:sp>
        <p:nvSpPr>
          <p:cNvPr id="17" name="TextBox 16"/>
          <p:cNvSpPr txBox="1"/>
          <p:nvPr/>
        </p:nvSpPr>
        <p:spPr>
          <a:xfrm>
            <a:off x="6006992" y="5384891"/>
            <a:ext cx="20445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/>
              <a:t>Argyris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8119236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1" dur="2000" fill="hold"/>
                                        <p:tgtEl>
                                          <p:spTgt spid="1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5" dur="2000" fill="hold"/>
                                        <p:tgtEl>
                                          <p:spTgt spid="1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7" dur="2000" fill="hold"/>
                                        <p:tgtEl>
                                          <p:spTgt spid="1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8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9" dur="2000" fill="hold"/>
                                        <p:tgtEl>
                                          <p:spTgt spid="1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1" dur="2000" fill="hold"/>
                                        <p:tgtEl>
                                          <p:spTgt spid="1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t2.gstatic.com/images?q=tbn:ANd9GcTYBM7dkHx4J7QEBftfRpDpW0ooJdvTpkGn7AM_gClS83m9Rz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0615" y="1295402"/>
            <a:ext cx="1895475" cy="2419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970289" y="486154"/>
            <a:ext cx="4495800" cy="461665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r" rtl="0"/>
            <a:r>
              <a:rPr lang="en-US" sz="2400" dirty="0" smtClean="0">
                <a:solidFill>
                  <a:schemeClr val="bg1"/>
                </a:solidFill>
              </a:rPr>
              <a:t>Max WEBER </a:t>
            </a:r>
            <a:r>
              <a:rPr lang="en-US" sz="2400" dirty="0">
                <a:solidFill>
                  <a:schemeClr val="bg1"/>
                </a:solidFill>
              </a:rPr>
              <a:t>(</a:t>
            </a:r>
            <a:r>
              <a:rPr lang="en-US" sz="2400" dirty="0" smtClean="0">
                <a:solidFill>
                  <a:schemeClr val="bg1"/>
                </a:solidFill>
              </a:rPr>
              <a:t>1864-1920)</a:t>
            </a:r>
            <a:r>
              <a:rPr lang="ar-DZ" sz="2400" dirty="0" smtClean="0">
                <a:solidFill>
                  <a:schemeClr val="bg1"/>
                </a:solidFill>
              </a:rPr>
              <a:t>1.2.4- 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127500" y="1295402"/>
            <a:ext cx="30543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/>
              <a:t>عالم اجتماع ألماني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4124814" y="2274244"/>
            <a:ext cx="30543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/>
              <a:t>مدرس الاقتصاد السياسي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16916" y="3299254"/>
            <a:ext cx="720127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/>
              <a:t>باحث وليس ممارس مثل  </a:t>
            </a:r>
            <a:r>
              <a:rPr lang="en-US" sz="2800" dirty="0" smtClean="0"/>
              <a:t>Taylor</a:t>
            </a:r>
            <a:r>
              <a:rPr lang="ar-DZ" sz="2800" dirty="0" smtClean="0"/>
              <a:t> و </a:t>
            </a:r>
            <a:r>
              <a:rPr lang="en-US" sz="2800" dirty="0" smtClean="0"/>
              <a:t>Ford</a:t>
            </a:r>
            <a:r>
              <a:rPr lang="ar-DZ" sz="2800" dirty="0" smtClean="0"/>
              <a:t>  و</a:t>
            </a:r>
            <a:r>
              <a:rPr lang="en-US" sz="2800" dirty="0" err="1"/>
              <a:t>Fayol</a:t>
            </a:r>
            <a:r>
              <a:rPr lang="ar-DZ" sz="2800" dirty="0" smtClean="0"/>
              <a:t>  الذين كانوا كلهم يمارسون عملهم في المؤسسات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-19423" y="4572000"/>
            <a:ext cx="72012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/>
              <a:t>لا يقترح أي تنظيم ولكن يرجح من الواقع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2806701" y="5562600"/>
            <a:ext cx="44114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/>
              <a:t>كان يبحث في مجالات علم الاجتماع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77363222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  <p:bldP spid="7" grpId="0"/>
      <p:bldP spid="8" grpId="0"/>
    </p:bld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970289" y="486154"/>
            <a:ext cx="4495800" cy="461665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DZ" sz="2400" dirty="0" smtClean="0">
                <a:solidFill>
                  <a:schemeClr val="bg1"/>
                </a:solidFill>
              </a:rPr>
              <a:t>أ- إسهامات </a:t>
            </a:r>
            <a:r>
              <a:rPr lang="en-US" sz="2400" dirty="0" smtClean="0">
                <a:solidFill>
                  <a:schemeClr val="bg1"/>
                </a:solidFill>
              </a:rPr>
              <a:t>Max WEBER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512051" y="2823866"/>
            <a:ext cx="12225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400" dirty="0" smtClean="0"/>
              <a:t>فرق </a:t>
            </a:r>
            <a:r>
              <a:rPr lang="ar-DZ" sz="2800" dirty="0" smtClean="0"/>
              <a:t>بين</a:t>
            </a:r>
            <a:endParaRPr lang="en-US" sz="2800" dirty="0"/>
          </a:p>
        </p:txBody>
      </p:sp>
      <p:sp>
        <p:nvSpPr>
          <p:cNvPr id="4" name="Rectangle 3"/>
          <p:cNvSpPr/>
          <p:nvPr/>
        </p:nvSpPr>
        <p:spPr>
          <a:xfrm>
            <a:off x="2972030" y="3926533"/>
            <a:ext cx="355377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ar-DZ" sz="2400" b="1" u="sng" dirty="0" smtClean="0">
                <a:solidFill>
                  <a:srgbClr val="0070C0"/>
                </a:solidFill>
              </a:rPr>
              <a:t>والسلطة</a:t>
            </a:r>
            <a:r>
              <a:rPr lang="ar-DZ" sz="2400" dirty="0" smtClean="0">
                <a:solidFill>
                  <a:prstClr val="black"/>
                </a:solidFill>
              </a:rPr>
              <a:t> </a:t>
            </a:r>
            <a:r>
              <a:rPr lang="en-US" sz="2400" dirty="0" smtClean="0">
                <a:solidFill>
                  <a:prstClr val="black"/>
                </a:solidFill>
              </a:rPr>
              <a:t>)</a:t>
            </a:r>
            <a:r>
              <a:rPr lang="ar-DZ" sz="2400" dirty="0" smtClean="0">
                <a:solidFill>
                  <a:prstClr val="black"/>
                </a:solidFill>
              </a:rPr>
              <a:t> </a:t>
            </a:r>
            <a:r>
              <a:rPr lang="en-US" sz="2400" dirty="0">
                <a:solidFill>
                  <a:prstClr val="black"/>
                </a:solidFill>
              </a:rPr>
              <a:t>(</a:t>
            </a:r>
            <a:r>
              <a:rPr lang="en-US" sz="2400" dirty="0">
                <a:solidFill>
                  <a:srgbClr val="0070C0"/>
                </a:solidFill>
              </a:rPr>
              <a:t>authority</a:t>
            </a:r>
            <a:r>
              <a:rPr lang="ar-DZ" sz="2400" dirty="0">
                <a:solidFill>
                  <a:prstClr val="black"/>
                </a:solidFill>
              </a:rPr>
              <a:t> </a:t>
            </a:r>
            <a:r>
              <a:rPr lang="ar-DZ" sz="2400" dirty="0" smtClean="0">
                <a:solidFill>
                  <a:prstClr val="black"/>
                </a:solidFill>
              </a:rPr>
              <a:t>: </a:t>
            </a:r>
            <a:endParaRPr lang="en-US" sz="2400" dirty="0"/>
          </a:p>
        </p:txBody>
      </p:sp>
      <p:sp>
        <p:nvSpPr>
          <p:cNvPr id="5" name="Rectangle 4"/>
          <p:cNvSpPr/>
          <p:nvPr/>
        </p:nvSpPr>
        <p:spPr>
          <a:xfrm>
            <a:off x="3552079" y="1752600"/>
            <a:ext cx="29737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 rtl="1"/>
            <a:r>
              <a:rPr lang="ar-DZ" sz="2400" b="1" u="sng" dirty="0" smtClean="0">
                <a:solidFill>
                  <a:srgbClr val="0070C0"/>
                </a:solidFill>
              </a:rPr>
              <a:t>الحكم</a:t>
            </a:r>
            <a:r>
              <a:rPr lang="en-US" sz="2400" dirty="0" smtClean="0">
                <a:solidFill>
                  <a:srgbClr val="0070C0"/>
                </a:solidFill>
              </a:rPr>
              <a:t> </a:t>
            </a:r>
            <a:r>
              <a:rPr lang="en-US" sz="2400" dirty="0">
                <a:solidFill>
                  <a:prstClr val="black"/>
                </a:solidFill>
              </a:rPr>
              <a:t>)  </a:t>
            </a:r>
            <a:r>
              <a:rPr lang="ar-DZ" sz="2400" dirty="0">
                <a:solidFill>
                  <a:prstClr val="black"/>
                </a:solidFill>
              </a:rPr>
              <a:t> </a:t>
            </a:r>
            <a:r>
              <a:rPr lang="en-US" sz="2400" dirty="0">
                <a:solidFill>
                  <a:prstClr val="black"/>
                </a:solidFill>
              </a:rPr>
              <a:t>(</a:t>
            </a:r>
            <a:r>
              <a:rPr lang="en-US" sz="2400" dirty="0" smtClean="0">
                <a:solidFill>
                  <a:srgbClr val="0070C0"/>
                </a:solidFill>
              </a:rPr>
              <a:t>power</a:t>
            </a:r>
            <a:r>
              <a:rPr lang="ar-DZ" sz="2400" dirty="0" smtClean="0">
                <a:solidFill>
                  <a:prstClr val="black"/>
                </a:solidFill>
              </a:rPr>
              <a:t>: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6" name="Flowchart: Preparation 5"/>
          <p:cNvSpPr/>
          <p:nvPr/>
        </p:nvSpPr>
        <p:spPr>
          <a:xfrm>
            <a:off x="8817136" y="2970739"/>
            <a:ext cx="495300" cy="369332"/>
          </a:xfrm>
          <a:prstGeom prst="flowChartPrepar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800" dirty="0" smtClean="0"/>
              <a:t>1</a:t>
            </a:r>
            <a:endParaRPr lang="en-US" sz="2800" dirty="0"/>
          </a:p>
        </p:txBody>
      </p:sp>
      <p:sp>
        <p:nvSpPr>
          <p:cNvPr id="7" name="Rectangle 6"/>
          <p:cNvSpPr/>
          <p:nvPr/>
        </p:nvSpPr>
        <p:spPr>
          <a:xfrm>
            <a:off x="533400" y="2201298"/>
            <a:ext cx="590792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ar-DZ" sz="2800" dirty="0">
                <a:solidFill>
                  <a:prstClr val="black"/>
                </a:solidFill>
              </a:rPr>
              <a:t>قدرة </a:t>
            </a:r>
            <a:r>
              <a:rPr lang="ar-DZ" sz="2800" dirty="0" smtClean="0">
                <a:solidFill>
                  <a:prstClr val="black"/>
                </a:solidFill>
              </a:rPr>
              <a:t>جهة معينة (شخص أو هيئة ...) على </a:t>
            </a:r>
            <a:r>
              <a:rPr lang="ar-DZ" sz="2800" b="1" dirty="0" smtClean="0">
                <a:solidFill>
                  <a:srgbClr val="C00000"/>
                </a:solidFill>
              </a:rPr>
              <a:t>فرض</a:t>
            </a:r>
            <a:r>
              <a:rPr lang="ar-DZ" sz="2800" dirty="0" smtClean="0">
                <a:solidFill>
                  <a:prstClr val="black"/>
                </a:solidFill>
              </a:rPr>
              <a:t> تنفيذ أوامرها على جهة آخر </a:t>
            </a:r>
            <a:endParaRPr lang="en-US" sz="2800" dirty="0"/>
          </a:p>
        </p:txBody>
      </p:sp>
      <p:sp>
        <p:nvSpPr>
          <p:cNvPr id="8" name="Rectangle 7"/>
          <p:cNvSpPr/>
          <p:nvPr/>
        </p:nvSpPr>
        <p:spPr>
          <a:xfrm>
            <a:off x="304801" y="4414151"/>
            <a:ext cx="622100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ar-DZ" sz="2800" dirty="0">
                <a:solidFill>
                  <a:prstClr val="black"/>
                </a:solidFill>
              </a:rPr>
              <a:t>قدرة </a:t>
            </a:r>
            <a:r>
              <a:rPr lang="ar-DZ" sz="2800" dirty="0" smtClean="0">
                <a:solidFill>
                  <a:prstClr val="black"/>
                </a:solidFill>
              </a:rPr>
              <a:t>جهة معينة على جعل جهة أخرى تطيع الأوامر وتتبع التوجيهات </a:t>
            </a:r>
            <a:r>
              <a:rPr lang="ar-DZ" sz="2800" b="1" dirty="0" smtClean="0">
                <a:solidFill>
                  <a:srgbClr val="C00000"/>
                </a:solidFill>
              </a:rPr>
              <a:t>طوعا</a:t>
            </a:r>
            <a:endParaRPr lang="en-US" sz="2800" b="1" dirty="0">
              <a:solidFill>
                <a:srgbClr val="C000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475427" y="3260837"/>
            <a:ext cx="283763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ar-DZ" sz="2800" dirty="0" smtClean="0">
                <a:solidFill>
                  <a:srgbClr val="C00000"/>
                </a:solidFill>
              </a:rPr>
              <a:t>الحكم يحمل مفهوم القوة</a:t>
            </a:r>
            <a:endParaRPr lang="en-US" sz="2800" dirty="0">
              <a:solidFill>
                <a:srgbClr val="C0000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036298" y="5442319"/>
            <a:ext cx="328647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ar-DZ" sz="2800" dirty="0" smtClean="0">
                <a:solidFill>
                  <a:srgbClr val="C00000"/>
                </a:solidFill>
              </a:rPr>
              <a:t>السلطة لا تحمل مفهوم القوة</a:t>
            </a:r>
            <a:endParaRPr lang="en-US" sz="2800" dirty="0">
              <a:solidFill>
                <a:srgbClr val="C00000"/>
              </a:solidFill>
            </a:endParaRPr>
          </a:p>
        </p:txBody>
      </p:sp>
      <p:cxnSp>
        <p:nvCxnSpPr>
          <p:cNvPr id="12" name="Elbow Connector 11"/>
          <p:cNvCxnSpPr>
            <a:stCxn id="3" idx="1"/>
            <a:endCxn id="5" idx="3"/>
          </p:cNvCxnSpPr>
          <p:nvPr/>
        </p:nvCxnSpPr>
        <p:spPr>
          <a:xfrm rot="10800000">
            <a:off x="6525805" y="1983434"/>
            <a:ext cx="986247" cy="1102043"/>
          </a:xfrm>
          <a:prstGeom prst="bentConnector3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4" name="Elbow Connector 13"/>
          <p:cNvCxnSpPr>
            <a:stCxn id="3" idx="1"/>
            <a:endCxn id="4" idx="3"/>
          </p:cNvCxnSpPr>
          <p:nvPr/>
        </p:nvCxnSpPr>
        <p:spPr>
          <a:xfrm rot="10800000" flipV="1">
            <a:off x="6525805" y="3085476"/>
            <a:ext cx="986246" cy="1071890"/>
          </a:xfrm>
          <a:prstGeom prst="bentConnector3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6026151" y="1371600"/>
            <a:ext cx="28735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/>
              <a:t>من أهم إسهاماته أنه </a:t>
            </a:r>
            <a:endParaRPr lang="en-US" sz="2800" dirty="0"/>
          </a:p>
        </p:txBody>
      </p:sp>
      <p:pic>
        <p:nvPicPr>
          <p:cNvPr id="1026" name="Picture 2" descr="http://i.istockimg.com/file_thumbview_approve/8588423/2/stock-photo-8588423-on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4603923" y="3043028"/>
            <a:ext cx="694609" cy="1130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2" descr="http://i.istockimg.com/file_thumbview_approve/8588423/2/stock-photo-8588423-on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4613636" y="5216356"/>
            <a:ext cx="694609" cy="1130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215455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 animBg="1"/>
      <p:bldP spid="7" grpId="0"/>
      <p:bldP spid="8" grpId="0"/>
      <p:bldP spid="9" grpId="0"/>
      <p:bldP spid="10" grpId="0"/>
    </p:bld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08700" y="5184414"/>
            <a:ext cx="29742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400" dirty="0" smtClean="0"/>
              <a:t>حدد 3 أنواع </a:t>
            </a:r>
            <a:r>
              <a:rPr lang="ar-DZ" sz="2800" dirty="0" smtClean="0"/>
              <a:t>للشرعية</a:t>
            </a:r>
            <a:r>
              <a:rPr lang="ar-DZ" sz="2400" dirty="0" smtClean="0"/>
              <a:t> : </a:t>
            </a:r>
            <a:endParaRPr lang="en-US" sz="2400" dirty="0"/>
          </a:p>
        </p:txBody>
      </p:sp>
      <p:sp>
        <p:nvSpPr>
          <p:cNvPr id="3" name="Flowchart: Preparation 2"/>
          <p:cNvSpPr/>
          <p:nvPr/>
        </p:nvSpPr>
        <p:spPr>
          <a:xfrm>
            <a:off x="9115635" y="5276746"/>
            <a:ext cx="495300" cy="369332"/>
          </a:xfrm>
          <a:prstGeom prst="flowChartPrepar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dirty="0" smtClean="0"/>
              <a:t>2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010149" y="477577"/>
            <a:ext cx="45402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400" dirty="0" smtClean="0"/>
              <a:t>القوة هي التي تمكّن الحكم 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2133600" y="987752"/>
            <a:ext cx="50548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b="1" dirty="0" smtClean="0">
                <a:solidFill>
                  <a:srgbClr val="C00000"/>
                </a:solidFill>
              </a:rPr>
              <a:t>السؤال : ما الذي يجعل السلطة ممكنة ؟</a:t>
            </a:r>
            <a:endParaRPr lang="en-US" sz="2800" b="1" dirty="0">
              <a:solidFill>
                <a:srgbClr val="C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14849" y="1914491"/>
            <a:ext cx="50355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/>
              <a:t>كان هذا السؤال الذي شغل </a:t>
            </a:r>
            <a:r>
              <a:rPr lang="en-US" sz="2800" dirty="0" smtClean="0"/>
              <a:t>Weber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2766036" y="2819400"/>
            <a:ext cx="66742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/>
              <a:t>توصل إلى أن </a:t>
            </a:r>
            <a:r>
              <a:rPr lang="ar-DZ" sz="2800" b="1" dirty="0" smtClean="0">
                <a:solidFill>
                  <a:srgbClr val="C00000"/>
                </a:solidFill>
              </a:rPr>
              <a:t>الشرعية</a:t>
            </a:r>
            <a:r>
              <a:rPr lang="ar-DZ" sz="2800" dirty="0" smtClean="0"/>
              <a:t> هي التي تمكّن السلطة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2846693" y="3810001"/>
            <a:ext cx="44881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b="1" dirty="0" smtClean="0">
                <a:solidFill>
                  <a:srgbClr val="C00000"/>
                </a:solidFill>
              </a:rPr>
              <a:t>السؤال : من أين تأتي الشرعية ؟</a:t>
            </a:r>
            <a:endParaRPr lang="en-US" sz="2800" b="1" dirty="0">
              <a:solidFill>
                <a:srgbClr val="C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706284" y="4607350"/>
            <a:ext cx="26938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/>
              <a:t>الشرعية الكاريزمية  </a:t>
            </a:r>
            <a:endParaRPr lang="en-US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2760569" y="5168761"/>
            <a:ext cx="26938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/>
              <a:t>الشرعية</a:t>
            </a:r>
            <a:r>
              <a:rPr lang="ar-DZ" sz="2400" dirty="0" smtClean="0"/>
              <a:t> التقليدية </a:t>
            </a:r>
            <a:endParaRPr 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2724150" y="5834391"/>
            <a:ext cx="26938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/>
              <a:t>الشرعية القانونية </a:t>
            </a:r>
            <a:endParaRPr lang="en-US" sz="2800" dirty="0"/>
          </a:p>
        </p:txBody>
      </p:sp>
      <p:cxnSp>
        <p:nvCxnSpPr>
          <p:cNvPr id="13" name="Elbow Connector 12"/>
          <p:cNvCxnSpPr>
            <a:stCxn id="2" idx="1"/>
          </p:cNvCxnSpPr>
          <p:nvPr/>
        </p:nvCxnSpPr>
        <p:spPr>
          <a:xfrm rot="10800000">
            <a:off x="5418020" y="4800600"/>
            <a:ext cx="690681" cy="645424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6" name="Elbow Connector 15"/>
          <p:cNvCxnSpPr>
            <a:stCxn id="2" idx="1"/>
          </p:cNvCxnSpPr>
          <p:nvPr/>
        </p:nvCxnSpPr>
        <p:spPr>
          <a:xfrm rot="10800000" flipV="1">
            <a:off x="5470792" y="5446024"/>
            <a:ext cx="637909" cy="649976"/>
          </a:xfrm>
          <a:prstGeom prst="bentConnector3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8" name="Elbow Connector 17"/>
          <p:cNvCxnSpPr>
            <a:stCxn id="2" idx="1"/>
            <a:endCxn id="10" idx="3"/>
          </p:cNvCxnSpPr>
          <p:nvPr/>
        </p:nvCxnSpPr>
        <p:spPr>
          <a:xfrm rot="10800000">
            <a:off x="5454438" y="5430372"/>
            <a:ext cx="654262" cy="15653"/>
          </a:xfrm>
          <a:prstGeom prst="bentConnector3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22722621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2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5" grpId="0"/>
      <p:bldP spid="6" grpId="0"/>
      <p:bldP spid="7" grpId="0"/>
      <p:bldP spid="8" grpId="0"/>
      <p:bldP spid="8" grpId="1"/>
      <p:bldP spid="9" grpId="0"/>
      <p:bldP spid="10" grpId="0"/>
      <p:bldP spid="11" grpId="0"/>
    </p:bld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33433" y="528936"/>
            <a:ext cx="26938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400" u="sng" dirty="0" smtClean="0"/>
              <a:t>الشرعية الكاريزمية : </a:t>
            </a:r>
            <a:endParaRPr lang="en-US" sz="2400" u="sng" dirty="0"/>
          </a:p>
        </p:txBody>
      </p:sp>
      <p:sp>
        <p:nvSpPr>
          <p:cNvPr id="3" name="TextBox 2"/>
          <p:cNvSpPr txBox="1"/>
          <p:nvPr/>
        </p:nvSpPr>
        <p:spPr>
          <a:xfrm>
            <a:off x="6616138" y="2480408"/>
            <a:ext cx="22252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400" u="sng" dirty="0" smtClean="0"/>
              <a:t>الشرعية التقليدية </a:t>
            </a:r>
            <a:endParaRPr lang="en-US" sz="2400" u="sng" dirty="0"/>
          </a:p>
        </p:txBody>
      </p:sp>
      <p:sp>
        <p:nvSpPr>
          <p:cNvPr id="4" name="TextBox 3"/>
          <p:cNvSpPr txBox="1"/>
          <p:nvPr/>
        </p:nvSpPr>
        <p:spPr>
          <a:xfrm>
            <a:off x="6603999" y="4114801"/>
            <a:ext cx="2225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400" u="sng" dirty="0" smtClean="0"/>
              <a:t>الشرعية القانونية </a:t>
            </a:r>
            <a:endParaRPr lang="en-US" sz="2400" u="sng" dirty="0"/>
          </a:p>
        </p:txBody>
      </p:sp>
      <p:sp>
        <p:nvSpPr>
          <p:cNvPr id="5" name="TextBox 4"/>
          <p:cNvSpPr txBox="1"/>
          <p:nvPr/>
        </p:nvSpPr>
        <p:spPr>
          <a:xfrm>
            <a:off x="412752" y="1062336"/>
            <a:ext cx="62610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400" dirty="0" smtClean="0"/>
              <a:t>الكاريزما هي التي تعطي للسلطة شرعيتها 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412751" y="1524001"/>
            <a:ext cx="62610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400" dirty="0" smtClean="0"/>
              <a:t>الشرعية مستمدة من الخصائص والصفات الشخصية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3543294" y="2823020"/>
            <a:ext cx="31305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400" dirty="0" smtClean="0"/>
              <a:t>تكتسب الشرعية بالتقليد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1155701" y="3313498"/>
            <a:ext cx="55181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400" dirty="0" smtClean="0"/>
              <a:t>حسب الثقافة السائدة، والأعراف، والاعتقادات ...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869201" y="4459622"/>
            <a:ext cx="55181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400" dirty="0" smtClean="0"/>
              <a:t>الشرعية تأتي من القانون</a:t>
            </a:r>
            <a:endParaRPr 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886197" y="4940778"/>
            <a:ext cx="55181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400" dirty="0" smtClean="0"/>
              <a:t>الصفة القانونية هي منبع الشرعية هنا</a:t>
            </a:r>
            <a:endParaRPr lang="en-US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82551" y="5334001"/>
            <a:ext cx="63217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400" dirty="0" smtClean="0"/>
              <a:t>يسميها  </a:t>
            </a:r>
            <a:r>
              <a:rPr lang="en-US" sz="2400" dirty="0" smtClean="0"/>
              <a:t>Max Weber</a:t>
            </a:r>
            <a:r>
              <a:rPr lang="ar-DZ" sz="2400" dirty="0" smtClean="0"/>
              <a:t> أيضا </a:t>
            </a:r>
            <a:r>
              <a:rPr lang="ar-DZ" sz="2400" b="1" dirty="0" smtClean="0">
                <a:solidFill>
                  <a:srgbClr val="C00000"/>
                </a:solidFill>
              </a:rPr>
              <a:t>الشرعية العقلانية </a:t>
            </a:r>
            <a:r>
              <a:rPr lang="ar-DZ" sz="2400" dirty="0" smtClean="0"/>
              <a:t>(لأنها تقوم على علاقات وقواعد عقلانية</a:t>
            </a:r>
            <a:r>
              <a:rPr lang="en-US" sz="2400" dirty="0" smtClean="0"/>
              <a:t> </a:t>
            </a:r>
            <a:r>
              <a:rPr lang="ar-DZ" sz="2400" dirty="0" smtClean="0"/>
              <a:t> عكس النوعين السابقين)  </a:t>
            </a:r>
            <a:endParaRPr lang="en-US" sz="2400" dirty="0"/>
          </a:p>
        </p:txBody>
      </p:sp>
      <p:pic>
        <p:nvPicPr>
          <p:cNvPr id="2050" name="Picture 2" descr="http://t3.gstatic.com/images?q=tbn:ANd9GcROcvddyvSWinNsqXbFgU24QeNN2JMO7AO7CsS9lpakf5VBD86uNQ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9720" y="1062336"/>
            <a:ext cx="1136918" cy="1049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http://t3.gstatic.com/images?q=tbn:ANd9GcROcvddyvSWinNsqXbFgU24QeNN2JMO7AO7CsS9lpakf5VBD86uNQ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3837" y="2942072"/>
            <a:ext cx="1105355" cy="1020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http://t3.gstatic.com/images?q=tbn:ANd9GcROcvddyvSWinNsqXbFgU24QeNN2JMO7AO7CsS9lpakf5VBD86uNQ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6050" y="5029200"/>
            <a:ext cx="1085862" cy="1002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278160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8" grpId="0"/>
      <p:bldP spid="9" grpId="0"/>
      <p:bldP spid="10" grpId="0"/>
      <p:bldP spid="11" grpId="0"/>
      <p:bldP spid="12" grpId="0"/>
    </p:bld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264400" y="152401"/>
            <a:ext cx="11621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400" dirty="0" smtClean="0"/>
              <a:t>من هنا 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2452220" y="1577734"/>
            <a:ext cx="56468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400" dirty="0" smtClean="0">
                <a:solidFill>
                  <a:srgbClr val="0070C0"/>
                </a:solidFill>
              </a:rPr>
              <a:t>السلطة الكاريزمية </a:t>
            </a:r>
            <a:r>
              <a:rPr lang="ar-DZ" sz="2400" dirty="0" smtClean="0"/>
              <a:t>(المستندة إلى شرعية كاريزمية)   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4953000" y="2897813"/>
            <a:ext cx="24274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400" dirty="0" smtClean="0"/>
              <a:t>تذهب بذهاب صاحبها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5035550" y="2380094"/>
            <a:ext cx="23448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400" dirty="0" smtClean="0"/>
              <a:t>مرتبطة بالشخص</a:t>
            </a:r>
            <a:endParaRPr lang="en-US" sz="2400" dirty="0"/>
          </a:p>
        </p:txBody>
      </p:sp>
      <p:sp>
        <p:nvSpPr>
          <p:cNvPr id="8" name="Rectangle 7"/>
          <p:cNvSpPr/>
          <p:nvPr/>
        </p:nvSpPr>
        <p:spPr>
          <a:xfrm>
            <a:off x="1075242" y="2666981"/>
            <a:ext cx="25699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DZ" sz="2400" dirty="0">
                <a:solidFill>
                  <a:prstClr val="black"/>
                </a:solidFill>
              </a:rPr>
              <a:t>هذه السلطة غير مستقرة </a:t>
            </a:r>
            <a:endParaRPr lang="en-US" dirty="0"/>
          </a:p>
        </p:txBody>
      </p:sp>
      <p:cxnSp>
        <p:nvCxnSpPr>
          <p:cNvPr id="10" name="Straight Arrow Connector 9"/>
          <p:cNvCxnSpPr>
            <a:stCxn id="7" idx="1"/>
            <a:endCxn id="8" idx="3"/>
          </p:cNvCxnSpPr>
          <p:nvPr/>
        </p:nvCxnSpPr>
        <p:spPr>
          <a:xfrm flipH="1">
            <a:off x="3645176" y="2610927"/>
            <a:ext cx="1390374" cy="28688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6" idx="1"/>
            <a:endCxn id="8" idx="3"/>
          </p:cNvCxnSpPr>
          <p:nvPr/>
        </p:nvCxnSpPr>
        <p:spPr>
          <a:xfrm flipH="1" flipV="1">
            <a:off x="3645176" y="2897814"/>
            <a:ext cx="1307824" cy="23083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Down Arrow 13"/>
          <p:cNvSpPr/>
          <p:nvPr/>
        </p:nvSpPr>
        <p:spPr>
          <a:xfrm rot="5400000">
            <a:off x="5037455" y="4562810"/>
            <a:ext cx="708211" cy="41275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3080018" y="3776359"/>
            <a:ext cx="504336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DZ" sz="2400" dirty="0" smtClean="0">
                <a:solidFill>
                  <a:prstClr val="black"/>
                </a:solidFill>
              </a:rPr>
              <a:t>لا يمكن أن تقوم المنظمات على سلطة غير مستقرة</a:t>
            </a:r>
            <a:endParaRPr lang="en-US" dirty="0"/>
          </a:p>
        </p:txBody>
      </p:sp>
      <p:sp>
        <p:nvSpPr>
          <p:cNvPr id="18" name="Rectangle 17"/>
          <p:cNvSpPr/>
          <p:nvPr/>
        </p:nvSpPr>
        <p:spPr>
          <a:xfrm>
            <a:off x="412750" y="4500260"/>
            <a:ext cx="4622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en-US" sz="2400" dirty="0" smtClean="0">
                <a:solidFill>
                  <a:prstClr val="black"/>
                </a:solidFill>
              </a:rPr>
              <a:t>Max Weber</a:t>
            </a:r>
            <a:r>
              <a:rPr lang="ar-DZ" sz="2400" dirty="0" smtClean="0">
                <a:solidFill>
                  <a:prstClr val="black"/>
                </a:solidFill>
              </a:rPr>
              <a:t>  يرفض السلطة </a:t>
            </a:r>
            <a:r>
              <a:rPr lang="ar-DZ" sz="2400" dirty="0">
                <a:solidFill>
                  <a:prstClr val="black"/>
                </a:solidFill>
              </a:rPr>
              <a:t>الكاريزمية </a:t>
            </a:r>
            <a:endParaRPr lang="en-US" dirty="0"/>
          </a:p>
        </p:txBody>
      </p:sp>
      <p:sp>
        <p:nvSpPr>
          <p:cNvPr id="19" name="Flowchart: Preparation 18"/>
          <p:cNvSpPr/>
          <p:nvPr/>
        </p:nvSpPr>
        <p:spPr>
          <a:xfrm>
            <a:off x="8099104" y="899567"/>
            <a:ext cx="495300" cy="369332"/>
          </a:xfrm>
          <a:prstGeom prst="flowChartPrepar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3</a:t>
            </a:r>
            <a:endParaRPr lang="en-US" dirty="0"/>
          </a:p>
        </p:txBody>
      </p:sp>
      <p:sp>
        <p:nvSpPr>
          <p:cNvPr id="20" name="Rectangle 19"/>
          <p:cNvSpPr/>
          <p:nvPr/>
        </p:nvSpPr>
        <p:spPr>
          <a:xfrm>
            <a:off x="3054350" y="853401"/>
            <a:ext cx="487905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 rtl="1"/>
            <a:r>
              <a:rPr lang="ar-DZ" sz="2400" dirty="0">
                <a:solidFill>
                  <a:prstClr val="black"/>
                </a:solidFill>
              </a:rPr>
              <a:t>استنبط 3 </a:t>
            </a:r>
            <a:r>
              <a:rPr lang="ar-DZ" sz="2400" dirty="0" smtClean="0">
                <a:solidFill>
                  <a:prstClr val="black"/>
                </a:solidFill>
              </a:rPr>
              <a:t>أنواع </a:t>
            </a:r>
            <a:r>
              <a:rPr lang="ar-DZ" sz="2400" dirty="0">
                <a:solidFill>
                  <a:prstClr val="black"/>
                </a:solidFill>
              </a:rPr>
              <a:t>من السلطة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21" name="Flowchart: Decision 20"/>
          <p:cNvSpPr/>
          <p:nvPr/>
        </p:nvSpPr>
        <p:spPr>
          <a:xfrm>
            <a:off x="8091824" y="1694265"/>
            <a:ext cx="577850" cy="228600"/>
          </a:xfrm>
          <a:prstGeom prst="flowChartDecision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1468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5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7" grpId="0"/>
      <p:bldP spid="8" grpId="0"/>
      <p:bldP spid="14" grpId="0" animBg="1"/>
      <p:bldP spid="14" grpId="1" animBg="1"/>
      <p:bldP spid="17" grpId="0"/>
      <p:bldP spid="18" grpId="0"/>
      <p:bldP spid="18" grpId="1"/>
      <p:bldP spid="19" grpId="0" animBg="1"/>
      <p:bldP spid="20" grpId="0"/>
      <p:bldP spid="21" grpId="0" animBg="1"/>
    </p:bld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99539" y="3236260"/>
            <a:ext cx="64256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400" dirty="0">
                <a:solidFill>
                  <a:srgbClr val="0070C0"/>
                </a:solidFill>
              </a:rPr>
              <a:t>السلطة القانونية </a:t>
            </a:r>
            <a:r>
              <a:rPr lang="ar-DZ" sz="2400" dirty="0" smtClean="0"/>
              <a:t>(العقلية)</a:t>
            </a:r>
            <a:r>
              <a:rPr lang="ar-DZ" sz="2400" dirty="0"/>
              <a:t> (المستندة إلى شرعية </a:t>
            </a:r>
            <a:r>
              <a:rPr lang="ar-DZ" sz="2400" dirty="0" smtClean="0"/>
              <a:t>قانونية)</a:t>
            </a:r>
            <a:endParaRPr lang="en-US" sz="2400" dirty="0"/>
          </a:p>
        </p:txBody>
      </p:sp>
      <p:sp>
        <p:nvSpPr>
          <p:cNvPr id="3" name="Flowchart: Decision 2"/>
          <p:cNvSpPr/>
          <p:nvPr/>
        </p:nvSpPr>
        <p:spPr>
          <a:xfrm>
            <a:off x="8465784" y="3352793"/>
            <a:ext cx="577850" cy="228600"/>
          </a:xfrm>
          <a:prstGeom prst="flowChartDecision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2363087" y="533401"/>
            <a:ext cx="60620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400" dirty="0" smtClean="0">
                <a:solidFill>
                  <a:srgbClr val="0070C0"/>
                </a:solidFill>
              </a:rPr>
              <a:t>السلطة التقليدية </a:t>
            </a:r>
            <a:r>
              <a:rPr lang="ar-DZ" sz="2400" dirty="0"/>
              <a:t>(المستندة إلى شرعية </a:t>
            </a:r>
            <a:r>
              <a:rPr lang="ar-DZ" sz="2400" dirty="0" smtClean="0"/>
              <a:t>تقاليدية) </a:t>
            </a:r>
            <a:endParaRPr lang="en-US" sz="2400" dirty="0"/>
          </a:p>
        </p:txBody>
      </p:sp>
      <p:sp>
        <p:nvSpPr>
          <p:cNvPr id="5" name="Flowchart: Decision 4"/>
          <p:cNvSpPr/>
          <p:nvPr/>
        </p:nvSpPr>
        <p:spPr>
          <a:xfrm>
            <a:off x="8431794" y="649932"/>
            <a:ext cx="577850" cy="228600"/>
          </a:xfrm>
          <a:prstGeom prst="flowChartDecision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4749753" y="1154224"/>
            <a:ext cx="29030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400" dirty="0" smtClean="0"/>
              <a:t>لا تقوم على منطق عقلي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4749753" y="1615889"/>
            <a:ext cx="29030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400" dirty="0" smtClean="0"/>
              <a:t>التقاليد تتطور وغير ثابتة</a:t>
            </a:r>
            <a:endParaRPr lang="en-US" sz="2400" dirty="0"/>
          </a:p>
        </p:txBody>
      </p:sp>
      <p:sp>
        <p:nvSpPr>
          <p:cNvPr id="8" name="Rectangle 7"/>
          <p:cNvSpPr/>
          <p:nvPr/>
        </p:nvSpPr>
        <p:spPr>
          <a:xfrm>
            <a:off x="687070" y="1362635"/>
            <a:ext cx="32335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DZ" sz="2400" dirty="0">
                <a:solidFill>
                  <a:prstClr val="black"/>
                </a:solidFill>
              </a:rPr>
              <a:t>هذه السلطة </a:t>
            </a:r>
            <a:r>
              <a:rPr lang="ar-DZ" sz="2400" dirty="0" smtClean="0">
                <a:solidFill>
                  <a:prstClr val="black"/>
                </a:solidFill>
              </a:rPr>
              <a:t>لا تصلح للمنظمات </a:t>
            </a:r>
            <a:endParaRPr lang="en-US" dirty="0"/>
          </a:p>
        </p:txBody>
      </p:sp>
      <p:cxnSp>
        <p:nvCxnSpPr>
          <p:cNvPr id="9" name="Straight Arrow Connector 8"/>
          <p:cNvCxnSpPr>
            <a:stCxn id="6" idx="1"/>
            <a:endCxn id="8" idx="3"/>
          </p:cNvCxnSpPr>
          <p:nvPr/>
        </p:nvCxnSpPr>
        <p:spPr>
          <a:xfrm flipH="1">
            <a:off x="3920648" y="1385057"/>
            <a:ext cx="829105" cy="20841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>
            <a:stCxn id="7" idx="1"/>
            <a:endCxn id="8" idx="3"/>
          </p:cNvCxnSpPr>
          <p:nvPr/>
        </p:nvCxnSpPr>
        <p:spPr>
          <a:xfrm flipH="1" flipV="1">
            <a:off x="3920648" y="1593468"/>
            <a:ext cx="829105" cy="25325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1" name="Down Arrow 10"/>
          <p:cNvSpPr/>
          <p:nvPr/>
        </p:nvSpPr>
        <p:spPr>
          <a:xfrm rot="5400000">
            <a:off x="5120005" y="2357532"/>
            <a:ext cx="708211" cy="41275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441885" y="2294981"/>
            <a:ext cx="4622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en-US" sz="2400" dirty="0" smtClean="0">
                <a:solidFill>
                  <a:prstClr val="black"/>
                </a:solidFill>
              </a:rPr>
              <a:t>Max Weber</a:t>
            </a:r>
            <a:r>
              <a:rPr lang="ar-DZ" sz="2400" dirty="0" smtClean="0">
                <a:solidFill>
                  <a:prstClr val="black"/>
                </a:solidFill>
              </a:rPr>
              <a:t>  يرفض السلطة التقليدية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064685" y="4069997"/>
            <a:ext cx="29292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400" dirty="0" smtClean="0"/>
              <a:t> تقوم على منطق عقلي</a:t>
            </a:r>
            <a:endParaRPr lang="en-US" sz="2400" dirty="0"/>
          </a:p>
        </p:txBody>
      </p:sp>
      <p:sp>
        <p:nvSpPr>
          <p:cNvPr id="17" name="TextBox 16"/>
          <p:cNvSpPr txBox="1"/>
          <p:nvPr/>
        </p:nvSpPr>
        <p:spPr>
          <a:xfrm>
            <a:off x="5064685" y="4531662"/>
            <a:ext cx="29292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400" dirty="0" smtClean="0"/>
              <a:t>تستند إلى القانون</a:t>
            </a:r>
            <a:endParaRPr lang="en-US" sz="2400" dirty="0"/>
          </a:p>
        </p:txBody>
      </p:sp>
      <p:cxnSp>
        <p:nvCxnSpPr>
          <p:cNvPr id="18" name="Straight Arrow Connector 17"/>
          <p:cNvCxnSpPr>
            <a:stCxn id="16" idx="1"/>
          </p:cNvCxnSpPr>
          <p:nvPr/>
        </p:nvCxnSpPr>
        <p:spPr>
          <a:xfrm flipH="1">
            <a:off x="4261740" y="4300830"/>
            <a:ext cx="802945" cy="20841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17" idx="1"/>
          </p:cNvCxnSpPr>
          <p:nvPr/>
        </p:nvCxnSpPr>
        <p:spPr>
          <a:xfrm flipH="1" flipV="1">
            <a:off x="4261740" y="4509240"/>
            <a:ext cx="802946" cy="25325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6" name="Rectangle 25"/>
          <p:cNvSpPr/>
          <p:nvPr/>
        </p:nvSpPr>
        <p:spPr>
          <a:xfrm>
            <a:off x="794850" y="4196596"/>
            <a:ext cx="345158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DZ" sz="2400" dirty="0">
                <a:solidFill>
                  <a:prstClr val="black"/>
                </a:solidFill>
              </a:rPr>
              <a:t>هذه السلطة </a:t>
            </a:r>
            <a:r>
              <a:rPr lang="ar-DZ" sz="2400" dirty="0" smtClean="0">
                <a:solidFill>
                  <a:prstClr val="black"/>
                </a:solidFill>
              </a:rPr>
              <a:t>التي تصلح للمنظمات </a:t>
            </a:r>
            <a:endParaRPr lang="en-US" dirty="0"/>
          </a:p>
        </p:txBody>
      </p:sp>
      <p:sp>
        <p:nvSpPr>
          <p:cNvPr id="27" name="Down Arrow 26"/>
          <p:cNvSpPr/>
          <p:nvPr/>
        </p:nvSpPr>
        <p:spPr>
          <a:xfrm rot="5400000">
            <a:off x="5120005" y="5203812"/>
            <a:ext cx="708211" cy="41275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0" y="5141262"/>
            <a:ext cx="521234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en-US" sz="2400" dirty="0" smtClean="0">
                <a:solidFill>
                  <a:prstClr val="black"/>
                </a:solidFill>
              </a:rPr>
              <a:t>Max Weber</a:t>
            </a:r>
            <a:r>
              <a:rPr lang="ar-DZ" sz="2400" dirty="0" smtClean="0">
                <a:solidFill>
                  <a:prstClr val="black"/>
                </a:solidFill>
              </a:rPr>
              <a:t>  يفضل السلطة القانونية (العقلية)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140731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2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4" presetID="32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3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/>
      <p:bldP spid="5" grpId="0" animBg="1"/>
      <p:bldP spid="6" grpId="0"/>
      <p:bldP spid="7" grpId="0"/>
      <p:bldP spid="8" grpId="0"/>
      <p:bldP spid="11" grpId="0" animBg="1"/>
      <p:bldP spid="11" grpId="1" animBg="1"/>
      <p:bldP spid="12" grpId="0"/>
      <p:bldP spid="12" grpId="1"/>
      <p:bldP spid="16" grpId="0"/>
      <p:bldP spid="17" grpId="0"/>
      <p:bldP spid="26" grpId="0"/>
      <p:bldP spid="27" grpId="0" animBg="1"/>
      <p:bldP spid="27" grpId="1" animBg="1"/>
      <p:bldP spid="28" grpId="0"/>
      <p:bldP spid="28" grpId="1"/>
    </p:bld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582137" y="1600200"/>
            <a:ext cx="59384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ar-DZ" sz="2400" dirty="0" smtClean="0"/>
              <a:t>من أهم المبادئ التي تقوم عليها البيروقراطية حسب </a:t>
            </a:r>
            <a:r>
              <a:rPr lang="en-US" dirty="0"/>
              <a:t>Weber</a:t>
            </a:r>
            <a:r>
              <a:rPr lang="ar-DZ" dirty="0"/>
              <a:t> 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09600" y="381000"/>
            <a:ext cx="8166962" cy="95410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/>
              <a:t>يرى </a:t>
            </a:r>
            <a:r>
              <a:rPr lang="en-US" sz="2800" dirty="0" smtClean="0"/>
              <a:t>Weber</a:t>
            </a:r>
            <a:r>
              <a:rPr lang="ar-DZ" sz="2800" dirty="0" smtClean="0"/>
              <a:t> أن التنظيم الأفضل للمنظمات هو الذي يقوم على السلطة القانونية المنطقية وهو ما يعرف </a:t>
            </a:r>
            <a:r>
              <a:rPr lang="ar-DZ" sz="2800" b="1" dirty="0" smtClean="0">
                <a:solidFill>
                  <a:srgbClr val="C00000"/>
                </a:solidFill>
              </a:rPr>
              <a:t>بالبيروقراطية </a:t>
            </a:r>
            <a:endParaRPr lang="en-US" sz="2800" b="1" dirty="0">
              <a:solidFill>
                <a:srgbClr val="C0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018473" y="3083860"/>
            <a:ext cx="435568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ar-DZ" sz="2400" dirty="0" smtClean="0"/>
              <a:t>لكل فرد في المنظمة مجال صلاحيات محدد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4483122" y="2160530"/>
            <a:ext cx="292259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ar-DZ" sz="2400" dirty="0" smtClean="0"/>
              <a:t>يوظف الفرد على أساس عقد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2175295" y="2622195"/>
            <a:ext cx="519885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ar-DZ" sz="2400" dirty="0" smtClean="0"/>
              <a:t>يتم التوظيف على أساس المهارات (شهادة، خبرة...)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2491086" y="3552196"/>
            <a:ext cx="488306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ar-DZ" sz="2400" dirty="0" smtClean="0"/>
              <a:t>السلطة في العمل تخص فقط المهام المتعاقد عليها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3728605" y="4013861"/>
            <a:ext cx="36455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ar-DZ" sz="2400" dirty="0" smtClean="0"/>
              <a:t>يخضع الأفراد إلى الرقابة في عملهم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771064" y="4477628"/>
            <a:ext cx="660309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ar-DZ" sz="2400" dirty="0" smtClean="0"/>
              <a:t>توجد إجراءات مكتوبة تبين كيفية العمل والتعامل مع حالات العمل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3567693" y="5029200"/>
            <a:ext cx="378340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ar-DZ" sz="2400" dirty="0" smtClean="0"/>
              <a:t>المسؤول المباشر هو من يقرر الترقية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6905794" y="5490865"/>
            <a:ext cx="43954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ar-DZ" sz="2400" dirty="0" smtClean="0"/>
              <a:t>...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273554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09800" y="486154"/>
            <a:ext cx="7256289" cy="523220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>
                <a:solidFill>
                  <a:schemeClr val="bg1"/>
                </a:solidFill>
              </a:rPr>
              <a:t>ب- نقائص النظرية البيروقراطية عند  </a:t>
            </a:r>
            <a:r>
              <a:rPr lang="en-US" sz="2800" dirty="0" smtClean="0">
                <a:solidFill>
                  <a:schemeClr val="bg1"/>
                </a:solidFill>
              </a:rPr>
              <a:t>Max WEBER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19200" y="1631123"/>
            <a:ext cx="6477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يبدو حسب النظرية أن  كل المنظمات تتشابه ومتجانسة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1958148" y="2378961"/>
            <a:ext cx="5697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إهمال الكثير من حاجات الأفراد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1436913" y="3048000"/>
            <a:ext cx="62311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إغفال العلاقات الإنسانية (بين الفرد والجماعة)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2548538" y="3844581"/>
            <a:ext cx="51476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إغفال العلاقات بين المنظمة وبيئتها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28601240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27500" y="304802"/>
            <a:ext cx="5321300" cy="523220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ar-DZ" sz="2800" b="1" dirty="0" smtClean="0">
                <a:solidFill>
                  <a:schemeClr val="bg1"/>
                </a:solidFill>
              </a:rPr>
              <a:t>1.3- نقائص النظريات الكلاسيكية للمنظمات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898650" y="3047421"/>
            <a:ext cx="63213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400" dirty="0" smtClean="0"/>
              <a:t>عدم الأخذ بعين الاعتبار لتفاعل الأفراد مع المؤسسة</a:t>
            </a: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1190171" y="3733800"/>
            <a:ext cx="68820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400" dirty="0" smtClean="0"/>
              <a:t>هذه النظريات لا تفهم تطور المؤسسة (أسباب)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2791439" y="4546566"/>
            <a:ext cx="55054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400" dirty="0" smtClean="0"/>
              <a:t>هذه النظريات تتجاهل علاقة المؤسسة ببيئتها 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1913885" y="1752600"/>
            <a:ext cx="62908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400" dirty="0" smtClean="0"/>
              <a:t>تجاهل الانسان كإنسان في المنظمة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908050" y="1143002"/>
            <a:ext cx="84789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400" dirty="0" smtClean="0"/>
              <a:t>من أهم نقائص النظريات الكلاسيكية (بالاتجاهين العلمي والإداري) للمنظمة: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1864660" y="2438401"/>
            <a:ext cx="63213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400" dirty="0" smtClean="0"/>
              <a:t>عدم الأخذ بعين الاعتبار للعلاقات الإنسانية داخل المؤسسة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633186" y="5158711"/>
            <a:ext cx="76637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400" dirty="0" smtClean="0"/>
              <a:t>تعتقد أن هناك طريقا واحدا أمثل لتنظيم المنظمات أي صالح لكل المنظمات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705538836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19400" y="457202"/>
            <a:ext cx="4495800" cy="523220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ar-DZ" sz="2800" b="1" dirty="0" smtClean="0">
                <a:solidFill>
                  <a:schemeClr val="bg1"/>
                </a:solidFill>
              </a:rPr>
              <a:t>2- نظريات العلاقات الإنسانية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808638" y="1981200"/>
            <a:ext cx="732447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>
                <a:latin typeface="Simplified Arabic" pitchFamily="18" charset="-78"/>
                <a:cs typeface="Simplified Arabic" pitchFamily="18" charset="-78"/>
              </a:rPr>
              <a:t>تعتبر هذه النظريات كرد فعل لتجاهل الإنسان من طرف النظريات الإدارية والعلمية</a:t>
            </a:r>
            <a:endParaRPr lang="en-US" sz="2800" dirty="0">
              <a:latin typeface="Simplified Arabic" pitchFamily="18" charset="-78"/>
              <a:cs typeface="Simplified Arabic" pitchFamily="18" charset="-7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25950" y="4648200"/>
            <a:ext cx="59253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>
                <a:latin typeface="Simplified Arabic" pitchFamily="18" charset="-78"/>
                <a:cs typeface="Simplified Arabic" pitchFamily="18" charset="-78"/>
              </a:rPr>
              <a:t>ركزت على أهمية العنصر البشري في الإنتاجية</a:t>
            </a:r>
            <a:endParaRPr lang="en-US" sz="2800" dirty="0">
              <a:latin typeface="Simplified Arabic" pitchFamily="18" charset="-78"/>
              <a:cs typeface="Simplified Arabic" pitchFamily="18" charset="-78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59657" y="3581400"/>
            <a:ext cx="89915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>
                <a:latin typeface="Simplified Arabic" pitchFamily="18" charset="-78"/>
                <a:cs typeface="Simplified Arabic" pitchFamily="18" charset="-78"/>
              </a:rPr>
              <a:t>جاءت في ظروف صعبة : الأزمة العالمية 1929</a:t>
            </a:r>
            <a:endParaRPr lang="en-US" sz="2800" dirty="0">
              <a:latin typeface="Simplified Arabic" pitchFamily="18" charset="-78"/>
              <a:cs typeface="Simplified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5315732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9" grpId="0"/>
    </p:bld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xagon 1"/>
          <p:cNvSpPr/>
          <p:nvPr/>
        </p:nvSpPr>
        <p:spPr>
          <a:xfrm>
            <a:off x="4419600" y="3200400"/>
            <a:ext cx="1371600" cy="1165346"/>
          </a:xfrm>
          <a:prstGeom prst="hexagon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dirty="0" smtClean="0"/>
              <a:t>النظرية الكلاسيكية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 rot="19932897">
            <a:off x="5628534" y="2839176"/>
            <a:ext cx="1219200" cy="674132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LEWIN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 rot="1625321">
            <a:off x="3363460" y="2810832"/>
            <a:ext cx="1219200" cy="674132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MAYO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 rot="20107660">
            <a:off x="3342618" y="3998923"/>
            <a:ext cx="1219200" cy="674132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ARGYRIS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 rot="1631029">
            <a:off x="5651209" y="4015054"/>
            <a:ext cx="1219200" cy="674132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LIKERT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 rot="16200000">
            <a:off x="4495800" y="4692135"/>
            <a:ext cx="1219200" cy="674132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HERZBERG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 rot="16200000">
            <a:off x="4495800" y="2199951"/>
            <a:ext cx="1219200" cy="674132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MASLOW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2971800" y="762000"/>
            <a:ext cx="63309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b="1" u="sng" dirty="0" smtClean="0">
                <a:latin typeface="Simplified Arabic" pitchFamily="18" charset="-78"/>
                <a:cs typeface="Simplified Arabic" pitchFamily="18" charset="-78"/>
              </a:rPr>
              <a:t>من أشهر </a:t>
            </a:r>
            <a:r>
              <a:rPr lang="ar-DZ" sz="2800" dirty="0" smtClean="0">
                <a:latin typeface="Simplified Arabic" pitchFamily="18" charset="-78"/>
                <a:cs typeface="Simplified Arabic" pitchFamily="18" charset="-78"/>
              </a:rPr>
              <a:t>من ساهم في نظرية العلاقات الإنسانية</a:t>
            </a:r>
            <a:endParaRPr lang="en-US" sz="2800" dirty="0">
              <a:latin typeface="Simplified Arabic" pitchFamily="18" charset="-78"/>
              <a:cs typeface="Simplified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1606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30817" y="3009301"/>
            <a:ext cx="42527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en-US" sz="2800" dirty="0" smtClean="0">
                <a:latin typeface="Simplified Arabic" pitchFamily="18" charset="-78"/>
                <a:cs typeface="Simplified Arabic" pitchFamily="18" charset="-78"/>
              </a:rPr>
              <a:t>Kurt LEWIN</a:t>
            </a:r>
            <a:r>
              <a:rPr lang="ar-DZ" sz="2800" dirty="0" smtClean="0">
                <a:latin typeface="Simplified Arabic" pitchFamily="18" charset="-78"/>
                <a:cs typeface="Simplified Arabic" pitchFamily="18" charset="-78"/>
              </a:rPr>
              <a:t> حركية الجماعات </a:t>
            </a:r>
            <a:endParaRPr lang="en-US" sz="2800" dirty="0">
              <a:latin typeface="Simplified Arabic" pitchFamily="18" charset="-78"/>
              <a:cs typeface="Simplified Arabic" pitchFamily="18" charset="-78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115800" y="3858114"/>
            <a:ext cx="53677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/>
            <a:r>
              <a:rPr lang="en-US" sz="2800" dirty="0"/>
              <a:t>Chris </a:t>
            </a:r>
            <a:r>
              <a:rPr lang="en-US" sz="2800" dirty="0" smtClean="0"/>
              <a:t>ARGYRIS</a:t>
            </a:r>
            <a:r>
              <a:rPr lang="ar-DZ" sz="2800" dirty="0" smtClean="0"/>
              <a:t>  </a:t>
            </a:r>
            <a:r>
              <a:rPr lang="ar-DZ" sz="2800" dirty="0" smtClean="0">
                <a:latin typeface="Simplified Arabic" pitchFamily="18" charset="-78"/>
                <a:cs typeface="Simplified Arabic" pitchFamily="18" charset="-78"/>
              </a:rPr>
              <a:t>نظريات التعلم</a:t>
            </a:r>
            <a:endParaRPr lang="en-US" sz="2800" dirty="0">
              <a:latin typeface="Simplified Arabic" pitchFamily="18" charset="-78"/>
              <a:cs typeface="Simplified Arabic" pitchFamily="18" charset="-7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819523" y="2307819"/>
            <a:ext cx="66276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en-US" sz="2800" dirty="0" smtClean="0">
                <a:latin typeface="Simplified Arabic" pitchFamily="18" charset="-78"/>
                <a:cs typeface="Simplified Arabic" pitchFamily="18" charset="-78"/>
              </a:rPr>
              <a:t>Elton Mayo </a:t>
            </a:r>
            <a:r>
              <a:rPr lang="ar-DZ" sz="2800" dirty="0" smtClean="0">
                <a:latin typeface="Simplified Arabic" pitchFamily="18" charset="-78"/>
                <a:cs typeface="Simplified Arabic" pitchFamily="18" charset="-78"/>
              </a:rPr>
              <a:t> أهمية العلاقات الإنسانية في الإنتاجية</a:t>
            </a:r>
            <a:endParaRPr lang="en-US" sz="2800" dirty="0">
              <a:latin typeface="Simplified Arabic" pitchFamily="18" charset="-78"/>
              <a:cs typeface="Simplified Arabic" pitchFamily="18" charset="-78"/>
            </a:endParaRPr>
          </a:p>
        </p:txBody>
      </p:sp>
      <p:sp>
        <p:nvSpPr>
          <p:cNvPr id="5" name="Left Brace 4"/>
          <p:cNvSpPr/>
          <p:nvPr/>
        </p:nvSpPr>
        <p:spPr>
          <a:xfrm rot="10800000">
            <a:off x="8483599" y="2434131"/>
            <a:ext cx="390276" cy="1673559"/>
          </a:xfrm>
          <a:prstGeom prst="leftBrac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819523" y="990600"/>
            <a:ext cx="75530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3200" dirty="0"/>
              <a:t>ن</a:t>
            </a:r>
            <a:r>
              <a:rPr lang="ar-DZ" sz="3200" dirty="0" smtClean="0"/>
              <a:t>هتم بدراسة الباحثين التاليين فقط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5248506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 animBg="1"/>
    </p:bld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t2.gstatic.com/images?q=tbn:ANd9GcS6AA6eBZkPs0h6pm8Uy9i0qZcW7wUC1P1Rceik-27OCLJolktz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8228" y="1329035"/>
            <a:ext cx="1905001" cy="2400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591237" y="486154"/>
            <a:ext cx="3959491" cy="461665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l" rtl="0"/>
            <a:r>
              <a:rPr lang="en-US" sz="2400" dirty="0" smtClean="0">
                <a:solidFill>
                  <a:schemeClr val="bg1"/>
                </a:solidFill>
              </a:rPr>
              <a:t>Elton MAYO  (1880-1949)</a:t>
            </a:r>
            <a:r>
              <a:rPr lang="ar-DZ" sz="2400" dirty="0" smtClean="0">
                <a:solidFill>
                  <a:schemeClr val="bg1"/>
                </a:solidFill>
              </a:rPr>
              <a:t> 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075578" y="1158680"/>
            <a:ext cx="59411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400" dirty="0" smtClean="0"/>
              <a:t>عالم نفس وعالم اجتماع استرالي الأصل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446741" y="5181600"/>
            <a:ext cx="657000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400" dirty="0" smtClean="0"/>
              <a:t>كانت قبله نظرية </a:t>
            </a:r>
            <a:r>
              <a:rPr lang="en-US" sz="2400" dirty="0" smtClean="0"/>
              <a:t>Taylor</a:t>
            </a:r>
            <a:r>
              <a:rPr lang="ar-DZ" sz="2400" dirty="0" smtClean="0"/>
              <a:t> لا تهتم إلا بطرق وظروف العمل</a:t>
            </a:r>
          </a:p>
          <a:p>
            <a:pPr algn="r" rtl="1"/>
            <a:r>
              <a:rPr lang="ar-DZ" sz="2400" dirty="0" smtClean="0"/>
              <a:t>المادية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1075577" y="1852581"/>
            <a:ext cx="59290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400" dirty="0" smtClean="0"/>
              <a:t>درّس بجامعة </a:t>
            </a:r>
            <a:r>
              <a:rPr lang="en-US" sz="2400" dirty="0" smtClean="0"/>
              <a:t> </a:t>
            </a:r>
            <a:r>
              <a:rPr lang="ar-DZ" sz="2400" dirty="0" smtClean="0"/>
              <a:t> </a:t>
            </a:r>
            <a:r>
              <a:rPr lang="en-US" sz="2400" dirty="0" smtClean="0"/>
              <a:t>Philadelphia</a:t>
            </a:r>
            <a:r>
              <a:rPr lang="ar-DZ" sz="2400" dirty="0" smtClean="0"/>
              <a:t> ثم بجامعة </a:t>
            </a:r>
            <a:r>
              <a:rPr lang="en-US" sz="2400" dirty="0"/>
              <a:t>Harvard</a:t>
            </a:r>
            <a:r>
              <a:rPr lang="ar-DZ" sz="2400" dirty="0" smtClean="0"/>
              <a:t> ابتداء من 1926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2197286" y="2817186"/>
            <a:ext cx="47879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400" dirty="0" smtClean="0"/>
              <a:t>كان يهتم بمسائل العمل والإنتاجية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742949" y="3511951"/>
            <a:ext cx="62422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400" dirty="0" smtClean="0"/>
              <a:t>ساهم في فتح قسم علم النفس الاجتماعي بجامعة </a:t>
            </a:r>
            <a:r>
              <a:rPr lang="en-US" sz="2400" dirty="0"/>
              <a:t>Harvard</a:t>
            </a:r>
            <a:r>
              <a:rPr lang="ar-DZ" sz="2400" dirty="0" smtClean="0"/>
              <a:t> </a:t>
            </a:r>
            <a:endParaRPr 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330199" y="4191001"/>
            <a:ext cx="66477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400" dirty="0" smtClean="0"/>
              <a:t>أضاف إلى نظرية المنظمات الجانب الإنساني الذي كانت تفتقد إليه أعمال </a:t>
            </a:r>
            <a:r>
              <a:rPr lang="en-US" sz="2400" dirty="0" smtClean="0"/>
              <a:t>Taylor</a:t>
            </a:r>
            <a:endParaRPr lang="en-US" sz="2400" dirty="0"/>
          </a:p>
        </p:txBody>
      </p:sp>
      <p:sp>
        <p:nvSpPr>
          <p:cNvPr id="4" name="Rectangle 3"/>
          <p:cNvSpPr/>
          <p:nvPr/>
        </p:nvSpPr>
        <p:spPr>
          <a:xfrm>
            <a:off x="8550728" y="486154"/>
            <a:ext cx="593272" cy="461665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dirty="0" smtClean="0"/>
              <a:t>2.1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1594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8" grpId="0"/>
      <p:bldP spid="9" grpId="0"/>
      <p:bldP spid="10" grpId="0"/>
      <p:bldP spid="11" grpId="0"/>
    </p:bld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0017" y="609601"/>
            <a:ext cx="78009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400" dirty="0" smtClean="0">
                <a:latin typeface="Simplified Arabic" pitchFamily="18" charset="-78"/>
                <a:cs typeface="Simplified Arabic" pitchFamily="18" charset="-78"/>
              </a:rPr>
              <a:t>اشتهر </a:t>
            </a:r>
            <a:r>
              <a:rPr lang="en-US" sz="2400" dirty="0">
                <a:latin typeface="Simplified Arabic" pitchFamily="18" charset="-78"/>
                <a:cs typeface="Simplified Arabic" pitchFamily="18" charset="-78"/>
              </a:rPr>
              <a:t>Elton MAYO</a:t>
            </a:r>
            <a:r>
              <a:rPr lang="ar-DZ" sz="2400" dirty="0" smtClean="0">
                <a:latin typeface="Simplified Arabic" pitchFamily="18" charset="-78"/>
                <a:cs typeface="Simplified Arabic" pitchFamily="18" charset="-78"/>
              </a:rPr>
              <a:t>  </a:t>
            </a:r>
            <a:r>
              <a:rPr lang="ar-DZ" sz="2400" dirty="0">
                <a:latin typeface="Simplified Arabic" pitchFamily="18" charset="-78"/>
                <a:cs typeface="Simplified Arabic" pitchFamily="18" charset="-78"/>
              </a:rPr>
              <a:t>بتجربة  </a:t>
            </a:r>
            <a:r>
              <a:rPr lang="en-US" sz="2400" dirty="0" smtClean="0"/>
              <a:t>WESTERN ELECTRIC</a:t>
            </a:r>
            <a:r>
              <a:rPr lang="ar-DZ" sz="2400" dirty="0" smtClean="0"/>
              <a:t> </a:t>
            </a:r>
            <a:r>
              <a:rPr lang="ar-DZ" sz="2400" dirty="0" smtClean="0">
                <a:latin typeface="Simplified Arabic" pitchFamily="18" charset="-78"/>
                <a:cs typeface="Simplified Arabic" pitchFamily="18" charset="-78"/>
              </a:rPr>
              <a:t>في </a:t>
            </a:r>
            <a:r>
              <a:rPr lang="ar-DZ" sz="2400" dirty="0">
                <a:latin typeface="Simplified Arabic" pitchFamily="18" charset="-78"/>
                <a:cs typeface="Simplified Arabic" pitchFamily="18" charset="-78"/>
              </a:rPr>
              <a:t>مصنع </a:t>
            </a:r>
            <a:r>
              <a:rPr lang="en-US" sz="2400" dirty="0" smtClean="0"/>
              <a:t> </a:t>
            </a:r>
            <a:r>
              <a:rPr lang="en-US" sz="2400" dirty="0" smtClean="0">
                <a:latin typeface="Simplified Arabic" pitchFamily="18" charset="-78"/>
                <a:cs typeface="Simplified Arabic" pitchFamily="18" charset="-78"/>
              </a:rPr>
              <a:t>Hawthorne</a:t>
            </a:r>
            <a:endParaRPr lang="en-US" sz="2400" dirty="0">
              <a:latin typeface="Simplified Arabic" pitchFamily="18" charset="-78"/>
              <a:cs typeface="Simplified Arabic" pitchFamily="18" charset="-7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309283" y="1447800"/>
            <a:ext cx="57102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/>
              <a:t>من أهم ما ساهم به في نظرية المنظمات: 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87406" y="2360535"/>
            <a:ext cx="80656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/>
              <a:t>الإنسان </a:t>
            </a:r>
            <a:r>
              <a:rPr lang="en-US" sz="2800" dirty="0" smtClean="0"/>
              <a:t>- </a:t>
            </a:r>
            <a:r>
              <a:rPr lang="ar-DZ" sz="2800" dirty="0" smtClean="0"/>
              <a:t>وإلى جانب المكافأة المادية </a:t>
            </a:r>
            <a:r>
              <a:rPr lang="en-US" sz="2800" dirty="0" smtClean="0"/>
              <a:t>- </a:t>
            </a:r>
            <a:r>
              <a:rPr lang="ar-DZ" sz="2800" dirty="0" smtClean="0"/>
              <a:t>يحتاج إلى ظروف عمل ملائمة 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84978" y="2912361"/>
            <a:ext cx="80656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/>
              <a:t>لإنسان يبحث عن مجموعة يشعر فيها بالاعتراف والتقدير ينتمي </a:t>
            </a:r>
            <a:r>
              <a:rPr lang="ar-DZ" sz="2800" dirty="0"/>
              <a:t>إليها 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87406" y="3500736"/>
            <a:ext cx="80656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/>
              <a:t>للمجموعة آثار إيجابية كبيرة على الإنتاجية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87406" y="4264968"/>
            <a:ext cx="80656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/>
              <a:t> الاتصال والتبادل والاعتراف بالجهد من المحفزات للإنسان في عمله</a:t>
            </a:r>
            <a:endParaRPr lang="en-US" sz="2800" dirty="0"/>
          </a:p>
        </p:txBody>
      </p:sp>
      <p:pic>
        <p:nvPicPr>
          <p:cNvPr id="2050" name="Picture 2" descr="http://t2.gstatic.com/images?q=tbn:ANd9GcQ6ElZnarXQjifM3_jb1pVkx_Tm5I-nk6B8BgKE_4fCUx6o-YUqW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0992" y="2443970"/>
            <a:ext cx="763984" cy="468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http://t2.gstatic.com/images?q=tbn:ANd9GcQ6ElZnarXQjifM3_jb1pVkx_Tm5I-nk6B8BgKE_4fCUx6o-YUqW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280" y="3021139"/>
            <a:ext cx="763984" cy="468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http://t2.gstatic.com/images?q=tbn:ANd9GcQ6ElZnarXQjifM3_jb1pVkx_Tm5I-nk6B8BgKE_4fCUx6o-YUqW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0127" y="3583632"/>
            <a:ext cx="763984" cy="468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http://t2.gstatic.com/images?q=tbn:ANd9GcQ6ElZnarXQjifM3_jb1pVkx_Tm5I-nk6B8BgKE_4fCUx6o-YUqW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0127" y="4264968"/>
            <a:ext cx="763984" cy="468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1197793" y="5029200"/>
            <a:ext cx="718185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/>
              <a:t>من خلال عمل </a:t>
            </a:r>
            <a:r>
              <a:rPr lang="en-US" sz="2800" dirty="0" smtClean="0"/>
              <a:t>Mayo</a:t>
            </a:r>
            <a:r>
              <a:rPr lang="ar-DZ" sz="2800" dirty="0" smtClean="0"/>
              <a:t>  تبين أن للعلاقات الإنسانية دورا كبيرا في تحسين إنتاجية المؤسسة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225798184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13" grpId="0"/>
    </p:bld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365438" y="486154"/>
            <a:ext cx="5100651" cy="461665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  Kurt LEWIN (1890-1947) – 2.2 </a:t>
            </a:r>
            <a:r>
              <a:rPr lang="ar-DZ" sz="2400" b="1" dirty="0" smtClean="0">
                <a:solidFill>
                  <a:schemeClr val="bg1"/>
                </a:solidFill>
              </a:rPr>
              <a:t> 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14400" y="1371601"/>
            <a:ext cx="63037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/>
              <a:t>عالم نفس وفيلسوف من أصل ألماني هاجر إلى أمريكا</a:t>
            </a:r>
            <a:endParaRPr lang="en-US" sz="2800" dirty="0"/>
          </a:p>
        </p:txBody>
      </p:sp>
      <p:pic>
        <p:nvPicPr>
          <p:cNvPr id="1026" name="Picture 2" descr="Kurt Lewin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8564" y="1277473"/>
            <a:ext cx="1547813" cy="2352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338338" y="1992145"/>
            <a:ext cx="38798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/>
              <a:t>اهتم بالجماعات في المؤسسة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228600" y="2590801"/>
            <a:ext cx="69895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/>
              <a:t>تأثر بنظرة الشمولية الألمانية  </a:t>
            </a:r>
            <a:r>
              <a:rPr lang="en-US" sz="2800" dirty="0" smtClean="0"/>
              <a:t>Gestalt</a:t>
            </a:r>
            <a:r>
              <a:rPr lang="ar-DZ" sz="2800" dirty="0" smtClean="0"/>
              <a:t>  وبالفيزياء النظرية 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3798513" y="3527585"/>
            <a:ext cx="38798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/>
              <a:t>من أهم ما أضافة لنظرية النظم :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1789392" y="4114801"/>
            <a:ext cx="52904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/>
              <a:t>لكل من الفرد والجماعة علاقات بالبيئة </a:t>
            </a:r>
            <a:endParaRPr lang="en-US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5278263" y="5334001"/>
            <a:ext cx="18016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/>
              <a:t>نظرية للقيادة</a:t>
            </a:r>
            <a:endParaRPr lang="en-US" sz="2800" dirty="0"/>
          </a:p>
        </p:txBody>
      </p:sp>
      <p:pic>
        <p:nvPicPr>
          <p:cNvPr id="1028" name="Picture 4" descr="http://t2.gstatic.com/images?q=tbn:ANd9GcQ6ElZnarXQjifM3_jb1pVkx_Tm5I-nk6B8BgKE_4fCUx6o-YUqW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8724" y="4159632"/>
            <a:ext cx="815142" cy="499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http://t2.gstatic.com/images?q=tbn:ANd9GcQ6ElZnarXQjifM3_jb1pVkx_Tm5I-nk6B8BgKE_4fCUx6o-YUqW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7341" y="5369858"/>
            <a:ext cx="815142" cy="499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1651001" y="4659387"/>
            <a:ext cx="54288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/>
              <a:t>حركية الجماعات </a:t>
            </a:r>
            <a:r>
              <a:rPr lang="en-US" sz="2800" dirty="0" smtClean="0"/>
              <a:t>(group dynamics)</a:t>
            </a:r>
            <a:r>
              <a:rPr lang="ar-DZ" sz="2800" dirty="0" smtClean="0"/>
              <a:t> </a:t>
            </a:r>
            <a:endParaRPr lang="en-US" sz="2800" dirty="0"/>
          </a:p>
        </p:txBody>
      </p:sp>
      <p:pic>
        <p:nvPicPr>
          <p:cNvPr id="14" name="Picture 4" descr="http://t2.gstatic.com/images?q=tbn:ANd9GcQ6ElZnarXQjifM3_jb1pVkx_Tm5I-nk6B8BgKE_4fCUx6o-YUqW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7340" y="4695244"/>
            <a:ext cx="815142" cy="499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2985721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7" grpId="0"/>
      <p:bldP spid="8" grpId="0"/>
      <p:bldP spid="9" grpId="0"/>
      <p:bldP spid="10" grpId="0"/>
      <p:bldP spid="13" grpId="0"/>
    </p:bld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063750" y="152400"/>
            <a:ext cx="660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/>
              <a:t>أساليب القيادة لـ </a:t>
            </a:r>
            <a:r>
              <a:rPr lang="en-US" sz="2800" dirty="0" smtClean="0"/>
              <a:t>LEWIN</a:t>
            </a:r>
            <a:endParaRPr lang="en-US" sz="2800" dirty="0"/>
          </a:p>
        </p:txBody>
      </p:sp>
      <p:sp>
        <p:nvSpPr>
          <p:cNvPr id="19" name="TextBox 18"/>
          <p:cNvSpPr txBox="1"/>
          <p:nvPr/>
        </p:nvSpPr>
        <p:spPr>
          <a:xfrm>
            <a:off x="2806700" y="900591"/>
            <a:ext cx="57785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/>
              <a:t>من تجربته حول التعلم مع الأطفال</a:t>
            </a:r>
            <a:endParaRPr lang="en-US" sz="2800" dirty="0"/>
          </a:p>
        </p:txBody>
      </p:sp>
      <p:sp>
        <p:nvSpPr>
          <p:cNvPr id="20" name="TextBox 19"/>
          <p:cNvSpPr txBox="1"/>
          <p:nvPr/>
        </p:nvSpPr>
        <p:spPr>
          <a:xfrm>
            <a:off x="4044950" y="1600200"/>
            <a:ext cx="45402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/>
              <a:t>بين أن هناك 3 أساليب للقيادة</a:t>
            </a:r>
            <a:endParaRPr lang="en-US" sz="2800" dirty="0"/>
          </a:p>
        </p:txBody>
      </p:sp>
      <p:sp>
        <p:nvSpPr>
          <p:cNvPr id="21" name="TextBox 20"/>
          <p:cNvSpPr txBox="1"/>
          <p:nvPr/>
        </p:nvSpPr>
        <p:spPr>
          <a:xfrm>
            <a:off x="660400" y="2369949"/>
            <a:ext cx="62276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/>
              <a:t>القيادة التوجيهية : يوجه القائد العمل بالأوامر</a:t>
            </a:r>
            <a:endParaRPr lang="en-US" sz="2800" dirty="0"/>
          </a:p>
        </p:txBody>
      </p:sp>
      <p:sp>
        <p:nvSpPr>
          <p:cNvPr id="22" name="TextBox 21"/>
          <p:cNvSpPr txBox="1"/>
          <p:nvPr/>
        </p:nvSpPr>
        <p:spPr>
          <a:xfrm>
            <a:off x="660401" y="3058180"/>
            <a:ext cx="62009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/>
              <a:t>القيادة الديمقراطية : القائد يقترح ويشارك </a:t>
            </a:r>
            <a:endParaRPr lang="en-US" sz="2800" dirty="0"/>
          </a:p>
        </p:txBody>
      </p:sp>
      <p:sp>
        <p:nvSpPr>
          <p:cNvPr id="23" name="TextBox 22"/>
          <p:cNvSpPr txBox="1"/>
          <p:nvPr/>
        </p:nvSpPr>
        <p:spPr>
          <a:xfrm>
            <a:off x="412750" y="3918038"/>
            <a:ext cx="644861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/>
              <a:t>القيادة «اترك يعمل» (</a:t>
            </a:r>
            <a:r>
              <a:rPr lang="ar-DZ" sz="2800" dirty="0" err="1" smtClean="0"/>
              <a:t>اللا</a:t>
            </a:r>
            <a:r>
              <a:rPr lang="ar-DZ" sz="2800" dirty="0" smtClean="0"/>
              <a:t> قيادة): القائد له أدنى اهتمام بالعمل ولا علاقة له بالجماعة تقريبا</a:t>
            </a:r>
            <a:endParaRPr lang="en-US" sz="2800" dirty="0"/>
          </a:p>
        </p:txBody>
      </p:sp>
      <p:pic>
        <p:nvPicPr>
          <p:cNvPr id="24" name="Picture 4" descr="http://t2.gstatic.com/images?q=tbn:ANd9GcQ6ElZnarXQjifM3_jb1pVkx_Tm5I-nk6B8BgKE_4fCUx6o-YUqW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4653" y="4004797"/>
            <a:ext cx="815142" cy="499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4" descr="http://t2.gstatic.com/images?q=tbn:ANd9GcQ6ElZnarXQjifM3_jb1pVkx_Tm5I-nk6B8BgKE_4fCUx6o-YUqW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1363" y="3134760"/>
            <a:ext cx="815142" cy="499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4" descr="http://t2.gstatic.com/images?q=tbn:ANd9GcQ6ElZnarXQjifM3_jb1pVkx_Tm5I-nk6B8BgKE_4fCUx6o-YUqW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2602" y="2402170"/>
            <a:ext cx="815142" cy="499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/>
          <p:cNvSpPr txBox="1"/>
          <p:nvPr/>
        </p:nvSpPr>
        <p:spPr>
          <a:xfrm>
            <a:off x="944469" y="5257800"/>
            <a:ext cx="62009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b="1" dirty="0" smtClean="0">
                <a:solidFill>
                  <a:srgbClr val="C00000"/>
                </a:solidFill>
              </a:rPr>
              <a:t>القيادة الديمقراطية تتميز بنتائج أفضل من غيرها</a:t>
            </a:r>
            <a:endParaRPr lang="en-US" sz="28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2852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  <p:bldP spid="22" grpId="0"/>
      <p:bldP spid="23" grpId="0"/>
      <p:bldP spid="27" grpId="0"/>
    </p:bld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://t1.gstatic.com/images?q=tbn:ANd9GcRgKTJGaoNCzZdvYzcbNMx0uUyroo91MmPgILF1oqiqQACbnBlol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4212" y="1295400"/>
            <a:ext cx="1895475" cy="2409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200650" y="486154"/>
            <a:ext cx="4265439" cy="461665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2400" dirty="0" smtClean="0">
                <a:solidFill>
                  <a:schemeClr val="bg1"/>
                </a:solidFill>
              </a:rPr>
              <a:t>Chris ARGYRIS (1923) -2.3</a:t>
            </a:r>
            <a:r>
              <a:rPr lang="ar-DZ" sz="2400" dirty="0" smtClean="0">
                <a:solidFill>
                  <a:schemeClr val="bg1"/>
                </a:solidFill>
              </a:rPr>
              <a:t> 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13279" y="1143000"/>
            <a:ext cx="57785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/>
              <a:t>أستاذ بجامعة </a:t>
            </a:r>
            <a:r>
              <a:rPr lang="en-US" sz="2800" dirty="0" smtClean="0"/>
              <a:t>Harvard</a:t>
            </a:r>
            <a:r>
              <a:rPr lang="ar-DZ" sz="2800" dirty="0" smtClean="0"/>
              <a:t> بعد أن كان بجامعة</a:t>
            </a:r>
            <a:r>
              <a:rPr lang="en-US" sz="2800" dirty="0" smtClean="0"/>
              <a:t>Yale  </a:t>
            </a:r>
            <a:r>
              <a:rPr lang="ar-DZ" sz="2800" dirty="0" smtClean="0"/>
              <a:t> حيث يوجد كرسي باسمه إلى اليوم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3244850" y="2238703"/>
            <a:ext cx="35496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/>
              <a:t>أمريكي من أصل يوناني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1874370" y="2877654"/>
            <a:ext cx="48704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/>
              <a:t>يهتم بالتعلم وله نظريات في هذا المجال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2559050" y="3886201"/>
            <a:ext cx="48704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/>
              <a:t>أهم مساهماته في نظرية المنظمات</a:t>
            </a:r>
            <a:endParaRPr lang="en-US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3592596" y="4632494"/>
            <a:ext cx="24352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/>
              <a:t>المنظمة المتعلمة</a:t>
            </a:r>
            <a:endParaRPr lang="en-US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3549650" y="5257801"/>
            <a:ext cx="24352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/>
              <a:t>نظريات التعلم</a:t>
            </a:r>
            <a:endParaRPr lang="en-US" sz="2800" dirty="0"/>
          </a:p>
        </p:txBody>
      </p:sp>
      <p:pic>
        <p:nvPicPr>
          <p:cNvPr id="13" name="Picture 4" descr="http://t2.gstatic.com/images?q=tbn:ANd9GcQ6ElZnarXQjifM3_jb1pVkx_Tm5I-nk6B8BgKE_4fCUx6o-YUqW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767" y="4704158"/>
            <a:ext cx="815142" cy="499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http://t2.gstatic.com/images?q=tbn:ANd9GcQ6ElZnarXQjifM3_jb1pVkx_Tm5I-nk6B8BgKE_4fCUx6o-YUqW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6439" y="5342965"/>
            <a:ext cx="815142" cy="499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193944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8" grpId="0"/>
      <p:bldP spid="9" grpId="0"/>
      <p:bldP spid="10" grpId="0"/>
      <p:bldP spid="12" grpId="0"/>
    </p:bld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840413" y="766536"/>
            <a:ext cx="21050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b="1" dirty="0" smtClean="0">
                <a:solidFill>
                  <a:srgbClr val="C00000"/>
                </a:solidFill>
              </a:rPr>
              <a:t>المنظمة المتعلمة</a:t>
            </a:r>
            <a:endParaRPr lang="en-US" sz="2800" b="1" dirty="0">
              <a:solidFill>
                <a:srgbClr val="C00000"/>
              </a:solidFill>
            </a:endParaRPr>
          </a:p>
        </p:txBody>
      </p:sp>
      <p:pic>
        <p:nvPicPr>
          <p:cNvPr id="5" name="Picture 4" descr="http://t2.gstatic.com/images?q=tbn:ANd9GcQ6ElZnarXQjifM3_jb1pVkx_Tm5I-nk6B8BgKE_4fCUx6o-YUqW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3298" y="838200"/>
            <a:ext cx="815142" cy="499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29198" y="766536"/>
            <a:ext cx="53366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/>
              <a:t>هي المنظمة التي تتعلم من خبرتها وتجربتها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529198" y="1255920"/>
            <a:ext cx="53366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/>
              <a:t>وتستطيع الاستفادة مما اكتسبته من مهارات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304800" y="2209801"/>
            <a:ext cx="66715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u="sng" dirty="0" smtClean="0">
                <a:solidFill>
                  <a:srgbClr val="C00000"/>
                </a:solidFill>
              </a:rPr>
              <a:t>لا يقصد فعلا أن المؤسسة هي التي تتعلم وإنما أفرادها</a:t>
            </a:r>
            <a:endParaRPr lang="en-US" sz="2800" u="sng" dirty="0">
              <a:solidFill>
                <a:srgbClr val="C00000"/>
              </a:solidFill>
            </a:endParaRPr>
          </a:p>
        </p:txBody>
      </p:sp>
      <p:pic>
        <p:nvPicPr>
          <p:cNvPr id="3074" name="Picture 2" descr="Sticker Attention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7939" y="1720019"/>
            <a:ext cx="934783" cy="1120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5377747" y="3585864"/>
            <a:ext cx="24352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400" dirty="0" smtClean="0"/>
              <a:t>نظريات التعلم</a:t>
            </a:r>
            <a:endParaRPr lang="en-US" sz="2400" dirty="0"/>
          </a:p>
        </p:txBody>
      </p:sp>
      <p:pic>
        <p:nvPicPr>
          <p:cNvPr id="12" name="Picture 4" descr="http://t2.gstatic.com/images?q=tbn:ANd9GcQ6ElZnarXQjifM3_jb1pVkx_Tm5I-nk6B8BgKE_4fCUx6o-YUqW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973" y="3662064"/>
            <a:ext cx="815142" cy="499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6666984" y="4812268"/>
            <a:ext cx="17335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400" dirty="0" smtClean="0"/>
              <a:t>التعلم يكون </a:t>
            </a:r>
            <a:r>
              <a:rPr lang="ar-DZ" sz="2400" dirty="0"/>
              <a:t>في</a:t>
            </a:r>
            <a:r>
              <a:rPr lang="ar-DZ" sz="2400" dirty="0" smtClean="0"/>
              <a:t>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054350" y="5181600"/>
            <a:ext cx="24765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400" dirty="0" smtClean="0">
                <a:solidFill>
                  <a:srgbClr val="C00000"/>
                </a:solidFill>
              </a:rPr>
              <a:t>حلقة مزدوجة</a:t>
            </a:r>
            <a:endParaRPr lang="en-US" sz="2400" dirty="0">
              <a:solidFill>
                <a:srgbClr val="C0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4228893" y="4436642"/>
            <a:ext cx="130195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ar-DZ" sz="2400" dirty="0" smtClean="0">
                <a:solidFill>
                  <a:srgbClr val="C00000"/>
                </a:solidFill>
              </a:rPr>
              <a:t>حلقة </a:t>
            </a:r>
            <a:r>
              <a:rPr lang="ar-DZ" sz="2400" dirty="0">
                <a:solidFill>
                  <a:srgbClr val="C00000"/>
                </a:solidFill>
              </a:rPr>
              <a:t>بسيطة</a:t>
            </a:r>
            <a:endParaRPr lang="en-US" sz="2400" dirty="0">
              <a:solidFill>
                <a:srgbClr val="C00000"/>
              </a:solidFill>
            </a:endParaRPr>
          </a:p>
        </p:txBody>
      </p:sp>
      <p:cxnSp>
        <p:nvCxnSpPr>
          <p:cNvPr id="16" name="Straight Arrow Connector 15"/>
          <p:cNvCxnSpPr>
            <a:stCxn id="13" idx="1"/>
            <a:endCxn id="15" idx="3"/>
          </p:cNvCxnSpPr>
          <p:nvPr/>
        </p:nvCxnSpPr>
        <p:spPr>
          <a:xfrm flipH="1" flipV="1">
            <a:off x="5530851" y="4667475"/>
            <a:ext cx="1136133" cy="37562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13" idx="1"/>
            <a:endCxn id="14" idx="3"/>
          </p:cNvCxnSpPr>
          <p:nvPr/>
        </p:nvCxnSpPr>
        <p:spPr>
          <a:xfrm flipH="1">
            <a:off x="5530850" y="5043100"/>
            <a:ext cx="1136134" cy="36933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5843836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8" grpId="0"/>
      <p:bldP spid="11" grpId="0"/>
      <p:bldP spid="13" grpId="0"/>
      <p:bldP spid="14" grpId="0"/>
      <p:bldP spid="15" grpId="0"/>
    </p:bld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816100" y="1434352"/>
            <a:ext cx="1485900" cy="6096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DZ" dirty="0" smtClean="0">
                <a:solidFill>
                  <a:schemeClr val="tx1"/>
                </a:solidFill>
              </a:rPr>
              <a:t>القيم والإطار العام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714750" y="1425387"/>
            <a:ext cx="1485900" cy="6096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DZ" dirty="0">
                <a:solidFill>
                  <a:schemeClr val="tx1"/>
                </a:solidFill>
              </a:rPr>
              <a:t>الفعل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5778500" y="1425387"/>
            <a:ext cx="1485900" cy="6096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DZ" dirty="0" smtClean="0">
                <a:solidFill>
                  <a:schemeClr val="tx1"/>
                </a:solidFill>
              </a:rPr>
              <a:t>النتائج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 flipH="1" flipV="1">
            <a:off x="1238250" y="3148852"/>
            <a:ext cx="7264400" cy="381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>
            <a:stCxn id="2" idx="3"/>
            <a:endCxn id="3" idx="1"/>
          </p:cNvCxnSpPr>
          <p:nvPr/>
        </p:nvCxnSpPr>
        <p:spPr>
          <a:xfrm flipV="1">
            <a:off x="3302000" y="1730188"/>
            <a:ext cx="412750" cy="896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3" idx="3"/>
            <a:endCxn id="4" idx="1"/>
          </p:cNvCxnSpPr>
          <p:nvPr/>
        </p:nvCxnSpPr>
        <p:spPr>
          <a:xfrm>
            <a:off x="5200650" y="1730187"/>
            <a:ext cx="57785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4" idx="3"/>
          </p:cNvCxnSpPr>
          <p:nvPr/>
        </p:nvCxnSpPr>
        <p:spPr>
          <a:xfrm>
            <a:off x="7264400" y="1730187"/>
            <a:ext cx="115570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8420100" y="1748957"/>
            <a:ext cx="82550" cy="145676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endCxn id="2" idx="1"/>
          </p:cNvCxnSpPr>
          <p:nvPr/>
        </p:nvCxnSpPr>
        <p:spPr>
          <a:xfrm>
            <a:off x="1238250" y="1730188"/>
            <a:ext cx="577850" cy="896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flipV="1">
            <a:off x="1238250" y="1739152"/>
            <a:ext cx="0" cy="142875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flipH="1" flipV="1">
            <a:off x="3467100" y="2453527"/>
            <a:ext cx="5035550" cy="4762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V="1">
            <a:off x="3467100" y="1730187"/>
            <a:ext cx="0" cy="72838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>
            <a:off x="8420100" y="1739153"/>
            <a:ext cx="41275" cy="761999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5356038" y="2131819"/>
            <a:ext cx="2476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dirty="0" smtClean="0"/>
              <a:t>التعلم في حلقة بسيطة</a:t>
            </a:r>
            <a:endParaRPr lang="en-US" dirty="0"/>
          </a:p>
        </p:txBody>
      </p:sp>
      <p:sp>
        <p:nvSpPr>
          <p:cNvPr id="32" name="TextBox 31"/>
          <p:cNvSpPr txBox="1"/>
          <p:nvPr/>
        </p:nvSpPr>
        <p:spPr>
          <a:xfrm>
            <a:off x="3508375" y="2798570"/>
            <a:ext cx="2476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dirty="0" smtClean="0"/>
              <a:t>التعلم في حلقة مزدوجة</a:t>
            </a:r>
            <a:endParaRPr lang="en-US" dirty="0"/>
          </a:p>
        </p:txBody>
      </p:sp>
      <p:sp>
        <p:nvSpPr>
          <p:cNvPr id="55" name="TextBox 54"/>
          <p:cNvSpPr txBox="1"/>
          <p:nvPr/>
        </p:nvSpPr>
        <p:spPr>
          <a:xfrm>
            <a:off x="3508375" y="3505200"/>
            <a:ext cx="2476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dirty="0" smtClean="0"/>
              <a:t>حلقات التعلم حسب </a:t>
            </a:r>
            <a:r>
              <a:rPr lang="en-US" dirty="0" err="1" smtClean="0"/>
              <a:t>Argyris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946786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31" grpId="0"/>
      <p:bldP spid="32" grpId="0"/>
      <p:bldP spid="55" grpId="0"/>
    </p:bld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05351" y="486154"/>
            <a:ext cx="4760739" cy="523220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DZ" sz="2800" b="1" dirty="0" smtClean="0">
                <a:solidFill>
                  <a:schemeClr val="bg1"/>
                </a:solidFill>
              </a:rPr>
              <a:t>2.4- نقائص نظريات العلاقات الإنسانية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86000" y="1447800"/>
            <a:ext cx="6629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/>
              <a:t>صحة نتائج تجربة </a:t>
            </a:r>
            <a:r>
              <a:rPr lang="en-US" sz="2800" dirty="0" err="1" smtClean="0"/>
              <a:t>Howthorne</a:t>
            </a:r>
            <a:r>
              <a:rPr lang="ar-DZ" sz="2800" dirty="0" smtClean="0"/>
              <a:t>  الشهيرة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1403350" y="2209800"/>
            <a:ext cx="74612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/>
              <a:t>عدم الأخذ بعين الاعتبار لبيئة المنظمة (ما عدا  </a:t>
            </a:r>
            <a:r>
              <a:rPr lang="en-US" sz="2800" dirty="0" err="1"/>
              <a:t>Lewin</a:t>
            </a:r>
            <a:r>
              <a:rPr lang="ar-DZ" sz="2800" dirty="0" smtClean="0"/>
              <a:t> )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1073151" y="2971801"/>
            <a:ext cx="784032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/>
              <a:t>الاكتفاء بالمستويات السفلية </a:t>
            </a:r>
            <a:r>
              <a:rPr lang="ar-DZ" sz="2800" dirty="0"/>
              <a:t>في الدراسات (</a:t>
            </a:r>
            <a:r>
              <a:rPr lang="ar-DZ" sz="2800" dirty="0" smtClean="0"/>
              <a:t>ما عدا </a:t>
            </a:r>
            <a:r>
              <a:rPr lang="en-US" sz="2800" dirty="0" err="1" smtClean="0"/>
              <a:t>Lewin</a:t>
            </a:r>
            <a:r>
              <a:rPr lang="ar-DZ" sz="2800" dirty="0" smtClean="0"/>
              <a:t>  ) فلا تكون نظرية عامة للمنظمات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350609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49963" y="967979"/>
            <a:ext cx="7162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ينتظر منك بعد الانتهاء من هذا الفصل أن :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1649963" y="1817065"/>
            <a:ext cx="7162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>
                <a:sym typeface="Wingdings"/>
              </a:rPr>
              <a:t></a:t>
            </a:r>
            <a:r>
              <a:rPr lang="ar-DZ" sz="2800" dirty="0" smtClean="0"/>
              <a:t> </a:t>
            </a:r>
            <a:r>
              <a:rPr lang="ar-DZ" sz="2800" dirty="0"/>
              <a:t>ت</a:t>
            </a:r>
            <a:r>
              <a:rPr lang="ar-DZ" sz="2800" dirty="0" smtClean="0"/>
              <a:t>تشكل عندك معرفة واضحة عن النظريات التقليدية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898849" y="2556433"/>
            <a:ext cx="7924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>
                <a:sym typeface="Wingdings"/>
              </a:rPr>
              <a:t> </a:t>
            </a:r>
            <a:r>
              <a:rPr lang="ar-DZ" sz="2800" dirty="0" smtClean="0"/>
              <a:t>تفهم محتوى كل من النظرية الكلاسيكية ونظرية العلاقات الإنسانية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913363" y="3293333"/>
            <a:ext cx="7924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>
                <a:sym typeface="Wingdings"/>
              </a:rPr>
              <a:t> </a:t>
            </a:r>
            <a:r>
              <a:rPr lang="ar-DZ" sz="2800" dirty="0" smtClean="0"/>
              <a:t>تستطيع المقارنة بين كل من النظرية الكلاسيكية ونظرية العلاقات الإنسانية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822649" y="4428530"/>
            <a:ext cx="7924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>
                <a:sym typeface="Wingdings"/>
              </a:rPr>
              <a:t> </a:t>
            </a:r>
            <a:r>
              <a:rPr lang="ar-DZ" sz="2800" dirty="0" smtClean="0"/>
              <a:t>تحدد إسهامات كبار المفكرين في كل من هذه النظريات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822649" y="5105400"/>
            <a:ext cx="7924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>
                <a:sym typeface="Wingdings"/>
              </a:rPr>
              <a:t> </a:t>
            </a:r>
            <a:r>
              <a:rPr lang="ar-DZ" sz="2800" dirty="0" smtClean="0"/>
              <a:t>تحدد أهم عيوب ونقائص كل من هذه النظريات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1570135" y="228600"/>
            <a:ext cx="7162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DZ" sz="2800" b="1" dirty="0" smtClean="0"/>
              <a:t>تذكير مخرجات الفصل الثاني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368426372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</p:bld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rtl="0" eaLnBrk="1" hangingPunct="1"/>
            <a:fld id="{8F2478C0-7C04-42A0-8562-FCDBDB7BC492}" type="slidenum">
              <a:rPr lang="ar-SA" sz="1200" b="0">
                <a:solidFill>
                  <a:schemeClr val="bg1"/>
                </a:solidFill>
                <a:latin typeface="Calibri" pitchFamily="34" charset="0"/>
              </a:rPr>
              <a:pPr rtl="0" eaLnBrk="1" hangingPunct="1"/>
              <a:t>119</a:t>
            </a:fld>
            <a:endParaRPr lang="en-US" sz="1200" b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6387" name="عنوان 1"/>
          <p:cNvSpPr>
            <a:spLocks/>
          </p:cNvSpPr>
          <p:nvPr/>
        </p:nvSpPr>
        <p:spPr bwMode="auto">
          <a:xfrm>
            <a:off x="838200" y="549275"/>
            <a:ext cx="85344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endParaRPr lang="ar-SA" sz="6400" b="0">
              <a:solidFill>
                <a:srgbClr val="376092"/>
              </a:solidFill>
              <a:latin typeface="Calibri" pitchFamily="34" charset="0"/>
              <a:cs typeface="AL-Battar" pitchFamily="2" charset="-78"/>
            </a:endParaRPr>
          </a:p>
        </p:txBody>
      </p:sp>
      <p:sp>
        <p:nvSpPr>
          <p:cNvPr id="16388" name="عنصر نائب للمحتوى 2"/>
          <p:cNvSpPr>
            <a:spLocks/>
          </p:cNvSpPr>
          <p:nvPr/>
        </p:nvSpPr>
        <p:spPr bwMode="auto">
          <a:xfrm>
            <a:off x="1020763" y="1447800"/>
            <a:ext cx="8504237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73050" indent="-273050" algn="just">
              <a:spcBef>
                <a:spcPct val="20000"/>
              </a:spcBef>
              <a:buFont typeface="Arial" pitchFamily="34" charset="0"/>
              <a:buChar char="•"/>
            </a:pPr>
            <a:endParaRPr lang="ar-SA" sz="3000" b="0">
              <a:solidFill>
                <a:srgbClr val="376092"/>
              </a:solidFill>
              <a:latin typeface="Calibri" pitchFamily="34" charset="0"/>
              <a:cs typeface="AL-Mohanad Bold" pitchFamily="2" charset="-78"/>
            </a:endParaRPr>
          </a:p>
        </p:txBody>
      </p:sp>
      <p:sp>
        <p:nvSpPr>
          <p:cNvPr id="6" name="Title 1"/>
          <p:cNvSpPr>
            <a:spLocks/>
          </p:cNvSpPr>
          <p:nvPr/>
        </p:nvSpPr>
        <p:spPr bwMode="auto">
          <a:xfrm>
            <a:off x="838200" y="120650"/>
            <a:ext cx="85344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endParaRPr lang="ar-SA" sz="6400" b="0">
              <a:solidFill>
                <a:srgbClr val="376092"/>
              </a:solidFill>
              <a:latin typeface="Calibri" pitchFamily="34" charset="0"/>
              <a:cs typeface="AL-Battar" pitchFamily="2" charset="-78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 idx="4294967295"/>
          </p:nvPr>
        </p:nvSpPr>
        <p:spPr>
          <a:xfrm>
            <a:off x="457200" y="2971800"/>
            <a:ext cx="8763000" cy="1143000"/>
          </a:xfrm>
        </p:spPr>
        <p:txBody>
          <a:bodyPr/>
          <a:lstStyle/>
          <a:p>
            <a:pPr eaLnBrk="1" hangingPunct="1"/>
            <a:r>
              <a:rPr lang="ar-SA" sz="6000" dirty="0" smtClean="0">
                <a:solidFill>
                  <a:srgbClr val="0070C0"/>
                </a:solidFill>
                <a:cs typeface="Arial" pitchFamily="34" charset="0"/>
              </a:rPr>
              <a:t>مع </a:t>
            </a:r>
            <a:r>
              <a:rPr lang="ar-SA" sz="6000" dirty="0">
                <a:solidFill>
                  <a:srgbClr val="0070C0"/>
                </a:solidFill>
                <a:cs typeface="Arial" pitchFamily="34" charset="0"/>
              </a:rPr>
              <a:t>تمنياتي للجميع بالنجاح </a:t>
            </a:r>
            <a:r>
              <a:rPr lang="ar-SA" sz="6000" dirty="0" smtClean="0">
                <a:solidFill>
                  <a:srgbClr val="0070C0"/>
                </a:solidFill>
                <a:cs typeface="Arial" pitchFamily="34" charset="0"/>
              </a:rPr>
              <a:t>والتوفيق</a:t>
            </a:r>
          </a:p>
        </p:txBody>
      </p:sp>
    </p:spTree>
    <p:extLst>
      <p:ext uri="{BB962C8B-B14F-4D97-AF65-F5344CB8AC3E}">
        <p14:creationId xmlns:p14="http://schemas.microsoft.com/office/powerpoint/2010/main" val="31790670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-838200"/>
            <a:ext cx="9906000" cy="769620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716368794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7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121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1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latin typeface="Calibri" pitchFamily="34" charset="0"/>
              </a:rPr>
              <a:t>	</a:t>
            </a:r>
            <a:endParaRPr lang="en-US" sz="2400" dirty="0"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2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7432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5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121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 bwMode="auto">
          <a:xfrm>
            <a:off x="422030" y="3124200"/>
            <a:ext cx="4706815" cy="9905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700" b="1" i="0" u="none" strike="noStrike" kern="0" cap="none" spc="50" normalizeH="0" baseline="0" noProof="0" dirty="0" smtClean="0">
              <a:ln w="11430"/>
              <a:gradFill>
                <a:gsLst>
                  <a:gs pos="25000">
                    <a:srgbClr val="C0504D">
                      <a:satMod val="155000"/>
                    </a:srgbClr>
                  </a:gs>
                  <a:gs pos="100000">
                    <a:srgbClr val="C0504D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AYM Wadiy S_U normal.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700" b="1" i="0" u="none" strike="noStrike" kern="0" cap="none" spc="50" normalizeH="0" baseline="0" noProof="0" dirty="0">
              <a:ln w="11430"/>
              <a:gradFill>
                <a:gsLst>
                  <a:gs pos="25000">
                    <a:srgbClr val="C0504D">
                      <a:satMod val="155000"/>
                    </a:srgbClr>
                  </a:gs>
                  <a:gs pos="100000">
                    <a:srgbClr val="C0504D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AYM Wadiy S_U normal."/>
              <a:cs typeface="Times New Roman" pitchFamily="18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DZ" sz="4000" b="1" i="0" u="none" strike="noStrike" kern="0" cap="none" spc="50" normalizeH="0" baseline="0" noProof="0" dirty="0" smtClean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</a:rPr>
              <a:t>نظرية المنظمات</a:t>
            </a:r>
            <a:endParaRPr kumimoji="0" lang="en-US" sz="4000" b="1" i="0" u="none" strike="noStrike" kern="0" cap="none" spc="50" normalizeH="0" baseline="0" noProof="0" dirty="0" smtClean="0">
              <a:ln w="11430"/>
              <a:gradFill>
                <a:gsLst>
                  <a:gs pos="25000">
                    <a:srgbClr val="C0504D">
                      <a:satMod val="155000"/>
                    </a:srgbClr>
                  </a:gs>
                  <a:gs pos="100000">
                    <a:srgbClr val="C0504D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EG" sz="1800" b="1" i="0" u="none" strike="noStrike" kern="0" cap="none" spc="50" normalizeH="0" baseline="0" noProof="0" dirty="0" smtClean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Calibri" pitchFamily="34" charset="0"/>
                <a:cs typeface="Times New Roman" pitchFamily="18" charset="0"/>
              </a:rPr>
              <a:t/>
            </a:r>
            <a:br>
              <a:rPr kumimoji="0" lang="ar-EG" sz="1800" b="1" i="0" u="none" strike="noStrike" kern="0" cap="none" spc="50" normalizeH="0" baseline="0" noProof="0" dirty="0" smtClean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Calibri" pitchFamily="34" charset="0"/>
                <a:cs typeface="Times New Roman" pitchFamily="18" charset="0"/>
              </a:rPr>
            </a:br>
            <a:endParaRPr kumimoji="0" lang="en-US" sz="1700" b="1" i="0" u="none" strike="noStrike" kern="0" cap="none" spc="50" normalizeH="0" baseline="0" noProof="0" dirty="0" smtClean="0">
              <a:ln w="11430"/>
              <a:gradFill>
                <a:gsLst>
                  <a:gs pos="25000">
                    <a:srgbClr val="C0504D">
                      <a:satMod val="155000"/>
                    </a:srgbClr>
                  </a:gs>
                  <a:gs pos="100000">
                    <a:srgbClr val="C0504D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Calibri" pitchFamily="34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itchFamily="34" charset="0"/>
                <a:cs typeface="Times New Roman" pitchFamily="18" charset="0"/>
              </a:rPr>
              <a:t>أ.د عيسى </a:t>
            </a:r>
            <a:r>
              <a:rPr kumimoji="0" lang="ar-SA" sz="2600" b="0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itchFamily="34" charset="0"/>
                <a:cs typeface="Times New Roman" pitchFamily="18" charset="0"/>
              </a:rPr>
              <a:t>حيرش</a:t>
            </a:r>
            <a:endParaRPr kumimoji="0" lang="en-US" sz="2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itchFamily="34" charset="0"/>
              <a:cs typeface="Times New Roman" pitchFamily="18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600" b="1" i="0" u="none" strike="noStrike" kern="0" cap="none" spc="50" normalizeH="0" baseline="0" noProof="0" dirty="0">
              <a:ln w="11430"/>
              <a:gradFill>
                <a:gsLst>
                  <a:gs pos="25000">
                    <a:srgbClr val="C0504D">
                      <a:satMod val="155000"/>
                    </a:srgbClr>
                  </a:gs>
                  <a:gs pos="100000">
                    <a:srgbClr val="C0504D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9145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1" y="6356352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122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10" name="Title 4"/>
          <p:cNvSpPr txBox="1">
            <a:spLocks/>
          </p:cNvSpPr>
          <p:nvPr/>
        </p:nvSpPr>
        <p:spPr bwMode="auto">
          <a:xfrm>
            <a:off x="1030024" y="2339976"/>
            <a:ext cx="7375422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Arial" charset="0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DZ" sz="4400" b="1" i="0" u="sng" strike="noStrike" kern="1200" cap="none" spc="50" normalizeH="0" baseline="0" noProof="0" dirty="0" smtClean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Simplified Arabic" pitchFamily="18" charset="-78"/>
                <a:ea typeface="+mj-ea"/>
                <a:cs typeface="Times New Roman"/>
              </a:rPr>
              <a:t>المحاضرة الخامسة</a:t>
            </a:r>
            <a:endParaRPr kumimoji="0" lang="en-US" sz="4400" b="1" i="0" u="sng" strike="noStrike" kern="1200" cap="none" spc="50" normalizeH="0" baseline="0" noProof="0" dirty="0">
              <a:ln w="11430"/>
              <a:gradFill>
                <a:gsLst>
                  <a:gs pos="25000">
                    <a:srgbClr val="C0504D">
                      <a:satMod val="155000"/>
                    </a:srgbClr>
                  </a:gs>
                  <a:gs pos="100000">
                    <a:srgbClr val="C0504D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Simplified Arabic" pitchFamily="18" charset="-78"/>
              <a:ea typeface="+mj-ea"/>
              <a:cs typeface="Arial" charset="0"/>
            </a:endParaRPr>
          </a:p>
        </p:txBody>
      </p:sp>
      <p:sp>
        <p:nvSpPr>
          <p:cNvPr id="11" name="Title 4"/>
          <p:cNvSpPr txBox="1">
            <a:spLocks/>
          </p:cNvSpPr>
          <p:nvPr/>
        </p:nvSpPr>
        <p:spPr bwMode="auto">
          <a:xfrm>
            <a:off x="1600200" y="4038600"/>
            <a:ext cx="6207369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eaLnBrk="1" hangingPunct="1">
              <a:defRPr/>
            </a:pPr>
            <a:r>
              <a:rPr kumimoji="0" lang="ar-DZ" sz="4400" b="1" i="0" u="none" strike="noStrike" kern="1200" cap="none" spc="50" normalizeH="0" baseline="0" noProof="0" dirty="0" smtClean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ae_AlMateen" pitchFamily="2" charset="-78"/>
                <a:ea typeface="+mn-ea"/>
                <a:cs typeface="Times New Roman"/>
              </a:rPr>
              <a:t>نظريات </a:t>
            </a:r>
            <a:r>
              <a:rPr lang="ar-DZ" sz="4400" b="1" spc="50" dirty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e_AlMateen" pitchFamily="2" charset="-78"/>
                <a:cs typeface="Times New Roman"/>
              </a:rPr>
              <a:t>الظرفية </a:t>
            </a:r>
            <a:r>
              <a:rPr lang="ar-DZ" sz="4400" b="1" spc="50" dirty="0" smtClean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e_AlMateen" pitchFamily="2" charset="-78"/>
                <a:cs typeface="Times New Roman"/>
              </a:rPr>
              <a:t>(</a:t>
            </a:r>
            <a:r>
              <a:rPr lang="ar-DZ" sz="4400" b="1" spc="50" dirty="0" err="1" smtClean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e_AlMateen" pitchFamily="2" charset="-78"/>
                <a:cs typeface="Times New Roman"/>
              </a:rPr>
              <a:t>الموقفية</a:t>
            </a:r>
            <a:r>
              <a:rPr lang="ar-DZ" sz="4400" b="1" spc="50" dirty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e_AlMateen" pitchFamily="2" charset="-78"/>
                <a:cs typeface="Times New Roman"/>
              </a:rPr>
              <a:t>)</a:t>
            </a:r>
            <a:endParaRPr kumimoji="0" lang="ar-SA" sz="4400" b="1" i="0" u="none" strike="noStrike" kern="1200" cap="none" spc="50" normalizeH="0" baseline="0" noProof="0" dirty="0">
              <a:ln w="11430"/>
              <a:gradFill>
                <a:gsLst>
                  <a:gs pos="25000">
                    <a:srgbClr val="C0504D">
                      <a:satMod val="155000"/>
                    </a:srgbClr>
                  </a:gs>
                  <a:gs pos="100000">
                    <a:srgbClr val="C0504D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ae_AlMateen" pitchFamily="2" charset="-78"/>
              <a:ea typeface="+mn-ea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44988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90800" y="381000"/>
            <a:ext cx="6477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DZ" sz="3200" dirty="0" smtClean="0"/>
              <a:t>مخرجات الفصل</a:t>
            </a:r>
            <a:endParaRPr lang="en-US" sz="3200" dirty="0"/>
          </a:p>
        </p:txBody>
      </p:sp>
      <p:sp>
        <p:nvSpPr>
          <p:cNvPr id="3" name="TextBox 2"/>
          <p:cNvSpPr txBox="1"/>
          <p:nvPr/>
        </p:nvSpPr>
        <p:spPr>
          <a:xfrm>
            <a:off x="609600" y="1174795"/>
            <a:ext cx="8458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b="1" dirty="0" smtClean="0">
                <a:solidFill>
                  <a:srgbClr val="0070C0"/>
                </a:solidFill>
              </a:rPr>
              <a:t>بعد الانتهاء من هذا الفصل سيكون الطالب قادرا على أن :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73741" y="1927830"/>
            <a:ext cx="8458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itchFamily="2" charset="2"/>
              <a:buChar char="ü"/>
            </a:pPr>
            <a:r>
              <a:rPr lang="ar-DZ" sz="2800" b="1" dirty="0" smtClean="0">
                <a:solidFill>
                  <a:srgbClr val="0070C0"/>
                </a:solidFill>
              </a:rPr>
              <a:t>يعرف الظرفية والحتمية والفرق بينهما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91670" y="2451050"/>
            <a:ext cx="8458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itchFamily="2" charset="2"/>
              <a:buChar char="ü"/>
            </a:pPr>
            <a:r>
              <a:rPr lang="ar-DZ" sz="2800" b="1" dirty="0" smtClean="0">
                <a:solidFill>
                  <a:srgbClr val="0070C0"/>
                </a:solidFill>
              </a:rPr>
              <a:t>يشرح تفوق نظرية الظرفية على النظريات التقليدية للمنظمة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91670" y="2997518"/>
            <a:ext cx="8458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itchFamily="2" charset="2"/>
              <a:buChar char="ü"/>
            </a:pPr>
            <a:r>
              <a:rPr lang="ar-DZ" sz="2800" b="1" dirty="0" smtClean="0">
                <a:solidFill>
                  <a:srgbClr val="0070C0"/>
                </a:solidFill>
              </a:rPr>
              <a:t>يشرح أعمال أهم الباحثين ضمن نظرية الظرفية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55812" y="3512231"/>
            <a:ext cx="8458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itchFamily="2" charset="2"/>
              <a:buChar char="ü"/>
            </a:pPr>
            <a:r>
              <a:rPr lang="ar-DZ" sz="2800" b="1" dirty="0" smtClean="0">
                <a:solidFill>
                  <a:srgbClr val="0070C0"/>
                </a:solidFill>
              </a:rPr>
              <a:t>يشرح كل عنصر من عناصر الظرفية الداخلية 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55812" y="4035451"/>
            <a:ext cx="8458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itchFamily="2" charset="2"/>
              <a:buChar char="ü"/>
            </a:pPr>
            <a:r>
              <a:rPr lang="ar-DZ" sz="2800" b="1" dirty="0" smtClean="0">
                <a:solidFill>
                  <a:srgbClr val="0070C0"/>
                </a:solidFill>
              </a:rPr>
              <a:t>يبين كيف يؤثر كل من هذه العناصر على هيكلة المؤسسة</a:t>
            </a:r>
            <a:endParaRPr lang="en-US" sz="28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2129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</p:bld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90800" y="381000"/>
            <a:ext cx="6477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DZ" sz="3200" dirty="0" smtClean="0"/>
              <a:t>محتوى الفصل</a:t>
            </a:r>
            <a:endParaRPr lang="en-US" sz="3200" dirty="0"/>
          </a:p>
        </p:txBody>
      </p:sp>
      <p:sp>
        <p:nvSpPr>
          <p:cNvPr id="3" name="Rectangle 2"/>
          <p:cNvSpPr/>
          <p:nvPr/>
        </p:nvSpPr>
        <p:spPr>
          <a:xfrm>
            <a:off x="6388997" y="1448846"/>
            <a:ext cx="2802369" cy="5878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tabLst>
                <a:tab pos="3646170" algn="l"/>
              </a:tabLst>
            </a:pPr>
            <a:r>
              <a:rPr lang="ar-DZ" sz="2800" dirty="0">
                <a:latin typeface="Calibri"/>
                <a:ea typeface="Calibri"/>
                <a:cs typeface="Simplified Arabic"/>
              </a:rPr>
              <a:t>عوامل الظرفية الداخلية</a:t>
            </a:r>
            <a:endParaRPr lang="en-US" sz="2800" dirty="0">
              <a:latin typeface="Calibri"/>
              <a:ea typeface="Calibri"/>
              <a:cs typeface="Arial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340738" y="4668198"/>
            <a:ext cx="2890535" cy="5716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tabLst>
                <a:tab pos="3646170" algn="l"/>
              </a:tabLst>
            </a:pPr>
            <a:r>
              <a:rPr lang="ar-DZ" sz="2800" dirty="0">
                <a:latin typeface="Calibri"/>
                <a:ea typeface="Calibri"/>
                <a:cs typeface="Simplified Arabic"/>
              </a:rPr>
              <a:t>عوامل الظرفية </a:t>
            </a:r>
            <a:r>
              <a:rPr lang="ar-DZ" sz="2800" dirty="0" smtClean="0">
                <a:latin typeface="Calibri"/>
                <a:ea typeface="Calibri"/>
                <a:cs typeface="Simplified Arabic"/>
              </a:rPr>
              <a:t>الخارجية</a:t>
            </a:r>
            <a:endParaRPr lang="en-US" sz="2800" dirty="0">
              <a:latin typeface="Calibri"/>
              <a:ea typeface="Calibri"/>
              <a:cs typeface="Arial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355606" y="991646"/>
            <a:ext cx="183575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DZ" sz="2800" dirty="0">
                <a:latin typeface="Calibri"/>
                <a:ea typeface="Calibri"/>
                <a:cs typeface="Simplified Arabic"/>
              </a:rPr>
              <a:t>تعريف الظرفية</a:t>
            </a:r>
            <a:endParaRPr lang="en-US" sz="2800" dirty="0">
              <a:latin typeface="Calibri"/>
              <a:ea typeface="Calibri"/>
              <a:cs typeface="Simplified Arabic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121412" y="2167267"/>
            <a:ext cx="1693091" cy="5878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tabLst>
                <a:tab pos="3646170" algn="l"/>
              </a:tabLst>
            </a:pPr>
            <a:r>
              <a:rPr lang="ar-DZ" sz="2800" dirty="0">
                <a:latin typeface="Calibri"/>
                <a:ea typeface="Calibri"/>
                <a:cs typeface="Simplified Arabic"/>
              </a:rPr>
              <a:t>عمر المنظمة</a:t>
            </a:r>
            <a:endParaRPr lang="en-US" sz="2800" dirty="0">
              <a:latin typeface="Calibri"/>
              <a:ea typeface="Calibri"/>
              <a:cs typeface="Arial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114999" y="2770476"/>
            <a:ext cx="1699504" cy="5716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tabLst>
                <a:tab pos="3646170" algn="l"/>
              </a:tabLst>
            </a:pPr>
            <a:r>
              <a:rPr lang="ar-DZ" sz="2800" dirty="0" smtClean="0">
                <a:latin typeface="Calibri"/>
                <a:ea typeface="Calibri"/>
                <a:cs typeface="Simplified Arabic"/>
              </a:rPr>
              <a:t>حجم المنظمة</a:t>
            </a:r>
            <a:endParaRPr lang="en-US" sz="2800" dirty="0">
              <a:latin typeface="Calibri"/>
              <a:ea typeface="Calibri"/>
              <a:cs typeface="Arial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490101" y="3326014"/>
            <a:ext cx="1324402" cy="5716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tabLst>
                <a:tab pos="3646170" algn="l"/>
              </a:tabLst>
            </a:pPr>
            <a:r>
              <a:rPr lang="ar-DZ" sz="2800" dirty="0" smtClean="0">
                <a:latin typeface="Calibri"/>
                <a:ea typeface="Calibri"/>
                <a:cs typeface="Simplified Arabic"/>
              </a:rPr>
              <a:t>التكنولوجيا</a:t>
            </a:r>
            <a:endParaRPr lang="en-US" sz="2800" dirty="0">
              <a:latin typeface="Calibri"/>
              <a:ea typeface="Calibri"/>
              <a:cs typeface="Arial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278505" y="3897709"/>
            <a:ext cx="1535998" cy="5716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tabLst>
                <a:tab pos="3646170" algn="l"/>
              </a:tabLst>
            </a:pPr>
            <a:r>
              <a:rPr lang="ar-DZ" sz="2800" dirty="0" smtClean="0">
                <a:latin typeface="Calibri"/>
                <a:ea typeface="Calibri"/>
                <a:cs typeface="Simplified Arabic"/>
              </a:rPr>
              <a:t>الاستراتيجية</a:t>
            </a:r>
            <a:endParaRPr lang="en-US" sz="2800" dirty="0">
              <a:latin typeface="Calibri"/>
              <a:ea typeface="Calibri"/>
              <a:cs typeface="Arial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8046504" y="5255799"/>
            <a:ext cx="731289" cy="5716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tabLst>
                <a:tab pos="3646170" algn="l"/>
              </a:tabLst>
            </a:pPr>
            <a:r>
              <a:rPr lang="ar-DZ" sz="2800" dirty="0" smtClean="0">
                <a:latin typeface="Calibri"/>
                <a:ea typeface="Calibri"/>
                <a:cs typeface="Simplified Arabic"/>
              </a:rPr>
              <a:t>البيئة</a:t>
            </a:r>
            <a:endParaRPr lang="en-US" sz="2800" dirty="0">
              <a:latin typeface="Calibri"/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85091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273323" y="98329"/>
            <a:ext cx="2577950" cy="6401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ar-DZ" sz="3200" dirty="0" smtClean="0">
                <a:latin typeface="Calibri"/>
                <a:ea typeface="Calibri"/>
                <a:cs typeface="Simplified Arabic"/>
              </a:rPr>
              <a:t>هي </a:t>
            </a:r>
            <a:r>
              <a:rPr lang="ar-DZ" sz="3200" dirty="0">
                <a:latin typeface="Calibri"/>
                <a:ea typeface="Calibri"/>
                <a:cs typeface="Simplified Arabic"/>
              </a:rPr>
              <a:t>عكس الحتمية</a:t>
            </a:r>
            <a:endParaRPr lang="en-US" sz="3200" dirty="0">
              <a:effectLst/>
              <a:latin typeface="Calibri"/>
              <a:ea typeface="Calibri"/>
              <a:cs typeface="Arial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66810" y="990600"/>
            <a:ext cx="7897898" cy="10833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ar-DZ" sz="2800" dirty="0">
                <a:latin typeface="Calibri"/>
                <a:ea typeface="Calibri"/>
                <a:cs typeface="Simplified Arabic"/>
              </a:rPr>
              <a:t>الشيء الحتمي  هو ذلك الشيء الذي </a:t>
            </a:r>
            <a:r>
              <a:rPr lang="ar-DZ" sz="2800" u="sng" dirty="0">
                <a:latin typeface="Calibri"/>
                <a:ea typeface="Calibri"/>
                <a:cs typeface="Simplified Arabic"/>
              </a:rPr>
              <a:t>يحصل </a:t>
            </a:r>
            <a:r>
              <a:rPr lang="ar-DZ" sz="2800" u="sng" dirty="0" smtClean="0">
                <a:latin typeface="Calibri"/>
                <a:ea typeface="Calibri"/>
                <a:cs typeface="Simplified Arabic"/>
              </a:rPr>
              <a:t>حتما </a:t>
            </a:r>
            <a:r>
              <a:rPr lang="ar-DZ" sz="2800" dirty="0">
                <a:latin typeface="Calibri"/>
                <a:ea typeface="Calibri"/>
                <a:cs typeface="Simplified Arabic"/>
              </a:rPr>
              <a:t>نتيجة لأسباب معينة (الموت حتمي، البيع بسعر أقل من التكلفة يؤدي إلى الخسارة)</a:t>
            </a:r>
            <a:endParaRPr lang="en-US" sz="2800" dirty="0">
              <a:effectLst/>
              <a:latin typeface="Calibri"/>
              <a:ea typeface="Calibri"/>
              <a:cs typeface="Arial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014933" y="2409931"/>
            <a:ext cx="3802644" cy="5878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ar-DZ" sz="2800" dirty="0">
                <a:latin typeface="Calibri"/>
                <a:ea typeface="Calibri"/>
                <a:cs typeface="Simplified Arabic"/>
              </a:rPr>
              <a:t>الشيء الحتمي لا يمكن ألا يكون</a:t>
            </a:r>
            <a:endParaRPr lang="en-US" sz="2800" dirty="0">
              <a:effectLst/>
              <a:latin typeface="Calibri"/>
              <a:ea typeface="Calibri"/>
              <a:cs typeface="Arial"/>
            </a:endParaRPr>
          </a:p>
        </p:txBody>
      </p:sp>
      <p:sp>
        <p:nvSpPr>
          <p:cNvPr id="5" name="Left Arrow 4"/>
          <p:cNvSpPr/>
          <p:nvPr/>
        </p:nvSpPr>
        <p:spPr>
          <a:xfrm>
            <a:off x="4877904" y="2208558"/>
            <a:ext cx="609600" cy="990600"/>
          </a:xfrm>
          <a:prstGeom prst="leftArrow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170925" y="3397313"/>
            <a:ext cx="7413957" cy="17071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ar-DZ" sz="2800" dirty="0">
                <a:latin typeface="Calibri"/>
                <a:ea typeface="Calibri"/>
                <a:cs typeface="Simplified Arabic"/>
              </a:rPr>
              <a:t>الشيء الظرفي هو ذلك الشيء الذي </a:t>
            </a:r>
            <a:r>
              <a:rPr lang="ar-DZ" sz="2800" u="sng" dirty="0">
                <a:latin typeface="Calibri"/>
                <a:ea typeface="Calibri"/>
                <a:cs typeface="Simplified Arabic"/>
              </a:rPr>
              <a:t>قد يحصل وقد لا يحصل </a:t>
            </a:r>
            <a:r>
              <a:rPr lang="ar-DZ" sz="2800" dirty="0">
                <a:latin typeface="Calibri"/>
                <a:ea typeface="Calibri"/>
                <a:cs typeface="Simplified Arabic"/>
              </a:rPr>
              <a:t>(المنتج في السوق قد يباع وقد لا يباع)</a:t>
            </a:r>
            <a:endParaRPr lang="en-US" sz="2800" dirty="0">
              <a:latin typeface="Calibri"/>
              <a:ea typeface="Calibri"/>
              <a:cs typeface="Arial"/>
            </a:endParaRP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ar-DZ" sz="2800" dirty="0">
                <a:latin typeface="Calibri"/>
                <a:ea typeface="Calibri"/>
                <a:cs typeface="Simplified Arabic"/>
              </a:rPr>
              <a:t>يرتبط حصوله بظروف معينة </a:t>
            </a:r>
            <a:endParaRPr lang="en-US" sz="2800" dirty="0">
              <a:effectLst/>
              <a:latin typeface="Calibri"/>
              <a:ea typeface="Calibri"/>
              <a:cs typeface="Arial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257252" y="5288534"/>
            <a:ext cx="3607077" cy="5716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ar-DZ" sz="2800" dirty="0">
                <a:latin typeface="Calibri"/>
                <a:ea typeface="Calibri"/>
                <a:cs typeface="Simplified Arabic"/>
              </a:rPr>
              <a:t>الشيء </a:t>
            </a:r>
            <a:r>
              <a:rPr lang="ar-DZ" sz="2800" dirty="0" smtClean="0">
                <a:latin typeface="Calibri"/>
                <a:ea typeface="Calibri"/>
                <a:cs typeface="Simplified Arabic"/>
              </a:rPr>
              <a:t>الظرفي يمكن </a:t>
            </a:r>
            <a:r>
              <a:rPr lang="ar-DZ" sz="2800" dirty="0">
                <a:latin typeface="Calibri"/>
                <a:ea typeface="Calibri"/>
                <a:cs typeface="Simplified Arabic"/>
              </a:rPr>
              <a:t>ألا يكون</a:t>
            </a:r>
            <a:endParaRPr lang="en-US" sz="2800" dirty="0">
              <a:effectLst/>
              <a:latin typeface="Calibri"/>
              <a:ea typeface="Calibri"/>
              <a:cs typeface="Arial"/>
            </a:endParaRPr>
          </a:p>
        </p:txBody>
      </p:sp>
      <p:sp>
        <p:nvSpPr>
          <p:cNvPr id="8" name="Left Arrow 7"/>
          <p:cNvSpPr/>
          <p:nvPr/>
        </p:nvSpPr>
        <p:spPr>
          <a:xfrm>
            <a:off x="4952698" y="5087160"/>
            <a:ext cx="609600" cy="990600"/>
          </a:xfrm>
          <a:prstGeom prst="leftArrow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347205" y="154165"/>
            <a:ext cx="207300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DZ" sz="3200" b="1" dirty="0" smtClean="0">
                <a:solidFill>
                  <a:prstClr val="black"/>
                </a:solidFill>
                <a:latin typeface="Calibri"/>
                <a:ea typeface="Calibri"/>
                <a:cs typeface="Simplified Arabic"/>
              </a:rPr>
              <a:t>تعريف الظرفية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7267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 animBg="1"/>
      <p:bldP spid="6" grpId="0"/>
      <p:bldP spid="7" grpId="0"/>
      <p:bldP spid="8" grpId="0" animBg="1"/>
    </p:bld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106522" y="685800"/>
            <a:ext cx="5715000" cy="15788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ar-DZ" sz="2800" dirty="0" smtClean="0">
                <a:latin typeface="Calibri"/>
                <a:ea typeface="Calibri"/>
                <a:cs typeface="Simplified Arabic"/>
              </a:rPr>
              <a:t>بتأثير نفس الأسباب </a:t>
            </a:r>
            <a:r>
              <a:rPr lang="ar-DZ" sz="2800" dirty="0">
                <a:latin typeface="Calibri"/>
                <a:ea typeface="Calibri"/>
                <a:cs typeface="Simplified Arabic"/>
              </a:rPr>
              <a:t>قد تحصل ظواهر مختلفة (مؤسستان بنفس عدد العمال تنتجان حجما مختلف من المنتجات)</a:t>
            </a:r>
            <a:endParaRPr lang="en-US" sz="2800" dirty="0">
              <a:effectLst/>
              <a:latin typeface="Calibri"/>
              <a:ea typeface="Calibri"/>
              <a:cs typeface="Arial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801722" y="3505200"/>
            <a:ext cx="6019800" cy="15788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ar-DZ" sz="2800" dirty="0" smtClean="0">
                <a:latin typeface="Calibri"/>
                <a:ea typeface="Calibri"/>
                <a:cs typeface="Simplified Arabic"/>
              </a:rPr>
              <a:t>وبأسباب مختلفة </a:t>
            </a:r>
            <a:r>
              <a:rPr lang="ar-DZ" sz="2800" dirty="0">
                <a:latin typeface="Calibri"/>
                <a:ea typeface="Calibri"/>
                <a:cs typeface="Simplified Arabic"/>
              </a:rPr>
              <a:t>قد تحصل نفس الظواهر (مؤسسات بأعداد مختلفة من العمال تنتج نفس الحجم من الإنتاج)</a:t>
            </a:r>
            <a:endParaRPr lang="en-US" sz="2800" dirty="0">
              <a:effectLst/>
              <a:latin typeface="Calibri"/>
              <a:ea typeface="Calibri"/>
              <a:cs typeface="Arial"/>
            </a:endParaRPr>
          </a:p>
        </p:txBody>
      </p:sp>
      <p:pic>
        <p:nvPicPr>
          <p:cNvPr id="1026" name="Picture 2" descr="http://t2.gstatic.com/images?q=tbn:ANd9GcTrU_7sSxalfkHLD4TX6yUQ79eXpXzbdSJo8TPCQdYqozLcI3fP5Q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024" y="1695151"/>
            <a:ext cx="3760242" cy="1748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4865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437965" y="304800"/>
            <a:ext cx="58293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ما هي أفضل هيكلة للمنظمة ؟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304800" y="1295400"/>
            <a:ext cx="890291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كانت النظريات التقليدية تنطلق من الفكرة أن هناك طريقة وواحدة مثلي لتنظيم المؤسسات وهيكلتها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2684929" y="1768115"/>
            <a:ext cx="396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en-US" sz="2400" dirty="0" smtClean="0"/>
              <a:t>The ONE BEST WAY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849184" y="2590800"/>
            <a:ext cx="83439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بعد أن ساد هذا التصور منذ بداية القرن العشرين، جاء في الستينيات تصور آخر مناقضا تماما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1955586" y="4503353"/>
            <a:ext cx="73027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>
                <a:latin typeface="Times New Roman"/>
                <a:ea typeface="Times New Roman"/>
              </a:rPr>
              <a:t>من جاء بهذا التصور الجديد هما </a:t>
            </a:r>
            <a:r>
              <a:rPr lang="fr-FR" sz="2800" b="1" dirty="0" smtClean="0">
                <a:latin typeface="Times New Roman"/>
                <a:ea typeface="Times New Roman"/>
              </a:rPr>
              <a:t>Lawrence</a:t>
            </a:r>
            <a:r>
              <a:rPr lang="fr-FR" sz="2800" dirty="0" smtClean="0">
                <a:latin typeface="Times New Roman"/>
                <a:ea typeface="Times New Roman"/>
              </a:rPr>
              <a:t> </a:t>
            </a:r>
            <a:r>
              <a:rPr lang="ar-DZ" sz="2800" dirty="0" smtClean="0">
                <a:latin typeface="Times New Roman"/>
                <a:ea typeface="Times New Roman"/>
              </a:rPr>
              <a:t> و</a:t>
            </a:r>
            <a:r>
              <a:rPr lang="fr-FR" sz="2800" b="1" dirty="0" err="1" smtClean="0">
                <a:latin typeface="Times New Roman"/>
                <a:ea typeface="Times New Roman"/>
              </a:rPr>
              <a:t>Lorsch</a:t>
            </a:r>
            <a:r>
              <a:rPr lang="fr-FR" sz="2800" dirty="0" smtClean="0">
                <a:latin typeface="Times New Roman"/>
                <a:ea typeface="Times New Roman"/>
              </a:rPr>
              <a:t> 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1066800" y="4505980"/>
            <a:ext cx="1600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 في 1967</a:t>
            </a:r>
            <a:endParaRPr lang="en-US" sz="2800" dirty="0"/>
          </a:p>
        </p:txBody>
      </p:sp>
      <p:sp>
        <p:nvSpPr>
          <p:cNvPr id="9" name="Rectangle 8"/>
          <p:cNvSpPr/>
          <p:nvPr/>
        </p:nvSpPr>
        <p:spPr>
          <a:xfrm>
            <a:off x="1371600" y="5334000"/>
            <a:ext cx="76962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DZ" sz="2800" dirty="0" smtClean="0">
                <a:ea typeface="Calibri"/>
                <a:cs typeface="Simplified Arabic"/>
              </a:rPr>
              <a:t>أدى هذا التصور إلى ظهور </a:t>
            </a:r>
            <a:r>
              <a:rPr lang="ar-DZ" sz="2800" b="1" dirty="0" smtClean="0">
                <a:solidFill>
                  <a:srgbClr val="C00000"/>
                </a:solidFill>
                <a:ea typeface="Calibri"/>
                <a:cs typeface="Simplified Arabic"/>
              </a:rPr>
              <a:t>نظرية الظرفية </a:t>
            </a:r>
            <a:endParaRPr lang="en-US" sz="2800" b="1" dirty="0">
              <a:solidFill>
                <a:srgbClr val="C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56870" y="3810000"/>
            <a:ext cx="86362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مفاده أن </a:t>
            </a:r>
            <a:r>
              <a:rPr lang="ar-DZ" sz="2800" dirty="0" smtClean="0">
                <a:solidFill>
                  <a:srgbClr val="C00000"/>
                </a:solidFill>
              </a:rPr>
              <a:t>هيكلة المنظمات أمر نسبي ينتج عن تفاعل المنظمة ببيئتها </a:t>
            </a:r>
            <a:endParaRPr lang="en-US" sz="2800" dirty="0">
              <a:solidFill>
                <a:srgbClr val="C0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12907" y="5267980"/>
            <a:ext cx="34542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Contingency theory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337921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0" grpId="1"/>
      <p:bldP spid="11" grpId="0"/>
    </p:bld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gular Pentagon 1"/>
          <p:cNvSpPr/>
          <p:nvPr/>
        </p:nvSpPr>
        <p:spPr>
          <a:xfrm>
            <a:off x="3581400" y="2542382"/>
            <a:ext cx="1524000" cy="914400"/>
          </a:xfrm>
          <a:prstGeom prst="pentagon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000" b="1" dirty="0" smtClean="0"/>
              <a:t>النظريات الظرفية</a:t>
            </a:r>
            <a:endParaRPr lang="en-US" sz="2000" b="1" dirty="0"/>
          </a:p>
        </p:txBody>
      </p:sp>
      <p:sp>
        <p:nvSpPr>
          <p:cNvPr id="5" name="Rectangle 4"/>
          <p:cNvSpPr/>
          <p:nvPr/>
        </p:nvSpPr>
        <p:spPr>
          <a:xfrm rot="16200000">
            <a:off x="3562659" y="3841959"/>
            <a:ext cx="1600200" cy="953119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CHANDLER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 rot="20074578">
            <a:off x="2159715" y="3221164"/>
            <a:ext cx="1600200" cy="643205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LAWRENCE &amp; LORCH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 rot="1597357">
            <a:off x="4934137" y="3243819"/>
            <a:ext cx="1600200" cy="634513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MINTZBERG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 rot="3887078">
            <a:off x="2817164" y="1470031"/>
            <a:ext cx="1600200" cy="851705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BURNS &amp; STALKER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 rot="17735301">
            <a:off x="4319514" y="1506250"/>
            <a:ext cx="1600200" cy="837862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WOODWAR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1581459" y="107018"/>
            <a:ext cx="5562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>
                <a:solidFill>
                  <a:schemeClr val="bg1"/>
                </a:solidFill>
              </a:rPr>
              <a:t>أشهر الأسماء في نظرية الظرفية (</a:t>
            </a:r>
            <a:r>
              <a:rPr lang="ar-DZ" sz="2800" dirty="0" err="1" smtClean="0">
                <a:solidFill>
                  <a:schemeClr val="bg1"/>
                </a:solidFill>
              </a:rPr>
              <a:t>الموقفية</a:t>
            </a:r>
            <a:r>
              <a:rPr lang="ar-DZ" sz="2800" dirty="0" smtClean="0">
                <a:solidFill>
                  <a:schemeClr val="bg1"/>
                </a:solidFill>
              </a:rPr>
              <a:t>) 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3" name="AutoShape 2" descr="data:image/jpeg;base64,/9j/4AAQSkZJRgABAQAAAQABAAD/2wCEAAkGBhQSERUUEhQWFRUWFhwWGBgYGBcUGBgYGBcYGBoYFxgaHCYeFxkkGRQUIC8gJCcqLiwtFx4xNTAqNSYsLCkBCQoKDgwOGg8PFywlHyQtKiwqLCwsLCwsLCksLCkuLCksLCwsLCwsLCkpLywsLCwqLCwsLCwsLCwsLCwsKSwsLP/AABEIAIAAqAMBIgACEQEDEQH/xAAcAAABBQEBAQAAAAAAAAAAAAAFAAMEBgcBAgj/xAA+EAABAwEFBQYDBgUDBQAAAAABAgMRAAQSITFBBSJRYXEGE4GRobEHMsEUI0Jy4fBSYoKi0RYkkhUzQ9Lx/8QAGQEAAwEBAQAAAAAAAAAAAAAAAAMEAgEF/8QAJBEAAgICAgEEAwEAAAAAAAAAAAECEQMhEjEEIjJBURNhkXH/2gAMAwEAAhEDEQA/AL5SBpUq4aO16BpITNPps1ZlNLs3HHKXQxNdqR9mHGvCrORqK4po68Ul8DU0ppKTGdcrdi6FNKlSoAVcNdrhoOnhVR3akmmHK4APtgwoZZjCIGa1k+CcPc0TtyoTUTZtiLj7ackoavKPC8qfM0qfQ3H3Yxt6zrccQy2Co91egc1RJ4DCrTZLAu4kKgKAAzn2p1wFEqbSCTAM5kDKTXWNp6LQU/3D/NZi429jZxnxWujxZ7C42SVDA6jEZ8akWI4q61JYtviNf1rhswQolPyqxHLlVEUl0Szbb2OTSrldpgsEUgJypCpzFiIEnA0sZ/o1EZae9MG3YwM8v3yqbaFACBr+/ahZAkEYACR40r8dD1l1SJN7iacbfjA51EZcOJxhPhKuVctC4kq60TSrR3HN8thK+CINR3W4MVDafKtDyp1kqxCtKxjlujeaGrHKVKlVBIKuGu1yuAeTTDlPqphygAXtM7sccKm7OeCQ4NbwSeiUgAep86hWvFaBxUKHi2rQXnQkkBRAETOUkDM4QPOkZLrQ7HV7LX9tI0r0q1AjERVKsfbbvCq6hQCU3oIVlx5Cvdk+IbSzdVII0UQPSkJMucoVdlxYKb0jgZ6GiDKyU46H9/SqR/1q8oLY3gDCv4RxBPHlRPYe2iu1FkKBhJUsajDCB5VTikkqZFmi3K0WmlXBSqolBlnVCgTxpy17UxEZTn51HBoXtMXUXZxVMecjxpTZtEq0bTF4CccR0lJI9qC7Q20Q5cRw00AH79KTjiIvAjvJCo45iR4GgNrt6gpCk6HEcdDPhSskqRRhhylsI2LtU4p5SFICQiAN4qm8md7DPpVkZWpTcqi8NeI09/SqhZGSl8lxJuKSC2YwJmDJ43QBFF02pad1J3dJxjSk86VMqeK3a+ya5brhkqwx/wDtS9iW1TyVLIgXrqc5IGpByz9KHN2gzESeMAxjzwots0XRdwI0IEAnWBpRikrO+RB8XRNmlNeZpCrDzD1XDSrhrgHFVHdNPqFR3aABbh++Ryk+QqJZf+2vfuC+cT9OeHpTrtrQl2VKSN0661GBbVZnEKUmTiBMHw51Nk/RTiaXf6HtgWRC0PrErKpakj5gQLwTAGBJGmlQLHsptV4ISi+jcUlYB+XAQZ1AHEUNeecaaQm8QAMQFFsmdDoRHOa8KtiittSUhsfLIIIjODSfgt1e0G3bXDYSE3IJmBAmcYFH+ylhxLyhvlITMEGJnUTwHhVXs7inVpCgVAKF7wxPhhVx2ft5hSj94kTBg7uBE603Ct8mS+ROlxQcpU2y+lXyqCuhB9qVXdkAKFCLWU2t5yypMLaaDhXPyqKwkIgZiJKuEpod2g7ctMBSWSHHchGKEniT+LoKpPZbtOqy21L7hvJWSh6dUrIKldQoBXhWVG+zrlXQctmy3Wl3HQoEExJJB5pORFL7HKCNZrVbRY23m4UAts4jUjgUn6iqftjs2WJWFFTPHVH5hqOfnxqfLgktrZbg8iEvTLQIZfduXFBJGEK/FAOA/WpDC5OJp5BSU5ioFoRc/FAqXs9FOghaLcQkgQIBMnDL2r32f2PedU99pWqCBdQsFsmJIIgwZ4HI0IYR3t4JN7D9P1q47HsSmWUtrKSoZlCbifAa4YSadhjsk8nJSpE2lXKQqs847UbaVt7psriYgAcScBUigPbB4htA0KpP9IwHrPhWJOkCAzvaR5wfNdHBIj1zqE4+pXzKJ6kmoTC8P6j704typXb7NDDueFMPYTyx8aeccMgYmdRoefLnTdpO6RyooLJey9tPuWdKlICyJBkYkDJQ44RXLXte8iPu2oxUFQCY4AY1bNlbDAYbH8gBHPjVA7X7MLVsKzB707o13UgT0MGKryeNFK0ax+VN+lmldn7IPswcFw30EoukKBvA4giqVYHCptE5hIBPQVduwFlCLMCCktqN9IEy2T86VCMBeBMjjVStth7l91ofhVh0VvDr81GeCUFxEqblN8uzwlRQqQSMdMKVdAJIyEafrwpVIhhSyN4/vWuKTXLW0b0pMHzB6iky6o/OAOET59K9IlNa+FPacOtfZXFQ6yPuz/E1w5lJw6EVfFIx58NDXzpszaK7M+h5v5kKnkRqk8iJHjX0Psy3IfZQ82ZbWm8DqnkeYMg9K0mBRe2XZ1uzoL7SkoSVQWySkFRk7kfKcCYy6VSv9TWYDfQsGYk7wnhP7FXb4o7IddQl4OhLbe6EEYSox3hIxkyBkYA61mVusBAcQ+goWk3SDgoK0UM7ycQbwwII41l+PGe/kfDyJxVE/wD1MpKj3cAaSIq4dn/iCHFBu0gIUcA4MEE6BQ/BPGY6VmVmkHunPmGAPGOBqQURhmDx9iKWoKJmWWUu2btXBVX7A7d75nulqlxrAT8ym/wnnHyk9KKbU26lsEI31csQOvPlWZPj2aWyTtLazbCQXDE5ACSYz8KoHaLaC3X2nNLxTGYukYDzg86ftFuU8okqJUPAjkRpQxxRRKTBjEDjOiTxmppT5M0OWUzJPE+/78q66rAngK9MtQkDlj1OddWjCKyA24cAfbhmPekGgVIGhUkeEgfWvLPyAHMYZcMKl7KRefaGf3ifTH6VqKuSOPo01lmEgDhWOdtLb3ttdk4IUEJ1i6PqSrzrbG0YZViG3kf7q0SM3Fe+Feh5D9Jjx1ci3/DG1BQdaJxTC0weO6fW750/2yZItCFfxNxPEpMeyh5VXfh7a+6tyATg4C2ec4p/uSKuXb1ncaX/AArKf+Sf0pfuwtfRrIqyX9lTQd7M8vpSrjJEjlSqI0VJ5OcV4bxx866HAZptwlJvDxHEf5FegTDqk1onwg7RQtVjcO6uVtcLwErR0IF4c0njWeBQIkdaTNpU0tLiDdWghSTwIxFAH0s7Y0rF1YCgNCKzT4l7OUH21XSpHd3TAyCJgHiJIrQOze102mzNvJMhaZ5hQwUg8wZFe9sbJS+gpOuXlFMjKmBiDexEWj7sm44Qe7XmQtIGBH82OH6UDuqSpTbouuIwUOOoIOoIIIOs1Y9o2FVneU2qQWzuxwEqCgdM/OKMbQ2QNqWfvGwE21oZABIc/kPJcEpOirwyUKZmhfqQFHZtK2nAtCikjIjAxkR5H1pvaG2HQStKlluQkhW8mSMicCPSaQVeBBEEYEHAhQwII0M4RUmxNttrSpTkpUq46iAIlCVg5m8neIMgYpPKo5xT2aVgg9olE7wuqGAUCSU9JxKeKSTyiiOzdsd64kLUDGPXh0zogrsw008l9pCbQ0nFTC1Z4QIVykGDOWtXay7FsVtshNnYbZKpEhCULbcToojHA5jUGk+mS0bSfyAAJrvd0PszikkoXgpJKVDgQYPtU9pzDCkNUMRHVgpQ5BQ9j9POpnZ5BVamp/in0JqK/gpJ4kp8x/kCifZcf7tuct4+hj3pmL3ozLpmmtjCsX7Woi3PzhvT5ge9bUgYYVkfxBYu21R/iQk9SJH0q7P7Dnj+8AWO1FpxDgzQoL/4kHDlpWs9tGw5YlqTiBdcB5SDPkayIp/fCtZ2Gv7TsxKde6U0eqQUg+gpOB3cR3kx0pFIZEmaVNWR4d2CcwMeon60qlpi2UqxvZg6E1NFCG91xQ5/WiLTlXk4kG4Y/CcuR4dDTyq8LgiDXlDmhzGFAGl/Bvb5DjlkUcFAut/mEBaR1TB/pNa0DXzLsXaps1pafT/41hXUfiHikkV9It2gKF5BkKSFJPEKy9DXUBm3xMspDqHAndXuqPKQQTykDwNVvZO1FWd4OCThC0z8yTvEdRIg8U1rXajY/wBoYKYxBw+orI9o7PUy4ptcyIHA72PsPWq8TtUzhJ+JGxAlxu3MgdzaAO8I0ej5iNLwgnmDVMdzrR+zKRa7O9s91QhxBU0T+FwbwI4QSD0JrNihQlKwUrQSlSTgQpJgg8wQalyR4ujp7Z2qtv5XDwAjLzorZ7W7aGl9y8ph7MltZQh2MN+DgrnzqrqTvH9npVo7CbZbsrxU+0opKQErACrmMk3NeoxFJnDVrs3B26b0B7FbHUSHr9+8cVSSrGCbx+bEETJqx2C1SJFXzaOzbHtJCVKhYE3VoJSoTmJGRwGBFV0/DItrKmbRI0S4mD4qTI9Klk0yr8El1tAraiiWyU4kbw8DP0ot2ZQFvtqBwUmR4ifrQ/aezHbMoNvAQsSlQMpPEAxmOFN9kApSlN6tFRH5SZEeZreJepCZqrTNTQVoyMjhVE+Ji7zjCrsG6pJPGCkgepq17N2kpICV4jnQP4lXVsNKBxS5lrCknLxAq/KrgxeF1NFAj98q0T4X2uWXm9ULC+qViMPFB86zxPOrP8NrTdtqkaLaV4lJCh7GosLqaL/IVwYO7WNdyu0IGG+COilpP/tXKNfECyD7Qk6KEHrpSrWRcZMhW0ZO4r7zz96ltLpW+xkG9GM6TTCFHgfWnighery9hj4GvDYJGRp1SCRkaAG1Gty+F22u9sSAs4sju1E8End/tKawxoEjLEGDhWjfBy0DvnmV/KpIcAORIN1XoU+VdQGvi3JOCcT6RVA+J+xN9FoGSobXGEH8KvKR5Vf0kCIHKq9252ap+zLQkwU73UjGPKfOmQdSs6zK7PaVNrS4gwpKgpJ0zkYflTj1qR8SLMlTrFtaRdRam/vCMg8nAg/zXfO7NQ225AEZ5jgVf4T7mj+zrL9ssFqsn4x/uWfzIxKeUi6P6jT88bVgZXaGCXCJqZZypIAIw86ZdbvLQYOIomloxrUYBDsxbgxaUqUpQQQQQMlSN0q5A61ou2NvCypS4sAtKOBKgMTjAxxNZYWiU4g+VWLZSvtdmXY3DvkXmSrEBScQMeOXQ1Plhey3xstJx/hcGtpWO3td33iZOIF4BSVaFPA+9Vqz9n3mLTCt1X4VZJcA4HImDJGlUKA2ogpCVpMHdAKSMCOoNEP9QvkoJWV3PkvAm7hG6cwYrkIcZJ/BzLlWRbWzZbC5eAC03VehoP2/s4TY1GMlJy6x9apNl7aWkwkHHSZUD4VP2n2sW9ZHG307+EKSDB3hmNDVjyKSaJIpxaZXUq/f70qbsG29zbGHODiQfyqN0+ijQ8JPD0966UHn1qFa2ei96Nf7X7EDyCdRiKVVKz/FcgBtyyuKI3SoEAHSQDSr0G4vZ5m0f//Z"/>
          <p:cNvSpPr>
            <a:spLocks noChangeAspect="1" noChangeArrowheads="1"/>
          </p:cNvSpPr>
          <p:nvPr/>
        </p:nvSpPr>
        <p:spPr bwMode="auto">
          <a:xfrm>
            <a:off x="63500" y="-588963"/>
            <a:ext cx="1600200" cy="1219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4" descr="data:image/jpeg;base64,/9j/4AAQSkZJRgABAQAAAQABAAD/2wCEAAkGBhQSERUUEhQWFRUWFhwWGBgYGBcUGBgYGBcYGBoYFxgaHCYeFxkkGRQUIC8gJCcqLiwtFx4xNTAqNSYsLCkBCQoKDgwOGg8PFywlHyQtKiwqLCwsLCwsLCksLCkuLCksLCwsLCwsLCkpLywsLCwqLCwsLCwsLCwsLCwsKSwsLP/AABEIAIAAqAMBIgACEQEDEQH/xAAcAAABBQEBAQAAAAAAAAAAAAAFAAMEBgcBAgj/xAA+EAABAwEFBQYDBgUDBQAAAAABAgMRAAQSITFBBSJRYXEGE4GRobEHMsEUI0Jy4fBSYoKi0RYkkhUzQ9Lx/8QAGQEAAwEBAQAAAAAAAAAAAAAAAAMEAgEF/8QAJBEAAgICAgEEAwEAAAAAAAAAAAECEQMhEjEEIjJBURNhkXH/2gAMAwEAAhEDEQA/AL5SBpUq4aO16BpITNPps1ZlNLs3HHKXQxNdqR9mHGvCrORqK4po68Ul8DU0ppKTGdcrdi6FNKlSoAVcNdrhoOnhVR3akmmHK4APtgwoZZjCIGa1k+CcPc0TtyoTUTZtiLj7ackoavKPC8qfM0qfQ3H3Yxt6zrccQy2Co91egc1RJ4DCrTZLAu4kKgKAAzn2p1wFEqbSCTAM5kDKTXWNp6LQU/3D/NZi429jZxnxWujxZ7C42SVDA6jEZ8akWI4q61JYtviNf1rhswQolPyqxHLlVEUl0Szbb2OTSrldpgsEUgJypCpzFiIEnA0sZ/o1EZae9MG3YwM8v3yqbaFACBr+/ahZAkEYACR40r8dD1l1SJN7iacbfjA51EZcOJxhPhKuVctC4kq60TSrR3HN8thK+CINR3W4MVDafKtDyp1kqxCtKxjlujeaGrHKVKlVBIKuGu1yuAeTTDlPqphygAXtM7sccKm7OeCQ4NbwSeiUgAep86hWvFaBxUKHi2rQXnQkkBRAETOUkDM4QPOkZLrQ7HV7LX9tI0r0q1AjERVKsfbbvCq6hQCU3oIVlx5Cvdk+IbSzdVII0UQPSkJMucoVdlxYKb0jgZ6GiDKyU46H9/SqR/1q8oLY3gDCv4RxBPHlRPYe2iu1FkKBhJUsajDCB5VTikkqZFmi3K0WmlXBSqolBlnVCgTxpy17UxEZTn51HBoXtMXUXZxVMecjxpTZtEq0bTF4CccR0lJI9qC7Q20Q5cRw00AH79KTjiIvAjvJCo45iR4GgNrt6gpCk6HEcdDPhSskqRRhhylsI2LtU4p5SFICQiAN4qm8md7DPpVkZWpTcqi8NeI09/SqhZGSl8lxJuKSC2YwJmDJ43QBFF02pad1J3dJxjSk86VMqeK3a+ya5brhkqwx/wDtS9iW1TyVLIgXrqc5IGpByz9KHN2gzESeMAxjzwots0XRdwI0IEAnWBpRikrO+RB8XRNmlNeZpCrDzD1XDSrhrgHFVHdNPqFR3aABbh++Ryk+QqJZf+2vfuC+cT9OeHpTrtrQl2VKSN0661GBbVZnEKUmTiBMHw51Nk/RTiaXf6HtgWRC0PrErKpakj5gQLwTAGBJGmlQLHsptV4ISi+jcUlYB+XAQZ1AHEUNeecaaQm8QAMQFFsmdDoRHOa8KtiittSUhsfLIIIjODSfgt1e0G3bXDYSE3IJmBAmcYFH+ylhxLyhvlITMEGJnUTwHhVXs7inVpCgVAKF7wxPhhVx2ft5hSj94kTBg7uBE603Ct8mS+ROlxQcpU2y+lXyqCuhB9qVXdkAKFCLWU2t5yypMLaaDhXPyqKwkIgZiJKuEpod2g7ctMBSWSHHchGKEniT+LoKpPZbtOqy21L7hvJWSh6dUrIKldQoBXhWVG+zrlXQctmy3Wl3HQoEExJJB5pORFL7HKCNZrVbRY23m4UAts4jUjgUn6iqftjs2WJWFFTPHVH5hqOfnxqfLgktrZbg8iEvTLQIZfduXFBJGEK/FAOA/WpDC5OJp5BSU5ioFoRc/FAqXs9FOghaLcQkgQIBMnDL2r32f2PedU99pWqCBdQsFsmJIIgwZ4HI0IYR3t4JN7D9P1q47HsSmWUtrKSoZlCbifAa4YSadhjsk8nJSpE2lXKQqs847UbaVt7psriYgAcScBUigPbB4htA0KpP9IwHrPhWJOkCAzvaR5wfNdHBIj1zqE4+pXzKJ6kmoTC8P6j704typXb7NDDueFMPYTyx8aeccMgYmdRoefLnTdpO6RyooLJey9tPuWdKlICyJBkYkDJQ44RXLXte8iPu2oxUFQCY4AY1bNlbDAYbH8gBHPjVA7X7MLVsKzB707o13UgT0MGKryeNFK0ax+VN+lmldn7IPswcFw30EoukKBvA4giqVYHCptE5hIBPQVduwFlCLMCCktqN9IEy2T86VCMBeBMjjVStth7l91ofhVh0VvDr81GeCUFxEqblN8uzwlRQqQSMdMKVdAJIyEafrwpVIhhSyN4/vWuKTXLW0b0pMHzB6iky6o/OAOET59K9IlNa+FPacOtfZXFQ6yPuz/E1w5lJw6EVfFIx58NDXzpszaK7M+h5v5kKnkRqk8iJHjX0Psy3IfZQ82ZbWm8DqnkeYMg9K0mBRe2XZ1uzoL7SkoSVQWySkFRk7kfKcCYy6VSv9TWYDfQsGYk7wnhP7FXb4o7IddQl4OhLbe6EEYSox3hIxkyBkYA61mVusBAcQ+goWk3SDgoK0UM7ycQbwwII41l+PGe/kfDyJxVE/wD1MpKj3cAaSIq4dn/iCHFBu0gIUcA4MEE6BQ/BPGY6VmVmkHunPmGAPGOBqQURhmDx9iKWoKJmWWUu2btXBVX7A7d75nulqlxrAT8ym/wnnHyk9KKbU26lsEI31csQOvPlWZPj2aWyTtLazbCQXDE5ACSYz8KoHaLaC3X2nNLxTGYukYDzg86ftFuU8okqJUPAjkRpQxxRRKTBjEDjOiTxmppT5M0OWUzJPE+/78q66rAngK9MtQkDlj1OddWjCKyA24cAfbhmPekGgVIGhUkeEgfWvLPyAHMYZcMKl7KRefaGf3ifTH6VqKuSOPo01lmEgDhWOdtLb3ttdk4IUEJ1i6PqSrzrbG0YZViG3kf7q0SM3Fe+Feh5D9Jjx1ci3/DG1BQdaJxTC0weO6fW750/2yZItCFfxNxPEpMeyh5VXfh7a+6tyATg4C2ec4p/uSKuXb1ncaX/AArKf+Sf0pfuwtfRrIqyX9lTQd7M8vpSrjJEjlSqI0VJ5OcV4bxx866HAZptwlJvDxHEf5FegTDqk1onwg7RQtVjcO6uVtcLwErR0IF4c0njWeBQIkdaTNpU0tLiDdWghSTwIxFAH0s7Y0rF1YCgNCKzT4l7OUH21XSpHd3TAyCJgHiJIrQOze102mzNvJMhaZ5hQwUg8wZFe9sbJS+gpOuXlFMjKmBiDexEWj7sm44Qe7XmQtIGBH82OH6UDuqSpTbouuIwUOOoIOoIIIOs1Y9o2FVneU2qQWzuxwEqCgdM/OKMbQ2QNqWfvGwE21oZABIc/kPJcEpOirwyUKZmhfqQFHZtK2nAtCikjIjAxkR5H1pvaG2HQStKlluQkhW8mSMicCPSaQVeBBEEYEHAhQwII0M4RUmxNttrSpTkpUq46iAIlCVg5m8neIMgYpPKo5xT2aVgg9olE7wuqGAUCSU9JxKeKSTyiiOzdsd64kLUDGPXh0zogrsw008l9pCbQ0nFTC1Z4QIVykGDOWtXay7FsVtshNnYbZKpEhCULbcToojHA5jUGk+mS0bSfyAAJrvd0PszikkoXgpJKVDgQYPtU9pzDCkNUMRHVgpQ5BQ9j9POpnZ5BVamp/in0JqK/gpJ4kp8x/kCifZcf7tuct4+hj3pmL3ozLpmmtjCsX7Woi3PzhvT5ge9bUgYYVkfxBYu21R/iQk9SJH0q7P7Dnj+8AWO1FpxDgzQoL/4kHDlpWs9tGw5YlqTiBdcB5SDPkayIp/fCtZ2Gv7TsxKde6U0eqQUg+gpOB3cR3kx0pFIZEmaVNWR4d2CcwMeon60qlpi2UqxvZg6E1NFCG91xQ5/WiLTlXk4kG4Y/CcuR4dDTyq8LgiDXlDmhzGFAGl/Bvb5DjlkUcFAut/mEBaR1TB/pNa0DXzLsXaps1pafT/41hXUfiHikkV9It2gKF5BkKSFJPEKy9DXUBm3xMspDqHAndXuqPKQQTykDwNVvZO1FWd4OCThC0z8yTvEdRIg8U1rXajY/wBoYKYxBw+orI9o7PUy4ptcyIHA72PsPWq8TtUzhJ+JGxAlxu3MgdzaAO8I0ej5iNLwgnmDVMdzrR+zKRa7O9s91QhxBU0T+FwbwI4QSD0JrNihQlKwUrQSlSTgQpJgg8wQalyR4ujp7Z2qtv5XDwAjLzorZ7W7aGl9y8ph7MltZQh2MN+DgrnzqrqTvH9npVo7CbZbsrxU+0opKQErACrmMk3NeoxFJnDVrs3B26b0B7FbHUSHr9+8cVSSrGCbx+bEETJqx2C1SJFXzaOzbHtJCVKhYE3VoJSoTmJGRwGBFV0/DItrKmbRI0S4mD4qTI9Klk0yr8El1tAraiiWyU4kbw8DP0ot2ZQFvtqBwUmR4ifrQ/aezHbMoNvAQsSlQMpPEAxmOFN9kApSlN6tFRH5SZEeZreJepCZqrTNTQVoyMjhVE+Ji7zjCrsG6pJPGCkgepq17N2kpICV4jnQP4lXVsNKBxS5lrCknLxAq/KrgxeF1NFAj98q0T4X2uWXm9ULC+qViMPFB86zxPOrP8NrTdtqkaLaV4lJCh7GosLqaL/IVwYO7WNdyu0IGG+COilpP/tXKNfECyD7Qk6KEHrpSrWRcZMhW0ZO4r7zz96ltLpW+xkG9GM6TTCFHgfWnighery9hj4GvDYJGRp1SCRkaAG1Gty+F22u9sSAs4sju1E8End/tKawxoEjLEGDhWjfBy0DvnmV/KpIcAORIN1XoU+VdQGvi3JOCcT6RVA+J+xN9FoGSobXGEH8KvKR5Vf0kCIHKq9252ap+zLQkwU73UjGPKfOmQdSs6zK7PaVNrS4gwpKgpJ0zkYflTj1qR8SLMlTrFtaRdRam/vCMg8nAg/zXfO7NQ225AEZ5jgVf4T7mj+zrL9ssFqsn4x/uWfzIxKeUi6P6jT88bVgZXaGCXCJqZZypIAIw86ZdbvLQYOIomloxrUYBDsxbgxaUqUpQQQQQMlSN0q5A61ou2NvCypS4sAtKOBKgMTjAxxNZYWiU4g+VWLZSvtdmXY3DvkXmSrEBScQMeOXQ1Plhey3xstJx/hcGtpWO3td33iZOIF4BSVaFPA+9Vqz9n3mLTCt1X4VZJcA4HImDJGlUKA2ogpCVpMHdAKSMCOoNEP9QvkoJWV3PkvAm7hG6cwYrkIcZJ/BzLlWRbWzZbC5eAC03VehoP2/s4TY1GMlJy6x9apNl7aWkwkHHSZUD4VP2n2sW9ZHG307+EKSDB3hmNDVjyKSaJIpxaZXUq/f70qbsG29zbGHODiQfyqN0+ijQ8JPD0966UHn1qFa2ei96Nf7X7EDyCdRiKVVKz/FcgBtyyuKI3SoEAHSQDSr0G4vZ5m0f//Z"/>
          <p:cNvSpPr>
            <a:spLocks noChangeAspect="1" noChangeArrowheads="1"/>
          </p:cNvSpPr>
          <p:nvPr/>
        </p:nvSpPr>
        <p:spPr bwMode="auto">
          <a:xfrm>
            <a:off x="215900" y="-436563"/>
            <a:ext cx="1600200" cy="1219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002595">
            <a:off x="1109530" y="148740"/>
            <a:ext cx="1424241" cy="22582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169198">
            <a:off x="6123764" y="500177"/>
            <a:ext cx="1490786" cy="23402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126028">
            <a:off x="6349762" y="3100361"/>
            <a:ext cx="1524000" cy="2305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9" name="Picture 1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948533">
            <a:off x="3696308" y="4624985"/>
            <a:ext cx="1332900" cy="2138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60" name="Picture 1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317804">
            <a:off x="1111517" y="3235404"/>
            <a:ext cx="1290435" cy="19356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Freeform 5"/>
          <p:cNvSpPr/>
          <p:nvPr/>
        </p:nvSpPr>
        <p:spPr>
          <a:xfrm>
            <a:off x="4927971" y="2070847"/>
            <a:ext cx="4592547" cy="4397188"/>
          </a:xfrm>
          <a:custGeom>
            <a:avLst/>
            <a:gdLst>
              <a:gd name="connsiteX0" fmla="*/ 4592547 w 4592547"/>
              <a:gd name="connsiteY0" fmla="*/ 0 h 4397188"/>
              <a:gd name="connsiteX1" fmla="*/ 4363947 w 4592547"/>
              <a:gd name="connsiteY1" fmla="*/ 53788 h 4397188"/>
              <a:gd name="connsiteX2" fmla="*/ 1244229 w 4592547"/>
              <a:gd name="connsiteY2" fmla="*/ 766482 h 4397188"/>
              <a:gd name="connsiteX3" fmla="*/ 7100 w 4592547"/>
              <a:gd name="connsiteY3" fmla="*/ 1143000 h 4397188"/>
              <a:gd name="connsiteX4" fmla="*/ 706347 w 4592547"/>
              <a:gd name="connsiteY4" fmla="*/ 4397188 h 4397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92547" h="4397188">
                <a:moveTo>
                  <a:pt x="4592547" y="0"/>
                </a:moveTo>
                <a:lnTo>
                  <a:pt x="4363947" y="53788"/>
                </a:lnTo>
                <a:lnTo>
                  <a:pt x="1244229" y="766482"/>
                </a:lnTo>
                <a:cubicBezTo>
                  <a:pt x="518088" y="948017"/>
                  <a:pt x="96747" y="537883"/>
                  <a:pt x="7100" y="1143000"/>
                </a:cubicBezTo>
                <a:cubicBezTo>
                  <a:pt x="-82547" y="1748117"/>
                  <a:pt x="706347" y="4397188"/>
                  <a:pt x="706347" y="4397188"/>
                </a:cubicBezTo>
              </a:path>
            </a:pathLst>
          </a:cu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 rot="19597108">
            <a:off x="6017291" y="4889790"/>
            <a:ext cx="40629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DZ" sz="3200" dirty="0" smtClean="0"/>
              <a:t>الفصل السادس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235761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0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0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0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0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10" grpId="0" animBg="1"/>
      <p:bldP spid="11" grpId="0" animBg="1"/>
      <p:bldP spid="12" grpId="0" animBg="1"/>
      <p:bldP spid="13" grpId="0" animBg="1"/>
      <p:bldP spid="6" grpId="0" animBg="1"/>
      <p:bldP spid="7" grpId="0"/>
    </p:bld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01491" y="762000"/>
            <a:ext cx="6858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DZ" sz="2800" u="sng" dirty="0" smtClean="0">
                <a:ea typeface="Calibri"/>
                <a:cs typeface="Simplified Arabic"/>
              </a:rPr>
              <a:t>لا توجد هيكلة صالحة </a:t>
            </a:r>
            <a:r>
              <a:rPr lang="ar-DZ" sz="2800" u="sng" dirty="0">
                <a:ea typeface="Calibri"/>
                <a:cs typeface="Simplified Arabic"/>
              </a:rPr>
              <a:t>لكل الحالات وكل الأزمنة والأماكن مثل ما كانت تعتقد النظرية التقليدية. </a:t>
            </a:r>
            <a:endParaRPr lang="ar-DZ" sz="2800" u="sng" dirty="0" smtClean="0">
              <a:ea typeface="Calibri"/>
              <a:cs typeface="Simplified Arabic"/>
            </a:endParaRPr>
          </a:p>
        </p:txBody>
      </p:sp>
      <p:sp>
        <p:nvSpPr>
          <p:cNvPr id="3" name="Left Arrow 2"/>
          <p:cNvSpPr/>
          <p:nvPr/>
        </p:nvSpPr>
        <p:spPr>
          <a:xfrm>
            <a:off x="7417850" y="762000"/>
            <a:ext cx="838200" cy="762000"/>
          </a:xfrm>
          <a:prstGeom prst="leftArrow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1176596" y="4395213"/>
            <a:ext cx="7071167" cy="5716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ar-DZ" sz="2800" dirty="0">
                <a:latin typeface="Calibri"/>
                <a:ea typeface="Calibri"/>
                <a:cs typeface="Simplified Arabic"/>
              </a:rPr>
              <a:t>نظرية </a:t>
            </a:r>
            <a:r>
              <a:rPr lang="ar-DZ" sz="2800" dirty="0" smtClean="0">
                <a:latin typeface="Calibri"/>
                <a:ea typeface="Calibri"/>
                <a:cs typeface="Simplified Arabic"/>
              </a:rPr>
              <a:t>الظرفية </a:t>
            </a:r>
            <a:r>
              <a:rPr lang="ar-DZ" sz="2800" dirty="0">
                <a:latin typeface="Calibri"/>
                <a:ea typeface="Calibri"/>
                <a:cs typeface="Simplified Arabic"/>
              </a:rPr>
              <a:t>: </a:t>
            </a:r>
            <a:r>
              <a:rPr lang="ar-DZ" sz="2800" dirty="0" smtClean="0">
                <a:latin typeface="Calibri"/>
                <a:ea typeface="Calibri"/>
                <a:cs typeface="Simplified Arabic"/>
              </a:rPr>
              <a:t>ت</a:t>
            </a:r>
            <a:r>
              <a:rPr lang="ar-DZ" sz="2800" dirty="0" smtClean="0">
                <a:solidFill>
                  <a:prstClr val="black"/>
                </a:solidFill>
                <a:latin typeface="Calibri"/>
                <a:ea typeface="Calibri"/>
                <a:cs typeface="Simplified Arabic"/>
              </a:rPr>
              <a:t>رتبط </a:t>
            </a:r>
            <a:r>
              <a:rPr lang="ar-DZ" sz="2800" dirty="0" smtClean="0">
                <a:latin typeface="Calibri"/>
                <a:ea typeface="Calibri"/>
                <a:cs typeface="Simplified Arabic"/>
              </a:rPr>
              <a:t>هيكلة المنظمة بالظروف </a:t>
            </a:r>
            <a:r>
              <a:rPr lang="ar-DZ" sz="2800" dirty="0">
                <a:latin typeface="Calibri"/>
                <a:ea typeface="Calibri"/>
                <a:cs typeface="Simplified Arabic"/>
              </a:rPr>
              <a:t>التي تواجهها </a:t>
            </a:r>
            <a:endParaRPr lang="en-US" sz="2800" dirty="0">
              <a:effectLst/>
              <a:latin typeface="Calibri"/>
              <a:ea typeface="Calibri"/>
              <a:cs typeface="Arial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436984" y="3733800"/>
            <a:ext cx="5849678" cy="5878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ar-DZ" sz="2800" dirty="0">
                <a:latin typeface="Calibri"/>
                <a:ea typeface="Calibri"/>
                <a:cs typeface="Simplified Arabic"/>
              </a:rPr>
              <a:t>أصبح ينظر للمنظمة على أنها كائن يعيش في بيئة</a:t>
            </a:r>
            <a:endParaRPr lang="en-US" sz="2800" dirty="0">
              <a:effectLst/>
              <a:latin typeface="Calibri"/>
              <a:ea typeface="Calibri"/>
              <a:cs typeface="Arial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33400" y="5257800"/>
            <a:ext cx="757130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DZ" sz="2800" dirty="0">
                <a:ea typeface="Calibri"/>
                <a:cs typeface="Simplified Arabic"/>
              </a:rPr>
              <a:t>هذه الظروف تسمى </a:t>
            </a:r>
            <a:r>
              <a:rPr lang="ar-DZ" sz="2800" b="1" dirty="0">
                <a:solidFill>
                  <a:srgbClr val="C00000"/>
                </a:solidFill>
                <a:ea typeface="Calibri"/>
                <a:cs typeface="Simplified Arabic"/>
              </a:rPr>
              <a:t>عوامل الظرفية </a:t>
            </a:r>
            <a:r>
              <a:rPr lang="en-US" sz="2800" b="1" dirty="0">
                <a:solidFill>
                  <a:srgbClr val="C00000"/>
                </a:solidFill>
                <a:latin typeface="Simplified Arabic"/>
                <a:ea typeface="Calibri"/>
              </a:rPr>
              <a:t>contingency factors</a:t>
            </a:r>
            <a:r>
              <a:rPr lang="en-US" sz="2800" dirty="0">
                <a:latin typeface="Simplified Arabic"/>
                <a:ea typeface="Calibri"/>
              </a:rPr>
              <a:t>	</a:t>
            </a:r>
            <a:endParaRPr lang="en-US" sz="2800" dirty="0"/>
          </a:p>
        </p:txBody>
      </p:sp>
      <p:sp>
        <p:nvSpPr>
          <p:cNvPr id="7" name="Rectangle 6"/>
          <p:cNvSpPr/>
          <p:nvPr/>
        </p:nvSpPr>
        <p:spPr>
          <a:xfrm>
            <a:off x="4473822" y="1847753"/>
            <a:ext cx="2763898" cy="5716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ar-DZ" sz="2800" b="1" dirty="0" smtClean="0">
                <a:solidFill>
                  <a:srgbClr val="C00000"/>
                </a:solidFill>
                <a:latin typeface="Calibri"/>
                <a:ea typeface="Calibri"/>
                <a:cs typeface="Simplified Arabic"/>
              </a:rPr>
              <a:t>هناك تفاعل مع البيئة </a:t>
            </a:r>
            <a:endParaRPr lang="en-US" sz="2800" b="1" dirty="0">
              <a:solidFill>
                <a:srgbClr val="C00000"/>
              </a:solidFill>
              <a:effectLst/>
              <a:latin typeface="Calibri"/>
              <a:ea typeface="Calibri"/>
              <a:cs typeface="Arial"/>
            </a:endParaRPr>
          </a:p>
        </p:txBody>
      </p:sp>
      <p:sp>
        <p:nvSpPr>
          <p:cNvPr id="8" name="Left Arrow 7"/>
          <p:cNvSpPr/>
          <p:nvPr/>
        </p:nvSpPr>
        <p:spPr>
          <a:xfrm>
            <a:off x="7417850" y="1752600"/>
            <a:ext cx="838200" cy="762000"/>
          </a:xfrm>
          <a:prstGeom prst="leftArrow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3458798" y="2743200"/>
            <a:ext cx="37802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DZ" sz="2800" u="sng" dirty="0">
                <a:solidFill>
                  <a:prstClr val="black"/>
                </a:solidFill>
                <a:ea typeface="Calibri"/>
                <a:cs typeface="Simplified Arabic"/>
              </a:rPr>
              <a:t>على </a:t>
            </a:r>
            <a:r>
              <a:rPr lang="ar-DZ" sz="2800" u="sng" dirty="0" smtClean="0">
                <a:solidFill>
                  <a:prstClr val="black"/>
                </a:solidFill>
                <a:ea typeface="Calibri"/>
                <a:cs typeface="Simplified Arabic"/>
              </a:rPr>
              <a:t>المنظمة </a:t>
            </a:r>
            <a:r>
              <a:rPr lang="ar-DZ" sz="2800" u="sng" dirty="0">
                <a:solidFill>
                  <a:prstClr val="black"/>
                </a:solidFill>
                <a:ea typeface="Calibri"/>
                <a:cs typeface="Simplified Arabic"/>
              </a:rPr>
              <a:t>أن تتأقلم مع بيئتها</a:t>
            </a:r>
            <a:endParaRPr lang="en-US" sz="2800" dirty="0">
              <a:solidFill>
                <a:prstClr val="black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172200" y="195590"/>
            <a:ext cx="318388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DZ" sz="2800" dirty="0">
                <a:solidFill>
                  <a:prstClr val="black"/>
                </a:solidFill>
                <a:ea typeface="Calibri"/>
                <a:cs typeface="Simplified Arabic"/>
              </a:rPr>
              <a:t>أهم نتيجة لهذا المفهوم أنه </a:t>
            </a:r>
            <a:endParaRPr lang="en-US" dirty="0"/>
          </a:p>
        </p:txBody>
      </p:sp>
      <p:sp>
        <p:nvSpPr>
          <p:cNvPr id="12" name="Left Arrow 11"/>
          <p:cNvSpPr/>
          <p:nvPr/>
        </p:nvSpPr>
        <p:spPr>
          <a:xfrm>
            <a:off x="7448462" y="2667000"/>
            <a:ext cx="838200" cy="762000"/>
          </a:xfrm>
          <a:prstGeom prst="leftArrow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4277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/>
      <p:bldP spid="5" grpId="0"/>
      <p:bldP spid="6" grpId="0"/>
      <p:bldP spid="7" grpId="0"/>
      <p:bldP spid="8" grpId="0" animBg="1"/>
      <p:bldP spid="10" grpId="0"/>
      <p:bldP spid="12" grpId="0" animBg="1"/>
    </p:bld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val 13"/>
          <p:cNvSpPr/>
          <p:nvPr/>
        </p:nvSpPr>
        <p:spPr>
          <a:xfrm>
            <a:off x="4876800" y="2605564"/>
            <a:ext cx="3048000" cy="2667000"/>
          </a:xfrm>
          <a:prstGeom prst="ellipse">
            <a:avLst/>
          </a:prstGeom>
          <a:ln w="47625"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1981200" y="2759452"/>
            <a:ext cx="2743200" cy="2513112"/>
          </a:xfrm>
          <a:prstGeom prst="ellipse">
            <a:avLst/>
          </a:prstGeom>
          <a:ln w="47625" cmpd="thickThin"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3124200" y="609600"/>
            <a:ext cx="3352800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r-DZ" sz="2800" dirty="0" smtClean="0"/>
              <a:t>عوامل الظرفية</a:t>
            </a:r>
            <a:endParaRPr lang="en-US" sz="2800" dirty="0"/>
          </a:p>
        </p:txBody>
      </p:sp>
      <p:sp>
        <p:nvSpPr>
          <p:cNvPr id="3" name="Rounded Rectangle 2"/>
          <p:cNvSpPr/>
          <p:nvPr/>
        </p:nvSpPr>
        <p:spPr>
          <a:xfrm>
            <a:off x="5410200" y="2286000"/>
            <a:ext cx="1828800" cy="609600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sz="2800" dirty="0" smtClean="0"/>
              <a:t>داخلية</a:t>
            </a:r>
            <a:endParaRPr lang="en-US" sz="2800" dirty="0"/>
          </a:p>
        </p:txBody>
      </p:sp>
      <p:sp>
        <p:nvSpPr>
          <p:cNvPr id="4" name="Rounded Rectangle 3"/>
          <p:cNvSpPr/>
          <p:nvPr/>
        </p:nvSpPr>
        <p:spPr>
          <a:xfrm>
            <a:off x="2438400" y="2286000"/>
            <a:ext cx="1828800" cy="609600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sz="2800" dirty="0" smtClean="0"/>
              <a:t>خارجية</a:t>
            </a:r>
            <a:endParaRPr lang="en-US" sz="2800" dirty="0"/>
          </a:p>
        </p:txBody>
      </p:sp>
      <p:cxnSp>
        <p:nvCxnSpPr>
          <p:cNvPr id="6" name="Straight Arrow Connector 5"/>
          <p:cNvCxnSpPr>
            <a:stCxn id="2" idx="2"/>
            <a:endCxn id="4" idx="0"/>
          </p:cNvCxnSpPr>
          <p:nvPr/>
        </p:nvCxnSpPr>
        <p:spPr>
          <a:xfrm flipH="1">
            <a:off x="3352800" y="1132820"/>
            <a:ext cx="1447800" cy="115318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>
            <a:stCxn id="2" idx="2"/>
            <a:endCxn id="3" idx="0"/>
          </p:cNvCxnSpPr>
          <p:nvPr/>
        </p:nvCxnSpPr>
        <p:spPr>
          <a:xfrm>
            <a:off x="4800600" y="1132820"/>
            <a:ext cx="1524000" cy="115318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334000" y="3200400"/>
            <a:ext cx="2286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عمر المنظمة</a:t>
            </a:r>
            <a:endParaRPr lang="en-US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5334000" y="3569732"/>
            <a:ext cx="2286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حجم المنظمة</a:t>
            </a:r>
            <a:endParaRPr lang="en-US" sz="2800" dirty="0"/>
          </a:p>
        </p:txBody>
      </p:sp>
      <p:sp>
        <p:nvSpPr>
          <p:cNvPr id="11" name="TextBox 10"/>
          <p:cNvSpPr txBox="1"/>
          <p:nvPr/>
        </p:nvSpPr>
        <p:spPr>
          <a:xfrm>
            <a:off x="5029200" y="3939064"/>
            <a:ext cx="2590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التكنولوجيا المستعملة</a:t>
            </a:r>
            <a:endParaRPr lang="en-US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5257800" y="4308396"/>
            <a:ext cx="23666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الاستراتيجية</a:t>
            </a:r>
            <a:endParaRPr lang="en-US" sz="2800" dirty="0"/>
          </a:p>
        </p:txBody>
      </p:sp>
      <p:sp>
        <p:nvSpPr>
          <p:cNvPr id="13" name="TextBox 12"/>
          <p:cNvSpPr txBox="1"/>
          <p:nvPr/>
        </p:nvSpPr>
        <p:spPr>
          <a:xfrm>
            <a:off x="2344271" y="3723620"/>
            <a:ext cx="17996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DZ" sz="2800" dirty="0" smtClean="0"/>
              <a:t>البيئة</a:t>
            </a:r>
            <a:endParaRPr lang="en-US" sz="2800" dirty="0"/>
          </a:p>
        </p:txBody>
      </p:sp>
      <p:sp>
        <p:nvSpPr>
          <p:cNvPr id="7" name="Curved Right Arrow 6"/>
          <p:cNvSpPr/>
          <p:nvPr/>
        </p:nvSpPr>
        <p:spPr>
          <a:xfrm rot="17231646">
            <a:off x="3950716" y="4014083"/>
            <a:ext cx="1066800" cy="2516960"/>
          </a:xfrm>
          <a:prstGeom prst="curvedRightArrow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3937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2" grpId="0" animBg="1"/>
      <p:bldP spid="3" grpId="0" animBg="1"/>
      <p:bldP spid="4" grpId="0" animBg="1"/>
      <p:bldP spid="9" grpId="0"/>
      <p:bldP spid="10" grpId="0"/>
      <p:bldP spid="11" grpId="0"/>
      <p:bldP spid="12" grpId="0"/>
      <p:bldP spid="13" grpId="0"/>
      <p:bldP spid="7" grpId="0" animBg="1"/>
    </p:bld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4129528" y="2386853"/>
            <a:ext cx="1676400" cy="11430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sz="2400" b="1" dirty="0" smtClean="0">
                <a:solidFill>
                  <a:schemeClr val="tx1"/>
                </a:solidFill>
              </a:rPr>
              <a:t>الهيكلة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981200" y="2362200"/>
            <a:ext cx="1371600" cy="10668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400" dirty="0" smtClean="0">
                <a:solidFill>
                  <a:schemeClr val="tx1"/>
                </a:solidFill>
              </a:rPr>
              <a:t>الحجم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267200" y="535961"/>
            <a:ext cx="1371600" cy="10668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400" dirty="0" smtClean="0">
                <a:solidFill>
                  <a:schemeClr val="tx1"/>
                </a:solidFill>
              </a:rPr>
              <a:t>العمر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553200" y="2426874"/>
            <a:ext cx="1371600" cy="10668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400" dirty="0" smtClean="0">
                <a:solidFill>
                  <a:schemeClr val="tx1"/>
                </a:solidFill>
              </a:rPr>
              <a:t>الاستراتيجية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743200" y="4267200"/>
            <a:ext cx="1371600" cy="10668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400" dirty="0" smtClean="0">
                <a:solidFill>
                  <a:schemeClr val="tx1"/>
                </a:solidFill>
              </a:rPr>
              <a:t>التكنولوجيا المستعملة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935916" y="4267200"/>
            <a:ext cx="1371600" cy="10668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400" dirty="0" smtClean="0">
                <a:solidFill>
                  <a:schemeClr val="tx1"/>
                </a:solidFill>
              </a:rPr>
              <a:t>البيئة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9" name="Down Arrow 8"/>
          <p:cNvSpPr/>
          <p:nvPr/>
        </p:nvSpPr>
        <p:spPr>
          <a:xfrm rot="8657132">
            <a:off x="5524094" y="3502316"/>
            <a:ext cx="457200" cy="762000"/>
          </a:xfrm>
          <a:prstGeom prst="downArrow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Down Arrow 9"/>
          <p:cNvSpPr/>
          <p:nvPr/>
        </p:nvSpPr>
        <p:spPr>
          <a:xfrm>
            <a:off x="4739128" y="1638300"/>
            <a:ext cx="457200" cy="762000"/>
          </a:xfrm>
          <a:prstGeom prst="downArrow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Down Arrow 10"/>
          <p:cNvSpPr/>
          <p:nvPr/>
        </p:nvSpPr>
        <p:spPr>
          <a:xfrm rot="12378159">
            <a:off x="4044067" y="3528348"/>
            <a:ext cx="457200" cy="762000"/>
          </a:xfrm>
          <a:prstGeom prst="downArrow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Down Arrow 11"/>
          <p:cNvSpPr/>
          <p:nvPr/>
        </p:nvSpPr>
        <p:spPr>
          <a:xfrm rot="16200000">
            <a:off x="3483429" y="2577353"/>
            <a:ext cx="457200" cy="762000"/>
          </a:xfrm>
          <a:prstGeom prst="downArrow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Down Arrow 12"/>
          <p:cNvSpPr/>
          <p:nvPr/>
        </p:nvSpPr>
        <p:spPr>
          <a:xfrm rot="5400000">
            <a:off x="5958328" y="2577353"/>
            <a:ext cx="457200" cy="762000"/>
          </a:xfrm>
          <a:prstGeom prst="downArrow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5575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391792" y="381000"/>
            <a:ext cx="2802369" cy="587853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tabLst>
                <a:tab pos="3646170" algn="l"/>
              </a:tabLst>
            </a:pPr>
            <a:r>
              <a:rPr lang="ar-DZ" sz="2800" b="1" dirty="0">
                <a:solidFill>
                  <a:schemeClr val="bg1"/>
                </a:solidFill>
                <a:latin typeface="Calibri"/>
                <a:ea typeface="Calibri"/>
                <a:cs typeface="Simplified Arabic"/>
              </a:rPr>
              <a:t>عوامل الظرفية الداخلية</a:t>
            </a:r>
            <a:endParaRPr lang="en-US" sz="2800" b="1" dirty="0">
              <a:solidFill>
                <a:schemeClr val="bg1"/>
              </a:solidFill>
              <a:effectLst/>
              <a:latin typeface="Calibri"/>
              <a:ea typeface="Calibri"/>
              <a:cs typeface="Arial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162800" y="1066801"/>
            <a:ext cx="1693092" cy="571695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lv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tabLst>
                <a:tab pos="3646170" algn="l"/>
              </a:tabLst>
            </a:pPr>
            <a:r>
              <a:rPr lang="ar-DZ" sz="2800" b="1" dirty="0">
                <a:latin typeface="Calibri"/>
                <a:ea typeface="Calibri"/>
                <a:cs typeface="Simplified Arabic"/>
              </a:rPr>
              <a:t>عمر المنظمة</a:t>
            </a:r>
            <a:endParaRPr lang="en-US" sz="2800" b="1" dirty="0">
              <a:effectLst/>
              <a:latin typeface="Calibri"/>
              <a:ea typeface="Calibri"/>
              <a:cs typeface="Arial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81838" y="1828800"/>
            <a:ext cx="8797600" cy="5878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tabLst>
                <a:tab pos="3646170" algn="l"/>
              </a:tabLst>
            </a:pPr>
            <a:r>
              <a:rPr lang="ar-DZ" sz="2800" dirty="0" smtClean="0">
                <a:latin typeface="Calibri"/>
                <a:ea typeface="Calibri"/>
                <a:cs typeface="Simplified Arabic"/>
              </a:rPr>
              <a:t>بينت الأبحاث العديدة أن </a:t>
            </a:r>
            <a:r>
              <a:rPr lang="ar-DZ" sz="2800" b="1" dirty="0" smtClean="0">
                <a:latin typeface="Calibri"/>
                <a:ea typeface="Calibri"/>
                <a:cs typeface="Simplified Arabic"/>
              </a:rPr>
              <a:t>للوقت</a:t>
            </a:r>
            <a:r>
              <a:rPr lang="ar-DZ" sz="2800" dirty="0" smtClean="0">
                <a:latin typeface="Calibri"/>
                <a:ea typeface="Calibri"/>
                <a:cs typeface="Simplified Arabic"/>
              </a:rPr>
              <a:t> دورا في كيفية هيكلة المنظمات </a:t>
            </a:r>
            <a:r>
              <a:rPr lang="ar-DZ" sz="2800" u="sng" dirty="0" smtClean="0">
                <a:latin typeface="Calibri"/>
                <a:ea typeface="Calibri"/>
                <a:cs typeface="Simplified Arabic"/>
              </a:rPr>
              <a:t>من جانبين </a:t>
            </a:r>
            <a:r>
              <a:rPr lang="ar-DZ" sz="2800" dirty="0" smtClean="0">
                <a:latin typeface="Calibri"/>
                <a:ea typeface="Calibri"/>
                <a:cs typeface="Simplified Arabic"/>
              </a:rPr>
              <a:t>: </a:t>
            </a:r>
            <a:endParaRPr lang="en-US" sz="2800" dirty="0">
              <a:effectLst/>
              <a:latin typeface="Calibri"/>
              <a:ea typeface="Calibri"/>
              <a:cs typeface="Arial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927877" y="2667000"/>
            <a:ext cx="6723315" cy="5716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tabLst>
                <a:tab pos="3646170" algn="l"/>
              </a:tabLst>
            </a:pPr>
            <a:r>
              <a:rPr lang="ar-DZ" sz="2800" b="1" dirty="0" smtClean="0">
                <a:latin typeface="Calibri"/>
                <a:ea typeface="Calibri"/>
                <a:cs typeface="Simplified Arabic"/>
              </a:rPr>
              <a:t>للمرحلة التاريخية </a:t>
            </a:r>
            <a:r>
              <a:rPr lang="ar-DZ" sz="2800" dirty="0" smtClean="0">
                <a:latin typeface="Calibri"/>
                <a:ea typeface="Calibri"/>
                <a:cs typeface="Simplified Arabic"/>
              </a:rPr>
              <a:t>التي تظهر فيها المنظمة دور في الهيكلة</a:t>
            </a:r>
            <a:endParaRPr lang="en-US" sz="2800" dirty="0">
              <a:effectLst/>
              <a:latin typeface="Calibri"/>
              <a:ea typeface="Calibri"/>
              <a:cs typeface="Arial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13765" y="3352801"/>
            <a:ext cx="7842519" cy="15788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tabLst>
                <a:tab pos="3646170" algn="l"/>
              </a:tabLst>
            </a:pPr>
            <a:r>
              <a:rPr lang="ar-DZ" sz="2800" dirty="0" smtClean="0">
                <a:latin typeface="Calibri"/>
                <a:ea typeface="Calibri"/>
                <a:cs typeface="Simplified Arabic"/>
              </a:rPr>
              <a:t>كانت هيكلة </a:t>
            </a:r>
            <a:r>
              <a:rPr lang="ar-DZ" sz="2800" dirty="0">
                <a:latin typeface="Calibri"/>
                <a:ea typeface="Calibri"/>
                <a:cs typeface="Simplified Arabic"/>
              </a:rPr>
              <a:t>المنظمات في </a:t>
            </a:r>
            <a:r>
              <a:rPr lang="ar-DZ" sz="2800" dirty="0" smtClean="0">
                <a:latin typeface="Calibri"/>
                <a:ea typeface="Calibri"/>
                <a:cs typeface="Simplified Arabic"/>
              </a:rPr>
              <a:t>بداية </a:t>
            </a:r>
            <a:r>
              <a:rPr lang="ar-DZ" sz="2800" dirty="0">
                <a:latin typeface="Calibri"/>
                <a:ea typeface="Calibri"/>
                <a:cs typeface="Simplified Arabic"/>
              </a:rPr>
              <a:t>القرن </a:t>
            </a:r>
            <a:r>
              <a:rPr lang="ar-DZ" sz="2800" dirty="0" smtClean="0">
                <a:latin typeface="Calibri"/>
                <a:ea typeface="Calibri"/>
                <a:cs typeface="Simplified Arabic"/>
              </a:rPr>
              <a:t>العشرين مثلا (تنظيم </a:t>
            </a:r>
            <a:r>
              <a:rPr lang="ar-DZ" sz="2800" dirty="0">
                <a:latin typeface="Calibri"/>
                <a:ea typeface="Calibri"/>
                <a:cs typeface="Simplified Arabic"/>
              </a:rPr>
              <a:t>بسيط، وسائل بسيطة وحتى </a:t>
            </a:r>
            <a:r>
              <a:rPr lang="ar-DZ" sz="2800" dirty="0" smtClean="0">
                <a:latin typeface="Calibri"/>
                <a:ea typeface="Calibri"/>
                <a:cs typeface="Simplified Arabic"/>
              </a:rPr>
              <a:t>بدائية </a:t>
            </a:r>
            <a:r>
              <a:rPr lang="ar-DZ" sz="2800" dirty="0">
                <a:latin typeface="Calibri"/>
                <a:ea typeface="Calibri"/>
                <a:cs typeface="Simplified Arabic"/>
              </a:rPr>
              <a:t>في بعض الحالات </a:t>
            </a:r>
            <a:r>
              <a:rPr lang="ar-DZ" sz="2800" dirty="0" smtClean="0">
                <a:latin typeface="Calibri"/>
                <a:ea typeface="Calibri"/>
                <a:cs typeface="Simplified Arabic"/>
              </a:rPr>
              <a:t>...) تختلف عما هو موجود الآن</a:t>
            </a:r>
            <a:endParaRPr lang="en-US" sz="2800" dirty="0">
              <a:effectLst/>
              <a:latin typeface="Calibri"/>
              <a:ea typeface="Calibri"/>
              <a:cs typeface="Arial"/>
            </a:endParaRPr>
          </a:p>
        </p:txBody>
      </p:sp>
      <p:sp>
        <p:nvSpPr>
          <p:cNvPr id="3" name="AutoShape 2" descr="data:image/jpeg;base64,/9j/4AAQSkZJRgABAQAAAQABAAD/2wBDAAkGBwgHBgkIBwgKCgkLDRYPDQwMDRsUFRAWIB0iIiAdHx8kKDQsJCYxJx8fLT0tMTU3Ojo6Iys/RD84QzQ5Ojf/2wBDAQoKCg0MDRoPDxo3JR8lNzc3Nzc3Nzc3Nzc3Nzc3Nzc3Nzc3Nzc3Nzc3Nzc3Nzc3Nzc3Nzc3Nzc3Nzc3Nzc3Nzf/wAARCACmAHUDASIAAhEBAxEB/8QAGwABAAIDAQEAAAAAAAAAAAAAAAUGAQMEAgf/xAA5EAACAQQBAgMGBAMIAwEAAAABAgMABAUREgYhEzFBBxQiUWGBMkJxkRUWoSMzUoKSorHBU2JypP/EABQBAQAAAAAAAAAAAAAAAAAAAAD/xAAUEQEAAAAAAAAAAAAAAAAAAAAA/9oADAMBAAIRAxEAPwD7jSlKBSlKBSlKBWCQKzVT9ocTX1pisN4skUOUyMdvO8bEExBWkZdggjkE4/egskd9aSymKK6heQeaLICf2roHeqT1b0ljbTp2S8wGNtrPI4tferKS2jWNgyfEV2NbDAEEHz3VrxF9Fk8VZ5C3O4rqBJk/RlBH/NB10pSgUpSgUpSgUpSgUpSgUpSgVXusp0tIsTdOnIR5W3Xfy5t4e/8AfVhqq+0riOnITJ+EZKy3+nvEdBYpbq08T3aSeESONeEXHI/aq77NW8PptseW2cZeXFjo+ixyMFH+njVigsbS2B93tYIgW2fDjC7Pz7VXOkQ1v1B1XaMCoOQS4RT/AIZIU7/urUFrpSlApSlApSlApSlApSlApSsE6oM1UfakAOkJHJ7R3lo3/wCiMf8AdS2T6pwGJkEeSzFjbSE64STqG/be6hfaFNBk+kbd7WaOa2ub+yCyRsGV1NxH3BHmKCan6lxMFzLbPdgzROquqIzEE6+Q7jvskeQBJ0AaisEyt7ROpipBDWdgRo72P7WrSkMcYIjjRAfPioG6rUKe6+0m4/Cq3uIjKgebNFKwP7CRKC00pSgUpSgUpSgVis1j1oM0rBpug13FxDbQtNcyxxRKNs8jBQPuapXU3VuLykVph8FloLqe/uFimaxmDvFD5uRxOwSBxB9CwPpXPiLVurJZOpb2FLuM3EkeOtrj44bRImKeJw/PIzKT9PIEedSWYsEOHlyWWYBMWy3sRNssbR+ERIdcSTohSCPXdB4tMRibC+ks8RghAEdVBUzRRNodz8KFfl3O9/Oqr1vHP07kMVaRWiwY7MZW2doYpOUVvPHMrEr2Gg6nZGh3Qn1Jr6ZaZvE3kSy2uTs5o21po51IP9arntNgsrrGYd72JJoFy9qNN3GmfgT+zGgum6qmTlSP2lYJWOjLjbxF+p5Qt/wDW6TojDSTrOBfRTrGsYkhvpo24qNKDxYb19ah+ocXHj+ueh7tHmMEUt1bcpZGkPJ4W47LEnuQaC+0pSgUpSgUpSgVis1igjuocxbYHFT5G7DskQ0scY28rnsqKPVidAfrVWPRs/ULLc9YcbsyEO1sLqUQxD/xpGpUdu3xsSSdnQ7Ab+so1yXVfTGJdlCh7i+2T+eNOKa+oaTf+WrB0zz/AJexqy8vES2RHDeYYDRB+uwaDk6LxUOAw7Ya25eBZ3Eqxcjs8HYyD+j6+1dPUrCPHpLIN2yTxtcjYGo+Q2xJI7L2Y/RT5+VZhWO16guEHFffYVmChQOTp8DsT5k8TEO/oBWz+IwXTy2/u1w8Q+GR5ICsWiO/xNoMNfLdBEvbm1x8GOven3ykMEPhxyQrC6sqgBQRIykMRr5jt515xXR2FtcdGs2CxonWV50VYFbwmZiwCkj8u9DXy7aHatFhDm8VLPDho4L3HQTlPdLmcpJCp0wETcTteLDSsfoCAAB4z/WTWGPjWbD5m1urlxCi+6h+LN2GnUsnInQUE+ZG9DdBussVfYXEWEtn40l1Bb20U0CudTvvUpZSeIJ2W5DR2O512MP1tmbbLYF76yt7zxMHkraZ2lt2j4ssqq6jfnpWOyO2vWrh0/a3cNmZsnx99uD4kqIxZYh+WME+fEaG/U7PbeqhvaDhb286ey5wsYlurq0aKW2J0JxrsR8nX0+Y7H0IC2jvWajOm8tb5rC2l/aE8JIxyRuzRsOzIw9GB2CPnUnQKUpQKUpQKxWaxQUTqawfJ+0zp2KNoeFvY3M1wkicuUZZF0PkeRGiPLVe+jcnjcZ1Bm+lLa88WOyb3uDnLzZVk+KRSxJJKuSST3+Mb7itmXs4pvafjDcq5iuMPcRaWRl5FZIyQdEbGj5HtWzqDpyzw+NOV6YxEEOUsG8aJbWEK1wPzxNruwYbHfejo+YoN91nLXJyM+PbU+OcTjemZ1A+NeAPJdoWALAd9HR1W3KWQa/jnvs7dG2Ylo7FY00T27gKvJtfXet789EasPl/5lid8bIbOIwBvDeMCUTcnV0kVh24lQCPM789a3wdEZ6xvb+4QyhLiKM2bRuf7swO213/APMi9/zcWPp2CUW6ilv8jBaS3Qad7eUyRDiQCfCYAkenh/F22OQ8tg1UPbVeDEdOJb22RuFu52WSJGl5ktHLGQw33BG/T71jKYifrPrSWXGX01tj7QEe+Wc/htIXVASCPNVaHYPkzfoTVrh6Cwh4yZJLjK3YGveshO0r9wQdbOlHc9lAH7UFf9mfWl1fPJi+q1vLTMxxI5a/4xCUN5cFCron5aJ+p1X0N7y2SSKN7iJXmbjEpkALnROlHqdAnt6Cqtkuk7jISWt7DeNY5mxHgpecBIl3CPJZU7BgfUdtNsj0rfhIr/H5GRLzp3HWsT6C3mN03iHZ/GvFWX/d5+frQb8baW2H6ovLW0RIosnGb0xKNDxlIWRv8waP081J9asVQ1l4d/n7u8Qclsk9zRiutuSHk0fUf3Y/VWFTNApSlApSlApSlBA5yNIuoen7sptzNNbBtfhDxM37biH9KnJOXhnhrlrts9t1G9SxSPiJZbdHkntitzEiHRdoyHC+Y89a+9d8E0dzbxzQuHjkUOjDyII2DQUm66QsUzct7FPfNn79CbiW2uHgj4aCnkEPZfLQ3yJGwdgsK3L7M+l8dZXd3Na3U/iP7vAjzuCzAsHkA2O/4+IOxpV9WJr6lj7E2rTzSuJLm4fnI/kNDsqgegA0P3PmTXrIWSXnu/PQ8GZZR27/AAnY18u4H22PWg0YHGpjMfHEI0SVgGlEY0AdAcR/6qAFH0AqSrA8hWaBXBm8imKxlxeuvMxqAiA6LuSFRR9WYgD9a76h78C/zVnaBiY7XV3OvbRPdYgR8t8m/WMUHRgrD+G4yG2Yq0o287quhJKxLO2vqxJqQpSgUpSgUpSgUpSgwRuq5hHbC5STAToVtHLTYyXZIKebwk+hQk8R5cNa/CdWSo/N4xMpZ+EXMU0biW3nX8UMo/Cw/wCx6gkHsTQSFa7iNJoXik2VcFTo6Oj9RVGwHVHU2WtpVbDW6yQXTWsssDM4Lo5V24uUHHtvs7EfI1PWOCu7TnPJlZb2/f4RdXcKEwx9tqiqFA3oH12QCd6oOabP/wAvoLLP3Pgggi2yk0R8CT5CUg6Vx23sqG811shff83WtvIkd2YHDgkTWl1HIhHb8pYPs/IKfI96kv4aRCi3GSvZeAHJ3dV5/rxUD7eVc6dP2M7vJcW7oQxVQsx0VB7HtruaCMvuv8THe2+Nx4mvsnd9ra3SJlDn5ljoADuSfkD2NTmDx8tjau15OLi9uHMtzKBpS5AGlHooAAA89DvskmotsXa2vVmG8GPSx2l2yhmLEMTCN7P02Puas1ApSlApSlApSlApSlApSlBUOh7f3nC5WMySxh8zfHlE5Vh/bv5EVYLzGw3MEcc0l1xjXt4VzJGW/UqQT5VE+z1OPTrMQdy396/f13cyaP7aqw3Pa3kO9aQn+lBH2Nnjr7F2UhtBLD4QeJboeI6BgD3LEnfz7mtXS1173ZXknhLFxyF1FpfI8JmQH7hQa6en42hwGNiclmS0iViTskhBXjC6jkyNuAo8O8ZtD15hX3+7Gg0ZqWWDMYFolHCW6khlYjyQwyMNf5kSpqoTqx2gx1vdIvJoL62Y7/KplVHP2VmP2qbFApSlApSlApSlApSlAoaUoILohOHS1h33zVn/ANTs3/dd+bW5fDX62OvejbSCDf8Aj4nj/XVdcMMcESxQRrHGg0qINAD6CvdB4hThCidvhUDtRYkV2kCgO2uRHrryr3SghusopJuk8ukBUS+6SMhbyDBSR/UVJWU63VnBcxsGSaNZFI8iCN1tljSaNopUV43BVlYbDA+YI+VIo0hiSKJFSNFCqqjQUDyAFB6pSlApSlApSlApSlApSlApSlApSlApSlApSlApSlApSlB//9k="/>
          <p:cNvSpPr>
            <a:spLocks noChangeAspect="1" noChangeArrowheads="1"/>
          </p:cNvSpPr>
          <p:nvPr/>
        </p:nvSpPr>
        <p:spPr bwMode="auto">
          <a:xfrm>
            <a:off x="63500" y="-611188"/>
            <a:ext cx="895350" cy="1266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AutoShape 4" descr="data:image/jpeg;base64,/9j/4AAQSkZJRgABAQAAAQABAAD/2wBDAAkGBwgHBgkIBwgKCgkLDRYPDQwMDRsUFRAWIB0iIiAdHx8kKDQsJCYxJx8fLT0tMTU3Ojo6Iys/RD84QzQ5Ojf/2wBDAQoKCg0MDRoPDxo3JR8lNzc3Nzc3Nzc3Nzc3Nzc3Nzc3Nzc3Nzc3Nzc3Nzc3Nzc3Nzc3Nzc3Nzc3Nzc3Nzc3Nzf/wAARCACmAHUDASIAAhEBAxEB/8QAGwABAAIDAQEAAAAAAAAAAAAAAAUGAQMEAgf/xAA5EAACAQQBAgMGBAMIAwEAAAABAgMABAUREgYhEzFBBxQiUWGBMkJxkRUWoSMzUoKSorHBU2JypP/EABQBAQAAAAAAAAAAAAAAAAAAAAD/xAAUEQEAAAAAAAAAAAAAAAAAAAAA/9oADAMBAAIRAxEAPwD7jSlKBSlKBSlKBWCQKzVT9ocTX1pisN4skUOUyMdvO8bEExBWkZdggjkE4/egskd9aSymKK6heQeaLICf2roHeqT1b0ljbTp2S8wGNtrPI4tferKS2jWNgyfEV2NbDAEEHz3VrxF9Fk8VZ5C3O4rqBJk/RlBH/NB10pSgUpSgUpSgUpSgUpSgUpSgVXusp0tIsTdOnIR5W3Xfy5t4e/8AfVhqq+0riOnITJ+EZKy3+nvEdBYpbq08T3aSeESONeEXHI/aq77NW8PptseW2cZeXFjo+ixyMFH+njVigsbS2B93tYIgW2fDjC7Pz7VXOkQ1v1B1XaMCoOQS4RT/AIZIU7/urUFrpSlApSlApSlApSlApSlApSsE6oM1UfakAOkJHJ7R3lo3/wCiMf8AdS2T6pwGJkEeSzFjbSE64STqG/be6hfaFNBk+kbd7WaOa2ub+yCyRsGV1NxH3BHmKCan6lxMFzLbPdgzROquqIzEE6+Q7jvskeQBJ0AaisEyt7ROpipBDWdgRo72P7WrSkMcYIjjRAfPioG6rUKe6+0m4/Cq3uIjKgebNFKwP7CRKC00pSgUpSgUpSgVis1j1oM0rBpug13FxDbQtNcyxxRKNs8jBQPuapXU3VuLykVph8FloLqe/uFimaxmDvFD5uRxOwSBxB9CwPpXPiLVurJZOpb2FLuM3EkeOtrj44bRImKeJw/PIzKT9PIEedSWYsEOHlyWWYBMWy3sRNssbR+ERIdcSTohSCPXdB4tMRibC+ks8RghAEdVBUzRRNodz8KFfl3O9/Oqr1vHP07kMVaRWiwY7MZW2doYpOUVvPHMrEr2Gg6nZGh3Qn1Jr6ZaZvE3kSy2uTs5o21po51IP9arntNgsrrGYd72JJoFy9qNN3GmfgT+zGgum6qmTlSP2lYJWOjLjbxF+p5Qt/wDW6TojDSTrOBfRTrGsYkhvpo24qNKDxYb19ah+ocXHj+ueh7tHmMEUt1bcpZGkPJ4W47LEnuQaC+0pSgUpSgUpSgVis1igjuocxbYHFT5G7DskQ0scY28rnsqKPVidAfrVWPRs/ULLc9YcbsyEO1sLqUQxD/xpGpUdu3xsSSdnQ7Ab+so1yXVfTGJdlCh7i+2T+eNOKa+oaTf+WrB0zz/AJexqy8vES2RHDeYYDRB+uwaDk6LxUOAw7Ya25eBZ3Eqxcjs8HYyD+j6+1dPUrCPHpLIN2yTxtcjYGo+Q2xJI7L2Y/RT5+VZhWO16guEHFffYVmChQOTp8DsT5k8TEO/oBWz+IwXTy2/u1w8Q+GR5ICsWiO/xNoMNfLdBEvbm1x8GOven3ykMEPhxyQrC6sqgBQRIykMRr5jt515xXR2FtcdGs2CxonWV50VYFbwmZiwCkj8u9DXy7aHatFhDm8VLPDho4L3HQTlPdLmcpJCp0wETcTteLDSsfoCAAB4z/WTWGPjWbD5m1urlxCi+6h+LN2GnUsnInQUE+ZG9DdBussVfYXEWEtn40l1Bb20U0CudTvvUpZSeIJ2W5DR2O512MP1tmbbLYF76yt7zxMHkraZ2lt2j4ssqq6jfnpWOyO2vWrh0/a3cNmZsnx99uD4kqIxZYh+WME+fEaG/U7PbeqhvaDhb286ey5wsYlurq0aKW2J0JxrsR8nX0+Y7H0IC2jvWajOm8tb5rC2l/aE8JIxyRuzRsOzIw9GB2CPnUnQKUpQKUpQKxWaxQUTqawfJ+0zp2KNoeFvY3M1wkicuUZZF0PkeRGiPLVe+jcnjcZ1Bm+lLa88WOyb3uDnLzZVk+KRSxJJKuSST3+Mb7itmXs4pvafjDcq5iuMPcRaWRl5FZIyQdEbGj5HtWzqDpyzw+NOV6YxEEOUsG8aJbWEK1wPzxNruwYbHfejo+YoN91nLXJyM+PbU+OcTjemZ1A+NeAPJdoWALAd9HR1W3KWQa/jnvs7dG2Ylo7FY00T27gKvJtfXet789EasPl/5lid8bIbOIwBvDeMCUTcnV0kVh24lQCPM789a3wdEZ6xvb+4QyhLiKM2bRuf7swO213/APMi9/zcWPp2CUW6ilv8jBaS3Qad7eUyRDiQCfCYAkenh/F22OQ8tg1UPbVeDEdOJb22RuFu52WSJGl5ktHLGQw33BG/T71jKYifrPrSWXGX01tj7QEe+Wc/htIXVASCPNVaHYPkzfoTVrh6Cwh4yZJLjK3YGveshO0r9wQdbOlHc9lAH7UFf9mfWl1fPJi+q1vLTMxxI5a/4xCUN5cFCron5aJ+p1X0N7y2SSKN7iJXmbjEpkALnROlHqdAnt6Cqtkuk7jISWt7DeNY5mxHgpecBIl3CPJZU7BgfUdtNsj0rfhIr/H5GRLzp3HWsT6C3mN03iHZ/GvFWX/d5+frQb8baW2H6ovLW0RIosnGb0xKNDxlIWRv8waP081J9asVQ1l4d/n7u8Qclsk9zRiutuSHk0fUf3Y/VWFTNApSlApSlApSlBA5yNIuoen7sptzNNbBtfhDxM37biH9KnJOXhnhrlrts9t1G9SxSPiJZbdHkntitzEiHRdoyHC+Y89a+9d8E0dzbxzQuHjkUOjDyII2DQUm66QsUzct7FPfNn79CbiW2uHgj4aCnkEPZfLQ3yJGwdgsK3L7M+l8dZXd3Na3U/iP7vAjzuCzAsHkA2O/4+IOxpV9WJr6lj7E2rTzSuJLm4fnI/kNDsqgegA0P3PmTXrIWSXnu/PQ8GZZR27/AAnY18u4H22PWg0YHGpjMfHEI0SVgGlEY0AdAcR/6qAFH0AqSrA8hWaBXBm8imKxlxeuvMxqAiA6LuSFRR9WYgD9a76h78C/zVnaBiY7XV3OvbRPdYgR8t8m/WMUHRgrD+G4yG2Yq0o287quhJKxLO2vqxJqQpSgUpSgUpSgUpSgwRuq5hHbC5STAToVtHLTYyXZIKebwk+hQk8R5cNa/CdWSo/N4xMpZ+EXMU0biW3nX8UMo/Cw/wCx6gkHsTQSFa7iNJoXik2VcFTo6Oj9RVGwHVHU2WtpVbDW6yQXTWsssDM4Lo5V24uUHHtvs7EfI1PWOCu7TnPJlZb2/f4RdXcKEwx9tqiqFA3oH12QCd6oOabP/wAvoLLP3Pgggi2yk0R8CT5CUg6Vx23sqG811shff83WtvIkd2YHDgkTWl1HIhHb8pYPs/IKfI96kv4aRCi3GSvZeAHJ3dV5/rxUD7eVc6dP2M7vJcW7oQxVQsx0VB7HtruaCMvuv8THe2+Nx4mvsnd9ra3SJlDn5ljoADuSfkD2NTmDx8tjau15OLi9uHMtzKBpS5AGlHooAAA89DvskmotsXa2vVmG8GPSx2l2yhmLEMTCN7P02Puas1ApSlApSlApSlApSlApSlBUOh7f3nC5WMySxh8zfHlE5Vh/bv5EVYLzGw3MEcc0l1xjXt4VzJGW/UqQT5VE+z1OPTrMQdy396/f13cyaP7aqw3Pa3kO9aQn+lBH2Nnjr7F2UhtBLD4QeJboeI6BgD3LEnfz7mtXS1173ZXknhLFxyF1FpfI8JmQH7hQa6en42hwGNiclmS0iViTskhBXjC6jkyNuAo8O8ZtD15hX3+7Gg0ZqWWDMYFolHCW6khlYjyQwyMNf5kSpqoTqx2gx1vdIvJoL62Y7/KplVHP2VmP2qbFApSlApSlApSlApSlAoaUoILohOHS1h33zVn/ANTs3/dd+bW5fDX62OvejbSCDf8Aj4nj/XVdcMMcESxQRrHGg0qINAD6CvdB4hThCidvhUDtRYkV2kCgO2uRHrryr3SghusopJuk8ukBUS+6SMhbyDBSR/UVJWU63VnBcxsGSaNZFI8iCN1tljSaNopUV43BVlYbDA+YI+VIo0hiSKJFSNFCqqjQUDyAFB6pSlApSlApSlApSlApSlApSlApSlApSlApSlApSlApSlB//9k="/>
          <p:cNvSpPr>
            <a:spLocks noChangeAspect="1" noChangeArrowheads="1"/>
          </p:cNvSpPr>
          <p:nvPr/>
        </p:nvSpPr>
        <p:spPr bwMode="auto">
          <a:xfrm>
            <a:off x="215900" y="-458788"/>
            <a:ext cx="895350" cy="1266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8838027" y="2563768"/>
            <a:ext cx="639180" cy="9068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Rectangle 12"/>
          <p:cNvSpPr/>
          <p:nvPr/>
        </p:nvSpPr>
        <p:spPr>
          <a:xfrm>
            <a:off x="1295400" y="5050481"/>
            <a:ext cx="6839824" cy="10833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tabLst>
                <a:tab pos="3646170" algn="l"/>
              </a:tabLst>
            </a:pPr>
            <a:r>
              <a:rPr lang="ar-DZ" sz="2800" dirty="0" smtClean="0">
                <a:latin typeface="Calibri"/>
                <a:ea typeface="Calibri"/>
                <a:cs typeface="Simplified Arabic"/>
              </a:rPr>
              <a:t>تحتفظ هيكلة المنظمة دائما بالطابع الأصلي لها والذي يرجع إلى فترة ظهورها. </a:t>
            </a:r>
            <a:endParaRPr lang="en-US" sz="2800" dirty="0">
              <a:effectLst/>
              <a:latin typeface="Calibri"/>
              <a:ea typeface="Calibri"/>
              <a:cs typeface="Arial"/>
            </a:endParaRPr>
          </a:p>
        </p:txBody>
      </p:sp>
      <p:sp>
        <p:nvSpPr>
          <p:cNvPr id="7" name="Hexagon 6"/>
          <p:cNvSpPr/>
          <p:nvPr/>
        </p:nvSpPr>
        <p:spPr>
          <a:xfrm>
            <a:off x="8979438" y="1066801"/>
            <a:ext cx="609600" cy="571695"/>
          </a:xfrm>
          <a:prstGeom prst="hexagon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b="1" dirty="0" smtClean="0">
                <a:solidFill>
                  <a:schemeClr val="bg1"/>
                </a:solidFill>
              </a:rPr>
              <a:t>1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288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  <p:bldP spid="8" grpId="0"/>
      <p:bldP spid="13" grpId="0"/>
      <p:bldP spid="7" grpId="0" animBg="1"/>
    </p:bld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Left Arrow 22"/>
          <p:cNvSpPr/>
          <p:nvPr/>
        </p:nvSpPr>
        <p:spPr>
          <a:xfrm>
            <a:off x="3827057" y="5210556"/>
            <a:ext cx="843289" cy="527973"/>
          </a:xfrm>
          <a:prstGeom prst="lef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Left Arrow 20"/>
          <p:cNvSpPr/>
          <p:nvPr/>
        </p:nvSpPr>
        <p:spPr>
          <a:xfrm>
            <a:off x="3806897" y="4141987"/>
            <a:ext cx="843289" cy="545349"/>
          </a:xfrm>
          <a:prstGeom prst="lef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Left Arrow 21"/>
          <p:cNvSpPr/>
          <p:nvPr/>
        </p:nvSpPr>
        <p:spPr>
          <a:xfrm>
            <a:off x="3827057" y="4687336"/>
            <a:ext cx="843289" cy="523220"/>
          </a:xfrm>
          <a:prstGeom prst="lef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5257800" y="586094"/>
            <a:ext cx="3533340" cy="5716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tabLst>
                <a:tab pos="3646170" algn="l"/>
              </a:tabLst>
            </a:pPr>
            <a:r>
              <a:rPr lang="ar-DZ" sz="2800" b="1" dirty="0" smtClean="0">
                <a:latin typeface="Calibri"/>
                <a:ea typeface="Calibri"/>
                <a:cs typeface="Simplified Arabic"/>
              </a:rPr>
              <a:t>لعمر المنظمة </a:t>
            </a:r>
            <a:r>
              <a:rPr lang="ar-DZ" sz="2800" dirty="0" smtClean="0">
                <a:latin typeface="Calibri"/>
                <a:ea typeface="Calibri"/>
                <a:cs typeface="Simplified Arabic"/>
              </a:rPr>
              <a:t>دور في هيكلتها</a:t>
            </a:r>
            <a:endParaRPr lang="en-US" sz="2800" dirty="0">
              <a:effectLst/>
              <a:latin typeface="Calibri"/>
              <a:ea typeface="Calibri"/>
              <a:cs typeface="Arial"/>
            </a:endParaRPr>
          </a:p>
        </p:txBody>
      </p:sp>
      <p:pic>
        <p:nvPicPr>
          <p:cNvPr id="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8961483" y="452248"/>
            <a:ext cx="639180" cy="9068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086935" y="1639916"/>
            <a:ext cx="19902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مرور الوقت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3200400" y="1596451"/>
            <a:ext cx="23427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التعود على العمل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457200" y="1573896"/>
            <a:ext cx="23427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التحكم في العمل</a:t>
            </a:r>
            <a:endParaRPr lang="en-US" sz="2800" dirty="0"/>
          </a:p>
        </p:txBody>
      </p:sp>
      <p:sp>
        <p:nvSpPr>
          <p:cNvPr id="8" name="Left Arrow 7"/>
          <p:cNvSpPr/>
          <p:nvPr/>
        </p:nvSpPr>
        <p:spPr>
          <a:xfrm>
            <a:off x="5543191" y="1534851"/>
            <a:ext cx="552809" cy="685800"/>
          </a:xfrm>
          <a:prstGeom prst="lef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Left Arrow 8"/>
          <p:cNvSpPr/>
          <p:nvPr/>
        </p:nvSpPr>
        <p:spPr>
          <a:xfrm>
            <a:off x="2799991" y="1524000"/>
            <a:ext cx="552809" cy="685800"/>
          </a:xfrm>
          <a:prstGeom prst="lef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328003" y="2640696"/>
            <a:ext cx="174919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DZ" sz="2800" dirty="0" smtClean="0">
                <a:solidFill>
                  <a:prstClr val="black"/>
                </a:solidFill>
              </a:rPr>
              <a:t>عمر </a:t>
            </a:r>
            <a:r>
              <a:rPr lang="ar-DZ" sz="2800" dirty="0">
                <a:solidFill>
                  <a:prstClr val="black"/>
                </a:solidFill>
              </a:rPr>
              <a:t>المنظمة </a:t>
            </a:r>
            <a:endParaRPr lang="en-US" sz="2800" dirty="0">
              <a:solidFill>
                <a:prstClr val="black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089806" y="2559406"/>
            <a:ext cx="23427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التحكم في العمل</a:t>
            </a:r>
            <a:endParaRPr lang="en-US" sz="2800" dirty="0"/>
          </a:p>
        </p:txBody>
      </p:sp>
      <p:sp>
        <p:nvSpPr>
          <p:cNvPr id="13" name="Left Arrow 12"/>
          <p:cNvSpPr/>
          <p:nvPr/>
        </p:nvSpPr>
        <p:spPr>
          <a:xfrm>
            <a:off x="5638800" y="2478116"/>
            <a:ext cx="552809" cy="685800"/>
          </a:xfrm>
          <a:prstGeom prst="lef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Left Arrow 13"/>
          <p:cNvSpPr/>
          <p:nvPr/>
        </p:nvSpPr>
        <p:spPr>
          <a:xfrm>
            <a:off x="3824007" y="3618767"/>
            <a:ext cx="843289" cy="523220"/>
          </a:xfrm>
          <a:prstGeom prst="lef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1403603" y="3600328"/>
            <a:ext cx="23427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انتشار الروتين </a:t>
            </a:r>
            <a:endParaRPr lang="en-US" sz="2800" dirty="0"/>
          </a:p>
        </p:txBody>
      </p:sp>
      <p:sp>
        <p:nvSpPr>
          <p:cNvPr id="16" name="Rectangle 15"/>
          <p:cNvSpPr/>
          <p:nvPr/>
        </p:nvSpPr>
        <p:spPr>
          <a:xfrm>
            <a:off x="1903336" y="4123548"/>
            <a:ext cx="184217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DZ" sz="2800" dirty="0">
                <a:solidFill>
                  <a:prstClr val="black"/>
                </a:solidFill>
                <a:ea typeface="Calibri"/>
                <a:cs typeface="Simplified Arabic"/>
              </a:rPr>
              <a:t>وتشكيل العمل </a:t>
            </a:r>
            <a:endParaRPr lang="en-US" sz="2800" dirty="0"/>
          </a:p>
        </p:txBody>
      </p:sp>
      <p:sp>
        <p:nvSpPr>
          <p:cNvPr id="18" name="Rectangle 17"/>
          <p:cNvSpPr/>
          <p:nvPr/>
        </p:nvSpPr>
        <p:spPr>
          <a:xfrm>
            <a:off x="1522336" y="4668897"/>
            <a:ext cx="219803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DZ" sz="2800" dirty="0">
                <a:ea typeface="Calibri"/>
                <a:cs typeface="Simplified Arabic"/>
              </a:rPr>
              <a:t>وانتشار الإجراءات</a:t>
            </a:r>
            <a:endParaRPr lang="en-US" sz="2800" dirty="0"/>
          </a:p>
        </p:txBody>
      </p:sp>
      <p:sp>
        <p:nvSpPr>
          <p:cNvPr id="19" name="Rectangle 18"/>
          <p:cNvSpPr/>
          <p:nvPr/>
        </p:nvSpPr>
        <p:spPr>
          <a:xfrm>
            <a:off x="152400" y="5192117"/>
            <a:ext cx="364234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DZ" sz="2800" dirty="0">
                <a:solidFill>
                  <a:prstClr val="black"/>
                </a:solidFill>
                <a:ea typeface="Calibri"/>
                <a:cs typeface="Simplified Arabic"/>
              </a:rPr>
              <a:t>كبر الحجم والتعقيد في التنظيم </a:t>
            </a:r>
            <a:endParaRPr lang="en-US" sz="2800" dirty="0"/>
          </a:p>
        </p:txBody>
      </p:sp>
      <p:sp>
        <p:nvSpPr>
          <p:cNvPr id="20" name="Rectangle 19"/>
          <p:cNvSpPr/>
          <p:nvPr/>
        </p:nvSpPr>
        <p:spPr>
          <a:xfrm>
            <a:off x="4164373" y="3542078"/>
            <a:ext cx="505973" cy="2249122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Curved Left Arrow 23"/>
          <p:cNvSpPr/>
          <p:nvPr/>
        </p:nvSpPr>
        <p:spPr>
          <a:xfrm rot="1519629">
            <a:off x="4767857" y="3161427"/>
            <a:ext cx="733604" cy="1693559"/>
          </a:xfrm>
          <a:prstGeom prst="curvedLef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5" name="Curved Left Arrow 24"/>
          <p:cNvSpPr/>
          <p:nvPr/>
        </p:nvSpPr>
        <p:spPr>
          <a:xfrm rot="533709">
            <a:off x="8255033" y="1792316"/>
            <a:ext cx="733604" cy="1371600"/>
          </a:xfrm>
          <a:prstGeom prst="curvedLef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4980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1" grpId="0" animBg="1"/>
      <p:bldP spid="22" grpId="0" animBg="1"/>
      <p:bldP spid="2" grpId="0"/>
      <p:bldP spid="5" grpId="0"/>
      <p:bldP spid="6" grpId="0"/>
      <p:bldP spid="7" grpId="0"/>
      <p:bldP spid="8" grpId="0" animBg="1"/>
      <p:bldP spid="9" grpId="0" animBg="1"/>
      <p:bldP spid="10" grpId="0"/>
      <p:bldP spid="12" grpId="0"/>
      <p:bldP spid="13" grpId="0" animBg="1"/>
      <p:bldP spid="14" grpId="0" animBg="1"/>
      <p:bldP spid="15" grpId="0"/>
      <p:bldP spid="16" grpId="0"/>
      <p:bldP spid="18" grpId="0"/>
      <p:bldP spid="19" grpId="0"/>
      <p:bldP spid="20" grpId="0" animBg="1"/>
      <p:bldP spid="24" grpId="0" animBg="1"/>
      <p:bldP spid="25" grpId="0" animBg="1"/>
    </p:bld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19800" y="533400"/>
            <a:ext cx="3352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مع تقدم المنظمة في العمر : 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3173579" y="2100467"/>
            <a:ext cx="51816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تكثر الإجراءات (تشكيل العمل)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3173579" y="3325855"/>
            <a:ext cx="51816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يزداد التعقيد </a:t>
            </a:r>
            <a:endParaRPr lang="en-US" sz="2800" dirty="0"/>
          </a:p>
        </p:txBody>
      </p:sp>
      <p:sp>
        <p:nvSpPr>
          <p:cNvPr id="5" name="Rectangle 4"/>
          <p:cNvSpPr/>
          <p:nvPr/>
        </p:nvSpPr>
        <p:spPr>
          <a:xfrm>
            <a:off x="6522627" y="2731511"/>
            <a:ext cx="183255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DZ" sz="2800" dirty="0">
                <a:solidFill>
                  <a:prstClr val="black"/>
                </a:solidFill>
              </a:rPr>
              <a:t>تقل المبادرات 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173578" y="3886200"/>
            <a:ext cx="51816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...</a:t>
            </a:r>
            <a:endParaRPr lang="en-US" sz="2800" dirty="0"/>
          </a:p>
        </p:txBody>
      </p:sp>
      <p:sp>
        <p:nvSpPr>
          <p:cNvPr id="7" name="Rectangle 6"/>
          <p:cNvSpPr/>
          <p:nvPr/>
        </p:nvSpPr>
        <p:spPr>
          <a:xfrm>
            <a:off x="6498582" y="1510041"/>
            <a:ext cx="185659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DZ" sz="2800" dirty="0">
                <a:solidFill>
                  <a:prstClr val="black"/>
                </a:solidFill>
              </a:rPr>
              <a:t>ينتشر </a:t>
            </a:r>
            <a:r>
              <a:rPr lang="ar-DZ" sz="2800" dirty="0" smtClean="0">
                <a:solidFill>
                  <a:prstClr val="black"/>
                </a:solidFill>
              </a:rPr>
              <a:t>الروتين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8608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</p:bld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279934" y="533400"/>
            <a:ext cx="1699504" cy="571695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lv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tabLst>
                <a:tab pos="3646170" algn="l"/>
              </a:tabLst>
            </a:pPr>
            <a:r>
              <a:rPr lang="ar-DZ" sz="2800" b="1" dirty="0" smtClean="0">
                <a:latin typeface="Calibri"/>
                <a:ea typeface="Calibri"/>
                <a:cs typeface="Simplified Arabic"/>
              </a:rPr>
              <a:t>حجم المنظمة</a:t>
            </a:r>
            <a:endParaRPr lang="en-US" sz="2800" b="1" dirty="0">
              <a:effectLst/>
              <a:latin typeface="Calibri"/>
              <a:ea typeface="Calibri"/>
              <a:cs typeface="Arial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14400" y="1495355"/>
            <a:ext cx="7772400" cy="5878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ar-DZ" sz="2800" dirty="0" smtClean="0">
                <a:solidFill>
                  <a:prstClr val="black"/>
                </a:solidFill>
                <a:latin typeface="Calibri"/>
                <a:ea typeface="Calibri"/>
                <a:cs typeface="Simplified Arabic"/>
              </a:rPr>
              <a:t>بينت الأبحاث أن </a:t>
            </a:r>
            <a:r>
              <a:rPr lang="ar-DZ" sz="2800" dirty="0">
                <a:solidFill>
                  <a:prstClr val="black"/>
                </a:solidFill>
                <a:latin typeface="Calibri"/>
                <a:ea typeface="Calibri"/>
                <a:cs typeface="Simplified Arabic"/>
              </a:rPr>
              <a:t>لحجم المؤسسة علاقة بهيكلها وتنظيمها</a:t>
            </a:r>
            <a:endParaRPr lang="en-US" sz="2800" dirty="0">
              <a:solidFill>
                <a:prstClr val="black"/>
              </a:solidFill>
              <a:latin typeface="Calibri"/>
              <a:ea typeface="Calibri"/>
              <a:cs typeface="Arial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143000" y="2362200"/>
            <a:ext cx="7162800" cy="10833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ar-DZ" sz="2800" dirty="0" smtClean="0">
                <a:latin typeface="Calibri"/>
                <a:ea typeface="Calibri"/>
                <a:cs typeface="Simplified Arabic"/>
              </a:rPr>
              <a:t>المؤسسة صغيرة الحجم تكون هيكلتها بسيطة (تنظيم بسيط، تقسيم بسيط للعمل، موارد بسيطة ...)</a:t>
            </a:r>
            <a:endParaRPr lang="en-US" sz="2800" dirty="0">
              <a:effectLst/>
              <a:latin typeface="Calibri"/>
              <a:ea typeface="Calibri"/>
              <a:cs typeface="Arial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895600" y="3968793"/>
            <a:ext cx="5410200" cy="5878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ar-DZ" sz="2800" dirty="0" smtClean="0">
                <a:latin typeface="Calibri"/>
                <a:ea typeface="Calibri"/>
                <a:cs typeface="Simplified Arabic"/>
              </a:rPr>
              <a:t>كلما زاد الحجم كلما زادت المستويات </a:t>
            </a:r>
            <a:r>
              <a:rPr lang="ar-DZ" sz="2800" dirty="0">
                <a:latin typeface="Calibri"/>
                <a:ea typeface="Calibri"/>
                <a:cs typeface="Simplified Arabic"/>
              </a:rPr>
              <a:t>السلمية</a:t>
            </a:r>
            <a:endParaRPr lang="en-US" sz="2800" dirty="0">
              <a:effectLst/>
              <a:latin typeface="Calibri"/>
              <a:ea typeface="Calibri"/>
              <a:cs typeface="Arial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295400" y="5181600"/>
            <a:ext cx="7086600" cy="5878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ar-DZ" sz="2800" dirty="0" smtClean="0">
                <a:latin typeface="Calibri"/>
                <a:ea typeface="Calibri"/>
                <a:cs typeface="Simplified Arabic"/>
              </a:rPr>
              <a:t>كلما زادت المستويات السلمية كلما زاد مستوى </a:t>
            </a:r>
            <a:r>
              <a:rPr lang="ar-DZ" sz="2800" dirty="0">
                <a:latin typeface="Calibri"/>
                <a:ea typeface="Calibri"/>
                <a:cs typeface="Simplified Arabic"/>
              </a:rPr>
              <a:t>التخصص </a:t>
            </a:r>
            <a:endParaRPr lang="en-US" sz="2800" dirty="0">
              <a:effectLst/>
              <a:latin typeface="Calibri"/>
              <a:ea typeface="Calibri"/>
              <a:cs typeface="Arial"/>
            </a:endParaRPr>
          </a:p>
        </p:txBody>
      </p:sp>
      <p:sp>
        <p:nvSpPr>
          <p:cNvPr id="8" name="Hexagon 7"/>
          <p:cNvSpPr/>
          <p:nvPr/>
        </p:nvSpPr>
        <p:spPr>
          <a:xfrm>
            <a:off x="8995897" y="543763"/>
            <a:ext cx="609600" cy="571695"/>
          </a:xfrm>
          <a:prstGeom prst="hexagon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b="1" dirty="0" smtClean="0">
                <a:solidFill>
                  <a:schemeClr val="bg1"/>
                </a:solidFill>
              </a:rPr>
              <a:t>2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Isosceles Triangle 2"/>
          <p:cNvSpPr/>
          <p:nvPr/>
        </p:nvSpPr>
        <p:spPr>
          <a:xfrm>
            <a:off x="896112" y="3270207"/>
            <a:ext cx="1275588" cy="992512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Isosceles Triangle 8"/>
          <p:cNvSpPr/>
          <p:nvPr/>
        </p:nvSpPr>
        <p:spPr>
          <a:xfrm>
            <a:off x="543306" y="3270208"/>
            <a:ext cx="1981200" cy="1530392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Isosceles Triangle 9"/>
          <p:cNvSpPr/>
          <p:nvPr/>
        </p:nvSpPr>
        <p:spPr>
          <a:xfrm>
            <a:off x="228600" y="3279796"/>
            <a:ext cx="2590800" cy="1978004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6473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3" grpId="0" animBg="1"/>
      <p:bldP spid="9" grpId="0" animBg="1"/>
      <p:bldP spid="10" grpId="0" animBg="1"/>
    </p:bld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72000" y="1010715"/>
            <a:ext cx="15240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800" dirty="0" smtClean="0">
                <a:solidFill>
                  <a:schemeClr val="tx1"/>
                </a:solidFill>
              </a:rPr>
              <a:t>مدير عام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952500" y="2300020"/>
            <a:ext cx="1447800" cy="685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800" dirty="0" smtClean="0">
                <a:solidFill>
                  <a:schemeClr val="tx1"/>
                </a:solidFill>
              </a:rPr>
              <a:t>محاسبة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3276600" y="2274418"/>
            <a:ext cx="1447800" cy="685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800" dirty="0" smtClean="0">
                <a:solidFill>
                  <a:schemeClr val="tx1"/>
                </a:solidFill>
              </a:rPr>
              <a:t>إنتاج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5867400" y="2274418"/>
            <a:ext cx="1447800" cy="685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800" dirty="0" smtClean="0">
                <a:solidFill>
                  <a:schemeClr val="tx1"/>
                </a:solidFill>
              </a:rPr>
              <a:t>تسويق</a:t>
            </a:r>
            <a:endParaRPr lang="en-US" sz="2800" dirty="0">
              <a:solidFill>
                <a:schemeClr val="tx1"/>
              </a:solidFill>
            </a:endParaRPr>
          </a:p>
        </p:txBody>
      </p:sp>
      <p:cxnSp>
        <p:nvCxnSpPr>
          <p:cNvPr id="7" name="Elbow Connector 6"/>
          <p:cNvCxnSpPr>
            <a:stCxn id="2" idx="2"/>
            <a:endCxn id="3" idx="0"/>
          </p:cNvCxnSpPr>
          <p:nvPr/>
        </p:nvCxnSpPr>
        <p:spPr>
          <a:xfrm rot="5400000">
            <a:off x="3165348" y="131367"/>
            <a:ext cx="679705" cy="3657600"/>
          </a:xfrm>
          <a:prstGeom prst="bentConnector3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Elbow Connector 9"/>
          <p:cNvCxnSpPr>
            <a:stCxn id="2" idx="2"/>
            <a:endCxn id="5" idx="0"/>
          </p:cNvCxnSpPr>
          <p:nvPr/>
        </p:nvCxnSpPr>
        <p:spPr>
          <a:xfrm rot="16200000" flipH="1">
            <a:off x="5635599" y="1318716"/>
            <a:ext cx="654103" cy="1257300"/>
          </a:xfrm>
          <a:prstGeom prst="bentConnector3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Elbow Connector 12"/>
          <p:cNvCxnSpPr>
            <a:stCxn id="2" idx="2"/>
            <a:endCxn id="4" idx="0"/>
          </p:cNvCxnSpPr>
          <p:nvPr/>
        </p:nvCxnSpPr>
        <p:spPr>
          <a:xfrm rot="5400000">
            <a:off x="4340199" y="1280616"/>
            <a:ext cx="654103" cy="1333500"/>
          </a:xfrm>
          <a:prstGeom prst="bentConnector3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Rounded Rectangle 16"/>
          <p:cNvSpPr/>
          <p:nvPr/>
        </p:nvSpPr>
        <p:spPr>
          <a:xfrm>
            <a:off x="7772400" y="2274418"/>
            <a:ext cx="1447800" cy="685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800" dirty="0" smtClean="0">
                <a:solidFill>
                  <a:schemeClr val="tx1"/>
                </a:solidFill>
              </a:rPr>
              <a:t>موارد بشرية</a:t>
            </a:r>
            <a:endParaRPr lang="en-US" sz="2800" dirty="0">
              <a:solidFill>
                <a:schemeClr val="tx1"/>
              </a:solidFill>
            </a:endParaRPr>
          </a:p>
        </p:txBody>
      </p:sp>
      <p:cxnSp>
        <p:nvCxnSpPr>
          <p:cNvPr id="20" name="Elbow Connector 19"/>
          <p:cNvCxnSpPr>
            <a:stCxn id="2" idx="2"/>
            <a:endCxn id="17" idx="0"/>
          </p:cNvCxnSpPr>
          <p:nvPr/>
        </p:nvCxnSpPr>
        <p:spPr>
          <a:xfrm rot="16200000" flipH="1">
            <a:off x="6588099" y="366216"/>
            <a:ext cx="654103" cy="3162300"/>
          </a:xfrm>
          <a:prstGeom prst="bentConnector3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Rounded Rectangle 26"/>
          <p:cNvSpPr/>
          <p:nvPr/>
        </p:nvSpPr>
        <p:spPr>
          <a:xfrm>
            <a:off x="2382622" y="3504590"/>
            <a:ext cx="1447800" cy="685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400" dirty="0" smtClean="0">
                <a:solidFill>
                  <a:schemeClr val="tx1"/>
                </a:solidFill>
              </a:rPr>
              <a:t>إنتاج هياكل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28" name="Rounded Rectangle 27"/>
          <p:cNvSpPr/>
          <p:nvPr/>
        </p:nvSpPr>
        <p:spPr>
          <a:xfrm>
            <a:off x="4267200" y="3504590"/>
            <a:ext cx="1371600" cy="685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400" dirty="0" smtClean="0">
                <a:solidFill>
                  <a:schemeClr val="tx1"/>
                </a:solidFill>
              </a:rPr>
              <a:t>إنتاج محركات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34" name="Rounded Rectangle 33"/>
          <p:cNvSpPr/>
          <p:nvPr/>
        </p:nvSpPr>
        <p:spPr>
          <a:xfrm>
            <a:off x="3505200" y="4724400"/>
            <a:ext cx="1447800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000" dirty="0" smtClean="0">
                <a:solidFill>
                  <a:schemeClr val="tx1"/>
                </a:solidFill>
              </a:rPr>
              <a:t>إنتاج محركات تقليدية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35" name="Rounded Rectangle 34"/>
          <p:cNvSpPr/>
          <p:nvPr/>
        </p:nvSpPr>
        <p:spPr>
          <a:xfrm>
            <a:off x="5257800" y="4724400"/>
            <a:ext cx="1447801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000" dirty="0" smtClean="0">
                <a:solidFill>
                  <a:schemeClr val="tx1"/>
                </a:solidFill>
              </a:rPr>
              <a:t>إنتاج محركات كهربائية</a:t>
            </a:r>
            <a:endParaRPr lang="en-US" sz="2000" dirty="0">
              <a:solidFill>
                <a:schemeClr val="tx1"/>
              </a:solidFill>
            </a:endParaRPr>
          </a:p>
        </p:txBody>
      </p:sp>
      <p:cxnSp>
        <p:nvCxnSpPr>
          <p:cNvPr id="37" name="Elbow Connector 36"/>
          <p:cNvCxnSpPr>
            <a:stCxn id="4" idx="2"/>
            <a:endCxn id="27" idx="0"/>
          </p:cNvCxnSpPr>
          <p:nvPr/>
        </p:nvCxnSpPr>
        <p:spPr>
          <a:xfrm rot="5400000">
            <a:off x="3281325" y="2785415"/>
            <a:ext cx="544372" cy="893978"/>
          </a:xfrm>
          <a:prstGeom prst="bentConnector3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Elbow Connector 38"/>
          <p:cNvCxnSpPr>
            <a:stCxn id="4" idx="2"/>
            <a:endCxn id="28" idx="0"/>
          </p:cNvCxnSpPr>
          <p:nvPr/>
        </p:nvCxnSpPr>
        <p:spPr>
          <a:xfrm rot="16200000" flipH="1">
            <a:off x="4204564" y="2756154"/>
            <a:ext cx="544372" cy="952500"/>
          </a:xfrm>
          <a:prstGeom prst="bentConnector3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Elbow Connector 40"/>
          <p:cNvCxnSpPr>
            <a:stCxn id="28" idx="2"/>
            <a:endCxn id="34" idx="0"/>
          </p:cNvCxnSpPr>
          <p:nvPr/>
        </p:nvCxnSpPr>
        <p:spPr>
          <a:xfrm rot="5400000">
            <a:off x="4324045" y="4095445"/>
            <a:ext cx="534010" cy="723900"/>
          </a:xfrm>
          <a:prstGeom prst="bentConnector3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Elbow Connector 42"/>
          <p:cNvCxnSpPr>
            <a:stCxn id="28" idx="2"/>
            <a:endCxn id="35" idx="0"/>
          </p:cNvCxnSpPr>
          <p:nvPr/>
        </p:nvCxnSpPr>
        <p:spPr>
          <a:xfrm rot="16200000" flipH="1">
            <a:off x="5200345" y="3943044"/>
            <a:ext cx="534010" cy="1028701"/>
          </a:xfrm>
          <a:prstGeom prst="bentConnector3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Down Arrow 43"/>
          <p:cNvSpPr/>
          <p:nvPr/>
        </p:nvSpPr>
        <p:spPr>
          <a:xfrm>
            <a:off x="-19507" y="2405785"/>
            <a:ext cx="781507" cy="554433"/>
          </a:xfrm>
          <a:prstGeom prst="down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/>
          <p:cNvSpPr/>
          <p:nvPr/>
        </p:nvSpPr>
        <p:spPr>
          <a:xfrm>
            <a:off x="152400" y="1947366"/>
            <a:ext cx="457200" cy="1634034"/>
          </a:xfrm>
          <a:prstGeom prst="rect">
            <a:avLst/>
          </a:prstGeom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/>
          <p:cNvSpPr/>
          <p:nvPr/>
        </p:nvSpPr>
        <p:spPr>
          <a:xfrm>
            <a:off x="152400" y="3581400"/>
            <a:ext cx="457200" cy="1524000"/>
          </a:xfrm>
          <a:prstGeom prst="rect">
            <a:avLst/>
          </a:prstGeom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6057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8942E-6 -2.67469E-6 L 0.00096 0.16428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" y="821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96 0.16428 L 0.00096 0.3864 " pathEditMode="relative" rAng="0" ptsTypes="AA">
                                      <p:cBhvr>
                                        <p:cTn id="44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11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 animBg="1"/>
      <p:bldP spid="34" grpId="0" animBg="1"/>
      <p:bldP spid="35" grpId="0" animBg="1"/>
      <p:bldP spid="44" grpId="0" animBg="1"/>
      <p:bldP spid="44" grpId="1" animBg="1"/>
      <p:bldP spid="45" grpId="0" animBg="1"/>
      <p:bldP spid="46" grpId="0" animBg="1"/>
    </p:bld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660075" y="1143000"/>
            <a:ext cx="5243743" cy="5716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860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tabLst>
                <a:tab pos="3646170" algn="l"/>
              </a:tabLst>
            </a:pPr>
            <a:r>
              <a:rPr lang="ar-DZ" sz="2800" dirty="0">
                <a:latin typeface="Calibri"/>
                <a:ea typeface="Calibri"/>
                <a:cs typeface="Simplified Arabic"/>
              </a:rPr>
              <a:t>اهتم </a:t>
            </a:r>
            <a:r>
              <a:rPr lang="ar-DZ" sz="2800" dirty="0" smtClean="0">
                <a:latin typeface="Calibri"/>
                <a:ea typeface="Calibri"/>
                <a:cs typeface="Simplified Arabic"/>
              </a:rPr>
              <a:t>الكثير </a:t>
            </a:r>
            <a:r>
              <a:rPr lang="ar-DZ" sz="2800" dirty="0">
                <a:latin typeface="Calibri"/>
                <a:ea typeface="Calibri"/>
                <a:cs typeface="Simplified Arabic"/>
              </a:rPr>
              <a:t>من الباحثين بالعامل التكنولوجي</a:t>
            </a:r>
            <a:endParaRPr lang="en-US" sz="2800" dirty="0">
              <a:effectLst/>
              <a:latin typeface="Calibri"/>
              <a:ea typeface="Calibri"/>
              <a:cs typeface="Arial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444637" y="443899"/>
            <a:ext cx="1505540" cy="571695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lv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tabLst>
                <a:tab pos="3646170" algn="l"/>
              </a:tabLst>
            </a:pPr>
            <a:r>
              <a:rPr lang="ar-DZ" sz="2800" b="1" dirty="0" smtClean="0">
                <a:latin typeface="Calibri"/>
                <a:ea typeface="Calibri"/>
                <a:cs typeface="Simplified Arabic"/>
              </a:rPr>
              <a:t>التكنولوجيا </a:t>
            </a:r>
            <a:endParaRPr lang="en-US" sz="2800" b="1" dirty="0">
              <a:effectLst/>
              <a:latin typeface="Calibri"/>
              <a:ea typeface="Calibri"/>
              <a:cs typeface="Arial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13948" y="4191000"/>
            <a:ext cx="8588654" cy="5878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tabLst>
                <a:tab pos="3646170" algn="l"/>
              </a:tabLst>
            </a:pPr>
            <a:r>
              <a:rPr lang="ar-DZ" sz="2800" dirty="0" smtClean="0">
                <a:latin typeface="Calibri"/>
                <a:ea typeface="Calibri"/>
                <a:cs typeface="Simplified Arabic"/>
              </a:rPr>
              <a:t>أهم </a:t>
            </a:r>
            <a:r>
              <a:rPr lang="ar-DZ" sz="2800" dirty="0">
                <a:latin typeface="Calibri"/>
                <a:ea typeface="Calibri"/>
                <a:cs typeface="Simplified Arabic"/>
              </a:rPr>
              <a:t>النتائج </a:t>
            </a:r>
            <a:r>
              <a:rPr lang="ar-DZ" sz="2800" dirty="0" smtClean="0">
                <a:latin typeface="Calibri"/>
                <a:ea typeface="Calibri"/>
                <a:cs typeface="Simplified Arabic"/>
              </a:rPr>
              <a:t>التي توصلت إليها </a:t>
            </a:r>
            <a:r>
              <a:rPr lang="ar-DZ" sz="2800" dirty="0" smtClean="0">
                <a:latin typeface="Simplified Arabic"/>
                <a:ea typeface="Calibri"/>
                <a:cs typeface="Arial"/>
              </a:rPr>
              <a:t>تخص علاقة هيكلة المنظمة بعملية الإنتاج</a:t>
            </a:r>
            <a:endParaRPr lang="en-US" sz="2800" dirty="0">
              <a:effectLst/>
              <a:latin typeface="Calibri"/>
              <a:ea typeface="Calibri"/>
              <a:cs typeface="Arial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057400" y="3124200"/>
            <a:ext cx="523440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rtl="0"/>
            <a:r>
              <a:rPr lang="ar-DZ" sz="2800" dirty="0">
                <a:solidFill>
                  <a:prstClr val="black"/>
                </a:solidFill>
                <a:latin typeface="Calibri"/>
                <a:ea typeface="Calibri"/>
                <a:cs typeface="Simplified Arabic"/>
              </a:rPr>
              <a:t> </a:t>
            </a:r>
            <a:r>
              <a:rPr lang="en-US" sz="2800" b="1" dirty="0">
                <a:solidFill>
                  <a:prstClr val="black"/>
                </a:solidFill>
                <a:latin typeface="Simplified Arabic"/>
                <a:ea typeface="Calibri"/>
                <a:cs typeface="Arial"/>
              </a:rPr>
              <a:t>Joan</a:t>
            </a:r>
            <a:r>
              <a:rPr lang="en-US" sz="2800" dirty="0">
                <a:solidFill>
                  <a:prstClr val="black"/>
                </a:solidFill>
                <a:latin typeface="Simplified Arabic"/>
                <a:ea typeface="Calibri"/>
                <a:cs typeface="Arial"/>
              </a:rPr>
              <a:t> </a:t>
            </a:r>
            <a:r>
              <a:rPr lang="en-US" sz="2800" b="1" dirty="0" smtClean="0">
                <a:solidFill>
                  <a:prstClr val="black"/>
                </a:solidFill>
                <a:latin typeface="Simplified Arabic"/>
                <a:ea typeface="Calibri"/>
                <a:cs typeface="Arial"/>
              </a:rPr>
              <a:t>Woodward</a:t>
            </a:r>
            <a:r>
              <a:rPr lang="en-US" sz="2800" dirty="0" smtClean="0">
                <a:solidFill>
                  <a:prstClr val="black"/>
                </a:solidFill>
                <a:latin typeface="Simplified Arabic"/>
                <a:ea typeface="Calibri"/>
                <a:cs typeface="Arial"/>
              </a:rPr>
              <a:t> </a:t>
            </a:r>
            <a:r>
              <a:rPr lang="ar-DZ" sz="2800" dirty="0" smtClean="0">
                <a:solidFill>
                  <a:prstClr val="black"/>
                </a:solidFill>
                <a:latin typeface="Simplified Arabic"/>
                <a:ea typeface="Calibri"/>
                <a:cs typeface="Arial"/>
              </a:rPr>
              <a:t>(</a:t>
            </a:r>
            <a:r>
              <a:rPr lang="ar-DZ" sz="2800" dirty="0">
                <a:solidFill>
                  <a:prstClr val="black"/>
                </a:solidFill>
                <a:latin typeface="Simplified Arabic"/>
                <a:ea typeface="Calibri"/>
                <a:cs typeface="Arial"/>
              </a:rPr>
              <a:t>1916-1971) </a:t>
            </a:r>
            <a:endParaRPr lang="en-US" sz="2800" dirty="0"/>
          </a:p>
        </p:txBody>
      </p:sp>
      <p:sp>
        <p:nvSpPr>
          <p:cNvPr id="6" name="Rectangle 5"/>
          <p:cNvSpPr/>
          <p:nvPr/>
        </p:nvSpPr>
        <p:spPr>
          <a:xfrm>
            <a:off x="361523" y="2133600"/>
            <a:ext cx="8515777" cy="5878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tabLst>
                <a:tab pos="3646170" algn="l"/>
              </a:tabLst>
            </a:pPr>
            <a:r>
              <a:rPr lang="ar-DZ" sz="2800" dirty="0" smtClean="0">
                <a:effectLst/>
                <a:latin typeface="Calibri"/>
                <a:ea typeface="Calibri"/>
                <a:cs typeface="Arial"/>
              </a:rPr>
              <a:t>من أبرز الأسماء في مجال دراسة علاقة التكنولوجيا بهيكلة المنظمات </a:t>
            </a:r>
            <a:endParaRPr lang="en-US" sz="2800" dirty="0">
              <a:effectLst/>
              <a:latin typeface="Calibri"/>
              <a:ea typeface="Calibri"/>
              <a:cs typeface="Arial"/>
            </a:endParaRPr>
          </a:p>
        </p:txBody>
      </p:sp>
      <p:sp>
        <p:nvSpPr>
          <p:cNvPr id="7" name="Hexagon 6"/>
          <p:cNvSpPr/>
          <p:nvPr/>
        </p:nvSpPr>
        <p:spPr>
          <a:xfrm>
            <a:off x="8960540" y="472332"/>
            <a:ext cx="609600" cy="571695"/>
          </a:xfrm>
          <a:prstGeom prst="hexagon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b="1" dirty="0" smtClean="0">
                <a:solidFill>
                  <a:schemeClr val="bg1"/>
                </a:solidFill>
              </a:rPr>
              <a:t>3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13948" y="4778853"/>
            <a:ext cx="8588654" cy="5878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tabLst>
                <a:tab pos="3646170" algn="l"/>
              </a:tabLst>
            </a:pPr>
            <a:r>
              <a:rPr lang="ar-DZ" sz="2800" dirty="0" smtClean="0">
                <a:latin typeface="Calibri"/>
                <a:ea typeface="Calibri"/>
                <a:cs typeface="Simplified Arabic"/>
              </a:rPr>
              <a:t>وهي مبينة  فيما يلي:</a:t>
            </a:r>
            <a:endParaRPr lang="en-US" sz="2800" dirty="0">
              <a:effectLst/>
              <a:latin typeface="Calibri"/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13713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  <p:bldP spid="8" grpId="0"/>
    </p:bld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343399" y="3352800"/>
            <a:ext cx="400994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DZ" sz="2800" dirty="0">
                <a:ea typeface="Calibri"/>
                <a:cs typeface="Simplified Arabic"/>
              </a:rPr>
              <a:t>في حالة </a:t>
            </a:r>
            <a:r>
              <a:rPr lang="ar-DZ" sz="2800" u="sng" dirty="0">
                <a:ea typeface="Calibri"/>
                <a:cs typeface="Simplified Arabic"/>
              </a:rPr>
              <a:t>الإنتاج بالكميات الكبيرة</a:t>
            </a:r>
            <a:r>
              <a:rPr lang="ar-DZ" sz="2800" dirty="0" smtClean="0">
                <a:ea typeface="Calibri"/>
                <a:cs typeface="Simplified Arabic"/>
              </a:rPr>
              <a:t>:</a:t>
            </a:r>
            <a:endParaRPr lang="en-US" sz="2800" dirty="0"/>
          </a:p>
        </p:txBody>
      </p:sp>
      <p:sp>
        <p:nvSpPr>
          <p:cNvPr id="4" name="Rectangle 3"/>
          <p:cNvSpPr/>
          <p:nvPr/>
        </p:nvSpPr>
        <p:spPr>
          <a:xfrm>
            <a:off x="934517" y="533400"/>
            <a:ext cx="74676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DZ" sz="2800" dirty="0">
                <a:ea typeface="Calibri"/>
                <a:cs typeface="Simplified Arabic"/>
              </a:rPr>
              <a:t>في حالة </a:t>
            </a:r>
            <a:r>
              <a:rPr lang="ar-DZ" sz="2800" u="sng" dirty="0">
                <a:ea typeface="Calibri"/>
                <a:cs typeface="Simplified Arabic"/>
              </a:rPr>
              <a:t>الإنتاج بالوحدة</a:t>
            </a:r>
            <a:r>
              <a:rPr lang="ar-DZ" sz="2800" dirty="0">
                <a:ea typeface="Calibri"/>
                <a:cs typeface="Simplified Arabic"/>
              </a:rPr>
              <a:t> أو بالكميات الصغيرة</a:t>
            </a:r>
            <a:r>
              <a:rPr lang="ar-DZ" sz="2800" dirty="0" smtClean="0">
                <a:ea typeface="Calibri"/>
                <a:cs typeface="Simplified Arabic"/>
              </a:rPr>
              <a:t>:</a:t>
            </a:r>
            <a:endParaRPr lang="en-US" sz="2800" dirty="0"/>
          </a:p>
        </p:txBody>
      </p:sp>
      <p:sp>
        <p:nvSpPr>
          <p:cNvPr id="5" name="Rectangle 4"/>
          <p:cNvSpPr/>
          <p:nvPr/>
        </p:nvSpPr>
        <p:spPr>
          <a:xfrm>
            <a:off x="5562600" y="1217706"/>
            <a:ext cx="289559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DZ" sz="2800" dirty="0" smtClean="0">
                <a:solidFill>
                  <a:prstClr val="black"/>
                </a:solidFill>
                <a:ea typeface="Calibri"/>
                <a:cs typeface="Simplified Arabic"/>
                <a:sym typeface="Wingdings"/>
              </a:rPr>
              <a:t> </a:t>
            </a:r>
            <a:r>
              <a:rPr lang="ar-DZ" sz="2800" dirty="0" smtClean="0">
                <a:solidFill>
                  <a:prstClr val="black"/>
                </a:solidFill>
                <a:ea typeface="Calibri"/>
                <a:cs typeface="Simplified Arabic"/>
              </a:rPr>
              <a:t>التنظيم مرن</a:t>
            </a:r>
            <a:endParaRPr lang="en-US" sz="2800" dirty="0">
              <a:solidFill>
                <a:prstClr val="black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657601" y="1740926"/>
            <a:ext cx="480181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DZ" sz="2800" dirty="0" smtClean="0">
                <a:solidFill>
                  <a:prstClr val="black"/>
                </a:solidFill>
                <a:ea typeface="Calibri"/>
                <a:cs typeface="Simplified Arabic"/>
                <a:sym typeface="Wingdings"/>
              </a:rPr>
              <a:t> </a:t>
            </a:r>
            <a:r>
              <a:rPr lang="ar-DZ" sz="2800" dirty="0" smtClean="0">
                <a:solidFill>
                  <a:prstClr val="black"/>
                </a:solidFill>
                <a:ea typeface="Calibri"/>
                <a:cs typeface="Simplified Arabic"/>
              </a:rPr>
              <a:t>الاتصال </a:t>
            </a:r>
            <a:r>
              <a:rPr lang="ar-DZ" sz="2800" dirty="0">
                <a:solidFill>
                  <a:prstClr val="black"/>
                </a:solidFill>
                <a:ea typeface="Calibri"/>
                <a:cs typeface="Simplified Arabic"/>
              </a:rPr>
              <a:t>سهل وأكثره غير </a:t>
            </a:r>
            <a:r>
              <a:rPr lang="ar-DZ" sz="2800" dirty="0" smtClean="0">
                <a:solidFill>
                  <a:prstClr val="black"/>
                </a:solidFill>
                <a:ea typeface="Calibri"/>
                <a:cs typeface="Simplified Arabic"/>
              </a:rPr>
              <a:t>رسمي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3232112" y="2286000"/>
            <a:ext cx="517000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DZ" sz="2800" dirty="0" smtClean="0">
                <a:solidFill>
                  <a:prstClr val="black"/>
                </a:solidFill>
                <a:ea typeface="Calibri"/>
                <a:cs typeface="Simplified Arabic"/>
                <a:sym typeface="Wingdings"/>
              </a:rPr>
              <a:t> </a:t>
            </a:r>
            <a:r>
              <a:rPr lang="ar-DZ" sz="2800" dirty="0" smtClean="0">
                <a:solidFill>
                  <a:prstClr val="black"/>
                </a:solidFill>
                <a:ea typeface="Calibri"/>
                <a:cs typeface="Simplified Arabic"/>
              </a:rPr>
              <a:t>اكثر التركيز يكون على الوظيفة التسويقية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810000" y="4038600"/>
            <a:ext cx="454334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DZ" sz="2800" dirty="0" smtClean="0">
                <a:solidFill>
                  <a:prstClr val="black"/>
                </a:solidFill>
                <a:ea typeface="Calibri"/>
                <a:cs typeface="Simplified Arabic"/>
                <a:sym typeface="Wingdings"/>
              </a:rPr>
              <a:t> </a:t>
            </a:r>
            <a:r>
              <a:rPr lang="ar-DZ" sz="2800" dirty="0" smtClean="0">
                <a:solidFill>
                  <a:prstClr val="black"/>
                </a:solidFill>
                <a:ea typeface="Calibri"/>
                <a:cs typeface="Simplified Arabic"/>
              </a:rPr>
              <a:t>التنظيم </a:t>
            </a:r>
            <a:r>
              <a:rPr lang="ar-DZ" sz="2800" dirty="0">
                <a:solidFill>
                  <a:prstClr val="black"/>
                </a:solidFill>
                <a:ea typeface="Calibri"/>
                <a:cs typeface="Simplified Arabic"/>
              </a:rPr>
              <a:t>أكثر </a:t>
            </a:r>
            <a:r>
              <a:rPr lang="ar-DZ" sz="2800" dirty="0" smtClean="0">
                <a:solidFill>
                  <a:prstClr val="black"/>
                </a:solidFill>
                <a:ea typeface="Calibri"/>
                <a:cs typeface="Simplified Arabic"/>
              </a:rPr>
              <a:t>صرامة</a:t>
            </a:r>
            <a:endParaRPr lang="en-US" sz="2800" dirty="0">
              <a:solidFill>
                <a:prstClr val="black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04800" y="4541022"/>
            <a:ext cx="804854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DZ" sz="2800" dirty="0" smtClean="0">
                <a:solidFill>
                  <a:prstClr val="black"/>
                </a:solidFill>
                <a:ea typeface="Calibri"/>
                <a:cs typeface="Simplified Arabic"/>
                <a:sym typeface="Wingdings"/>
              </a:rPr>
              <a:t> أكبر الاهتمام يكون على </a:t>
            </a:r>
            <a:r>
              <a:rPr lang="ar-DZ" sz="2800" dirty="0" smtClean="0">
                <a:solidFill>
                  <a:prstClr val="black"/>
                </a:solidFill>
                <a:ea typeface="Calibri"/>
                <a:cs typeface="Simplified Arabic"/>
              </a:rPr>
              <a:t>وظيفة الإنتاج بسبب التركيز </a:t>
            </a:r>
            <a:r>
              <a:rPr lang="ar-DZ" sz="2800" dirty="0">
                <a:solidFill>
                  <a:prstClr val="black"/>
                </a:solidFill>
                <a:ea typeface="Calibri"/>
                <a:cs typeface="Simplified Arabic"/>
              </a:rPr>
              <a:t>على </a:t>
            </a:r>
            <a:r>
              <a:rPr lang="ar-DZ" sz="2800" dirty="0" smtClean="0">
                <a:solidFill>
                  <a:prstClr val="black"/>
                </a:solidFill>
                <a:ea typeface="Calibri"/>
                <a:cs typeface="Simplified Arabic"/>
              </a:rPr>
              <a:t>الحجم</a:t>
            </a:r>
            <a:endParaRPr lang="en-US" sz="2800" dirty="0">
              <a:solidFill>
                <a:prstClr val="black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537343" y="5064242"/>
            <a:ext cx="280076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DZ" sz="2800" dirty="0" smtClean="0">
                <a:solidFill>
                  <a:prstClr val="black"/>
                </a:solidFill>
                <a:ea typeface="Calibri"/>
                <a:cs typeface="Simplified Arabic"/>
                <a:sym typeface="Wingdings"/>
              </a:rPr>
              <a:t> </a:t>
            </a:r>
            <a:r>
              <a:rPr lang="ar-DZ" sz="2800" dirty="0" smtClean="0">
                <a:solidFill>
                  <a:prstClr val="black"/>
                </a:solidFill>
                <a:ea typeface="Calibri"/>
                <a:cs typeface="Simplified Arabic"/>
              </a:rPr>
              <a:t>التنظيم </a:t>
            </a:r>
            <a:r>
              <a:rPr lang="ar-DZ" sz="2800" dirty="0">
                <a:solidFill>
                  <a:prstClr val="black"/>
                </a:solidFill>
                <a:ea typeface="Calibri"/>
                <a:cs typeface="Simplified Arabic"/>
              </a:rPr>
              <a:t>أكثر رسمي </a:t>
            </a:r>
            <a:endParaRPr lang="en-US" dirty="0"/>
          </a:p>
        </p:txBody>
      </p:sp>
      <p:pic>
        <p:nvPicPr>
          <p:cNvPr id="11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8593264" y="439514"/>
            <a:ext cx="639180" cy="9068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8557909" y="3218954"/>
            <a:ext cx="639180" cy="9068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30455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54137" y="457200"/>
            <a:ext cx="7467600" cy="5878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tabLst>
                <a:tab pos="3646170" algn="l"/>
              </a:tabLst>
            </a:pPr>
            <a:r>
              <a:rPr lang="ar-DZ" sz="2800" dirty="0" smtClean="0">
                <a:latin typeface="Calibri"/>
                <a:ea typeface="Calibri"/>
                <a:cs typeface="Simplified Arabic"/>
              </a:rPr>
              <a:t>في </a:t>
            </a:r>
            <a:r>
              <a:rPr lang="ar-DZ" sz="2800" dirty="0">
                <a:latin typeface="Calibri"/>
                <a:ea typeface="Calibri"/>
                <a:cs typeface="Simplified Arabic"/>
              </a:rPr>
              <a:t>حالة </a:t>
            </a:r>
            <a:r>
              <a:rPr lang="ar-DZ" sz="2800" u="sng" dirty="0">
                <a:latin typeface="Calibri"/>
                <a:ea typeface="Calibri"/>
                <a:cs typeface="Simplified Arabic"/>
              </a:rPr>
              <a:t>الإنتاج المستمر</a:t>
            </a:r>
            <a:r>
              <a:rPr lang="ar-DZ" sz="2800" dirty="0">
                <a:latin typeface="Calibri"/>
                <a:ea typeface="Calibri"/>
                <a:cs typeface="Simplified Arabic"/>
              </a:rPr>
              <a:t> (كميات كبيرة جدا): </a:t>
            </a:r>
            <a:endParaRPr lang="en-US" sz="2800" dirty="0">
              <a:effectLst/>
              <a:latin typeface="Calibri"/>
              <a:ea typeface="Calibri"/>
              <a:cs typeface="Arial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276600" y="1283609"/>
            <a:ext cx="5595937" cy="5878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lv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tabLst>
                <a:tab pos="3646170" algn="l"/>
              </a:tabLst>
            </a:pPr>
            <a:r>
              <a:rPr lang="ar-DZ" sz="2800" dirty="0" smtClean="0">
                <a:solidFill>
                  <a:prstClr val="black"/>
                </a:solidFill>
                <a:latin typeface="Calibri"/>
                <a:ea typeface="Calibri"/>
                <a:cs typeface="Simplified Arabic"/>
                <a:sym typeface="Wingdings"/>
              </a:rPr>
              <a:t> </a:t>
            </a:r>
            <a:r>
              <a:rPr lang="ar-DZ" sz="2800" dirty="0" smtClean="0">
                <a:solidFill>
                  <a:prstClr val="black"/>
                </a:solidFill>
                <a:latin typeface="Calibri"/>
                <a:ea typeface="Calibri"/>
                <a:cs typeface="Simplified Arabic"/>
              </a:rPr>
              <a:t>التنظيم </a:t>
            </a:r>
            <a:r>
              <a:rPr lang="ar-DZ" sz="2800" dirty="0">
                <a:solidFill>
                  <a:prstClr val="black"/>
                </a:solidFill>
                <a:latin typeface="Calibri"/>
                <a:ea typeface="Calibri"/>
                <a:cs typeface="Simplified Arabic"/>
              </a:rPr>
              <a:t>أكثر مرونة من الشكلين السابقين </a:t>
            </a:r>
            <a:endParaRPr lang="en-US" sz="2800" dirty="0">
              <a:solidFill>
                <a:prstClr val="black"/>
              </a:solidFill>
              <a:latin typeface="Calibri"/>
              <a:ea typeface="Calibri"/>
              <a:cs typeface="Arial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143000" y="1894636"/>
            <a:ext cx="7678737" cy="10833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lv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tabLst>
                <a:tab pos="3646170" algn="l"/>
              </a:tabLst>
            </a:pPr>
            <a:r>
              <a:rPr lang="ar-DZ" sz="2800" dirty="0" smtClean="0">
                <a:solidFill>
                  <a:prstClr val="black"/>
                </a:solidFill>
                <a:latin typeface="Calibri"/>
                <a:ea typeface="Calibri"/>
                <a:cs typeface="Simplified Arabic"/>
                <a:sym typeface="Wingdings"/>
              </a:rPr>
              <a:t></a:t>
            </a:r>
            <a:r>
              <a:rPr lang="ar-DZ" sz="2800" dirty="0" smtClean="0">
                <a:solidFill>
                  <a:prstClr val="black"/>
                </a:solidFill>
                <a:latin typeface="Calibri"/>
                <a:ea typeface="Calibri"/>
                <a:cs typeface="Simplified Arabic"/>
              </a:rPr>
              <a:t> نسبة </a:t>
            </a:r>
            <a:r>
              <a:rPr lang="ar-DZ" sz="2800" dirty="0">
                <a:solidFill>
                  <a:prstClr val="black"/>
                </a:solidFill>
                <a:latin typeface="Calibri"/>
                <a:ea typeface="Calibri"/>
                <a:cs typeface="Simplified Arabic"/>
              </a:rPr>
              <a:t>التأطير </a:t>
            </a:r>
            <a:r>
              <a:rPr lang="ar-DZ" sz="2800" dirty="0" smtClean="0">
                <a:solidFill>
                  <a:prstClr val="black"/>
                </a:solidFill>
                <a:latin typeface="Calibri"/>
                <a:ea typeface="Calibri"/>
                <a:cs typeface="Simplified Arabic"/>
              </a:rPr>
              <a:t>(عدد المديرين إلى عدد العمال) أكبر من الحالتين السابقتين </a:t>
            </a:r>
            <a:endParaRPr lang="en-US" sz="2800" dirty="0">
              <a:solidFill>
                <a:prstClr val="black"/>
              </a:solidFill>
              <a:latin typeface="Calibri"/>
              <a:ea typeface="Calibri"/>
              <a:cs typeface="Arial"/>
            </a:endParaRPr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8820646" y="348936"/>
            <a:ext cx="639180" cy="9068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7637372" y="3085905"/>
            <a:ext cx="1535998" cy="571695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lv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tabLst>
                <a:tab pos="3646170" algn="l"/>
              </a:tabLst>
            </a:pPr>
            <a:r>
              <a:rPr lang="ar-DZ" sz="2800" b="1" dirty="0">
                <a:latin typeface="Calibri"/>
                <a:ea typeface="Calibri"/>
                <a:cs typeface="Simplified Arabic"/>
              </a:rPr>
              <a:t>الاستراتيجية</a:t>
            </a:r>
            <a:endParaRPr lang="en-US" sz="2800" b="1" dirty="0">
              <a:effectLst/>
              <a:latin typeface="Calibri"/>
              <a:ea typeface="Calibri"/>
              <a:cs typeface="Arial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104296" y="3755547"/>
            <a:ext cx="5022529" cy="5878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ar-DZ" sz="2800" dirty="0">
                <a:latin typeface="Calibri"/>
                <a:ea typeface="Calibri"/>
                <a:cs typeface="Simplified Arabic"/>
              </a:rPr>
              <a:t>أهم باحث في هذا المجال</a:t>
            </a:r>
            <a:r>
              <a:rPr lang="en-US" sz="2800" dirty="0">
                <a:latin typeface="Simplified Arabic"/>
                <a:ea typeface="Calibri"/>
                <a:cs typeface="Arial"/>
              </a:rPr>
              <a:t>Chandler  </a:t>
            </a:r>
            <a:endParaRPr lang="en-US" sz="2800" dirty="0">
              <a:effectLst/>
              <a:latin typeface="Calibri"/>
              <a:ea typeface="Calibri"/>
              <a:cs typeface="Arial"/>
            </a:endParaRPr>
          </a:p>
        </p:txBody>
      </p:sp>
      <p:sp>
        <p:nvSpPr>
          <p:cNvPr id="9" name="Hexagon 8"/>
          <p:cNvSpPr/>
          <p:nvPr/>
        </p:nvSpPr>
        <p:spPr>
          <a:xfrm>
            <a:off x="9149380" y="3085905"/>
            <a:ext cx="609600" cy="571695"/>
          </a:xfrm>
          <a:prstGeom prst="hexagon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b="1" dirty="0">
                <a:solidFill>
                  <a:schemeClr val="bg1"/>
                </a:solidFill>
              </a:rPr>
              <a:t>4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6200" y="4441554"/>
            <a:ext cx="8140294" cy="5878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398463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ar-DZ" sz="2800" dirty="0" smtClean="0">
                <a:solidFill>
                  <a:prstClr val="black"/>
                </a:solidFill>
                <a:latin typeface="Calibri"/>
                <a:ea typeface="Calibri"/>
                <a:cs typeface="Simplified Arabic"/>
              </a:rPr>
              <a:t>لاحظ أن مع كل تغيير في الاستراتيجية يكون تغيير في الهيكلة والتنظيم</a:t>
            </a:r>
            <a:endParaRPr lang="en-US" sz="2800" dirty="0">
              <a:solidFill>
                <a:prstClr val="black"/>
              </a:solidFill>
              <a:latin typeface="Calibri"/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91314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6" grpId="0" animBg="1"/>
      <p:bldP spid="7" grpId="0"/>
      <p:bldP spid="9" grpId="0" animBg="1"/>
      <p:bldP spid="10" grpId="0"/>
    </p:bld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638800" y="239473"/>
            <a:ext cx="3733800" cy="5878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ar-DZ" sz="2800" dirty="0">
                <a:latin typeface="Calibri"/>
                <a:ea typeface="Calibri"/>
                <a:cs typeface="Simplified Arabic"/>
              </a:rPr>
              <a:t>بينت دراساته أن: </a:t>
            </a:r>
            <a:endParaRPr lang="en-US" sz="2800" dirty="0">
              <a:effectLst/>
              <a:latin typeface="Calibri"/>
              <a:ea typeface="Calibri"/>
              <a:cs typeface="Arial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447800" y="914400"/>
            <a:ext cx="7848600" cy="1067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8738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ar-DZ" sz="2800" dirty="0" smtClean="0">
                <a:latin typeface="Calibri"/>
                <a:ea typeface="Calibri"/>
                <a:cs typeface="Simplified Arabic"/>
              </a:rPr>
              <a:t>عند ظهورها، كانت المؤسسات تهتم </a:t>
            </a:r>
            <a:r>
              <a:rPr lang="ar-DZ" sz="2800" dirty="0">
                <a:latin typeface="Calibri"/>
                <a:ea typeface="Calibri"/>
                <a:cs typeface="Simplified Arabic"/>
              </a:rPr>
              <a:t>بإنتاج منتج واحد أو تشكيلة ضيقة من المنتجات </a:t>
            </a:r>
            <a:r>
              <a:rPr lang="ar-DZ" sz="2800" dirty="0" smtClean="0">
                <a:latin typeface="Calibri"/>
                <a:ea typeface="Calibri"/>
                <a:cs typeface="Simplified Arabic"/>
              </a:rPr>
              <a:t>فكان </a:t>
            </a:r>
            <a:r>
              <a:rPr lang="ar-DZ" sz="2800" dirty="0">
                <a:latin typeface="Calibri"/>
                <a:ea typeface="Calibri"/>
                <a:cs typeface="Simplified Arabic"/>
              </a:rPr>
              <a:t>تنظيمها </a:t>
            </a:r>
            <a:r>
              <a:rPr lang="ar-DZ" sz="2800" dirty="0" smtClean="0">
                <a:latin typeface="Calibri"/>
                <a:ea typeface="Calibri"/>
                <a:cs typeface="Simplified Arabic"/>
              </a:rPr>
              <a:t>ممركزا (ضيقا افقيا)</a:t>
            </a:r>
            <a:endParaRPr lang="en-US" sz="2800" dirty="0">
              <a:effectLst/>
              <a:latin typeface="Calibri"/>
              <a:ea typeface="Calibri"/>
              <a:cs typeface="Arial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219200" y="2209800"/>
            <a:ext cx="7924800" cy="1067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ar-DZ" sz="2800" dirty="0" smtClean="0">
                <a:latin typeface="Calibri"/>
                <a:ea typeface="Calibri"/>
                <a:cs typeface="Simplified Arabic"/>
              </a:rPr>
              <a:t>ثم، مع </a:t>
            </a:r>
            <a:r>
              <a:rPr lang="ar-DZ" sz="2800" dirty="0">
                <a:latin typeface="Calibri"/>
                <a:ea typeface="Calibri"/>
                <a:cs typeface="Simplified Arabic"/>
              </a:rPr>
              <a:t>زيادة المؤسسات وزيادة العرض </a:t>
            </a:r>
            <a:r>
              <a:rPr lang="ar-DZ" sz="2800" dirty="0" smtClean="0">
                <a:latin typeface="Calibri"/>
                <a:ea typeface="Calibri"/>
                <a:cs typeface="Simplified Arabic"/>
              </a:rPr>
              <a:t>وبالتالي ارتفاع المنافسة تحول </a:t>
            </a:r>
            <a:r>
              <a:rPr lang="ar-DZ" sz="2800" dirty="0">
                <a:latin typeface="Calibri"/>
                <a:ea typeface="Calibri"/>
                <a:cs typeface="Simplified Arabic"/>
              </a:rPr>
              <a:t>الصراع على مستوى </a:t>
            </a:r>
            <a:r>
              <a:rPr lang="ar-DZ" sz="2800" dirty="0" smtClean="0">
                <a:latin typeface="Calibri"/>
                <a:ea typeface="Calibri"/>
                <a:cs typeface="Simplified Arabic"/>
              </a:rPr>
              <a:t>السوق</a:t>
            </a:r>
            <a:endParaRPr lang="en-US" sz="2800" dirty="0">
              <a:effectLst/>
              <a:latin typeface="Calibri"/>
              <a:ea typeface="Calibri"/>
              <a:cs typeface="Arial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990600" y="3505200"/>
            <a:ext cx="8229600" cy="15788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ar-DZ" sz="2800" dirty="0" smtClean="0">
                <a:solidFill>
                  <a:prstClr val="black"/>
                </a:solidFill>
                <a:latin typeface="Calibri"/>
                <a:ea typeface="Calibri"/>
                <a:cs typeface="Simplified Arabic"/>
              </a:rPr>
              <a:t>أصبحت </a:t>
            </a:r>
            <a:r>
              <a:rPr lang="ar-DZ" sz="2800" dirty="0">
                <a:solidFill>
                  <a:prstClr val="black"/>
                </a:solidFill>
                <a:latin typeface="Calibri"/>
                <a:ea typeface="Calibri"/>
                <a:cs typeface="Simplified Arabic"/>
              </a:rPr>
              <a:t>المؤسسات تريد </a:t>
            </a:r>
            <a:r>
              <a:rPr lang="ar-DZ" sz="2800" dirty="0" smtClean="0">
                <a:solidFill>
                  <a:prstClr val="black"/>
                </a:solidFill>
                <a:latin typeface="Calibri"/>
                <a:ea typeface="Calibri"/>
                <a:cs typeface="Simplified Arabic"/>
              </a:rPr>
              <a:t>مكانة </a:t>
            </a:r>
            <a:r>
              <a:rPr lang="ar-DZ" sz="2800" dirty="0">
                <a:solidFill>
                  <a:prstClr val="black"/>
                </a:solidFill>
                <a:latin typeface="Calibri"/>
                <a:ea typeface="Calibri"/>
                <a:cs typeface="Simplified Arabic"/>
              </a:rPr>
              <a:t>من السوق فاضطرت إلى زيادة المنتجات من حيث النوع (تنوع) ومن حيث الأصناف (التمييز)، وصارت هيكلة المؤسسات أكثر أفقية</a:t>
            </a:r>
            <a:endParaRPr lang="en-US" sz="2800" dirty="0">
              <a:solidFill>
                <a:prstClr val="black"/>
              </a:solidFill>
              <a:latin typeface="Calibri"/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88840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</p:bld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71600" y="685800"/>
            <a:ext cx="78486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DZ" sz="2800" dirty="0">
                <a:ea typeface="Calibri"/>
                <a:cs typeface="Simplified Arabic"/>
              </a:rPr>
              <a:t>ثم انتبهت إلى خطر التبعية للموردين أو للزبائن فراحت تقوم بالإدماج (الاندماج) العمودي بشكليه العلوي والسفلي وهذا أثر على تنظيمها حيث </a:t>
            </a:r>
            <a:r>
              <a:rPr lang="ar-DZ" sz="2800" dirty="0" smtClean="0">
                <a:ea typeface="Calibri"/>
                <a:cs typeface="Simplified Arabic"/>
              </a:rPr>
              <a:t>انتشر </a:t>
            </a:r>
            <a:r>
              <a:rPr lang="ar-DZ" sz="2800" dirty="0" smtClean="0">
                <a:solidFill>
                  <a:srgbClr val="C00000"/>
                </a:solidFill>
                <a:ea typeface="Calibri"/>
                <a:cs typeface="Simplified Arabic"/>
              </a:rPr>
              <a:t>التنظيم </a:t>
            </a:r>
            <a:r>
              <a:rPr lang="ar-DZ" sz="2800" dirty="0">
                <a:solidFill>
                  <a:srgbClr val="C00000"/>
                </a:solidFill>
                <a:ea typeface="Calibri"/>
                <a:cs typeface="Simplified Arabic"/>
              </a:rPr>
              <a:t>حسب </a:t>
            </a:r>
            <a:r>
              <a:rPr lang="ar-DZ" sz="2800" dirty="0" smtClean="0">
                <a:solidFill>
                  <a:srgbClr val="C00000"/>
                </a:solidFill>
                <a:ea typeface="Calibri"/>
                <a:cs typeface="Simplified Arabic"/>
              </a:rPr>
              <a:t>الأقسام</a:t>
            </a:r>
            <a:endParaRPr lang="en-US" sz="2800" dirty="0">
              <a:solidFill>
                <a:srgbClr val="C000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066800" y="2819400"/>
            <a:ext cx="80772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DZ" sz="2800" dirty="0" smtClean="0">
                <a:ea typeface="Calibri"/>
                <a:cs typeface="Simplified Arabic"/>
              </a:rPr>
              <a:t>في الوقت الحالي ولأن المؤسسات صارت </a:t>
            </a:r>
            <a:r>
              <a:rPr lang="ar-DZ" sz="2800" dirty="0">
                <a:ea typeface="Calibri"/>
                <a:cs typeface="Simplified Arabic"/>
              </a:rPr>
              <a:t>تركز على المهنة الأصلية لها </a:t>
            </a:r>
            <a:r>
              <a:rPr lang="ar-DZ" sz="2800" dirty="0" smtClean="0">
                <a:ea typeface="Calibri"/>
                <a:cs typeface="Simplified Arabic"/>
              </a:rPr>
              <a:t>فصار تنظيمها أكثر تركيزا </a:t>
            </a:r>
            <a:endParaRPr lang="en-US" sz="2800" dirty="0"/>
          </a:p>
        </p:txBody>
      </p:sp>
      <p:sp>
        <p:nvSpPr>
          <p:cNvPr id="4" name="Rectangle 3"/>
          <p:cNvSpPr/>
          <p:nvPr/>
        </p:nvSpPr>
        <p:spPr>
          <a:xfrm>
            <a:off x="990600" y="4561126"/>
            <a:ext cx="8153400" cy="1067215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>
            <a:spAutoFit/>
          </a:bodyPr>
          <a:lstStyle/>
          <a:p>
            <a:pPr marL="45720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ar-DZ" sz="2800" dirty="0" smtClean="0">
                <a:solidFill>
                  <a:schemeClr val="bg1"/>
                </a:solidFill>
                <a:latin typeface="Calibri"/>
                <a:ea typeface="Calibri"/>
                <a:cs typeface="Simplified Arabic"/>
              </a:rPr>
              <a:t>استخلص </a:t>
            </a:r>
            <a:r>
              <a:rPr lang="fr-FR" sz="2800" dirty="0" smtClean="0">
                <a:solidFill>
                  <a:schemeClr val="bg1"/>
                </a:solidFill>
                <a:latin typeface="Calibri"/>
                <a:ea typeface="Calibri"/>
                <a:cs typeface="Simplified Arabic"/>
              </a:rPr>
              <a:t>Chandler</a:t>
            </a:r>
            <a:r>
              <a:rPr lang="ar-DZ" sz="2800" dirty="0" smtClean="0">
                <a:solidFill>
                  <a:schemeClr val="bg1"/>
                </a:solidFill>
                <a:latin typeface="Calibri"/>
                <a:ea typeface="Calibri"/>
                <a:cs typeface="Simplified Arabic"/>
              </a:rPr>
              <a:t> أن </a:t>
            </a:r>
            <a:r>
              <a:rPr lang="ar-DZ" sz="2800" dirty="0">
                <a:solidFill>
                  <a:schemeClr val="bg1"/>
                </a:solidFill>
                <a:latin typeface="Calibri"/>
                <a:ea typeface="Calibri"/>
                <a:cs typeface="Simplified Arabic"/>
              </a:rPr>
              <a:t>للاستراتيجية </a:t>
            </a:r>
            <a:r>
              <a:rPr lang="ar-DZ" sz="2800" dirty="0" smtClean="0">
                <a:solidFill>
                  <a:schemeClr val="bg1"/>
                </a:solidFill>
                <a:latin typeface="Calibri"/>
                <a:ea typeface="Calibri"/>
                <a:cs typeface="Simplified Arabic"/>
              </a:rPr>
              <a:t>أثرا </a:t>
            </a:r>
            <a:r>
              <a:rPr lang="ar-DZ" sz="2800" dirty="0">
                <a:solidFill>
                  <a:schemeClr val="bg1"/>
                </a:solidFill>
                <a:latin typeface="Calibri"/>
                <a:ea typeface="Calibri"/>
                <a:cs typeface="Simplified Arabic"/>
              </a:rPr>
              <a:t>مباشر على تنظيم وهيكلة </a:t>
            </a:r>
            <a:r>
              <a:rPr lang="ar-DZ" sz="2800" dirty="0" smtClean="0">
                <a:solidFill>
                  <a:schemeClr val="bg1"/>
                </a:solidFill>
                <a:latin typeface="Calibri"/>
                <a:ea typeface="Calibri"/>
                <a:cs typeface="Simplified Arabic"/>
              </a:rPr>
              <a:t>المنظمات</a:t>
            </a:r>
            <a:endParaRPr lang="en-US" sz="2800" dirty="0">
              <a:solidFill>
                <a:schemeClr val="bg1"/>
              </a:solidFill>
              <a:effectLst/>
              <a:latin typeface="Calibri"/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40594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 animBg="1"/>
    </p:bld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940027" y="609600"/>
            <a:ext cx="904414" cy="571695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lv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tabLst>
                <a:tab pos="3646170" algn="l"/>
              </a:tabLst>
            </a:pPr>
            <a:r>
              <a:rPr lang="ar-DZ" sz="2800" b="1" dirty="0">
                <a:latin typeface="Calibri"/>
                <a:ea typeface="Calibri"/>
                <a:cs typeface="Simplified Arabic"/>
              </a:rPr>
              <a:t>البيئة</a:t>
            </a:r>
            <a:r>
              <a:rPr lang="ar-DZ" sz="2800" b="1" dirty="0" smtClean="0">
                <a:latin typeface="Calibri"/>
                <a:ea typeface="Calibri"/>
                <a:cs typeface="Simplified Arabic"/>
              </a:rPr>
              <a:t>:</a:t>
            </a:r>
            <a:endParaRPr lang="en-US" sz="2800" b="1" dirty="0">
              <a:effectLst/>
              <a:latin typeface="Calibri"/>
              <a:ea typeface="Calibri"/>
              <a:cs typeface="Arial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696078" y="4427887"/>
            <a:ext cx="6198777" cy="10833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tabLst>
                <a:tab pos="3646170" algn="l"/>
              </a:tabLst>
            </a:pPr>
            <a:r>
              <a:rPr lang="ar-DZ" sz="2800" dirty="0" smtClean="0">
                <a:latin typeface="Calibri"/>
                <a:ea typeface="Calibri"/>
                <a:cs typeface="Simplified Arabic"/>
              </a:rPr>
              <a:t>واهتم </a:t>
            </a:r>
            <a:r>
              <a:rPr lang="ar-DZ" sz="2800" dirty="0">
                <a:latin typeface="Calibri"/>
                <a:ea typeface="Calibri"/>
                <a:cs typeface="Simplified Arabic"/>
              </a:rPr>
              <a:t>الباحثون بجوانب كثيرة من البيئة إلا </a:t>
            </a:r>
            <a:r>
              <a:rPr lang="ar-DZ" sz="2800" dirty="0" smtClean="0">
                <a:latin typeface="Calibri"/>
                <a:ea typeface="Calibri"/>
                <a:cs typeface="Simplified Arabic"/>
              </a:rPr>
              <a:t>انهم ركزوا خاصة على السوق (اعتقدوا أنها أهم جانب للبيئة)</a:t>
            </a:r>
            <a:endParaRPr lang="en-US" sz="2800" dirty="0">
              <a:effectLst/>
              <a:latin typeface="Calibri"/>
              <a:ea typeface="Calibri"/>
              <a:cs typeface="Arial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124199" y="2057400"/>
            <a:ext cx="5643067" cy="15788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tabLst>
                <a:tab pos="3646170" algn="l"/>
              </a:tabLst>
            </a:pPr>
            <a:r>
              <a:rPr lang="ar-DZ" sz="2800" dirty="0">
                <a:latin typeface="Calibri"/>
                <a:ea typeface="Calibri"/>
                <a:cs typeface="Simplified Arabic"/>
              </a:rPr>
              <a:t>تمت دراسات كثيرة حول علاقة المنظمة بالبيئة </a:t>
            </a:r>
            <a:r>
              <a:rPr lang="ar-DZ" sz="2800" dirty="0" smtClean="0">
                <a:latin typeface="Calibri"/>
                <a:ea typeface="Calibri"/>
                <a:cs typeface="Simplified Arabic"/>
              </a:rPr>
              <a:t>وكان فيها التركيز أكثر على طبيعة البيئة (طبيعة </a:t>
            </a:r>
            <a:r>
              <a:rPr lang="ar-DZ" sz="2800" dirty="0">
                <a:latin typeface="Calibri"/>
                <a:ea typeface="Calibri"/>
                <a:cs typeface="Simplified Arabic"/>
              </a:rPr>
              <a:t>العدوانية للبيئة، عدم تجانسها، درجة </a:t>
            </a:r>
            <a:r>
              <a:rPr lang="ar-DZ" sz="2800" dirty="0" smtClean="0">
                <a:latin typeface="Calibri"/>
                <a:ea typeface="Calibri"/>
                <a:cs typeface="Simplified Arabic"/>
              </a:rPr>
              <a:t>تعقيدها)</a:t>
            </a:r>
            <a:endParaRPr lang="en-US" sz="2800" dirty="0">
              <a:effectLst/>
              <a:latin typeface="Calibri"/>
              <a:ea typeface="Calibri"/>
              <a:cs typeface="Arial"/>
            </a:endParaRPr>
          </a:p>
        </p:txBody>
      </p:sp>
      <p:sp>
        <p:nvSpPr>
          <p:cNvPr id="6" name="Hexagon 5"/>
          <p:cNvSpPr/>
          <p:nvPr/>
        </p:nvSpPr>
        <p:spPr>
          <a:xfrm>
            <a:off x="8960540" y="472332"/>
            <a:ext cx="609600" cy="571695"/>
          </a:xfrm>
          <a:prstGeom prst="hexagon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b="1" dirty="0" smtClean="0">
                <a:solidFill>
                  <a:schemeClr val="bg1"/>
                </a:solidFill>
              </a:rPr>
              <a:t>5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096000" y="658075"/>
            <a:ext cx="165782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DZ" sz="2800" dirty="0">
                <a:latin typeface="Calibri"/>
                <a:ea typeface="Calibri"/>
                <a:cs typeface="Simplified Arabic"/>
              </a:rPr>
              <a:t>عامل خارجي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24000"/>
            <a:ext cx="3265930" cy="24462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48111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895600" y="3657600"/>
            <a:ext cx="5867400" cy="10833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tabLst>
                <a:tab pos="3646170" algn="l"/>
              </a:tabLst>
            </a:pPr>
            <a:r>
              <a:rPr lang="ar-DZ" sz="2800" dirty="0">
                <a:latin typeface="Calibri"/>
                <a:ea typeface="Calibri"/>
                <a:cs typeface="Simplified Arabic"/>
              </a:rPr>
              <a:t>جاء في هذا الصدد أن درجة استقرار البيئة تحكم كيفية هيكلة المنظمات وتنظيمها </a:t>
            </a:r>
            <a:endParaRPr lang="en-US" sz="2800" dirty="0">
              <a:effectLst/>
              <a:latin typeface="Calibri"/>
              <a:ea typeface="Calibri"/>
              <a:cs typeface="Arial"/>
            </a:endParaRPr>
          </a:p>
        </p:txBody>
      </p:sp>
      <p:pic>
        <p:nvPicPr>
          <p:cNvPr id="3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961758"/>
            <a:ext cx="1424241" cy="22582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3048000" y="1295400"/>
            <a:ext cx="6057900" cy="15788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tabLst>
                <a:tab pos="3646170" algn="l"/>
              </a:tabLst>
            </a:pPr>
            <a:r>
              <a:rPr lang="ar-DZ" sz="2800" dirty="0" smtClean="0">
                <a:solidFill>
                  <a:prstClr val="black"/>
                </a:solidFill>
                <a:latin typeface="Calibri"/>
                <a:ea typeface="Calibri"/>
                <a:cs typeface="Simplified Arabic"/>
              </a:rPr>
              <a:t>الدراسة </a:t>
            </a:r>
            <a:r>
              <a:rPr lang="ar-DZ" sz="2800" dirty="0">
                <a:solidFill>
                  <a:prstClr val="black"/>
                </a:solidFill>
                <a:latin typeface="Calibri"/>
                <a:ea typeface="Calibri"/>
                <a:cs typeface="Simplified Arabic"/>
              </a:rPr>
              <a:t>التي اشتهرت </a:t>
            </a:r>
            <a:r>
              <a:rPr lang="ar-DZ" sz="2800" dirty="0" smtClean="0">
                <a:solidFill>
                  <a:prstClr val="black"/>
                </a:solidFill>
                <a:latin typeface="Calibri"/>
                <a:ea typeface="Calibri"/>
                <a:cs typeface="Simplified Arabic"/>
              </a:rPr>
              <a:t>أكثر </a:t>
            </a:r>
            <a:r>
              <a:rPr lang="ar-DZ" sz="2800" dirty="0">
                <a:solidFill>
                  <a:prstClr val="black"/>
                </a:solidFill>
                <a:latin typeface="Calibri"/>
                <a:ea typeface="Calibri"/>
                <a:cs typeface="Simplified Arabic"/>
              </a:rPr>
              <a:t>في هذا المجال هي تلك التي قدمها </a:t>
            </a:r>
            <a:r>
              <a:rPr lang="en-US" sz="2800" dirty="0" smtClean="0">
                <a:solidFill>
                  <a:prstClr val="black"/>
                </a:solidFill>
                <a:latin typeface="Simplified Arabic"/>
                <a:ea typeface="Calibri"/>
                <a:cs typeface="Arial"/>
              </a:rPr>
              <a:t>T </a:t>
            </a:r>
            <a:r>
              <a:rPr lang="en-US" sz="2800" dirty="0">
                <a:solidFill>
                  <a:prstClr val="black"/>
                </a:solidFill>
                <a:latin typeface="Simplified Arabic"/>
                <a:ea typeface="Calibri"/>
                <a:cs typeface="Arial"/>
              </a:rPr>
              <a:t>Burns</a:t>
            </a:r>
            <a:r>
              <a:rPr lang="ar-DZ" sz="2800" dirty="0">
                <a:solidFill>
                  <a:prstClr val="black"/>
                </a:solidFill>
                <a:latin typeface="Calibri"/>
                <a:ea typeface="Calibri"/>
                <a:cs typeface="Simplified Arabic"/>
              </a:rPr>
              <a:t> و</a:t>
            </a:r>
            <a:r>
              <a:rPr lang="en-US" sz="2800" dirty="0">
                <a:solidFill>
                  <a:prstClr val="black"/>
                </a:solidFill>
                <a:latin typeface="Simplified Arabic"/>
                <a:ea typeface="Calibri"/>
                <a:cs typeface="Arial"/>
              </a:rPr>
              <a:t>G </a:t>
            </a:r>
            <a:r>
              <a:rPr lang="en-US" sz="2800" dirty="0" err="1">
                <a:solidFill>
                  <a:prstClr val="black"/>
                </a:solidFill>
                <a:latin typeface="Simplified Arabic"/>
                <a:ea typeface="Calibri"/>
                <a:cs typeface="Arial"/>
              </a:rPr>
              <a:t>Staker</a:t>
            </a:r>
            <a:r>
              <a:rPr lang="en-US" sz="2800" dirty="0">
                <a:solidFill>
                  <a:prstClr val="black"/>
                </a:solidFill>
                <a:latin typeface="Simplified Arabic"/>
                <a:ea typeface="Calibri"/>
                <a:cs typeface="Arial"/>
              </a:rPr>
              <a:t> </a:t>
            </a:r>
            <a:r>
              <a:rPr lang="ar-DZ" sz="2800" dirty="0">
                <a:solidFill>
                  <a:prstClr val="black"/>
                </a:solidFill>
                <a:latin typeface="Simplified Arabic"/>
                <a:ea typeface="Calibri"/>
                <a:cs typeface="Arial"/>
              </a:rPr>
              <a:t>(1966) والتي تتعلق باستقرار البيئة</a:t>
            </a:r>
            <a:endParaRPr lang="en-US" sz="2800" dirty="0">
              <a:solidFill>
                <a:prstClr val="black"/>
              </a:solidFill>
              <a:latin typeface="Calibri"/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05358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09800" y="304800"/>
            <a:ext cx="6629400" cy="5716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tabLst>
                <a:tab pos="3646170" algn="l"/>
              </a:tabLst>
            </a:pPr>
            <a:r>
              <a:rPr lang="ar-DZ" sz="2800" dirty="0">
                <a:latin typeface="Calibri"/>
                <a:ea typeface="Calibri"/>
                <a:cs typeface="Simplified Arabic"/>
              </a:rPr>
              <a:t>البيئة </a:t>
            </a:r>
            <a:r>
              <a:rPr lang="ar-DZ" sz="2800" dirty="0" smtClean="0">
                <a:latin typeface="Calibri"/>
                <a:ea typeface="Calibri"/>
                <a:cs typeface="Simplified Arabic"/>
              </a:rPr>
              <a:t>المستقرة</a:t>
            </a:r>
            <a:endParaRPr lang="en-US" sz="2800" dirty="0">
              <a:effectLst/>
              <a:latin typeface="Calibri"/>
              <a:ea typeface="Calibri"/>
              <a:cs typeface="Arial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113426" y="5475526"/>
            <a:ext cx="6629400" cy="5878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tabLst>
                <a:tab pos="3646170" algn="l"/>
              </a:tabLst>
            </a:pPr>
            <a:r>
              <a:rPr lang="ar-DZ" sz="2800" dirty="0" smtClean="0">
                <a:latin typeface="Calibri"/>
                <a:ea typeface="Calibri"/>
                <a:cs typeface="Simplified Arabic"/>
              </a:rPr>
              <a:t>نحن أمام المنظمات العضوية التي تتأقلم مع بيئتها</a:t>
            </a:r>
            <a:endParaRPr lang="en-US" sz="2800" dirty="0">
              <a:effectLst/>
              <a:latin typeface="Calibri"/>
              <a:ea typeface="Calibri"/>
              <a:cs typeface="Arial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371600" y="2183877"/>
            <a:ext cx="6099175" cy="5878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tabLst>
                <a:tab pos="3646170" algn="l"/>
              </a:tabLst>
            </a:pPr>
            <a:r>
              <a:rPr lang="ar-DZ" sz="2800" dirty="0" smtClean="0">
                <a:solidFill>
                  <a:prstClr val="black"/>
                </a:solidFill>
                <a:latin typeface="Calibri"/>
                <a:ea typeface="Calibri"/>
                <a:cs typeface="Simplified Arabic"/>
              </a:rPr>
              <a:t>المؤسسة </a:t>
            </a:r>
            <a:r>
              <a:rPr lang="ar-DZ" sz="2800" dirty="0">
                <a:solidFill>
                  <a:prstClr val="black"/>
                </a:solidFill>
                <a:latin typeface="Calibri"/>
                <a:ea typeface="Calibri"/>
                <a:cs typeface="Simplified Arabic"/>
              </a:rPr>
              <a:t>تصير آلية عبارة عن آلة (المنظمات الآلية)</a:t>
            </a:r>
            <a:endParaRPr lang="en-US" sz="2800" dirty="0">
              <a:solidFill>
                <a:prstClr val="black"/>
              </a:solidFill>
              <a:latin typeface="Calibri"/>
              <a:ea typeface="Calibri"/>
              <a:cs typeface="Arial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171894" y="889629"/>
            <a:ext cx="270540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الاستقرار يساعد على التعود على العمل</a:t>
            </a:r>
            <a:endParaRPr lang="en-US" sz="2800" dirty="0"/>
          </a:p>
        </p:txBody>
      </p:sp>
      <p:sp>
        <p:nvSpPr>
          <p:cNvPr id="7" name="Left Arrow 6"/>
          <p:cNvSpPr/>
          <p:nvPr/>
        </p:nvSpPr>
        <p:spPr>
          <a:xfrm>
            <a:off x="5556199" y="1023429"/>
            <a:ext cx="615696" cy="686505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3353410" y="1105072"/>
            <a:ext cx="20193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انتشار الروتين</a:t>
            </a:r>
            <a:endParaRPr lang="en-US" sz="2800" dirty="0"/>
          </a:p>
        </p:txBody>
      </p:sp>
      <p:sp>
        <p:nvSpPr>
          <p:cNvPr id="9" name="Left Arrow 8"/>
          <p:cNvSpPr/>
          <p:nvPr/>
        </p:nvSpPr>
        <p:spPr>
          <a:xfrm>
            <a:off x="2743810" y="1069550"/>
            <a:ext cx="609600" cy="72089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59918" y="945790"/>
            <a:ext cx="20193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انتشار الاجراءات</a:t>
            </a:r>
            <a:endParaRPr lang="en-US" sz="2800" dirty="0"/>
          </a:p>
        </p:txBody>
      </p:sp>
      <p:sp>
        <p:nvSpPr>
          <p:cNvPr id="11" name="Left Arrow 10"/>
          <p:cNvSpPr/>
          <p:nvPr/>
        </p:nvSpPr>
        <p:spPr>
          <a:xfrm>
            <a:off x="7620000" y="2134550"/>
            <a:ext cx="615696" cy="686505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6608741" y="3154300"/>
            <a:ext cx="226215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DZ" sz="2800" dirty="0">
                <a:solidFill>
                  <a:prstClr val="black"/>
                </a:solidFill>
                <a:latin typeface="Calibri"/>
                <a:ea typeface="Calibri"/>
                <a:cs typeface="Simplified Arabic"/>
              </a:rPr>
              <a:t>البيئة غير المستقرة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7252326" y="3789036"/>
            <a:ext cx="138852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DZ" sz="2800" dirty="0">
                <a:solidFill>
                  <a:prstClr val="black"/>
                </a:solidFill>
                <a:latin typeface="Calibri"/>
                <a:ea typeface="Calibri"/>
                <a:cs typeface="Simplified Arabic"/>
              </a:rPr>
              <a:t>فيها تقلبات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4342752" y="3785579"/>
            <a:ext cx="220284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DZ" sz="2800" dirty="0">
                <a:solidFill>
                  <a:prstClr val="black"/>
                </a:solidFill>
                <a:latin typeface="Calibri"/>
                <a:ea typeface="Calibri"/>
                <a:cs typeface="Simplified Arabic"/>
              </a:rPr>
              <a:t>هناك تغيرات كثيرة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341681" y="3807344"/>
            <a:ext cx="3314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لا يمكن أن  ينتشر الروتين</a:t>
            </a:r>
            <a:endParaRPr lang="en-US" sz="2800" dirty="0"/>
          </a:p>
        </p:txBody>
      </p:sp>
      <p:sp>
        <p:nvSpPr>
          <p:cNvPr id="16" name="Rectangle 15"/>
          <p:cNvSpPr/>
          <p:nvPr/>
        </p:nvSpPr>
        <p:spPr>
          <a:xfrm>
            <a:off x="5605441" y="4562417"/>
            <a:ext cx="20066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DZ" sz="2800" dirty="0" smtClean="0">
                <a:solidFill>
                  <a:prstClr val="black"/>
                </a:solidFill>
                <a:latin typeface="Calibri"/>
                <a:ea typeface="Calibri"/>
                <a:cs typeface="Simplified Arabic"/>
              </a:rPr>
              <a:t>قلة الإجراءات</a:t>
            </a:r>
            <a:endParaRPr lang="en-US" dirty="0"/>
          </a:p>
        </p:txBody>
      </p:sp>
      <p:sp>
        <p:nvSpPr>
          <p:cNvPr id="17" name="Left Arrow 16"/>
          <p:cNvSpPr/>
          <p:nvPr/>
        </p:nvSpPr>
        <p:spPr>
          <a:xfrm>
            <a:off x="6584917" y="3683006"/>
            <a:ext cx="615696" cy="686505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Left Arrow 17"/>
          <p:cNvSpPr/>
          <p:nvPr/>
        </p:nvSpPr>
        <p:spPr>
          <a:xfrm>
            <a:off x="3727056" y="3703936"/>
            <a:ext cx="615696" cy="686505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Left Arrow 19"/>
          <p:cNvSpPr/>
          <p:nvPr/>
        </p:nvSpPr>
        <p:spPr>
          <a:xfrm>
            <a:off x="7742826" y="4448143"/>
            <a:ext cx="615696" cy="686505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0756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 animBg="1"/>
      <p:bldP spid="8" grpId="0"/>
      <p:bldP spid="9" grpId="0" animBg="1"/>
      <p:bldP spid="10" grpId="0"/>
      <p:bldP spid="11" grpId="0" animBg="1"/>
      <p:bldP spid="12" grpId="0"/>
      <p:bldP spid="13" grpId="0"/>
      <p:bldP spid="14" grpId="0"/>
      <p:bldP spid="15" grpId="0"/>
      <p:bldP spid="16" grpId="0"/>
      <p:bldP spid="17" grpId="0" animBg="1"/>
      <p:bldP spid="18" grpId="0" animBg="1"/>
      <p:bldP spid="20" grpId="0" animBg="1"/>
    </p:bldLst>
  </p:timing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981200" y="1066800"/>
            <a:ext cx="66294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DZ" sz="2800" dirty="0">
                <a:ea typeface="Calibri"/>
                <a:cs typeface="Simplified Arabic"/>
              </a:rPr>
              <a:t>وقام كل من </a:t>
            </a:r>
            <a:r>
              <a:rPr lang="en-US" sz="2800" dirty="0">
                <a:solidFill>
                  <a:srgbClr val="0000FF"/>
                </a:solidFill>
                <a:latin typeface="Calibri"/>
                <a:ea typeface="Calibri"/>
                <a:cs typeface="Arial"/>
              </a:rPr>
              <a:t>Lawrence </a:t>
            </a:r>
            <a:r>
              <a:rPr lang="ar-SA" sz="2800" dirty="0">
                <a:solidFill>
                  <a:srgbClr val="0000FF"/>
                </a:solidFill>
                <a:latin typeface="Calibri"/>
                <a:ea typeface="Calibri"/>
                <a:cs typeface="Arial"/>
              </a:rPr>
              <a:t> و </a:t>
            </a:r>
            <a:r>
              <a:rPr lang="en-US" sz="2800" dirty="0">
                <a:solidFill>
                  <a:srgbClr val="0000FF"/>
                </a:solidFill>
                <a:latin typeface="Calibri"/>
                <a:ea typeface="Calibri"/>
                <a:cs typeface="Arial"/>
              </a:rPr>
              <a:t> </a:t>
            </a:r>
            <a:r>
              <a:rPr lang="en-US" sz="2800" dirty="0" err="1">
                <a:solidFill>
                  <a:srgbClr val="0000FF"/>
                </a:solidFill>
                <a:latin typeface="Calibri"/>
                <a:ea typeface="Calibri"/>
                <a:cs typeface="Arial"/>
              </a:rPr>
              <a:t>Lorsh</a:t>
            </a:r>
            <a:r>
              <a:rPr lang="en-US" sz="2800" dirty="0">
                <a:latin typeface="Simplified Arabic"/>
                <a:ea typeface="Calibri"/>
              </a:rPr>
              <a:t> </a:t>
            </a:r>
            <a:r>
              <a:rPr lang="ar-DZ" sz="2800" dirty="0">
                <a:latin typeface="Simplified Arabic"/>
                <a:ea typeface="Calibri"/>
              </a:rPr>
              <a:t>(1967) بدراسة فبينا فيها أن هناك علاقة بين درجة عدم الاستقرار وهيكلة وتنظيم المؤسسة واستعمالا مصطلحين أصبحا متداولين: </a:t>
            </a:r>
            <a:r>
              <a:rPr lang="ar-DZ" sz="2800" b="1" dirty="0">
                <a:solidFill>
                  <a:srgbClr val="C00000"/>
                </a:solidFill>
                <a:latin typeface="Simplified Arabic"/>
                <a:ea typeface="Calibri"/>
              </a:rPr>
              <a:t>التمييز والإدماج</a:t>
            </a:r>
            <a:endParaRPr lang="en-US" sz="2800" b="1" dirty="0">
              <a:solidFill>
                <a:srgbClr val="C00000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879024"/>
            <a:ext cx="2781300" cy="21190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76228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85800" y="990600"/>
            <a:ext cx="8034528" cy="10833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tabLst>
                <a:tab pos="3646170" algn="l"/>
              </a:tabLst>
            </a:pPr>
            <a:r>
              <a:rPr lang="ar-DZ" sz="2800" dirty="0">
                <a:latin typeface="Calibri"/>
                <a:ea typeface="Calibri"/>
                <a:cs typeface="Simplified Arabic"/>
              </a:rPr>
              <a:t>تمييز المنظمة : </a:t>
            </a:r>
            <a:r>
              <a:rPr lang="ar-DZ" sz="2800" dirty="0" smtClean="0">
                <a:latin typeface="Calibri"/>
                <a:ea typeface="Calibri"/>
                <a:cs typeface="Simplified Arabic"/>
              </a:rPr>
              <a:t>مستوى </a:t>
            </a:r>
            <a:r>
              <a:rPr lang="ar-DZ" sz="2800" dirty="0">
                <a:latin typeface="Calibri"/>
                <a:ea typeface="Calibri"/>
                <a:cs typeface="Simplified Arabic"/>
              </a:rPr>
              <a:t>التمييز (الاختلاف) في </a:t>
            </a:r>
            <a:r>
              <a:rPr lang="ar-DZ" sz="2800" dirty="0" smtClean="0">
                <a:latin typeface="Calibri"/>
                <a:ea typeface="Calibri"/>
                <a:cs typeface="Simplified Arabic"/>
              </a:rPr>
              <a:t>السلوك وفي كيفية تشغيل </a:t>
            </a:r>
            <a:r>
              <a:rPr lang="ar-DZ" sz="2800" dirty="0">
                <a:latin typeface="Calibri"/>
                <a:ea typeface="Calibri"/>
                <a:cs typeface="Simplified Arabic"/>
              </a:rPr>
              <a:t>الوحدات </a:t>
            </a:r>
            <a:r>
              <a:rPr lang="ar-DZ" sz="2800" dirty="0" smtClean="0">
                <a:latin typeface="Calibri"/>
                <a:ea typeface="Calibri"/>
                <a:cs typeface="Simplified Arabic"/>
              </a:rPr>
              <a:t>في مختلف المستويات </a:t>
            </a:r>
            <a:r>
              <a:rPr lang="ar-DZ" sz="2800" dirty="0">
                <a:latin typeface="Calibri"/>
                <a:ea typeface="Calibri"/>
                <a:cs typeface="Simplified Arabic"/>
              </a:rPr>
              <a:t>من أجل التجاوب مع البيئة</a:t>
            </a:r>
            <a:endParaRPr lang="en-US" sz="2800" dirty="0">
              <a:effectLst/>
              <a:latin typeface="Calibri"/>
              <a:ea typeface="Calibri"/>
              <a:cs typeface="Arial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863353" y="2389632"/>
            <a:ext cx="587709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DZ" sz="2800" dirty="0">
                <a:ea typeface="Calibri"/>
                <a:cs typeface="Simplified Arabic"/>
              </a:rPr>
              <a:t>يزداد التميز مع زيادة عدم استقرار البيئة</a:t>
            </a:r>
            <a:endParaRPr lang="en-US" sz="2800" dirty="0"/>
          </a:p>
        </p:txBody>
      </p:sp>
      <p:sp>
        <p:nvSpPr>
          <p:cNvPr id="4" name="Rectangle 3"/>
          <p:cNvSpPr/>
          <p:nvPr/>
        </p:nvSpPr>
        <p:spPr>
          <a:xfrm>
            <a:off x="1295400" y="3581400"/>
            <a:ext cx="7315200" cy="10833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tabLst>
                <a:tab pos="3646170" algn="l"/>
              </a:tabLst>
            </a:pPr>
            <a:r>
              <a:rPr lang="ar-DZ" sz="2800" dirty="0">
                <a:latin typeface="Calibri"/>
                <a:ea typeface="Calibri"/>
                <a:cs typeface="Simplified Arabic"/>
              </a:rPr>
              <a:t>الإدماج: </a:t>
            </a:r>
            <a:r>
              <a:rPr lang="ar-DZ" sz="2800" dirty="0" smtClean="0">
                <a:latin typeface="Calibri"/>
                <a:ea typeface="Calibri"/>
                <a:cs typeface="Simplified Arabic"/>
              </a:rPr>
              <a:t>عملية </a:t>
            </a:r>
            <a:r>
              <a:rPr lang="ar-DZ" sz="2800" dirty="0">
                <a:latin typeface="Calibri"/>
                <a:ea typeface="Calibri"/>
                <a:cs typeface="Simplified Arabic"/>
              </a:rPr>
              <a:t>توحيد الجهود التي تقوم بها المؤسسة. كلما كان التمييز قوي كلما زادت الحاجة إلى الإدماج </a:t>
            </a:r>
            <a:endParaRPr lang="en-US" sz="2800" dirty="0">
              <a:effectLst/>
              <a:latin typeface="Calibri"/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68980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90800" y="381000"/>
            <a:ext cx="6477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DZ" sz="3200" dirty="0" smtClean="0"/>
              <a:t>مخرجات الفصل</a:t>
            </a:r>
            <a:endParaRPr lang="en-US" sz="3200" dirty="0"/>
          </a:p>
        </p:txBody>
      </p:sp>
      <p:sp>
        <p:nvSpPr>
          <p:cNvPr id="3" name="TextBox 2"/>
          <p:cNvSpPr txBox="1"/>
          <p:nvPr/>
        </p:nvSpPr>
        <p:spPr>
          <a:xfrm>
            <a:off x="609600" y="1174795"/>
            <a:ext cx="8458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b="1" dirty="0" smtClean="0">
                <a:solidFill>
                  <a:srgbClr val="0070C0"/>
                </a:solidFill>
              </a:rPr>
              <a:t>بعد الانتهاء من هذا الفصل سيكون الطالب قادرا على أن :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73741" y="1927830"/>
            <a:ext cx="8458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itchFamily="2" charset="2"/>
              <a:buChar char="ü"/>
            </a:pPr>
            <a:r>
              <a:rPr lang="ar-DZ" sz="2800" b="1" dirty="0" smtClean="0">
                <a:solidFill>
                  <a:srgbClr val="0070C0"/>
                </a:solidFill>
              </a:rPr>
              <a:t>يعرف الظرفية والحتمية والفرق بينهما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91670" y="2451050"/>
            <a:ext cx="8458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itchFamily="2" charset="2"/>
              <a:buChar char="ü"/>
            </a:pPr>
            <a:r>
              <a:rPr lang="ar-DZ" sz="2800" b="1" dirty="0" smtClean="0">
                <a:solidFill>
                  <a:srgbClr val="0070C0"/>
                </a:solidFill>
              </a:rPr>
              <a:t>يشرح تفوق نظرية الظرفية على النظريات التقليدية للمنظمة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91670" y="2997518"/>
            <a:ext cx="8458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itchFamily="2" charset="2"/>
              <a:buChar char="ü"/>
            </a:pPr>
            <a:r>
              <a:rPr lang="ar-DZ" sz="2800" b="1" dirty="0" smtClean="0">
                <a:solidFill>
                  <a:srgbClr val="0070C0"/>
                </a:solidFill>
              </a:rPr>
              <a:t>يشرح أعمال أهم الباحثين ضمن نظرية الظرفية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55812" y="3512231"/>
            <a:ext cx="8458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itchFamily="2" charset="2"/>
              <a:buChar char="ü"/>
            </a:pPr>
            <a:r>
              <a:rPr lang="ar-DZ" sz="2800" b="1" dirty="0" smtClean="0">
                <a:solidFill>
                  <a:srgbClr val="0070C0"/>
                </a:solidFill>
              </a:rPr>
              <a:t>يشرح كل عنصر من عناصر الظرفية الداخلية 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55812" y="4035451"/>
            <a:ext cx="8458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itchFamily="2" charset="2"/>
              <a:buChar char="ü"/>
            </a:pPr>
            <a:r>
              <a:rPr lang="ar-DZ" sz="2800" b="1" dirty="0" smtClean="0">
                <a:solidFill>
                  <a:srgbClr val="0070C0"/>
                </a:solidFill>
              </a:rPr>
              <a:t>يبين كيف يؤثر كل من هذه العناصر على هيكلة المؤسسة</a:t>
            </a:r>
            <a:endParaRPr lang="en-US" sz="28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5101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</p:bldLst>
  </p:timing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Number Placeholder 3"/>
          <p:cNvSpPr txBox="1">
            <a:spLocks noGrp="1"/>
          </p:cNvSpPr>
          <p:nvPr/>
        </p:nvSpPr>
        <p:spPr bwMode="auto">
          <a:xfrm>
            <a:off x="2105025" y="6376990"/>
            <a:ext cx="5715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rtl="0" eaLnBrk="1" hangingPunct="1"/>
            <a:fld id="{8F2478C0-7C04-42A0-8562-FCDBDB7BC492}" type="slidenum">
              <a:rPr lang="ar-SA" sz="1200" b="0">
                <a:solidFill>
                  <a:schemeClr val="bg1"/>
                </a:solidFill>
                <a:latin typeface="Calibri" pitchFamily="34" charset="0"/>
              </a:rPr>
              <a:pPr rtl="0" eaLnBrk="1" hangingPunct="1"/>
              <a:t>148</a:t>
            </a:fld>
            <a:endParaRPr lang="en-US" sz="1200" b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6387" name="عنوان 1"/>
          <p:cNvSpPr>
            <a:spLocks/>
          </p:cNvSpPr>
          <p:nvPr/>
        </p:nvSpPr>
        <p:spPr bwMode="auto">
          <a:xfrm>
            <a:off x="838200" y="549277"/>
            <a:ext cx="85344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endParaRPr lang="ar-SA" sz="6400" b="0">
              <a:solidFill>
                <a:srgbClr val="376092"/>
              </a:solidFill>
              <a:latin typeface="Calibri" pitchFamily="34" charset="0"/>
              <a:cs typeface="AL-Battar" pitchFamily="2" charset="-78"/>
            </a:endParaRPr>
          </a:p>
        </p:txBody>
      </p:sp>
      <p:sp>
        <p:nvSpPr>
          <p:cNvPr id="16388" name="عنصر نائب للمحتوى 2"/>
          <p:cNvSpPr>
            <a:spLocks/>
          </p:cNvSpPr>
          <p:nvPr/>
        </p:nvSpPr>
        <p:spPr bwMode="auto">
          <a:xfrm>
            <a:off x="1020764" y="1447800"/>
            <a:ext cx="8504237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73050" indent="-273050" algn="just">
              <a:spcBef>
                <a:spcPct val="20000"/>
              </a:spcBef>
              <a:buFont typeface="Arial" pitchFamily="34" charset="0"/>
              <a:buChar char="•"/>
            </a:pPr>
            <a:endParaRPr lang="ar-SA" sz="3000" b="0">
              <a:solidFill>
                <a:srgbClr val="376092"/>
              </a:solidFill>
              <a:latin typeface="Calibri" pitchFamily="34" charset="0"/>
              <a:cs typeface="AL-Mohanad Bold" pitchFamily="2" charset="-78"/>
            </a:endParaRPr>
          </a:p>
        </p:txBody>
      </p:sp>
      <p:sp>
        <p:nvSpPr>
          <p:cNvPr id="6" name="Title 1"/>
          <p:cNvSpPr>
            <a:spLocks/>
          </p:cNvSpPr>
          <p:nvPr/>
        </p:nvSpPr>
        <p:spPr bwMode="auto">
          <a:xfrm>
            <a:off x="838200" y="120650"/>
            <a:ext cx="85344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endParaRPr lang="ar-SA" sz="6400" b="0">
              <a:solidFill>
                <a:srgbClr val="376092"/>
              </a:solidFill>
              <a:latin typeface="Calibri" pitchFamily="34" charset="0"/>
              <a:cs typeface="AL-Battar" pitchFamily="2" charset="-78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 idx="4294967295"/>
          </p:nvPr>
        </p:nvSpPr>
        <p:spPr>
          <a:xfrm>
            <a:off x="381001" y="2971800"/>
            <a:ext cx="8991600" cy="1143000"/>
          </a:xfr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 eaLnBrk="1" hangingPunct="1"/>
            <a:r>
              <a:rPr lang="ar-SA" sz="4000" dirty="0" smtClean="0">
                <a:solidFill>
                  <a:schemeClr val="accent5">
                    <a:lumMod val="75000"/>
                  </a:schemeClr>
                </a:solidFill>
                <a:cs typeface="Arial" pitchFamily="34" charset="0"/>
              </a:rPr>
              <a:t>مع </a:t>
            </a:r>
            <a:r>
              <a:rPr lang="ar-SA" sz="4000" dirty="0">
                <a:solidFill>
                  <a:schemeClr val="accent5">
                    <a:lumMod val="75000"/>
                  </a:schemeClr>
                </a:solidFill>
                <a:cs typeface="Arial" pitchFamily="34" charset="0"/>
              </a:rPr>
              <a:t>تمنياتي للجميع بالنجاح </a:t>
            </a:r>
            <a:r>
              <a:rPr lang="ar-SA" sz="4000" dirty="0" smtClean="0">
                <a:solidFill>
                  <a:schemeClr val="accent5">
                    <a:lumMod val="75000"/>
                  </a:schemeClr>
                </a:solidFill>
                <a:cs typeface="Arial" pitchFamily="34" charset="0"/>
              </a:rPr>
              <a:t>والتوفيق</a:t>
            </a:r>
          </a:p>
        </p:txBody>
      </p:sp>
    </p:spTree>
    <p:extLst>
      <p:ext uri="{BB962C8B-B14F-4D97-AF65-F5344CB8AC3E}">
        <p14:creationId xmlns:p14="http://schemas.microsoft.com/office/powerpoint/2010/main" val="3504463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2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1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2"/>
            <a:ext cx="2689226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1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3326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31"/>
            <a:ext cx="8420100" cy="1470025"/>
          </a:xfrm>
        </p:spPr>
        <p:txBody>
          <a:bodyPr/>
          <a:lstStyle/>
          <a:p>
            <a:pPr eaLnBrk="1" hangingPunct="1"/>
            <a:r>
              <a:rPr lang="ar-DZ" dirty="0" err="1" smtClean="0">
                <a:solidFill>
                  <a:srgbClr val="376092"/>
                </a:solidFill>
                <a:cs typeface="Arial" pitchFamily="34" charset="0"/>
              </a:rPr>
              <a:t>ليات</a:t>
            </a:r>
            <a:r>
              <a:rPr lang="ar-DZ" dirty="0" smtClean="0">
                <a:solidFill>
                  <a:srgbClr val="376092"/>
                </a:solidFill>
                <a:cs typeface="Arial" pitchFamily="34" charset="0"/>
              </a:rPr>
              <a:t> أن تتواجد</a:t>
            </a:r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150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3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latin typeface="Calibri" pitchFamily="34" charset="0"/>
              </a:rPr>
              <a:t>	</a:t>
            </a:r>
            <a:endParaRPr lang="en-US" sz="2400" dirty="0"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6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7432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9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150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 bwMode="auto">
          <a:xfrm>
            <a:off x="422032" y="3124200"/>
            <a:ext cx="4706815" cy="9905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700" b="1" i="0" u="none" strike="noStrike" kern="0" cap="none" spc="50" normalizeH="0" baseline="0" noProof="0" dirty="0" smtClean="0">
              <a:ln w="11430"/>
              <a:gradFill>
                <a:gsLst>
                  <a:gs pos="25000">
                    <a:srgbClr val="C0504D">
                      <a:satMod val="155000"/>
                    </a:srgbClr>
                  </a:gs>
                  <a:gs pos="100000">
                    <a:srgbClr val="C0504D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AYM Wadiy S_U normal.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700" b="1" i="0" u="none" strike="noStrike" kern="0" cap="none" spc="50" normalizeH="0" baseline="0" noProof="0" dirty="0">
              <a:ln w="11430"/>
              <a:gradFill>
                <a:gsLst>
                  <a:gs pos="25000">
                    <a:srgbClr val="C0504D">
                      <a:satMod val="155000"/>
                    </a:srgbClr>
                  </a:gs>
                  <a:gs pos="100000">
                    <a:srgbClr val="C0504D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AYM Wadiy S_U normal."/>
              <a:cs typeface="Times New Roman" pitchFamily="18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DZ" sz="4000" b="1" i="0" u="none" strike="noStrike" kern="0" cap="none" spc="50" normalizeH="0" baseline="0" noProof="0" dirty="0" smtClean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</a:rPr>
              <a:t>نظرية المنظمات</a:t>
            </a:r>
            <a:endParaRPr kumimoji="0" lang="en-US" sz="4000" b="1" i="0" u="none" strike="noStrike" kern="0" cap="none" spc="50" normalizeH="0" baseline="0" noProof="0" dirty="0" smtClean="0">
              <a:ln w="11430"/>
              <a:gradFill>
                <a:gsLst>
                  <a:gs pos="25000">
                    <a:srgbClr val="C0504D">
                      <a:satMod val="155000"/>
                    </a:srgbClr>
                  </a:gs>
                  <a:gs pos="100000">
                    <a:srgbClr val="C0504D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EG" sz="1800" b="1" i="0" u="none" strike="noStrike" kern="0" cap="none" spc="50" normalizeH="0" baseline="0" noProof="0" dirty="0" smtClean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Calibri" pitchFamily="34" charset="0"/>
                <a:cs typeface="Times New Roman" pitchFamily="18" charset="0"/>
              </a:rPr>
              <a:t/>
            </a:r>
            <a:br>
              <a:rPr kumimoji="0" lang="ar-EG" sz="1800" b="1" i="0" u="none" strike="noStrike" kern="0" cap="none" spc="50" normalizeH="0" baseline="0" noProof="0" dirty="0" smtClean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Calibri" pitchFamily="34" charset="0"/>
                <a:cs typeface="Times New Roman" pitchFamily="18" charset="0"/>
              </a:rPr>
            </a:br>
            <a:endParaRPr kumimoji="0" lang="en-US" sz="1700" b="1" i="0" u="none" strike="noStrike" kern="0" cap="none" spc="50" normalizeH="0" baseline="0" noProof="0" dirty="0" smtClean="0">
              <a:ln w="11430"/>
              <a:gradFill>
                <a:gsLst>
                  <a:gs pos="25000">
                    <a:srgbClr val="C0504D">
                      <a:satMod val="155000"/>
                    </a:srgbClr>
                  </a:gs>
                  <a:gs pos="100000">
                    <a:srgbClr val="C0504D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Calibri" pitchFamily="34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6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itchFamily="34" charset="0"/>
                <a:cs typeface="Times New Roman" pitchFamily="18" charset="0"/>
              </a:rPr>
              <a:t>أ.د عيسى </a:t>
            </a:r>
            <a:r>
              <a:rPr kumimoji="0" lang="ar-SA" sz="2600" b="1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itchFamily="34" charset="0"/>
                <a:cs typeface="Times New Roman" pitchFamily="18" charset="0"/>
              </a:rPr>
              <a:t>حيرش</a:t>
            </a:r>
            <a:endParaRPr kumimoji="0" lang="en-US" sz="26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itchFamily="34" charset="0"/>
              <a:cs typeface="Times New Roman" pitchFamily="18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600" b="1" i="0" u="none" strike="noStrike" kern="0" cap="none" spc="50" normalizeH="0" baseline="0" noProof="0" dirty="0">
              <a:ln w="11430"/>
              <a:gradFill>
                <a:gsLst>
                  <a:gs pos="25000">
                    <a:srgbClr val="C0504D">
                      <a:satMod val="155000"/>
                    </a:srgbClr>
                  </a:gs>
                  <a:gs pos="100000">
                    <a:srgbClr val="C0504D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0800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1" y="6356356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151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Title 4"/>
          <p:cNvSpPr txBox="1">
            <a:spLocks/>
          </p:cNvSpPr>
          <p:nvPr/>
        </p:nvSpPr>
        <p:spPr bwMode="auto">
          <a:xfrm>
            <a:off x="838200" y="2339979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Arial" charset="0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DZ" sz="4400" b="1" i="0" u="sng" strike="noStrike" kern="1200" spc="50" normalizeH="0" baseline="0" noProof="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Simplified Arabic" pitchFamily="18" charset="-78"/>
                <a:ea typeface="+mj-ea"/>
                <a:cs typeface="Times New Roman"/>
              </a:rPr>
              <a:t>المحاضرة السادسة</a:t>
            </a:r>
            <a:endParaRPr kumimoji="0" lang="en-US" sz="4400" b="1" i="0" u="sng" strike="noStrike" kern="1200" spc="50" normalizeH="0" baseline="0" noProof="0" dirty="0">
              <a:ln w="11430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Simplified Arabic" pitchFamily="18" charset="-78"/>
              <a:ea typeface="+mj-ea"/>
            </a:endParaRPr>
          </a:p>
        </p:txBody>
      </p:sp>
      <p:sp>
        <p:nvSpPr>
          <p:cNvPr id="6" name="Title 4"/>
          <p:cNvSpPr txBox="1">
            <a:spLocks/>
          </p:cNvSpPr>
          <p:nvPr/>
        </p:nvSpPr>
        <p:spPr bwMode="auto">
          <a:xfrm>
            <a:off x="1453661" y="3810004"/>
            <a:ext cx="6541477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ar-DZ" sz="4400" b="1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e_AlMateen" pitchFamily="2" charset="-78"/>
                <a:ea typeface="+mj-ea"/>
                <a:cs typeface="+mj-cs"/>
              </a:rPr>
              <a:t>الهياكل التنظيمية</a:t>
            </a:r>
            <a:endParaRPr lang="ar-SA" sz="4400" b="1" spc="50" dirty="0">
              <a:ln w="11430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e_AlMateen" pitchFamily="2" charset="-78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588984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7089" y="228600"/>
            <a:ext cx="3429000" cy="523220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ar-DZ" sz="2800" dirty="0" smtClean="0"/>
              <a:t>مخرجات الفصل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838200" y="914400"/>
            <a:ext cx="807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ينتظر منك بعد الانتهاء من هذا المفصل أن يكون لديك القدرة على 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5410200" y="1513820"/>
            <a:ext cx="3505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تعريف الهيكلة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3237089" y="2035327"/>
            <a:ext cx="56783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ذكر أهم أنواع الهياكل الكلاسيكية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3237089" y="4638020"/>
            <a:ext cx="56783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ذكر أنواع الهياكل حسب التشكيلات</a:t>
            </a:r>
            <a:endParaRPr lang="en-US" sz="2800" dirty="0"/>
          </a:p>
        </p:txBody>
      </p:sp>
      <p:sp>
        <p:nvSpPr>
          <p:cNvPr id="9" name="Rectangle 8"/>
          <p:cNvSpPr/>
          <p:nvPr/>
        </p:nvSpPr>
        <p:spPr>
          <a:xfrm>
            <a:off x="4061185" y="2667000"/>
            <a:ext cx="485421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DZ" sz="2800" dirty="0" smtClean="0">
                <a:solidFill>
                  <a:prstClr val="black"/>
                </a:solidFill>
              </a:rPr>
              <a:t>شرح مكونات المنظمة عند </a:t>
            </a:r>
            <a:r>
              <a:rPr lang="en-US" sz="2800" dirty="0" err="1" smtClean="0">
                <a:solidFill>
                  <a:prstClr val="black"/>
                </a:solidFill>
              </a:rPr>
              <a:t>Mintzberg</a:t>
            </a:r>
            <a:endParaRPr lang="en-US" sz="2800" dirty="0">
              <a:solidFill>
                <a:prstClr val="black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530865" y="3352800"/>
            <a:ext cx="438453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DZ" sz="2800" dirty="0" smtClean="0">
                <a:solidFill>
                  <a:prstClr val="black"/>
                </a:solidFill>
              </a:rPr>
              <a:t>ذكر آليات التنسيق عند </a:t>
            </a:r>
            <a:r>
              <a:rPr lang="en-US" sz="2800" dirty="0" err="1" smtClean="0">
                <a:solidFill>
                  <a:prstClr val="black"/>
                </a:solidFill>
              </a:rPr>
              <a:t>Mintzberg</a:t>
            </a:r>
            <a:endParaRPr lang="en-US" sz="2800" dirty="0">
              <a:solidFill>
                <a:prstClr val="black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541113" y="4012637"/>
            <a:ext cx="539121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DZ" sz="2800" dirty="0" smtClean="0">
                <a:solidFill>
                  <a:prstClr val="black"/>
                </a:solidFill>
              </a:rPr>
              <a:t>شرح مختلف آليات التنسيق عند </a:t>
            </a:r>
            <a:r>
              <a:rPr lang="en-US" sz="2800" dirty="0" err="1" smtClean="0">
                <a:solidFill>
                  <a:prstClr val="black"/>
                </a:solidFill>
              </a:rPr>
              <a:t>Mintzberg</a:t>
            </a:r>
            <a:endParaRPr lang="en-US" sz="2800" dirty="0">
              <a:solidFill>
                <a:prstClr val="black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066800" y="5257800"/>
            <a:ext cx="78485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ذكر خصائص كل نوع من أنواع الهياكل حسب التشكيلات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751491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9" grpId="0"/>
      <p:bldP spid="10" grpId="0"/>
      <p:bldP spid="11" grpId="0"/>
      <p:bldP spid="12" grpId="0"/>
    </p:bldLst>
  </p:timing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237089" y="228600"/>
            <a:ext cx="3429000" cy="523220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ar-DZ" sz="2800" dirty="0" smtClean="0"/>
              <a:t>محتوى الفصل</a:t>
            </a:r>
            <a:endParaRPr lang="en-US" sz="2800" dirty="0"/>
          </a:p>
        </p:txBody>
      </p:sp>
      <p:sp>
        <p:nvSpPr>
          <p:cNvPr id="14" name="TextBox 13"/>
          <p:cNvSpPr txBox="1"/>
          <p:nvPr/>
        </p:nvSpPr>
        <p:spPr>
          <a:xfrm>
            <a:off x="5715000" y="1450972"/>
            <a:ext cx="3429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dirty="0" smtClean="0"/>
              <a:t>تعريف الهيكلة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715000" y="2037615"/>
            <a:ext cx="3429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dirty="0" smtClean="0"/>
              <a:t>أنواع الهياكل </a:t>
            </a:r>
            <a:endParaRPr lang="en-US" sz="2400" dirty="0"/>
          </a:p>
        </p:txBody>
      </p:sp>
      <p:sp>
        <p:nvSpPr>
          <p:cNvPr id="16" name="TextBox 15"/>
          <p:cNvSpPr txBox="1"/>
          <p:nvPr/>
        </p:nvSpPr>
        <p:spPr>
          <a:xfrm>
            <a:off x="5105400" y="2603849"/>
            <a:ext cx="3429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dirty="0" smtClean="0"/>
              <a:t>المقاربة الكلاسيكية</a:t>
            </a:r>
            <a:endParaRPr lang="en-US" sz="2400" dirty="0"/>
          </a:p>
        </p:txBody>
      </p:sp>
      <p:sp>
        <p:nvSpPr>
          <p:cNvPr id="17" name="TextBox 16"/>
          <p:cNvSpPr txBox="1"/>
          <p:nvPr/>
        </p:nvSpPr>
        <p:spPr>
          <a:xfrm>
            <a:off x="5102578" y="2990114"/>
            <a:ext cx="3429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dirty="0" smtClean="0"/>
              <a:t>المقاربة حسب التشكيلات</a:t>
            </a:r>
            <a:endParaRPr lang="en-US" sz="2400" dirty="0"/>
          </a:p>
        </p:txBody>
      </p:sp>
      <p:sp>
        <p:nvSpPr>
          <p:cNvPr id="18" name="TextBox 17"/>
          <p:cNvSpPr txBox="1"/>
          <p:nvPr/>
        </p:nvSpPr>
        <p:spPr>
          <a:xfrm>
            <a:off x="5334000" y="3451780"/>
            <a:ext cx="2743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dirty="0" smtClean="0"/>
              <a:t>مكونات المنظمة</a:t>
            </a:r>
            <a:endParaRPr lang="en-US" sz="2400" dirty="0"/>
          </a:p>
        </p:txBody>
      </p:sp>
      <p:sp>
        <p:nvSpPr>
          <p:cNvPr id="19" name="TextBox 18"/>
          <p:cNvSpPr txBox="1"/>
          <p:nvPr/>
        </p:nvSpPr>
        <p:spPr>
          <a:xfrm>
            <a:off x="4648200" y="3893428"/>
            <a:ext cx="3429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dirty="0" smtClean="0"/>
              <a:t>آليات التنسيق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4120444" y="4316790"/>
            <a:ext cx="39708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dirty="0" smtClean="0"/>
              <a:t>التشكيلات الخمسة لـ </a:t>
            </a:r>
            <a:r>
              <a:rPr lang="en-US" sz="2400" dirty="0" err="1" smtClean="0"/>
              <a:t>Mintzberg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187348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  <p:bldP spid="18" grpId="0"/>
      <p:bldP spid="19" grpId="0"/>
      <p:bldP spid="9" grpId="0"/>
    </p:bldLst>
  </p:timing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31289" y="2211922"/>
            <a:ext cx="186266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DZ" sz="2800" dirty="0" smtClean="0"/>
              <a:t>في المنظمات نحتاج إلى  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2517767" y="1622176"/>
            <a:ext cx="32781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تقسيم المهام وتنظيم العمل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2517767" y="2427366"/>
            <a:ext cx="32781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تنسيق العمل 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560410" y="3199924"/>
            <a:ext cx="5181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تحديد علاقات العمل (علاقات السلطة)</a:t>
            </a:r>
            <a:endParaRPr lang="en-US" sz="2800" dirty="0"/>
          </a:p>
        </p:txBody>
      </p:sp>
      <p:cxnSp>
        <p:nvCxnSpPr>
          <p:cNvPr id="7" name="Straight Arrow Connector 6"/>
          <p:cNvCxnSpPr>
            <a:stCxn id="2" idx="1"/>
            <a:endCxn id="3" idx="3"/>
          </p:cNvCxnSpPr>
          <p:nvPr/>
        </p:nvCxnSpPr>
        <p:spPr>
          <a:xfrm flipH="1" flipV="1">
            <a:off x="5795922" y="1883786"/>
            <a:ext cx="1835367" cy="80519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>
            <a:stCxn id="2" idx="1"/>
            <a:endCxn id="4" idx="3"/>
          </p:cNvCxnSpPr>
          <p:nvPr/>
        </p:nvCxnSpPr>
        <p:spPr>
          <a:xfrm flipH="1">
            <a:off x="5795922" y="2688976"/>
            <a:ext cx="1835367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stCxn id="2" idx="1"/>
            <a:endCxn id="5" idx="3"/>
          </p:cNvCxnSpPr>
          <p:nvPr/>
        </p:nvCxnSpPr>
        <p:spPr>
          <a:xfrm flipH="1">
            <a:off x="5742010" y="2688976"/>
            <a:ext cx="1889279" cy="77255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2285999" y="4247346"/>
            <a:ext cx="597746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ar-DZ" sz="2800" dirty="0" smtClean="0">
                <a:latin typeface="Simplified Arabic" pitchFamily="18" charset="-78"/>
                <a:cs typeface="Simplified Arabic" pitchFamily="18" charset="-78"/>
              </a:rPr>
              <a:t>يعرف  </a:t>
            </a:r>
            <a:r>
              <a:rPr lang="en-US" sz="2800" dirty="0" err="1" smtClean="0">
                <a:latin typeface="Simplified Arabic" pitchFamily="18" charset="-78"/>
                <a:cs typeface="Simplified Arabic" pitchFamily="18" charset="-78"/>
              </a:rPr>
              <a:t>Mintzberg</a:t>
            </a:r>
            <a:r>
              <a:rPr lang="ar-DZ" sz="2800" dirty="0" smtClean="0">
                <a:latin typeface="Simplified Arabic" pitchFamily="18" charset="-78"/>
                <a:cs typeface="Simplified Arabic" pitchFamily="18" charset="-78"/>
              </a:rPr>
              <a:t> الهيكلة على أنها </a:t>
            </a:r>
            <a:r>
              <a:rPr lang="ar-DZ" sz="2800" i="1" dirty="0" smtClean="0">
                <a:solidFill>
                  <a:srgbClr val="C00000"/>
                </a:solidFill>
                <a:latin typeface="Simplified Arabic" pitchFamily="18" charset="-78"/>
                <a:cs typeface="Simplified Arabic" pitchFamily="18" charset="-78"/>
              </a:rPr>
              <a:t>مجموعة الوسائل المستعملة من أجل تقسيم العمل إلى مهام منفصلة ومن أجل التنسيق بينها </a:t>
            </a:r>
            <a:endParaRPr lang="en-US" sz="2800" i="1" dirty="0">
              <a:solidFill>
                <a:srgbClr val="C00000"/>
              </a:solidFill>
              <a:latin typeface="Simplified Arabic" pitchFamily="18" charset="-78"/>
              <a:cs typeface="Simplified Arabic" pitchFamily="18" charset="-78"/>
            </a:endParaRPr>
          </a:p>
        </p:txBody>
      </p:sp>
      <p:sp>
        <p:nvSpPr>
          <p:cNvPr id="6" name="Left Arrow 5"/>
          <p:cNvSpPr/>
          <p:nvPr/>
        </p:nvSpPr>
        <p:spPr>
          <a:xfrm>
            <a:off x="8490655" y="4242656"/>
            <a:ext cx="889000" cy="1371600"/>
          </a:xfrm>
          <a:prstGeom prst="lef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7493000" y="455205"/>
            <a:ext cx="1995311" cy="523220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تعريف الهيكلة :</a:t>
            </a:r>
            <a:endParaRPr lang="en-US" sz="2800" dirty="0"/>
          </a:p>
        </p:txBody>
      </p:sp>
      <p:sp>
        <p:nvSpPr>
          <p:cNvPr id="15" name="TextBox 14"/>
          <p:cNvSpPr txBox="1"/>
          <p:nvPr/>
        </p:nvSpPr>
        <p:spPr>
          <a:xfrm>
            <a:off x="5616221" y="455205"/>
            <a:ext cx="1995311" cy="523220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Structure </a:t>
            </a:r>
            <a:endParaRPr lang="en-US" sz="2800" dirty="0"/>
          </a:p>
        </p:txBody>
      </p:sp>
      <p:pic>
        <p:nvPicPr>
          <p:cNvPr id="1026" name="Picture 2" descr="http://t2.gstatic.com/images?q=tbn:ANd9GcSghBRR3Wg-rhBBMfxgXeiMDXxUhNqxpCfuLJfVcTmqaGv1f-7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23896"/>
            <a:ext cx="1933575" cy="2362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t2.gstatic.com/images?q=tbn:ANd9GcQf491l0-Ma_VUYeEb5wmplbxc4F9o23xoTv216vvngtpoY_iWMXw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81868">
            <a:off x="161155" y="4064706"/>
            <a:ext cx="1852613" cy="1750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153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10" grpId="0"/>
      <p:bldP spid="6" grpId="0" animBg="1"/>
    </p:bldLst>
  </p:timing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635044" y="143077"/>
            <a:ext cx="2722659" cy="523220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أنواع الهياكل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5277555" y="1828647"/>
            <a:ext cx="4114015" cy="52322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1- المقاربة الكلاسيكية 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3886200" y="2691845"/>
            <a:ext cx="54976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تعود المقاربة الكلاسيكية إلى أعمال كل من   </a:t>
            </a:r>
            <a:endParaRPr lang="en-US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1676400" y="3557878"/>
            <a:ext cx="457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تقسيم العمل – التخصص في العمل</a:t>
            </a:r>
            <a:endParaRPr lang="en-US" sz="2800" dirty="0"/>
          </a:p>
        </p:txBody>
      </p:sp>
      <p:sp>
        <p:nvSpPr>
          <p:cNvPr id="12" name="Rectangle 11"/>
          <p:cNvSpPr/>
          <p:nvPr/>
        </p:nvSpPr>
        <p:spPr>
          <a:xfrm>
            <a:off x="7726553" y="3557878"/>
            <a:ext cx="124450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prstClr val="black"/>
                </a:solidFill>
              </a:rPr>
              <a:t>Taylor</a:t>
            </a:r>
            <a:r>
              <a:rPr lang="ar-DZ" sz="2800" dirty="0">
                <a:solidFill>
                  <a:prstClr val="black"/>
                </a:solidFill>
              </a:rPr>
              <a:t> </a:t>
            </a:r>
            <a:endParaRPr lang="en-US" dirty="0"/>
          </a:p>
        </p:txBody>
      </p:sp>
      <p:sp>
        <p:nvSpPr>
          <p:cNvPr id="15" name="Left Arrow 14"/>
          <p:cNvSpPr/>
          <p:nvPr/>
        </p:nvSpPr>
        <p:spPr>
          <a:xfrm>
            <a:off x="6437490" y="3595941"/>
            <a:ext cx="1289063" cy="519112"/>
          </a:xfrm>
          <a:prstGeom prst="lef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1600200" y="4246840"/>
            <a:ext cx="457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مبدأ وحدة القيادة خاصة</a:t>
            </a:r>
            <a:endParaRPr lang="en-US" sz="2800" dirty="0"/>
          </a:p>
        </p:txBody>
      </p:sp>
      <p:sp>
        <p:nvSpPr>
          <p:cNvPr id="21" name="Rectangle 20"/>
          <p:cNvSpPr/>
          <p:nvPr/>
        </p:nvSpPr>
        <p:spPr>
          <a:xfrm>
            <a:off x="7696201" y="4248981"/>
            <a:ext cx="116410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err="1">
                <a:solidFill>
                  <a:prstClr val="black"/>
                </a:solidFill>
              </a:rPr>
              <a:t>Fayol</a:t>
            </a:r>
            <a:r>
              <a:rPr lang="ar-DZ" sz="2800" dirty="0">
                <a:solidFill>
                  <a:prstClr val="black"/>
                </a:solidFill>
              </a:rPr>
              <a:t> </a:t>
            </a:r>
            <a:endParaRPr lang="en-US" dirty="0"/>
          </a:p>
        </p:txBody>
      </p:sp>
      <p:sp>
        <p:nvSpPr>
          <p:cNvPr id="22" name="Rectangle 21"/>
          <p:cNvSpPr/>
          <p:nvPr/>
        </p:nvSpPr>
        <p:spPr>
          <a:xfrm>
            <a:off x="8860301" y="4248981"/>
            <a:ext cx="3401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DZ" sz="2800" dirty="0">
                <a:solidFill>
                  <a:prstClr val="black"/>
                </a:solidFill>
              </a:rPr>
              <a:t>و</a:t>
            </a:r>
            <a:endParaRPr lang="en-US" dirty="0"/>
          </a:p>
        </p:txBody>
      </p:sp>
      <p:sp>
        <p:nvSpPr>
          <p:cNvPr id="23" name="Left Arrow 22"/>
          <p:cNvSpPr/>
          <p:nvPr/>
        </p:nvSpPr>
        <p:spPr>
          <a:xfrm>
            <a:off x="6407138" y="4271308"/>
            <a:ext cx="1289063" cy="519112"/>
          </a:xfrm>
          <a:prstGeom prst="lef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3422683" y="965957"/>
            <a:ext cx="59350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مقاربتان في إعداد الهياكل:</a:t>
            </a:r>
            <a:endParaRPr lang="en-US" sz="2800" dirty="0"/>
          </a:p>
        </p:txBody>
      </p:sp>
      <p:sp>
        <p:nvSpPr>
          <p:cNvPr id="4" name="Rectangle 3"/>
          <p:cNvSpPr/>
          <p:nvPr/>
        </p:nvSpPr>
        <p:spPr>
          <a:xfrm>
            <a:off x="3657600" y="965001"/>
            <a:ext cx="224452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DZ" sz="2800" dirty="0">
                <a:solidFill>
                  <a:prstClr val="black"/>
                </a:solidFill>
              </a:rPr>
              <a:t>كلاسيكية وتشكيلية</a:t>
            </a:r>
            <a:endParaRPr lang="en-US" sz="28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9523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/>
      <p:bldP spid="10" grpId="0"/>
      <p:bldP spid="12" grpId="0"/>
      <p:bldP spid="15" grpId="0" animBg="1"/>
      <p:bldP spid="20" grpId="0"/>
      <p:bldP spid="21" grpId="0"/>
      <p:bldP spid="22" grpId="0"/>
      <p:bldP spid="23" grpId="0" animBg="1"/>
      <p:bldP spid="4" grpId="0"/>
    </p:bldLst>
  </p:timing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781800" y="762000"/>
            <a:ext cx="2667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الهيكل الوظيفي</a:t>
            </a:r>
            <a:endParaRPr lang="en-US" sz="2800" dirty="0"/>
          </a:p>
        </p:txBody>
      </p:sp>
      <p:sp>
        <p:nvSpPr>
          <p:cNvPr id="3" name="Rectangle 2"/>
          <p:cNvSpPr/>
          <p:nvPr/>
        </p:nvSpPr>
        <p:spPr>
          <a:xfrm>
            <a:off x="5305778" y="1219200"/>
            <a:ext cx="1371600" cy="6096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dirty="0" smtClean="0"/>
              <a:t>المدير العام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419600" y="2514600"/>
            <a:ext cx="1371600" cy="6096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dirty="0" smtClean="0"/>
              <a:t>مدير الموارد البشرية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6248400" y="2514600"/>
            <a:ext cx="1371600" cy="6096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dirty="0" smtClean="0"/>
              <a:t>مدير الإنتاج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8305800" y="2514600"/>
            <a:ext cx="1371600" cy="6096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dirty="0" smtClean="0"/>
              <a:t>مدير التسويق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7521222" y="4713111"/>
            <a:ext cx="838199" cy="6096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dirty="0" smtClean="0"/>
              <a:t>ورشة 2 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5562600" y="3699932"/>
            <a:ext cx="1371600" cy="6096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dirty="0" smtClean="0"/>
              <a:t>مناهج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7239000" y="3711221"/>
            <a:ext cx="1371600" cy="6096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dirty="0" smtClean="0"/>
              <a:t>صنع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2548467" y="2514600"/>
            <a:ext cx="1371600" cy="6096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dirty="0" smtClean="0"/>
              <a:t>مدير المالية والمحاسبة </a:t>
            </a:r>
            <a:endParaRPr lang="en-US" dirty="0"/>
          </a:p>
        </p:txBody>
      </p:sp>
      <p:cxnSp>
        <p:nvCxnSpPr>
          <p:cNvPr id="16" name="Elbow Connector 15"/>
          <p:cNvCxnSpPr>
            <a:stCxn id="3" idx="2"/>
            <a:endCxn id="6" idx="0"/>
          </p:cNvCxnSpPr>
          <p:nvPr/>
        </p:nvCxnSpPr>
        <p:spPr>
          <a:xfrm rot="16200000" flipH="1">
            <a:off x="7148689" y="671689"/>
            <a:ext cx="685800" cy="3000022"/>
          </a:xfrm>
          <a:prstGeom prst="bentConnector3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21" name="Elbow Connector 20"/>
          <p:cNvCxnSpPr>
            <a:stCxn id="3" idx="2"/>
            <a:endCxn id="14" idx="0"/>
          </p:cNvCxnSpPr>
          <p:nvPr/>
        </p:nvCxnSpPr>
        <p:spPr>
          <a:xfrm rot="5400000">
            <a:off x="4270023" y="793045"/>
            <a:ext cx="685800" cy="2757311"/>
          </a:xfrm>
          <a:prstGeom prst="bentConnector3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23" name="Elbow Connector 22"/>
          <p:cNvCxnSpPr>
            <a:stCxn id="3" idx="2"/>
            <a:endCxn id="4" idx="0"/>
          </p:cNvCxnSpPr>
          <p:nvPr/>
        </p:nvCxnSpPr>
        <p:spPr>
          <a:xfrm rot="5400000">
            <a:off x="5205589" y="1728611"/>
            <a:ext cx="685800" cy="886178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26" name="Elbow Connector 25"/>
          <p:cNvCxnSpPr>
            <a:stCxn id="3" idx="2"/>
            <a:endCxn id="5" idx="0"/>
          </p:cNvCxnSpPr>
          <p:nvPr/>
        </p:nvCxnSpPr>
        <p:spPr>
          <a:xfrm rot="16200000" flipH="1">
            <a:off x="6119989" y="1700389"/>
            <a:ext cx="685800" cy="942622"/>
          </a:xfrm>
          <a:prstGeom prst="bentConnector3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33" name="Rectangle 32"/>
          <p:cNvSpPr/>
          <p:nvPr/>
        </p:nvSpPr>
        <p:spPr>
          <a:xfrm>
            <a:off x="8435622" y="4713111"/>
            <a:ext cx="838199" cy="6096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dirty="0" smtClean="0"/>
              <a:t>ورشة 1 </a:t>
            </a:r>
            <a:endParaRPr lang="en-US" dirty="0"/>
          </a:p>
        </p:txBody>
      </p:sp>
      <p:sp>
        <p:nvSpPr>
          <p:cNvPr id="35" name="Rectangle 34"/>
          <p:cNvSpPr/>
          <p:nvPr/>
        </p:nvSpPr>
        <p:spPr>
          <a:xfrm>
            <a:off x="6629400" y="4724400"/>
            <a:ext cx="838199" cy="6096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dirty="0" smtClean="0"/>
              <a:t>ورشة 3 </a:t>
            </a:r>
            <a:endParaRPr lang="en-US" dirty="0"/>
          </a:p>
        </p:txBody>
      </p:sp>
      <p:cxnSp>
        <p:nvCxnSpPr>
          <p:cNvPr id="12" name="Elbow Connector 11"/>
          <p:cNvCxnSpPr>
            <a:stCxn id="11" idx="2"/>
            <a:endCxn id="33" idx="0"/>
          </p:cNvCxnSpPr>
          <p:nvPr/>
        </p:nvCxnSpPr>
        <p:spPr>
          <a:xfrm rot="16200000" flipH="1">
            <a:off x="8193616" y="4052005"/>
            <a:ext cx="392290" cy="929922"/>
          </a:xfrm>
          <a:prstGeom prst="bentConnector3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7" name="Elbow Connector 16"/>
          <p:cNvCxnSpPr>
            <a:stCxn id="11" idx="2"/>
            <a:endCxn id="35" idx="0"/>
          </p:cNvCxnSpPr>
          <p:nvPr/>
        </p:nvCxnSpPr>
        <p:spPr>
          <a:xfrm rot="5400000">
            <a:off x="7284861" y="4084460"/>
            <a:ext cx="403579" cy="876300"/>
          </a:xfrm>
          <a:prstGeom prst="bentConnector3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9" name="Elbow Connector 18"/>
          <p:cNvCxnSpPr>
            <a:stCxn id="11" idx="2"/>
            <a:endCxn id="7" idx="0"/>
          </p:cNvCxnSpPr>
          <p:nvPr/>
        </p:nvCxnSpPr>
        <p:spPr>
          <a:xfrm rot="16200000" flipH="1">
            <a:off x="7736416" y="4509205"/>
            <a:ext cx="392290" cy="15522"/>
          </a:xfrm>
          <a:prstGeom prst="bentConnector3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22" name="Elbow Connector 21"/>
          <p:cNvCxnSpPr>
            <a:stCxn id="5" idx="2"/>
            <a:endCxn id="11" idx="0"/>
          </p:cNvCxnSpPr>
          <p:nvPr/>
        </p:nvCxnSpPr>
        <p:spPr>
          <a:xfrm rot="16200000" flipH="1">
            <a:off x="7135990" y="2922410"/>
            <a:ext cx="587021" cy="990600"/>
          </a:xfrm>
          <a:prstGeom prst="bentConnector3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25" name="Elbow Connector 24"/>
          <p:cNvCxnSpPr>
            <a:stCxn id="5" idx="2"/>
            <a:endCxn id="9" idx="0"/>
          </p:cNvCxnSpPr>
          <p:nvPr/>
        </p:nvCxnSpPr>
        <p:spPr>
          <a:xfrm rot="5400000">
            <a:off x="6303434" y="3069166"/>
            <a:ext cx="575732" cy="685800"/>
          </a:xfrm>
          <a:prstGeom prst="bentConnector3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29" name="Rectangular Callout 28"/>
          <p:cNvSpPr/>
          <p:nvPr/>
        </p:nvSpPr>
        <p:spPr>
          <a:xfrm>
            <a:off x="457200" y="3711221"/>
            <a:ext cx="3886200" cy="2156179"/>
          </a:xfrm>
          <a:prstGeom prst="wedgeRectCallout">
            <a:avLst>
              <a:gd name="adj1" fmla="val 42493"/>
              <a:gd name="adj2" fmla="val -61506"/>
            </a:avLst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800" dirty="0" smtClean="0"/>
              <a:t>هذا الهيكل تم إعداده حسب الوظائف (التسويق، الإنتاج، الموارد البشرية ، المالية والمحاسبة)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040532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9" grpId="0" animBg="1"/>
      <p:bldP spid="11" grpId="0" animBg="1"/>
      <p:bldP spid="14" grpId="0" animBg="1"/>
      <p:bldP spid="33" grpId="0" animBg="1"/>
      <p:bldP spid="35" grpId="0" animBg="1"/>
      <p:bldP spid="29" grpId="0" animBg="1"/>
    </p:bldLst>
  </p:timing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241802" y="152400"/>
            <a:ext cx="5181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/>
              <a:t>الهيكل حسب الأقسام</a:t>
            </a:r>
            <a:endParaRPr lang="en-US" sz="2800" dirty="0"/>
          </a:p>
        </p:txBody>
      </p:sp>
      <p:sp>
        <p:nvSpPr>
          <p:cNvPr id="7" name="Rectangle 6"/>
          <p:cNvSpPr/>
          <p:nvPr/>
        </p:nvSpPr>
        <p:spPr>
          <a:xfrm>
            <a:off x="4509911" y="1238956"/>
            <a:ext cx="1371600" cy="6096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dirty="0" smtClean="0"/>
              <a:t>المدير العام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3623733" y="2534356"/>
            <a:ext cx="1371600" cy="6096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dirty="0" smtClean="0"/>
              <a:t>قسم المنتج</a:t>
            </a:r>
          </a:p>
          <a:p>
            <a:pPr algn="ctr"/>
            <a:r>
              <a:rPr lang="en-US" dirty="0" smtClean="0"/>
              <a:t>C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5452533" y="2534356"/>
            <a:ext cx="1371600" cy="6096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dirty="0" smtClean="0"/>
              <a:t>قسم المنتج</a:t>
            </a:r>
          </a:p>
          <a:p>
            <a:pPr algn="ctr"/>
            <a:r>
              <a:rPr lang="en-US" dirty="0" smtClean="0"/>
              <a:t>B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7509933" y="2534356"/>
            <a:ext cx="1371600" cy="6096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dirty="0" smtClean="0"/>
              <a:t>قسم المنتج</a:t>
            </a:r>
          </a:p>
          <a:p>
            <a:pPr algn="ctr"/>
            <a:r>
              <a:rPr lang="en-US" dirty="0"/>
              <a:t>A</a:t>
            </a:r>
            <a:r>
              <a:rPr lang="ar-DZ" dirty="0" smtClean="0"/>
              <a:t> 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752600" y="2534356"/>
            <a:ext cx="1371600" cy="6096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dirty="0" smtClean="0"/>
              <a:t>قسم المنتج</a:t>
            </a:r>
          </a:p>
          <a:p>
            <a:pPr algn="ctr"/>
            <a:r>
              <a:rPr lang="en-US" dirty="0" smtClean="0"/>
              <a:t>D</a:t>
            </a:r>
            <a:endParaRPr lang="en-US" dirty="0"/>
          </a:p>
        </p:txBody>
      </p:sp>
      <p:cxnSp>
        <p:nvCxnSpPr>
          <p:cNvPr id="12" name="Elbow Connector 11"/>
          <p:cNvCxnSpPr>
            <a:stCxn id="7" idx="2"/>
            <a:endCxn id="10" idx="0"/>
          </p:cNvCxnSpPr>
          <p:nvPr/>
        </p:nvCxnSpPr>
        <p:spPr>
          <a:xfrm rot="16200000" flipH="1">
            <a:off x="6352822" y="691445"/>
            <a:ext cx="685800" cy="3000022"/>
          </a:xfrm>
          <a:prstGeom prst="bentConnector3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3" name="Elbow Connector 12"/>
          <p:cNvCxnSpPr>
            <a:stCxn id="7" idx="2"/>
            <a:endCxn id="11" idx="0"/>
          </p:cNvCxnSpPr>
          <p:nvPr/>
        </p:nvCxnSpPr>
        <p:spPr>
          <a:xfrm rot="5400000">
            <a:off x="3474156" y="812801"/>
            <a:ext cx="685800" cy="2757311"/>
          </a:xfrm>
          <a:prstGeom prst="bentConnector3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4" name="Elbow Connector 13"/>
          <p:cNvCxnSpPr>
            <a:stCxn id="7" idx="2"/>
            <a:endCxn id="8" idx="0"/>
          </p:cNvCxnSpPr>
          <p:nvPr/>
        </p:nvCxnSpPr>
        <p:spPr>
          <a:xfrm rot="5400000">
            <a:off x="4409722" y="1748367"/>
            <a:ext cx="685800" cy="886178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5" name="Elbow Connector 14"/>
          <p:cNvCxnSpPr>
            <a:stCxn id="7" idx="2"/>
            <a:endCxn id="9" idx="0"/>
          </p:cNvCxnSpPr>
          <p:nvPr/>
        </p:nvCxnSpPr>
        <p:spPr>
          <a:xfrm rot="16200000" flipH="1">
            <a:off x="5324122" y="1720145"/>
            <a:ext cx="685800" cy="942622"/>
          </a:xfrm>
          <a:prstGeom prst="bentConnector3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6771922" y="3429000"/>
            <a:ext cx="1000478" cy="6096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dirty="0" smtClean="0"/>
              <a:t>إنتاج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638800" y="3429000"/>
            <a:ext cx="1042811" cy="6096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dirty="0" smtClean="0"/>
              <a:t>تسويق</a:t>
            </a:r>
            <a:endParaRPr lang="en-US" dirty="0"/>
          </a:p>
        </p:txBody>
      </p:sp>
      <p:sp>
        <p:nvSpPr>
          <p:cNvPr id="18" name="Rectangle 17"/>
          <p:cNvSpPr/>
          <p:nvPr/>
        </p:nvSpPr>
        <p:spPr>
          <a:xfrm>
            <a:off x="4586111" y="3429000"/>
            <a:ext cx="942622" cy="6096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dirty="0" smtClean="0"/>
              <a:t>موارد بشرية</a:t>
            </a:r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3038122" y="3482622"/>
            <a:ext cx="1000478" cy="6096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dirty="0" smtClean="0"/>
              <a:t>إنتاج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905000" y="3482622"/>
            <a:ext cx="1042811" cy="6096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dirty="0" smtClean="0"/>
              <a:t>تسويق</a:t>
            </a:r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852311" y="3482622"/>
            <a:ext cx="942622" cy="6096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dirty="0" smtClean="0"/>
              <a:t>موارد بشرية</a:t>
            </a:r>
            <a:endParaRPr lang="en-US" dirty="0"/>
          </a:p>
        </p:txBody>
      </p:sp>
      <p:cxnSp>
        <p:nvCxnSpPr>
          <p:cNvPr id="23" name="Elbow Connector 22"/>
          <p:cNvCxnSpPr>
            <a:stCxn id="11" idx="2"/>
            <a:endCxn id="19" idx="0"/>
          </p:cNvCxnSpPr>
          <p:nvPr/>
        </p:nvCxnSpPr>
        <p:spPr>
          <a:xfrm rot="16200000" flipH="1">
            <a:off x="2819047" y="2763308"/>
            <a:ext cx="338666" cy="1099961"/>
          </a:xfrm>
          <a:prstGeom prst="bentConnector3">
            <a:avLst/>
          </a:prstGeom>
          <a:ln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24" name="Elbow Connector 23"/>
          <p:cNvCxnSpPr>
            <a:stCxn id="9" idx="2"/>
            <a:endCxn id="16" idx="0"/>
          </p:cNvCxnSpPr>
          <p:nvPr/>
        </p:nvCxnSpPr>
        <p:spPr>
          <a:xfrm rot="16200000" flipH="1">
            <a:off x="6562725" y="2719564"/>
            <a:ext cx="285044" cy="1133828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28" name="Elbow Connector 27"/>
          <p:cNvCxnSpPr>
            <a:stCxn id="11" idx="2"/>
            <a:endCxn id="21" idx="0"/>
          </p:cNvCxnSpPr>
          <p:nvPr/>
        </p:nvCxnSpPr>
        <p:spPr>
          <a:xfrm rot="5400000">
            <a:off x="1711678" y="2755900"/>
            <a:ext cx="338666" cy="1114778"/>
          </a:xfrm>
          <a:prstGeom prst="bentConnector3">
            <a:avLst/>
          </a:prstGeom>
          <a:ln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30" name="Elbow Connector 29"/>
          <p:cNvCxnSpPr>
            <a:stCxn id="9" idx="2"/>
            <a:endCxn id="18" idx="0"/>
          </p:cNvCxnSpPr>
          <p:nvPr/>
        </p:nvCxnSpPr>
        <p:spPr>
          <a:xfrm rot="5400000">
            <a:off x="5455356" y="2746023"/>
            <a:ext cx="285044" cy="1080911"/>
          </a:xfrm>
          <a:prstGeom prst="bentConnector3">
            <a:avLst/>
          </a:prstGeom>
          <a:ln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>
            <a:stCxn id="11" idx="2"/>
            <a:endCxn id="20" idx="0"/>
          </p:cNvCxnSpPr>
          <p:nvPr/>
        </p:nvCxnSpPr>
        <p:spPr>
          <a:xfrm flipH="1">
            <a:off x="2426406" y="3143956"/>
            <a:ext cx="11994" cy="33866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>
            <a:stCxn id="9" idx="2"/>
            <a:endCxn id="17" idx="0"/>
          </p:cNvCxnSpPr>
          <p:nvPr/>
        </p:nvCxnSpPr>
        <p:spPr>
          <a:xfrm>
            <a:off x="6138333" y="3143956"/>
            <a:ext cx="21873" cy="28504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>
            <a:stCxn id="10" idx="2"/>
          </p:cNvCxnSpPr>
          <p:nvPr/>
        </p:nvCxnSpPr>
        <p:spPr>
          <a:xfrm>
            <a:off x="8195733" y="3143956"/>
            <a:ext cx="8466" cy="151271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>
            <a:stCxn id="8" idx="2"/>
          </p:cNvCxnSpPr>
          <p:nvPr/>
        </p:nvCxnSpPr>
        <p:spPr>
          <a:xfrm>
            <a:off x="4309533" y="3143956"/>
            <a:ext cx="19755" cy="150706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41" name="Rounded Rectangular Callout 40"/>
          <p:cNvSpPr/>
          <p:nvPr/>
        </p:nvSpPr>
        <p:spPr>
          <a:xfrm>
            <a:off x="1447800" y="4876800"/>
            <a:ext cx="6062133" cy="1219200"/>
          </a:xfrm>
          <a:prstGeom prst="wedgeRoundRectCallout">
            <a:avLst>
              <a:gd name="adj1" fmla="val -14501"/>
              <a:gd name="adj2" fmla="val -91204"/>
              <a:gd name="adj3" fmla="val 16667"/>
            </a:avLst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800" dirty="0" smtClean="0"/>
              <a:t>هذا هيكل حسب الأقسام، أي أن المنظمة مقسمة إلى أقسام ثم تمت هيكلة الأقسام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322882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41" grpId="0" animBg="1"/>
    </p:bldLst>
  </p:timing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3" name="Straight Connector 52"/>
          <p:cNvCxnSpPr>
            <a:stCxn id="26" idx="3"/>
          </p:cNvCxnSpPr>
          <p:nvPr/>
        </p:nvCxnSpPr>
        <p:spPr>
          <a:xfrm flipV="1">
            <a:off x="1495778" y="5462110"/>
            <a:ext cx="6018388" cy="24290"/>
          </a:xfrm>
          <a:prstGeom prst="line">
            <a:avLst/>
          </a:pr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51" name="Straight Connector 50"/>
          <p:cNvCxnSpPr>
            <a:stCxn id="25" idx="3"/>
          </p:cNvCxnSpPr>
          <p:nvPr/>
        </p:nvCxnSpPr>
        <p:spPr>
          <a:xfrm flipV="1">
            <a:off x="1495778" y="4623910"/>
            <a:ext cx="6035321" cy="24290"/>
          </a:xfrm>
          <a:prstGeom prst="line">
            <a:avLst/>
          </a:pr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50" name="Straight Connector 49"/>
          <p:cNvCxnSpPr>
            <a:stCxn id="24" idx="3"/>
            <a:endCxn id="46" idx="1"/>
          </p:cNvCxnSpPr>
          <p:nvPr/>
        </p:nvCxnSpPr>
        <p:spPr>
          <a:xfrm>
            <a:off x="1495778" y="3788531"/>
            <a:ext cx="5501921" cy="2822"/>
          </a:xfrm>
          <a:prstGeom prst="line">
            <a:avLst/>
          </a:pr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4205113" y="313267"/>
            <a:ext cx="5181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/>
              <a:t>الهيكل </a:t>
            </a:r>
            <a:r>
              <a:rPr lang="ar-DZ" sz="2800" dirty="0" err="1"/>
              <a:t>المصفوفي</a:t>
            </a:r>
            <a:endParaRPr lang="en-US" sz="2800" dirty="0"/>
          </a:p>
        </p:txBody>
      </p:sp>
      <p:sp>
        <p:nvSpPr>
          <p:cNvPr id="14" name="Rectangle 13"/>
          <p:cNvSpPr/>
          <p:nvPr/>
        </p:nvSpPr>
        <p:spPr>
          <a:xfrm>
            <a:off x="4315178" y="1217487"/>
            <a:ext cx="1371600" cy="6096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dirty="0" smtClean="0"/>
              <a:t>المدير العام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3429000" y="2512887"/>
            <a:ext cx="1371600" cy="6096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dirty="0" smtClean="0"/>
              <a:t>مدير الموارد البشرية</a:t>
            </a: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5105400" y="2512887"/>
            <a:ext cx="1371600" cy="6096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dirty="0" smtClean="0"/>
              <a:t>مدير الإنتاج</a:t>
            </a:r>
            <a:endParaRPr lang="en-US" dirty="0"/>
          </a:p>
        </p:txBody>
      </p:sp>
      <p:sp>
        <p:nvSpPr>
          <p:cNvPr id="17" name="Rectangle 16"/>
          <p:cNvSpPr/>
          <p:nvPr/>
        </p:nvSpPr>
        <p:spPr>
          <a:xfrm>
            <a:off x="6781800" y="2535465"/>
            <a:ext cx="1371600" cy="6096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dirty="0" smtClean="0"/>
              <a:t>مدير التسويق</a:t>
            </a:r>
            <a:endParaRPr lang="en-US" dirty="0"/>
          </a:p>
        </p:txBody>
      </p:sp>
      <p:sp>
        <p:nvSpPr>
          <p:cNvPr id="18" name="Rectangle 17"/>
          <p:cNvSpPr/>
          <p:nvPr/>
        </p:nvSpPr>
        <p:spPr>
          <a:xfrm>
            <a:off x="1828800" y="2512887"/>
            <a:ext cx="1371600" cy="6096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dirty="0" smtClean="0"/>
              <a:t>مدير المالية والمحاسبة </a:t>
            </a:r>
            <a:endParaRPr lang="en-US" dirty="0"/>
          </a:p>
        </p:txBody>
      </p:sp>
      <p:cxnSp>
        <p:nvCxnSpPr>
          <p:cNvPr id="19" name="Elbow Connector 18"/>
          <p:cNvCxnSpPr>
            <a:stCxn id="14" idx="2"/>
            <a:endCxn id="17" idx="0"/>
          </p:cNvCxnSpPr>
          <p:nvPr/>
        </p:nvCxnSpPr>
        <p:spPr>
          <a:xfrm rot="16200000" flipH="1">
            <a:off x="5880100" y="947965"/>
            <a:ext cx="708378" cy="2466622"/>
          </a:xfrm>
          <a:prstGeom prst="bentConnector3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20" name="Elbow Connector 19"/>
          <p:cNvCxnSpPr>
            <a:stCxn id="14" idx="2"/>
            <a:endCxn id="18" idx="0"/>
          </p:cNvCxnSpPr>
          <p:nvPr/>
        </p:nvCxnSpPr>
        <p:spPr>
          <a:xfrm rot="5400000">
            <a:off x="3414889" y="926798"/>
            <a:ext cx="685800" cy="2486378"/>
          </a:xfrm>
          <a:prstGeom prst="bentConnector3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21" name="Elbow Connector 20"/>
          <p:cNvCxnSpPr>
            <a:stCxn id="14" idx="2"/>
            <a:endCxn id="15" idx="0"/>
          </p:cNvCxnSpPr>
          <p:nvPr/>
        </p:nvCxnSpPr>
        <p:spPr>
          <a:xfrm rot="5400000">
            <a:off x="4214989" y="1726898"/>
            <a:ext cx="685800" cy="886178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22" name="Elbow Connector 21"/>
          <p:cNvCxnSpPr>
            <a:stCxn id="14" idx="2"/>
            <a:endCxn id="16" idx="0"/>
          </p:cNvCxnSpPr>
          <p:nvPr/>
        </p:nvCxnSpPr>
        <p:spPr>
          <a:xfrm rot="16200000" flipH="1">
            <a:off x="5053189" y="1774876"/>
            <a:ext cx="685800" cy="790222"/>
          </a:xfrm>
          <a:prstGeom prst="bentConnector3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24" name="Rectangle 23"/>
          <p:cNvSpPr/>
          <p:nvPr/>
        </p:nvSpPr>
        <p:spPr>
          <a:xfrm>
            <a:off x="124178" y="3483731"/>
            <a:ext cx="1371600" cy="6096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dirty="0" smtClean="0"/>
              <a:t>المنتج </a:t>
            </a:r>
            <a:r>
              <a:rPr lang="en-US" dirty="0" smtClean="0"/>
              <a:t>A</a:t>
            </a:r>
            <a:endParaRPr lang="en-US" dirty="0"/>
          </a:p>
        </p:txBody>
      </p:sp>
      <p:sp>
        <p:nvSpPr>
          <p:cNvPr id="25" name="Rectangle 24"/>
          <p:cNvSpPr/>
          <p:nvPr/>
        </p:nvSpPr>
        <p:spPr>
          <a:xfrm>
            <a:off x="124178" y="4343400"/>
            <a:ext cx="1371600" cy="6096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dirty="0" smtClean="0"/>
              <a:t>المنتج </a:t>
            </a:r>
            <a:r>
              <a:rPr lang="en-US" dirty="0" smtClean="0"/>
              <a:t>  B</a:t>
            </a:r>
            <a:endParaRPr lang="en-US" dirty="0"/>
          </a:p>
        </p:txBody>
      </p:sp>
      <p:sp>
        <p:nvSpPr>
          <p:cNvPr id="26" name="Rectangle 25"/>
          <p:cNvSpPr/>
          <p:nvPr/>
        </p:nvSpPr>
        <p:spPr>
          <a:xfrm>
            <a:off x="124178" y="5181600"/>
            <a:ext cx="1371600" cy="6096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dirty="0" smtClean="0"/>
              <a:t>المنتج </a:t>
            </a:r>
            <a:r>
              <a:rPr lang="en-US" dirty="0" smtClean="0"/>
              <a:t>C</a:t>
            </a:r>
            <a:endParaRPr lang="en-US" dirty="0"/>
          </a:p>
        </p:txBody>
      </p:sp>
      <p:cxnSp>
        <p:nvCxnSpPr>
          <p:cNvPr id="28" name="Straight Connector 27"/>
          <p:cNvCxnSpPr>
            <a:stCxn id="18" idx="2"/>
            <a:endCxn id="39" idx="2"/>
          </p:cNvCxnSpPr>
          <p:nvPr/>
        </p:nvCxnSpPr>
        <p:spPr>
          <a:xfrm>
            <a:off x="2514600" y="3122487"/>
            <a:ext cx="57855" cy="2668713"/>
          </a:xfrm>
          <a:prstGeom prst="line">
            <a:avLst/>
          </a:pr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29" name="Straight Connector 28"/>
          <p:cNvCxnSpPr>
            <a:stCxn id="15" idx="2"/>
            <a:endCxn id="42" idx="2"/>
          </p:cNvCxnSpPr>
          <p:nvPr/>
        </p:nvCxnSpPr>
        <p:spPr>
          <a:xfrm>
            <a:off x="4114800" y="3122487"/>
            <a:ext cx="0" cy="2691291"/>
          </a:xfrm>
          <a:prstGeom prst="line">
            <a:avLst/>
          </a:pr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30" name="Straight Connector 29"/>
          <p:cNvCxnSpPr>
            <a:stCxn id="16" idx="2"/>
            <a:endCxn id="45" idx="2"/>
          </p:cNvCxnSpPr>
          <p:nvPr/>
        </p:nvCxnSpPr>
        <p:spPr>
          <a:xfrm flipH="1">
            <a:off x="5723467" y="3122487"/>
            <a:ext cx="67733" cy="2691291"/>
          </a:xfrm>
          <a:prstGeom prst="line">
            <a:avLst/>
          </a:pr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31" name="Straight Connector 30"/>
          <p:cNvCxnSpPr>
            <a:stCxn id="17" idx="2"/>
            <a:endCxn id="48" idx="2"/>
          </p:cNvCxnSpPr>
          <p:nvPr/>
        </p:nvCxnSpPr>
        <p:spPr>
          <a:xfrm>
            <a:off x="7467600" y="3145065"/>
            <a:ext cx="0" cy="2668713"/>
          </a:xfrm>
          <a:prstGeom prst="line">
            <a:avLst/>
          </a:pr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37" name="Rectangle 36"/>
          <p:cNvSpPr/>
          <p:nvPr/>
        </p:nvSpPr>
        <p:spPr>
          <a:xfrm>
            <a:off x="2102554" y="3463975"/>
            <a:ext cx="1097845" cy="6096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2040465" y="4343400"/>
            <a:ext cx="1097845" cy="6096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9" name="Rectangle 38"/>
          <p:cNvSpPr/>
          <p:nvPr/>
        </p:nvSpPr>
        <p:spPr>
          <a:xfrm>
            <a:off x="2023532" y="5181600"/>
            <a:ext cx="1097845" cy="6096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0" name="Rectangle 39"/>
          <p:cNvSpPr/>
          <p:nvPr/>
        </p:nvSpPr>
        <p:spPr>
          <a:xfrm>
            <a:off x="3644899" y="3486553"/>
            <a:ext cx="1097845" cy="6096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1" name="Rectangle 40"/>
          <p:cNvSpPr/>
          <p:nvPr/>
        </p:nvSpPr>
        <p:spPr>
          <a:xfrm>
            <a:off x="3582810" y="4365978"/>
            <a:ext cx="1097845" cy="6096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2" name="Rectangle 41"/>
          <p:cNvSpPr/>
          <p:nvPr/>
        </p:nvSpPr>
        <p:spPr>
          <a:xfrm>
            <a:off x="3565877" y="5204178"/>
            <a:ext cx="1097845" cy="6096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3" name="Rectangle 42"/>
          <p:cNvSpPr/>
          <p:nvPr/>
        </p:nvSpPr>
        <p:spPr>
          <a:xfrm>
            <a:off x="5253566" y="3486553"/>
            <a:ext cx="1097845" cy="6096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4" name="Rectangle 43"/>
          <p:cNvSpPr/>
          <p:nvPr/>
        </p:nvSpPr>
        <p:spPr>
          <a:xfrm>
            <a:off x="5191477" y="4365978"/>
            <a:ext cx="1097845" cy="6096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5" name="Rectangle 44"/>
          <p:cNvSpPr/>
          <p:nvPr/>
        </p:nvSpPr>
        <p:spPr>
          <a:xfrm>
            <a:off x="5174544" y="5204178"/>
            <a:ext cx="1097845" cy="6096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6" name="Rectangle 45"/>
          <p:cNvSpPr/>
          <p:nvPr/>
        </p:nvSpPr>
        <p:spPr>
          <a:xfrm>
            <a:off x="6997699" y="3486553"/>
            <a:ext cx="1097845" cy="6096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7" name="Rectangle 46"/>
          <p:cNvSpPr/>
          <p:nvPr/>
        </p:nvSpPr>
        <p:spPr>
          <a:xfrm>
            <a:off x="6935610" y="4365978"/>
            <a:ext cx="1097845" cy="6096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8" name="Rectangle 47"/>
          <p:cNvSpPr/>
          <p:nvPr/>
        </p:nvSpPr>
        <p:spPr>
          <a:xfrm>
            <a:off x="6918677" y="5204178"/>
            <a:ext cx="1097845" cy="6096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6" name="Oval Callout 65"/>
          <p:cNvSpPr/>
          <p:nvPr/>
        </p:nvSpPr>
        <p:spPr>
          <a:xfrm>
            <a:off x="-16933" y="458309"/>
            <a:ext cx="3217333" cy="1501422"/>
          </a:xfrm>
          <a:prstGeom prst="wedgeEllipseCallout">
            <a:avLst>
              <a:gd name="adj1" fmla="val 11180"/>
              <a:gd name="adj2" fmla="val 67798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400" dirty="0" smtClean="0"/>
              <a:t>هذا الهيكل </a:t>
            </a:r>
            <a:r>
              <a:rPr lang="ar-DZ" sz="2400" dirty="0" err="1" smtClean="0"/>
              <a:t>المصفوفي</a:t>
            </a:r>
            <a:r>
              <a:rPr lang="ar-DZ" sz="2400" dirty="0" smtClean="0"/>
              <a:t> ويسمى أيضا هيكل حسب </a:t>
            </a:r>
            <a:r>
              <a:rPr lang="ar-DZ" sz="2400" dirty="0"/>
              <a:t>المشروع</a:t>
            </a:r>
            <a:endParaRPr lang="en-US" sz="2400" dirty="0"/>
          </a:p>
          <a:p>
            <a:pPr algn="ctr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426136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  <p:bldP spid="18" grpId="0" animBg="1"/>
      <p:bldP spid="24" grpId="0" animBg="1"/>
      <p:bldP spid="25" grpId="0" animBg="1"/>
      <p:bldP spid="2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66" grpId="0" animBg="1"/>
    </p:bldLst>
  </p:timing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371708" y="304800"/>
            <a:ext cx="4114015" cy="52322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2- المقاربة حسب التشكيلات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3352801" y="833735"/>
            <a:ext cx="62081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dirty="0" smtClean="0"/>
              <a:t> المقاربة حسب التشكيلات جاء بها  </a:t>
            </a:r>
            <a:r>
              <a:rPr lang="en-US" sz="2400" dirty="0" err="1"/>
              <a:t>Mintzberg</a:t>
            </a:r>
            <a:r>
              <a:rPr lang="ar-DZ" sz="2400" dirty="0" smtClean="0"/>
              <a:t>  في 1982</a:t>
            </a:r>
            <a:endParaRPr lang="en-US" sz="2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457200"/>
            <a:ext cx="2859464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6200" y="2743200"/>
            <a:ext cx="3581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DZ" sz="2000" i="1" dirty="0" smtClean="0"/>
              <a:t>أستاذ بجامعة   </a:t>
            </a:r>
            <a:r>
              <a:rPr lang="en-US" sz="2000" i="1" dirty="0" smtClean="0"/>
              <a:t>Mac Gill</a:t>
            </a:r>
            <a:r>
              <a:rPr lang="ar-DZ" sz="2000" i="1" dirty="0" smtClean="0"/>
              <a:t> الكندية</a:t>
            </a:r>
            <a:endParaRPr lang="en-US" sz="2000" i="1" dirty="0" smtClean="0"/>
          </a:p>
          <a:p>
            <a:pPr algn="ctr"/>
            <a:r>
              <a:rPr lang="ar-DZ" sz="2000" i="1" dirty="0" smtClean="0"/>
              <a:t>من مواليد 1939 بكندا</a:t>
            </a:r>
            <a:endParaRPr lang="en-US" sz="2000" i="1" dirty="0"/>
          </a:p>
        </p:txBody>
      </p:sp>
      <p:sp>
        <p:nvSpPr>
          <p:cNvPr id="7" name="TextBox 6"/>
          <p:cNvSpPr txBox="1"/>
          <p:nvPr/>
        </p:nvSpPr>
        <p:spPr>
          <a:xfrm>
            <a:off x="3277619" y="1524000"/>
            <a:ext cx="62081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dirty="0" smtClean="0"/>
              <a:t> في كتابه </a:t>
            </a:r>
            <a:r>
              <a:rPr lang="en-US" sz="2400" dirty="0" smtClean="0"/>
              <a:t>The structuring of organizations</a:t>
            </a:r>
            <a:endParaRPr lang="en-US" sz="24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7141" y="3470842"/>
            <a:ext cx="1753323" cy="28247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4191000" y="2849429"/>
            <a:ext cx="5181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قدم في هذا الكتاب </a:t>
            </a:r>
            <a:r>
              <a:rPr lang="ar-DZ" sz="2800" u="sng" dirty="0" smtClean="0"/>
              <a:t>مقاربة شاملة للمنظمة</a:t>
            </a:r>
            <a:endParaRPr lang="en-US" sz="2800" u="sng" dirty="0"/>
          </a:p>
        </p:txBody>
      </p:sp>
      <p:sp>
        <p:nvSpPr>
          <p:cNvPr id="10" name="TextBox 9"/>
          <p:cNvSpPr txBox="1"/>
          <p:nvPr/>
        </p:nvSpPr>
        <p:spPr>
          <a:xfrm>
            <a:off x="4724400" y="5177141"/>
            <a:ext cx="38297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- ووزن كل منها في الهيكلة</a:t>
            </a:r>
            <a:endParaRPr lang="en-US" sz="2800" dirty="0"/>
          </a:p>
        </p:txBody>
      </p:sp>
      <p:sp>
        <p:nvSpPr>
          <p:cNvPr id="2" name="Rectangle 1"/>
          <p:cNvSpPr/>
          <p:nvPr/>
        </p:nvSpPr>
        <p:spPr>
          <a:xfrm>
            <a:off x="7045473" y="3470842"/>
            <a:ext cx="251543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DZ" sz="2800" dirty="0">
                <a:solidFill>
                  <a:prstClr val="black"/>
                </a:solidFill>
              </a:rPr>
              <a:t>يحلل المنظمة حسب </a:t>
            </a:r>
          </a:p>
        </p:txBody>
      </p:sp>
      <p:sp>
        <p:nvSpPr>
          <p:cNvPr id="6" name="Rectangle 5"/>
          <p:cNvSpPr/>
          <p:nvPr/>
        </p:nvSpPr>
        <p:spPr>
          <a:xfrm>
            <a:off x="7169897" y="4147812"/>
            <a:ext cx="142218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DZ" sz="2800" dirty="0">
                <a:solidFill>
                  <a:prstClr val="black"/>
                </a:solidFill>
              </a:rPr>
              <a:t>- مكوناتها </a:t>
            </a:r>
          </a:p>
        </p:txBody>
      </p:sp>
      <p:sp>
        <p:nvSpPr>
          <p:cNvPr id="8" name="Rectangle 7"/>
          <p:cNvSpPr/>
          <p:nvPr/>
        </p:nvSpPr>
        <p:spPr>
          <a:xfrm>
            <a:off x="4658079" y="4682710"/>
            <a:ext cx="394811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DZ" sz="2800" dirty="0">
                <a:solidFill>
                  <a:prstClr val="black"/>
                </a:solidFill>
              </a:rPr>
              <a:t>- والعلاقة بين مكوناتها</a:t>
            </a:r>
          </a:p>
        </p:txBody>
      </p:sp>
      <p:pic>
        <p:nvPicPr>
          <p:cNvPr id="15" name="Picture 2" descr="http://t2.gstatic.com/images?q=tbn:ANd9GcTXSKcAMRLbqERRd5Ea1WWKU0yZVE_62_m9088aFamiuun8c3s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355536">
            <a:off x="8714439" y="5100217"/>
            <a:ext cx="644046" cy="909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http://t2.gstatic.com/images?q=tbn:ANd9GcTXSKcAMRLbqERRd5Ea1WWKU0yZVE_62_m9088aFamiuun8c3s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355536">
            <a:off x="8714436" y="4570057"/>
            <a:ext cx="644046" cy="909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http://t2.gstatic.com/images?q=tbn:ANd9GcTXSKcAMRLbqERRd5Ea1WWKU0yZVE_62_m9088aFamiuun8c3s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355536">
            <a:off x="8711388" y="4035160"/>
            <a:ext cx="644046" cy="909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5181600" y="2191224"/>
            <a:ext cx="43151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 هي تلخيص وإثراء لنظرية الظرفية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770935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  <p:bldP spid="9" grpId="0"/>
      <p:bldP spid="10" grpId="0"/>
      <p:bldP spid="2" grpId="0"/>
      <p:bldP spid="6" grpId="0"/>
      <p:bldP spid="8" grpId="0"/>
      <p:bldP spid="16" grpId="0"/>
    </p:bldLst>
  </p:timing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0" y="304800"/>
            <a:ext cx="2438400" cy="523220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مكونات المنظمة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5486400" y="990600"/>
            <a:ext cx="37902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dirty="0" smtClean="0">
                <a:latin typeface="Simplified Arabic" pitchFamily="18" charset="-78"/>
                <a:cs typeface="Simplified Arabic" pitchFamily="18" charset="-78"/>
              </a:rPr>
              <a:t>حدد مكونات المنظمة بـ 5 مكونات</a:t>
            </a:r>
            <a:endParaRPr lang="en-US" sz="2400" dirty="0">
              <a:latin typeface="Simplified Arabic" pitchFamily="18" charset="-78"/>
              <a:cs typeface="Simplified Arabic" pitchFamily="18" charset="-7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548489" y="3187738"/>
            <a:ext cx="37902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dirty="0" smtClean="0">
                <a:latin typeface="Simplified Arabic" pitchFamily="18" charset="-78"/>
                <a:cs typeface="Simplified Arabic" pitchFamily="18" charset="-78"/>
              </a:rPr>
              <a:t>مركز العمليات</a:t>
            </a:r>
            <a:endParaRPr lang="en-US" sz="2400" dirty="0">
              <a:latin typeface="Simplified Arabic" pitchFamily="18" charset="-78"/>
              <a:cs typeface="Simplified Arabic" pitchFamily="18" charset="-7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548489" y="3649403"/>
            <a:ext cx="37902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dirty="0" smtClean="0">
                <a:latin typeface="Simplified Arabic" pitchFamily="18" charset="-78"/>
                <a:cs typeface="Simplified Arabic" pitchFamily="18" charset="-78"/>
              </a:rPr>
              <a:t>القمة الاستراتيجية</a:t>
            </a:r>
            <a:endParaRPr lang="en-US" sz="2400" dirty="0">
              <a:latin typeface="Simplified Arabic" pitchFamily="18" charset="-78"/>
              <a:cs typeface="Simplified Arabic" pitchFamily="18" charset="-7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528733" y="4111068"/>
            <a:ext cx="37902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dirty="0" smtClean="0">
                <a:latin typeface="Simplified Arabic" pitchFamily="18" charset="-78"/>
                <a:cs typeface="Simplified Arabic" pitchFamily="18" charset="-78"/>
              </a:rPr>
              <a:t>الخط السلمي</a:t>
            </a:r>
            <a:endParaRPr lang="en-US" sz="2400" dirty="0">
              <a:latin typeface="Simplified Arabic" pitchFamily="18" charset="-78"/>
              <a:cs typeface="Simplified Arabic" pitchFamily="18" charset="-7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752622" y="4776789"/>
            <a:ext cx="45381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dirty="0" smtClean="0">
                <a:latin typeface="Simplified Arabic" pitchFamily="18" charset="-78"/>
                <a:cs typeface="Simplified Arabic" pitchFamily="18" charset="-78"/>
              </a:rPr>
              <a:t>الهيئة التكنولوجية </a:t>
            </a:r>
            <a:r>
              <a:rPr lang="fr-FR" sz="2400" dirty="0" smtClean="0">
                <a:latin typeface="Simplified Arabic" pitchFamily="18" charset="-78"/>
                <a:cs typeface="Simplified Arabic" pitchFamily="18" charset="-78"/>
              </a:rPr>
              <a:t>(</a:t>
            </a:r>
            <a:r>
              <a:rPr lang="en-US" sz="2400" dirty="0" err="1" smtClean="0"/>
              <a:t>technostructure</a:t>
            </a:r>
            <a:r>
              <a:rPr lang="en-US" sz="2400" dirty="0" smtClean="0"/>
              <a:t>)</a:t>
            </a:r>
            <a:endParaRPr lang="en-US" sz="2400" dirty="0">
              <a:latin typeface="Simplified Arabic" pitchFamily="18" charset="-78"/>
              <a:cs typeface="Simplified Arabic" pitchFamily="18" charset="-78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534378" y="5034398"/>
            <a:ext cx="37902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dirty="0" smtClean="0">
                <a:latin typeface="Simplified Arabic" pitchFamily="18" charset="-78"/>
                <a:cs typeface="Simplified Arabic" pitchFamily="18" charset="-78"/>
              </a:rPr>
              <a:t>الدعم اللوجيستي</a:t>
            </a:r>
            <a:endParaRPr lang="en-US" sz="2400" dirty="0">
              <a:latin typeface="Simplified Arabic" pitchFamily="18" charset="-78"/>
              <a:cs typeface="Simplified Arabic" pitchFamily="18" charset="-78"/>
            </a:endParaRPr>
          </a:p>
        </p:txBody>
      </p:sp>
      <p:grpSp>
        <p:nvGrpSpPr>
          <p:cNvPr id="28" name="Group 27"/>
          <p:cNvGrpSpPr/>
          <p:nvPr/>
        </p:nvGrpSpPr>
        <p:grpSpPr>
          <a:xfrm>
            <a:off x="0" y="1007533"/>
            <a:ext cx="5149850" cy="4599940"/>
            <a:chOff x="3886200" y="1092898"/>
            <a:chExt cx="5149850" cy="4599940"/>
          </a:xfrm>
        </p:grpSpPr>
        <p:pic>
          <p:nvPicPr>
            <p:cNvPr id="30" name="Picture 29" descr="http://www.memoireonline.com/07/06/192/organisation-unite-hoteliere7.png"/>
            <p:cNvPicPr/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86200" y="1092898"/>
              <a:ext cx="5149850" cy="459994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" name="TextBox 9"/>
            <p:cNvSpPr txBox="1"/>
            <p:nvPr/>
          </p:nvSpPr>
          <p:spPr>
            <a:xfrm>
              <a:off x="5850466" y="1245174"/>
              <a:ext cx="1143000" cy="646331"/>
            </a:xfrm>
            <a:prstGeom prst="rect">
              <a:avLst/>
            </a:prstGeom>
            <a:solidFill>
              <a:schemeClr val="accent1"/>
            </a:solidFill>
          </p:spPr>
          <p:txBody>
            <a:bodyPr wrap="square" rtlCol="0">
              <a:spAutoFit/>
            </a:bodyPr>
            <a:lstStyle/>
            <a:p>
              <a:r>
                <a:rPr lang="ar-DZ" dirty="0" smtClean="0"/>
                <a:t>القمة الاستراتيجية</a:t>
              </a:r>
              <a:endParaRPr lang="en-US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6164302" y="2593642"/>
              <a:ext cx="553998" cy="1444958"/>
            </a:xfrm>
            <a:prstGeom prst="rect">
              <a:avLst/>
            </a:prstGeom>
            <a:solidFill>
              <a:schemeClr val="accent1"/>
            </a:solidFill>
          </p:spPr>
          <p:txBody>
            <a:bodyPr vert="vert270" wrap="square" rtlCol="0">
              <a:spAutoFit/>
            </a:bodyPr>
            <a:lstStyle/>
            <a:p>
              <a:r>
                <a:rPr lang="ar-DZ" sz="2400" b="1" dirty="0" smtClean="0"/>
                <a:t>الخط السلمي</a:t>
              </a:r>
              <a:endParaRPr lang="en-US" sz="2400" b="1" dirty="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6035322" y="4600545"/>
              <a:ext cx="1365956" cy="954107"/>
            </a:xfrm>
            <a:prstGeom prst="rect">
              <a:avLst/>
            </a:prstGeom>
            <a:solidFill>
              <a:schemeClr val="accent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ar-DZ" sz="2800" dirty="0" smtClean="0"/>
                <a:t>المركز العملي</a:t>
              </a:r>
              <a:endParaRPr lang="en-US" sz="2800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4724400" y="2800529"/>
              <a:ext cx="1025879" cy="646331"/>
            </a:xfrm>
            <a:prstGeom prst="rect">
              <a:avLst/>
            </a:prstGeom>
            <a:solidFill>
              <a:schemeClr val="accent1"/>
            </a:solidFill>
          </p:spPr>
          <p:txBody>
            <a:bodyPr wrap="square" rtlCol="0">
              <a:spAutoFit/>
            </a:bodyPr>
            <a:lstStyle/>
            <a:p>
              <a:r>
                <a:rPr lang="ar-DZ" dirty="0" smtClean="0"/>
                <a:t>الهيئة التكنولوجية</a:t>
              </a:r>
              <a:endParaRPr lang="en-US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7150100" y="2662029"/>
              <a:ext cx="1003300" cy="707886"/>
            </a:xfrm>
            <a:prstGeom prst="rect">
              <a:avLst/>
            </a:prstGeom>
            <a:solidFill>
              <a:schemeClr val="accent1"/>
            </a:solidFill>
          </p:spPr>
          <p:txBody>
            <a:bodyPr wrap="square" rtlCol="0">
              <a:spAutoFit/>
            </a:bodyPr>
            <a:lstStyle/>
            <a:p>
              <a:r>
                <a:rPr lang="ar-DZ" sz="2000" dirty="0" smtClean="0"/>
                <a:t>الدعم اللوجيستي</a:t>
              </a:r>
              <a:endParaRPr lang="en-US" sz="2000" dirty="0"/>
            </a:p>
          </p:txBody>
        </p:sp>
      </p:grpSp>
      <p:sp>
        <p:nvSpPr>
          <p:cNvPr id="29" name="Rectangle 28"/>
          <p:cNvSpPr/>
          <p:nvPr/>
        </p:nvSpPr>
        <p:spPr>
          <a:xfrm>
            <a:off x="2278102" y="1806140"/>
            <a:ext cx="477798" cy="1750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1964266" y="1159808"/>
            <a:ext cx="1143000" cy="6463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/>
          <p:cNvSpPr/>
          <p:nvPr/>
        </p:nvSpPr>
        <p:spPr>
          <a:xfrm>
            <a:off x="3200400" y="2563972"/>
            <a:ext cx="1066800" cy="7205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/>
          <p:cNvSpPr/>
          <p:nvPr/>
        </p:nvSpPr>
        <p:spPr>
          <a:xfrm>
            <a:off x="838200" y="2620206"/>
            <a:ext cx="1068916" cy="8266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/>
          <p:cNvSpPr/>
          <p:nvPr/>
        </p:nvSpPr>
        <p:spPr>
          <a:xfrm>
            <a:off x="2146300" y="4445976"/>
            <a:ext cx="1368778" cy="10233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/>
          <p:cNvSpPr/>
          <p:nvPr/>
        </p:nvSpPr>
        <p:spPr>
          <a:xfrm>
            <a:off x="2280924" y="2498130"/>
            <a:ext cx="592098" cy="14551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4343400"/>
            <a:ext cx="5791200" cy="13452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838200" y="828021"/>
            <a:ext cx="3124200" cy="8483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 rot="1303506">
            <a:off x="627347" y="1618189"/>
            <a:ext cx="1447584" cy="287175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 rot="20061832">
            <a:off x="3088993" y="1449008"/>
            <a:ext cx="1724296" cy="313884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219200" y="1676401"/>
            <a:ext cx="2895600" cy="29794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170" name="Picture 2" descr="http://t3.gstatic.com/images?q=tbn:ANd9GcQ1N-FM1TSwehyoYrOpZRtZQcUr_iHQiBUqNtCIMb5PfUCjD-Q2H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8562" y="1371906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0467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7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 animBg="1"/>
      <p:bldP spid="11" grpId="0" animBg="1"/>
      <p:bldP spid="12" grpId="0" animBg="1"/>
      <p:bldP spid="25" grpId="0" animBg="1"/>
      <p:bldP spid="13" grpId="0" animBg="1"/>
    </p:bldLst>
  </p:timing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/>
          <p:cNvGrpSpPr/>
          <p:nvPr/>
        </p:nvGrpSpPr>
        <p:grpSpPr>
          <a:xfrm>
            <a:off x="0" y="1007533"/>
            <a:ext cx="5149850" cy="4599940"/>
            <a:chOff x="3886200" y="1092898"/>
            <a:chExt cx="5149850" cy="4599940"/>
          </a:xfrm>
        </p:grpSpPr>
        <p:pic>
          <p:nvPicPr>
            <p:cNvPr id="30" name="Picture 29" descr="http://www.memoireonline.com/07/06/192/organisation-unite-hoteliere7.png"/>
            <p:cNvPicPr/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86200" y="1092898"/>
              <a:ext cx="5149850" cy="459994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" name="TextBox 9"/>
            <p:cNvSpPr txBox="1"/>
            <p:nvPr/>
          </p:nvSpPr>
          <p:spPr>
            <a:xfrm>
              <a:off x="5850466" y="1245174"/>
              <a:ext cx="1143000" cy="646331"/>
            </a:xfrm>
            <a:prstGeom prst="rect">
              <a:avLst/>
            </a:prstGeom>
            <a:solidFill>
              <a:schemeClr val="accent1"/>
            </a:solidFill>
          </p:spPr>
          <p:txBody>
            <a:bodyPr wrap="square" rtlCol="0">
              <a:spAutoFit/>
            </a:bodyPr>
            <a:lstStyle/>
            <a:p>
              <a:r>
                <a:rPr lang="ar-DZ" dirty="0" smtClean="0">
                  <a:solidFill>
                    <a:prstClr val="black"/>
                  </a:solidFill>
                </a:rPr>
                <a:t>القمة الاستراتيجية</a:t>
              </a: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6164302" y="2593642"/>
              <a:ext cx="553998" cy="1444958"/>
            </a:xfrm>
            <a:prstGeom prst="rect">
              <a:avLst/>
            </a:prstGeom>
            <a:solidFill>
              <a:schemeClr val="accent1"/>
            </a:solidFill>
          </p:spPr>
          <p:txBody>
            <a:bodyPr vert="vert270" wrap="square" rtlCol="0">
              <a:spAutoFit/>
            </a:bodyPr>
            <a:lstStyle/>
            <a:p>
              <a:r>
                <a:rPr lang="ar-DZ" sz="2400" b="1" dirty="0" smtClean="0">
                  <a:solidFill>
                    <a:prstClr val="black"/>
                  </a:solidFill>
                </a:rPr>
                <a:t>الخط السلمي</a:t>
              </a:r>
              <a:endParaRPr lang="en-US" sz="2400" b="1" dirty="0">
                <a:solidFill>
                  <a:prstClr val="black"/>
                </a:solidFill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6035322" y="4600545"/>
              <a:ext cx="1365956" cy="954107"/>
            </a:xfrm>
            <a:prstGeom prst="rect">
              <a:avLst/>
            </a:prstGeom>
            <a:solidFill>
              <a:schemeClr val="accent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ar-DZ" sz="2800" dirty="0" smtClean="0">
                  <a:solidFill>
                    <a:prstClr val="black"/>
                  </a:solidFill>
                </a:rPr>
                <a:t>المركز العملي</a:t>
              </a:r>
              <a:endParaRPr lang="en-US" sz="2800" dirty="0">
                <a:solidFill>
                  <a:prstClr val="black"/>
                </a:solidFill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4724400" y="2800529"/>
              <a:ext cx="1025879" cy="646331"/>
            </a:xfrm>
            <a:prstGeom prst="rect">
              <a:avLst/>
            </a:prstGeom>
            <a:solidFill>
              <a:schemeClr val="accent1"/>
            </a:solidFill>
          </p:spPr>
          <p:txBody>
            <a:bodyPr wrap="square" rtlCol="0">
              <a:spAutoFit/>
            </a:bodyPr>
            <a:lstStyle/>
            <a:p>
              <a:r>
                <a:rPr lang="ar-DZ" dirty="0" smtClean="0">
                  <a:solidFill>
                    <a:prstClr val="black"/>
                  </a:solidFill>
                </a:rPr>
                <a:t>الهيئة التكنولوجية</a:t>
              </a: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7150100" y="2662029"/>
              <a:ext cx="1003300" cy="707886"/>
            </a:xfrm>
            <a:prstGeom prst="rect">
              <a:avLst/>
            </a:prstGeom>
            <a:solidFill>
              <a:schemeClr val="accent1"/>
            </a:solidFill>
          </p:spPr>
          <p:txBody>
            <a:bodyPr wrap="square" rtlCol="0">
              <a:spAutoFit/>
            </a:bodyPr>
            <a:lstStyle/>
            <a:p>
              <a:r>
                <a:rPr lang="ar-DZ" sz="2000" dirty="0" smtClean="0">
                  <a:solidFill>
                    <a:prstClr val="black"/>
                  </a:solidFill>
                </a:rPr>
                <a:t>الدعم اللوجيستي</a:t>
              </a:r>
              <a:endParaRPr lang="en-US" sz="2000" dirty="0">
                <a:solidFill>
                  <a:prstClr val="black"/>
                </a:solidFill>
              </a:endParaRPr>
            </a:p>
          </p:txBody>
        </p:sp>
      </p:grpSp>
      <p:sp>
        <p:nvSpPr>
          <p:cNvPr id="29" name="Rectangle 28"/>
          <p:cNvSpPr/>
          <p:nvPr/>
        </p:nvSpPr>
        <p:spPr>
          <a:xfrm>
            <a:off x="2278102" y="1806140"/>
            <a:ext cx="477798" cy="1750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11" name="Picture 2" descr="http://t3.gstatic.com/images?q=tbn:ANd9GcQ1N-FM1TSwehyoYrOpZRtZQcUr_iHQiBUqNtCIMb5PfUCjD-Q2H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1966766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7211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7318022" y="378767"/>
            <a:ext cx="1895122" cy="52322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ar-DZ" sz="2800" dirty="0" smtClean="0">
                <a:latin typeface="Simplified Arabic" pitchFamily="18" charset="-78"/>
                <a:cs typeface="Simplified Arabic" pitchFamily="18" charset="-78"/>
              </a:rPr>
              <a:t>مركز العمليات</a:t>
            </a:r>
            <a:endParaRPr lang="en-US" sz="2800" dirty="0">
              <a:latin typeface="Simplified Arabic" pitchFamily="18" charset="-78"/>
              <a:cs typeface="Simplified Arabic" pitchFamily="18" charset="-78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990977" y="1112176"/>
            <a:ext cx="487080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>
                <a:latin typeface="Simplified Arabic" pitchFamily="18" charset="-78"/>
                <a:cs typeface="Simplified Arabic" pitchFamily="18" charset="-78"/>
              </a:rPr>
              <a:t>يضم العناصر التي تنتج بنفسها المنتجات أو الخدمات أو تساعد على إنتاجها</a:t>
            </a:r>
            <a:endParaRPr lang="en-US" sz="2800" dirty="0">
              <a:latin typeface="Simplified Arabic" pitchFamily="18" charset="-78"/>
              <a:cs typeface="Simplified Arabic" pitchFamily="18" charset="-78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622323" y="2190929"/>
            <a:ext cx="52112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>
                <a:latin typeface="Simplified Arabic" pitchFamily="18" charset="-78"/>
                <a:cs typeface="Simplified Arabic" pitchFamily="18" charset="-78"/>
              </a:rPr>
              <a:t>هذا المركز هو لب المنظمة</a:t>
            </a:r>
            <a:endParaRPr lang="en-US" sz="2800" dirty="0">
              <a:latin typeface="Simplified Arabic" pitchFamily="18" charset="-78"/>
              <a:cs typeface="Simplified Arabic" pitchFamily="18" charset="-78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600200" y="2715173"/>
            <a:ext cx="723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>
                <a:latin typeface="Simplified Arabic" pitchFamily="18" charset="-78"/>
                <a:cs typeface="Simplified Arabic" pitchFamily="18" charset="-78"/>
              </a:rPr>
              <a:t>هو الذي يمكّن كل المكونات (أي المنظمة) من العيش و البقاء</a:t>
            </a:r>
            <a:endParaRPr lang="en-US" sz="2800" dirty="0">
              <a:latin typeface="Simplified Arabic" pitchFamily="18" charset="-78"/>
              <a:cs typeface="Simplified Arabic" pitchFamily="18" charset="-78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781800" y="3431232"/>
            <a:ext cx="2542822" cy="52322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ar-DZ" sz="2800" dirty="0" smtClean="0">
                <a:latin typeface="Simplified Arabic" pitchFamily="18" charset="-78"/>
                <a:cs typeface="Simplified Arabic" pitchFamily="18" charset="-78"/>
              </a:rPr>
              <a:t>القمة الاستراتيجية</a:t>
            </a:r>
            <a:endParaRPr lang="en-US" sz="2800" dirty="0">
              <a:latin typeface="Simplified Arabic" pitchFamily="18" charset="-78"/>
              <a:cs typeface="Simplified Arabic" pitchFamily="18" charset="-78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698746" y="3962400"/>
            <a:ext cx="57446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>
                <a:latin typeface="Simplified Arabic" pitchFamily="18" charset="-78"/>
                <a:cs typeface="Simplified Arabic" pitchFamily="18" charset="-78"/>
              </a:rPr>
              <a:t>تضم الإدارة العليا (مديرون، مستشارون) </a:t>
            </a:r>
            <a:endParaRPr lang="en-US" sz="2800" dirty="0">
              <a:latin typeface="Simplified Arabic" pitchFamily="18" charset="-78"/>
              <a:cs typeface="Simplified Arabic" pitchFamily="18" charset="-78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702983" y="4498032"/>
            <a:ext cx="57446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>
                <a:latin typeface="Simplified Arabic" pitchFamily="18" charset="-78"/>
                <a:cs typeface="Simplified Arabic" pitchFamily="18" charset="-78"/>
              </a:rPr>
              <a:t>تمكّن المنظمة من القيام بمهمتها (تحقيق رسالتها)</a:t>
            </a:r>
            <a:endParaRPr lang="en-US" sz="2800" dirty="0">
              <a:latin typeface="Simplified Arabic" pitchFamily="18" charset="-78"/>
              <a:cs typeface="Simplified Arabic" pitchFamily="18" charset="-78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705805" y="5136444"/>
            <a:ext cx="57446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>
                <a:latin typeface="Simplified Arabic" pitchFamily="18" charset="-78"/>
                <a:cs typeface="Simplified Arabic" pitchFamily="18" charset="-78"/>
              </a:rPr>
              <a:t>تمثل القوة المفاوضة (المتعاملة) مع والبيئة</a:t>
            </a:r>
            <a:endParaRPr lang="en-US" sz="2800" dirty="0">
              <a:latin typeface="Simplified Arabic" pitchFamily="18" charset="-78"/>
              <a:cs typeface="Simplified Arabic" pitchFamily="18" charset="-78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62000" y="5659664"/>
            <a:ext cx="8000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>
                <a:latin typeface="Simplified Arabic" pitchFamily="18" charset="-78"/>
                <a:cs typeface="Simplified Arabic" pitchFamily="18" charset="-78"/>
              </a:rPr>
              <a:t>تبحث عن خدمة القوى المتحكمة في المنظمة أو التي لها سلطة عليها  </a:t>
            </a:r>
            <a:endParaRPr lang="en-US" sz="2800" dirty="0">
              <a:latin typeface="Simplified Arabic" pitchFamily="18" charset="-78"/>
              <a:cs typeface="Simplified Arabic" pitchFamily="18" charset="-78"/>
            </a:endParaRPr>
          </a:p>
        </p:txBody>
      </p:sp>
      <p:pic>
        <p:nvPicPr>
          <p:cNvPr id="21" name="Picture 20" descr="http://www.memoireonline.com/07/06/192/organisation-unite-hoteliere7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89" y="14111"/>
            <a:ext cx="2266244" cy="157511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Picture 27" descr="http://www.memoireonline.com/07/06/192/organisation-unite-hoteliere7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50" y="3105769"/>
            <a:ext cx="2317750" cy="192343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" name="Straight Arrow Connector 2"/>
          <p:cNvCxnSpPr/>
          <p:nvPr/>
        </p:nvCxnSpPr>
        <p:spPr>
          <a:xfrm flipH="1" flipV="1">
            <a:off x="1524000" y="3276600"/>
            <a:ext cx="5334000" cy="41624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 flipH="1">
            <a:off x="2209800" y="640377"/>
            <a:ext cx="4953000" cy="65502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02136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/>
      <p:bldP spid="14" grpId="0"/>
      <p:bldP spid="15" grpId="0"/>
      <p:bldP spid="16" grpId="0" animBg="1"/>
      <p:bldP spid="17" grpId="0"/>
      <p:bldP spid="18" grpId="0"/>
      <p:bldP spid="19" grpId="0"/>
      <p:bldP spid="20" grpId="0"/>
    </p:bldLst>
  </p:timing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0" y="304800"/>
            <a:ext cx="2037644" cy="52322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ar-DZ" sz="2800" dirty="0" smtClean="0">
                <a:latin typeface="Simplified Arabic" pitchFamily="18" charset="-78"/>
                <a:cs typeface="Simplified Arabic" pitchFamily="18" charset="-78"/>
              </a:rPr>
              <a:t>الخط السلمي</a:t>
            </a:r>
            <a:endParaRPr lang="en-US" sz="2800" dirty="0">
              <a:latin typeface="Simplified Arabic" pitchFamily="18" charset="-78"/>
              <a:cs typeface="Simplified Arabic" pitchFamily="18" charset="-78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427111" y="908947"/>
            <a:ext cx="69144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>
                <a:latin typeface="Simplified Arabic" pitchFamily="18" charset="-78"/>
                <a:cs typeface="Simplified Arabic" pitchFamily="18" charset="-78"/>
              </a:rPr>
              <a:t>يربط بين القمة الاستراتيجية ومركز العمليات</a:t>
            </a:r>
            <a:endParaRPr lang="en-US" sz="2800" dirty="0">
              <a:latin typeface="Simplified Arabic" pitchFamily="18" charset="-78"/>
              <a:cs typeface="Simplified Arabic" pitchFamily="18" charset="-7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14600" y="1432167"/>
            <a:ext cx="696242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>
                <a:latin typeface="Simplified Arabic" pitchFamily="18" charset="-78"/>
                <a:cs typeface="Simplified Arabic" pitchFamily="18" charset="-78"/>
              </a:rPr>
              <a:t>الخط الذي من خلاله تصل توجيهات القمة الاستراتيجية إلى المنفذين</a:t>
            </a:r>
            <a:endParaRPr lang="en-US" sz="2800" dirty="0">
              <a:latin typeface="Simplified Arabic" pitchFamily="18" charset="-78"/>
              <a:cs typeface="Simplified Arabic" pitchFamily="18" charset="-7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724400" y="2362200"/>
            <a:ext cx="4665133" cy="52322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ar-DZ" sz="2800" dirty="0" smtClean="0">
                <a:latin typeface="Simplified Arabic" pitchFamily="18" charset="-78"/>
                <a:cs typeface="Simplified Arabic" pitchFamily="18" charset="-78"/>
              </a:rPr>
              <a:t>الهيئة التكنولوجية </a:t>
            </a:r>
            <a:r>
              <a:rPr lang="fr-FR" sz="2800" dirty="0" smtClean="0">
                <a:latin typeface="Simplified Arabic" pitchFamily="18" charset="-78"/>
                <a:cs typeface="Simplified Arabic" pitchFamily="18" charset="-78"/>
              </a:rPr>
              <a:t>(</a:t>
            </a:r>
            <a:r>
              <a:rPr lang="en-US" sz="2400" dirty="0" err="1" smtClean="0"/>
              <a:t>technostructure</a:t>
            </a:r>
            <a:r>
              <a:rPr lang="en-US" sz="2800" dirty="0" smtClean="0"/>
              <a:t>)</a:t>
            </a:r>
            <a:endParaRPr lang="en-US" sz="2800" dirty="0">
              <a:latin typeface="Simplified Arabic" pitchFamily="18" charset="-78"/>
              <a:cs typeface="Simplified Arabic" pitchFamily="18" charset="-7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357966" y="2980772"/>
            <a:ext cx="70527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>
                <a:latin typeface="Simplified Arabic" pitchFamily="18" charset="-78"/>
                <a:cs typeface="Simplified Arabic" pitchFamily="18" charset="-78"/>
              </a:rPr>
              <a:t>تضم المحللين والخبراء الذين يقومون بالتخطط وتحليل العمل</a:t>
            </a:r>
            <a:endParaRPr lang="en-US" sz="2800" dirty="0">
              <a:latin typeface="Simplified Arabic" pitchFamily="18" charset="-78"/>
              <a:cs typeface="Simplified Arabic" pitchFamily="18" charset="-7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514600" y="3512740"/>
            <a:ext cx="62145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>
                <a:latin typeface="Simplified Arabic" pitchFamily="18" charset="-78"/>
                <a:cs typeface="Simplified Arabic" pitchFamily="18" charset="-78"/>
              </a:rPr>
              <a:t>لا يتبعون للخط السلمي</a:t>
            </a:r>
            <a:endParaRPr lang="en-US" sz="2800" dirty="0">
              <a:latin typeface="Simplified Arabic" pitchFamily="18" charset="-78"/>
              <a:cs typeface="Simplified Arabic" pitchFamily="18" charset="-78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514600" y="3974405"/>
            <a:ext cx="62145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>
                <a:latin typeface="Simplified Arabic" pitchFamily="18" charset="-78"/>
                <a:cs typeface="Simplified Arabic" pitchFamily="18" charset="-78"/>
              </a:rPr>
              <a:t>لهم اتصال غير رسمي</a:t>
            </a:r>
            <a:endParaRPr lang="en-US" sz="2800" dirty="0">
              <a:latin typeface="Simplified Arabic" pitchFamily="18" charset="-78"/>
              <a:cs typeface="Simplified Arabic" pitchFamily="18" charset="-78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858000" y="4876800"/>
            <a:ext cx="2785532" cy="52322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ar-DZ" sz="2800" dirty="0" smtClean="0">
                <a:latin typeface="Simplified Arabic" pitchFamily="18" charset="-78"/>
                <a:cs typeface="Simplified Arabic" pitchFamily="18" charset="-78"/>
              </a:rPr>
              <a:t>الدعم اللوجيستي</a:t>
            </a:r>
            <a:endParaRPr lang="en-US" sz="2800" dirty="0">
              <a:latin typeface="Simplified Arabic" pitchFamily="18" charset="-78"/>
              <a:cs typeface="Simplified Arabic" pitchFamily="18" charset="-78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151943" y="5404667"/>
            <a:ext cx="74647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>
                <a:latin typeface="Simplified Arabic" pitchFamily="18" charset="-78"/>
                <a:cs typeface="Simplified Arabic" pitchFamily="18" charset="-78"/>
              </a:rPr>
              <a:t>كل الهيئات الداخلية التي تقدم الدعم للمنظمة من أجل التشغيل</a:t>
            </a:r>
            <a:endParaRPr lang="en-US" sz="2800" dirty="0">
              <a:latin typeface="Simplified Arabic" pitchFamily="18" charset="-78"/>
              <a:cs typeface="Simplified Arabic" pitchFamily="18" charset="-78"/>
            </a:endParaRPr>
          </a:p>
        </p:txBody>
      </p:sp>
      <p:pic>
        <p:nvPicPr>
          <p:cNvPr id="11" name="Picture 10" descr="http://www.memoireonline.com/07/06/192/organisation-unite-hoteliere7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525" y="53328"/>
            <a:ext cx="2317750" cy="19234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11" descr="http://www.memoireonline.com/07/06/192/organisation-unite-hoteliere7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19726"/>
            <a:ext cx="2317750" cy="19234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12" descr="http://www.memoireonline.com/07/06/192/organisation-unite-hoteliere7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442951"/>
            <a:ext cx="2317750" cy="192343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" name="Straight Arrow Connector 14"/>
          <p:cNvCxnSpPr/>
          <p:nvPr/>
        </p:nvCxnSpPr>
        <p:spPr>
          <a:xfrm flipH="1">
            <a:off x="1295400" y="566410"/>
            <a:ext cx="6162322" cy="60414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H="1">
            <a:off x="609600" y="2623810"/>
            <a:ext cx="4114800" cy="36661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H="1">
            <a:off x="1828800" y="5138410"/>
            <a:ext cx="5486400" cy="10500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39038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  <p:bldP spid="5" grpId="0" animBg="1"/>
      <p:bldP spid="6" grpId="0"/>
      <p:bldP spid="7" grpId="0"/>
      <p:bldP spid="8" grpId="0"/>
      <p:bldP spid="9" grpId="0" animBg="1"/>
      <p:bldP spid="10" grpId="0"/>
    </p:bldLst>
  </p:timing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855178" y="228600"/>
            <a:ext cx="2438400" cy="523220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آليات التنسيق</a:t>
            </a:r>
            <a:endParaRPr lang="en-US" sz="2800" dirty="0"/>
          </a:p>
        </p:txBody>
      </p:sp>
      <p:sp>
        <p:nvSpPr>
          <p:cNvPr id="24" name="TextBox 23"/>
          <p:cNvSpPr txBox="1"/>
          <p:nvPr/>
        </p:nvSpPr>
        <p:spPr>
          <a:xfrm>
            <a:off x="3716867" y="990600"/>
            <a:ext cx="557671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بعد تقسيم العمل بين المكونات، يأتي التنسيق بين هذه المكونات </a:t>
            </a:r>
            <a:endParaRPr lang="en-US" sz="2800" dirty="0"/>
          </a:p>
        </p:txBody>
      </p:sp>
      <p:sp>
        <p:nvSpPr>
          <p:cNvPr id="25" name="TextBox 24"/>
          <p:cNvSpPr txBox="1"/>
          <p:nvPr/>
        </p:nvSpPr>
        <p:spPr>
          <a:xfrm>
            <a:off x="4418520" y="4038600"/>
            <a:ext cx="50263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حصر </a:t>
            </a:r>
            <a:r>
              <a:rPr lang="en-US" sz="2800" dirty="0" err="1" smtClean="0"/>
              <a:t>Mintzberg</a:t>
            </a:r>
            <a:r>
              <a:rPr lang="ar-DZ" sz="2800" dirty="0" smtClean="0"/>
              <a:t>  5 آليات للتنسيق</a:t>
            </a:r>
            <a:endParaRPr lang="en-US" sz="2800" dirty="0"/>
          </a:p>
        </p:txBody>
      </p:sp>
      <p:sp>
        <p:nvSpPr>
          <p:cNvPr id="29" name="TextBox 28"/>
          <p:cNvSpPr txBox="1"/>
          <p:nvPr/>
        </p:nvSpPr>
        <p:spPr>
          <a:xfrm>
            <a:off x="3676276" y="4876800"/>
            <a:ext cx="57686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يمكن أن يتواجد أكثر من آلية في نفس الوقت</a:t>
            </a:r>
            <a:endParaRPr lang="en-US" sz="2800" dirty="0"/>
          </a:p>
        </p:txBody>
      </p:sp>
      <p:sp>
        <p:nvSpPr>
          <p:cNvPr id="15" name="TextBox 14"/>
          <p:cNvSpPr txBox="1"/>
          <p:nvPr/>
        </p:nvSpPr>
        <p:spPr>
          <a:xfrm>
            <a:off x="2895931" y="2362200"/>
            <a:ext cx="654896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يمكن أن يتم التنسيق بالطريقة التقليدية، أي عن طريق </a:t>
            </a:r>
            <a:r>
              <a:rPr lang="ar-DZ" sz="2800" u="sng" dirty="0" smtClean="0"/>
              <a:t>الهيئة المشرفة</a:t>
            </a:r>
            <a:r>
              <a:rPr lang="ar-DZ" sz="2800" dirty="0" smtClean="0"/>
              <a:t>، ويمكن أن يتم من خلال </a:t>
            </a:r>
            <a:r>
              <a:rPr lang="ar-DZ" sz="2800" u="sng" dirty="0" smtClean="0"/>
              <a:t>التعاون المتبادل </a:t>
            </a:r>
            <a:r>
              <a:rPr lang="ar-DZ" sz="2800" dirty="0" smtClean="0"/>
              <a:t>بين المعنيين أو من خلال </a:t>
            </a:r>
            <a:r>
              <a:rPr lang="ar-DZ" sz="2800" u="sng" dirty="0" smtClean="0"/>
              <a:t>إعداد معايير</a:t>
            </a:r>
            <a:endParaRPr lang="en-US" sz="2800" u="sng" dirty="0"/>
          </a:p>
        </p:txBody>
      </p:sp>
      <p:pic>
        <p:nvPicPr>
          <p:cNvPr id="8194" name="Picture 2" descr="http://t3.gstatic.com/images?q=tbn:ANd9GcQ1N-FM1TSwehyoYrOpZRtZQcUr_iHQiBUqNtCIMb5PfUCjD-Q2H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3581400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806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9" grpId="0"/>
      <p:bldP spid="15" grpId="0"/>
    </p:bldLst>
  </p:timing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Alternate Process 1"/>
          <p:cNvSpPr/>
          <p:nvPr/>
        </p:nvSpPr>
        <p:spPr>
          <a:xfrm>
            <a:off x="1526281" y="1018026"/>
            <a:ext cx="1295400" cy="685800"/>
          </a:xfrm>
          <a:prstGeom prst="flowChartAlternateProcess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lowchart: Alternate Process 2"/>
          <p:cNvSpPr/>
          <p:nvPr/>
        </p:nvSpPr>
        <p:spPr>
          <a:xfrm>
            <a:off x="1036626" y="3274592"/>
            <a:ext cx="2286000" cy="685800"/>
          </a:xfrm>
          <a:prstGeom prst="flowChartAlternateProcess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/>
          <p:cNvSpPr/>
          <p:nvPr/>
        </p:nvSpPr>
        <p:spPr>
          <a:xfrm rot="1853032">
            <a:off x="958475" y="1725081"/>
            <a:ext cx="914400" cy="1447800"/>
          </a:xfrm>
          <a:prstGeom prst="ellips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 rot="20133866">
            <a:off x="2438128" y="1725082"/>
            <a:ext cx="914400" cy="1447800"/>
          </a:xfrm>
          <a:prstGeom prst="ellips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1415675" y="3617492"/>
            <a:ext cx="1589989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7" name="Oval 6"/>
          <p:cNvSpPr/>
          <p:nvPr/>
        </p:nvSpPr>
        <p:spPr>
          <a:xfrm>
            <a:off x="1176864" y="3525571"/>
            <a:ext cx="238811" cy="2286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3005664" y="3525571"/>
            <a:ext cx="238811" cy="2286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6688667" y="860329"/>
            <a:ext cx="2435578" cy="52322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التعديل المتبادل</a:t>
            </a:r>
            <a:endParaRPr lang="en-US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4449939" y="2286000"/>
            <a:ext cx="447745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يعني التعديل المتبادل أن التنسيق يتم بين جهات من نفس المستوى من خلال اتصال غير رسمي (عامل ينسق مع عامل...)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466776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7" grpId="0" animBg="1"/>
      <p:bldP spid="8" grpId="0" animBg="1"/>
      <p:bldP spid="10" grpId="0"/>
    </p:bldLst>
  </p:timing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Alternate Process 1"/>
          <p:cNvSpPr/>
          <p:nvPr/>
        </p:nvSpPr>
        <p:spPr>
          <a:xfrm>
            <a:off x="2089855" y="2012860"/>
            <a:ext cx="1295400" cy="685800"/>
          </a:xfrm>
          <a:prstGeom prst="flowChartAlternateProcess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lowchart: Alternate Process 2"/>
          <p:cNvSpPr/>
          <p:nvPr/>
        </p:nvSpPr>
        <p:spPr>
          <a:xfrm>
            <a:off x="1600200" y="4269426"/>
            <a:ext cx="2286000" cy="685800"/>
          </a:xfrm>
          <a:prstGeom prst="flowChartAlternateProcess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/>
          <p:cNvSpPr/>
          <p:nvPr/>
        </p:nvSpPr>
        <p:spPr>
          <a:xfrm rot="1853032">
            <a:off x="1522049" y="2719915"/>
            <a:ext cx="914400" cy="1447800"/>
          </a:xfrm>
          <a:prstGeom prst="ellips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 rot="20133866">
            <a:off x="3001702" y="2719916"/>
            <a:ext cx="914400" cy="1447800"/>
          </a:xfrm>
          <a:prstGeom prst="ellips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Arrow Connector 5"/>
          <p:cNvCxnSpPr/>
          <p:nvPr/>
        </p:nvCxnSpPr>
        <p:spPr>
          <a:xfrm flipV="1">
            <a:off x="1979249" y="3657600"/>
            <a:ext cx="568345" cy="954727"/>
          </a:xfrm>
          <a:prstGeom prst="straightConnector1">
            <a:avLst/>
          </a:prstGeom>
          <a:ln>
            <a:headEnd type="arrow"/>
            <a:tailEnd type="non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7" name="Oval 6"/>
          <p:cNvSpPr/>
          <p:nvPr/>
        </p:nvSpPr>
        <p:spPr>
          <a:xfrm>
            <a:off x="1740438" y="4520405"/>
            <a:ext cx="238811" cy="2286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3569238" y="4520405"/>
            <a:ext cx="238811" cy="2286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Arrow Connector 8"/>
          <p:cNvCxnSpPr/>
          <p:nvPr/>
        </p:nvCxnSpPr>
        <p:spPr>
          <a:xfrm flipH="1" flipV="1">
            <a:off x="2666999" y="3657600"/>
            <a:ext cx="1021645" cy="991416"/>
          </a:xfrm>
          <a:prstGeom prst="straightConnector1">
            <a:avLst/>
          </a:prstGeom>
          <a:ln>
            <a:headEnd type="arrow"/>
            <a:tailEnd type="non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" name="Oval 9"/>
          <p:cNvSpPr/>
          <p:nvPr/>
        </p:nvSpPr>
        <p:spPr>
          <a:xfrm>
            <a:off x="2504389" y="3428403"/>
            <a:ext cx="238811" cy="2286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6841067" y="1142143"/>
            <a:ext cx="2435578" cy="52322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الإشراف المباشر</a:t>
            </a:r>
            <a:endParaRPr lang="en-US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4953000" y="2064656"/>
            <a:ext cx="432364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يتم الإشراف المباشر من خلال أوامر خاصة يعطيها طرف (مدير) لأطراف أخرى (منفذين)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60418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7" grpId="0" animBg="1"/>
      <p:bldP spid="8" grpId="0" animBg="1"/>
      <p:bldP spid="10" grpId="0" animBg="1"/>
      <p:bldP spid="12" grpId="0"/>
    </p:bldLst>
  </p:timing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Alternate Process 1"/>
          <p:cNvSpPr/>
          <p:nvPr/>
        </p:nvSpPr>
        <p:spPr>
          <a:xfrm>
            <a:off x="1873417" y="1337733"/>
            <a:ext cx="1295400" cy="685800"/>
          </a:xfrm>
          <a:prstGeom prst="flowChartAlternateProcess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lowchart: Alternate Process 2"/>
          <p:cNvSpPr/>
          <p:nvPr/>
        </p:nvSpPr>
        <p:spPr>
          <a:xfrm>
            <a:off x="1383762" y="3594299"/>
            <a:ext cx="2286000" cy="685800"/>
          </a:xfrm>
          <a:prstGeom prst="flowChartAlternateProcess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/>
          <p:cNvSpPr/>
          <p:nvPr/>
        </p:nvSpPr>
        <p:spPr>
          <a:xfrm rot="1853032">
            <a:off x="1305611" y="2044788"/>
            <a:ext cx="914400" cy="1447800"/>
          </a:xfrm>
          <a:prstGeom prst="ellips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 rot="20133866">
            <a:off x="2785264" y="2044789"/>
            <a:ext cx="914400" cy="1447800"/>
          </a:xfrm>
          <a:prstGeom prst="ellips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1873417" y="2799645"/>
            <a:ext cx="1479383" cy="1137554"/>
          </a:xfrm>
          <a:prstGeom prst="straightConnector1">
            <a:avLst/>
          </a:prstGeom>
          <a:ln>
            <a:headEnd type="none"/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7" name="Oval 6"/>
          <p:cNvSpPr/>
          <p:nvPr/>
        </p:nvSpPr>
        <p:spPr>
          <a:xfrm>
            <a:off x="1524000" y="3845278"/>
            <a:ext cx="238811" cy="2286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3352800" y="3845278"/>
            <a:ext cx="238811" cy="2286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Arrow Connector 17"/>
          <p:cNvCxnSpPr/>
          <p:nvPr/>
        </p:nvCxnSpPr>
        <p:spPr>
          <a:xfrm flipV="1">
            <a:off x="1643405" y="2762956"/>
            <a:ext cx="230012" cy="1082322"/>
          </a:xfrm>
          <a:prstGeom prst="straightConnector1">
            <a:avLst/>
          </a:prstGeom>
          <a:ln>
            <a:headEnd type="arrow"/>
            <a:tailEnd type="non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5" name="Oval 24"/>
          <p:cNvSpPr/>
          <p:nvPr/>
        </p:nvSpPr>
        <p:spPr>
          <a:xfrm>
            <a:off x="1736331" y="2561166"/>
            <a:ext cx="238811" cy="2286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/>
          <p:cNvSpPr txBox="1"/>
          <p:nvPr/>
        </p:nvSpPr>
        <p:spPr>
          <a:xfrm>
            <a:off x="5562600" y="814513"/>
            <a:ext cx="3730978" cy="52322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توحيد معايير إجراءات العمل</a:t>
            </a:r>
            <a:endParaRPr lang="en-US" sz="2800" dirty="0"/>
          </a:p>
        </p:txBody>
      </p:sp>
      <p:sp>
        <p:nvSpPr>
          <p:cNvPr id="29" name="TextBox 28"/>
          <p:cNvSpPr txBox="1"/>
          <p:nvPr/>
        </p:nvSpPr>
        <p:spPr>
          <a:xfrm>
            <a:off x="4419600" y="2023533"/>
            <a:ext cx="487397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تقوم الهيئة التكنولوجية بإعداد معايير ومقاييس للعمل تلزم القائمين على تنفيذ هذا العمل</a:t>
            </a:r>
          </a:p>
        </p:txBody>
      </p:sp>
    </p:spTree>
    <p:extLst>
      <p:ext uri="{BB962C8B-B14F-4D97-AF65-F5344CB8AC3E}">
        <p14:creationId xmlns:p14="http://schemas.microsoft.com/office/powerpoint/2010/main" val="3181920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7" grpId="0" animBg="1"/>
      <p:bldP spid="8" grpId="0" animBg="1"/>
      <p:bldP spid="25" grpId="0" animBg="1"/>
      <p:bldP spid="29" grpId="0"/>
    </p:bldLst>
  </p:timing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Alternate Process 1"/>
          <p:cNvSpPr/>
          <p:nvPr/>
        </p:nvSpPr>
        <p:spPr>
          <a:xfrm>
            <a:off x="1943971" y="1476837"/>
            <a:ext cx="1295400" cy="685800"/>
          </a:xfrm>
          <a:prstGeom prst="flowChartAlternateProcess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lowchart: Alternate Process 2"/>
          <p:cNvSpPr/>
          <p:nvPr/>
        </p:nvSpPr>
        <p:spPr>
          <a:xfrm>
            <a:off x="1454316" y="3733403"/>
            <a:ext cx="2286000" cy="685800"/>
          </a:xfrm>
          <a:prstGeom prst="flowChartAlternateProcess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/>
          <p:cNvSpPr/>
          <p:nvPr/>
        </p:nvSpPr>
        <p:spPr>
          <a:xfrm rot="1853032">
            <a:off x="1376165" y="2183892"/>
            <a:ext cx="914400" cy="1447800"/>
          </a:xfrm>
          <a:prstGeom prst="ellips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 rot="20133866">
            <a:off x="2855818" y="2183893"/>
            <a:ext cx="914400" cy="1447800"/>
          </a:xfrm>
          <a:prstGeom prst="ellips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Arrow Connector 5"/>
          <p:cNvCxnSpPr/>
          <p:nvPr/>
        </p:nvCxnSpPr>
        <p:spPr>
          <a:xfrm flipV="1">
            <a:off x="1933553" y="3149003"/>
            <a:ext cx="0" cy="949679"/>
          </a:xfrm>
          <a:prstGeom prst="straightConnector1">
            <a:avLst/>
          </a:prstGeom>
          <a:ln>
            <a:headEnd type="arrow"/>
            <a:tailEnd type="non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7" name="Oval 6"/>
          <p:cNvSpPr/>
          <p:nvPr/>
        </p:nvSpPr>
        <p:spPr>
          <a:xfrm>
            <a:off x="1594554" y="3984382"/>
            <a:ext cx="238811" cy="2286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3423354" y="3984382"/>
            <a:ext cx="238811" cy="2286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1814147" y="2906491"/>
            <a:ext cx="238811" cy="2286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Arrow Connector 9"/>
          <p:cNvCxnSpPr>
            <a:endCxn id="8" idx="2"/>
          </p:cNvCxnSpPr>
          <p:nvPr/>
        </p:nvCxnSpPr>
        <p:spPr>
          <a:xfrm>
            <a:off x="1765632" y="4098682"/>
            <a:ext cx="1657722" cy="0"/>
          </a:xfrm>
          <a:prstGeom prst="straightConnector1">
            <a:avLst/>
          </a:prstGeom>
          <a:ln>
            <a:headEnd type="none"/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4876800" y="1476837"/>
            <a:ext cx="47244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يتم التنسيق من خلال إعداد الهيئة التكنولوجية لمعايير </a:t>
            </a:r>
            <a:r>
              <a:rPr lang="ar-DZ" sz="2800" u="sng" dirty="0" smtClean="0"/>
              <a:t>تقييم الأداء </a:t>
            </a:r>
            <a:r>
              <a:rPr lang="ar-DZ" sz="2800" dirty="0" smtClean="0"/>
              <a:t>لمختلف الأعمال (تجاري، صناعي...)</a:t>
            </a:r>
            <a:endParaRPr lang="en-US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6324600" y="685800"/>
            <a:ext cx="3254022" cy="52322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توحيد معايير نتائج العمل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209667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7" grpId="0" animBg="1"/>
      <p:bldP spid="8" grpId="0" animBg="1"/>
      <p:bldP spid="9" grpId="0" animBg="1"/>
      <p:bldP spid="11" grpId="0"/>
    </p:bldLst>
  </p:timing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Alternate Process 1"/>
          <p:cNvSpPr/>
          <p:nvPr/>
        </p:nvSpPr>
        <p:spPr>
          <a:xfrm>
            <a:off x="1876913" y="2048734"/>
            <a:ext cx="1295400" cy="685800"/>
          </a:xfrm>
          <a:prstGeom prst="flowChartAlternateProcess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lowchart: Alternate Process 2"/>
          <p:cNvSpPr/>
          <p:nvPr/>
        </p:nvSpPr>
        <p:spPr>
          <a:xfrm>
            <a:off x="1398398" y="4278489"/>
            <a:ext cx="2286000" cy="685800"/>
          </a:xfrm>
          <a:prstGeom prst="flowChartAlternateProcess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/>
          <p:cNvSpPr/>
          <p:nvPr/>
        </p:nvSpPr>
        <p:spPr>
          <a:xfrm rot="1853032">
            <a:off x="1309107" y="2755789"/>
            <a:ext cx="914400" cy="1447800"/>
          </a:xfrm>
          <a:prstGeom prst="ellips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 rot="20133866">
            <a:off x="2788760" y="2755790"/>
            <a:ext cx="914400" cy="1447800"/>
          </a:xfrm>
          <a:prstGeom prst="ellips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1527496" y="4556279"/>
            <a:ext cx="238811" cy="2286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3356296" y="4556279"/>
            <a:ext cx="238811" cy="2286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Arrow Connector 13"/>
          <p:cNvCxnSpPr>
            <a:endCxn id="3" idx="3"/>
          </p:cNvCxnSpPr>
          <p:nvPr/>
        </p:nvCxnSpPr>
        <p:spPr>
          <a:xfrm flipH="1">
            <a:off x="3684398" y="4087989"/>
            <a:ext cx="930462" cy="533400"/>
          </a:xfrm>
          <a:prstGeom prst="straightConnector1">
            <a:avLst/>
          </a:prstGeom>
          <a:ln w="38100">
            <a:prstDash val="sysDash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6" name="Oval 15"/>
          <p:cNvSpPr/>
          <p:nvPr/>
        </p:nvSpPr>
        <p:spPr>
          <a:xfrm>
            <a:off x="4836424" y="3477257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Arrow Connector 17"/>
          <p:cNvCxnSpPr/>
          <p:nvPr/>
        </p:nvCxnSpPr>
        <p:spPr>
          <a:xfrm flipH="1">
            <a:off x="4341124" y="3622712"/>
            <a:ext cx="495300" cy="3810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16" idx="3"/>
          </p:cNvCxnSpPr>
          <p:nvPr/>
        </p:nvCxnSpPr>
        <p:spPr>
          <a:xfrm flipH="1">
            <a:off x="4545031" y="3672379"/>
            <a:ext cx="324871" cy="43857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28" name="Flowchart: Alternate Process 27"/>
          <p:cNvSpPr/>
          <p:nvPr/>
        </p:nvSpPr>
        <p:spPr>
          <a:xfrm>
            <a:off x="2012920" y="2692988"/>
            <a:ext cx="1057793" cy="70372"/>
          </a:xfrm>
          <a:prstGeom prst="flowChartAlternateProcess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0" name="Straight Connector 29"/>
          <p:cNvCxnSpPr>
            <a:stCxn id="28" idx="1"/>
            <a:endCxn id="4" idx="0"/>
          </p:cNvCxnSpPr>
          <p:nvPr/>
        </p:nvCxnSpPr>
        <p:spPr>
          <a:xfrm>
            <a:off x="2012920" y="2728174"/>
            <a:ext cx="124965" cy="130257"/>
          </a:xfrm>
          <a:prstGeom prst="line">
            <a:avLst/>
          </a:pr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31" name="Straight Connector 30"/>
          <p:cNvCxnSpPr>
            <a:endCxn id="5" idx="0"/>
          </p:cNvCxnSpPr>
          <p:nvPr/>
        </p:nvCxnSpPr>
        <p:spPr>
          <a:xfrm flipH="1">
            <a:off x="2946505" y="2728174"/>
            <a:ext cx="124208" cy="92458"/>
          </a:xfrm>
          <a:prstGeom prst="line">
            <a:avLst/>
          </a:pr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35" name="Freeform 34"/>
          <p:cNvSpPr/>
          <p:nvPr/>
        </p:nvSpPr>
        <p:spPr>
          <a:xfrm>
            <a:off x="1406739" y="4143022"/>
            <a:ext cx="140514" cy="248356"/>
          </a:xfrm>
          <a:custGeom>
            <a:avLst/>
            <a:gdLst>
              <a:gd name="connsiteX0" fmla="*/ 140514 w 140514"/>
              <a:gd name="connsiteY0" fmla="*/ 0 h 248356"/>
              <a:gd name="connsiteX1" fmla="*/ 16337 w 140514"/>
              <a:gd name="connsiteY1" fmla="*/ 112889 h 248356"/>
              <a:gd name="connsiteX2" fmla="*/ 5048 w 140514"/>
              <a:gd name="connsiteY2" fmla="*/ 248356 h 248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0514" h="248356">
                <a:moveTo>
                  <a:pt x="140514" y="0"/>
                </a:moveTo>
                <a:cubicBezTo>
                  <a:pt x="89714" y="35748"/>
                  <a:pt x="38915" y="71496"/>
                  <a:pt x="16337" y="112889"/>
                </a:cubicBezTo>
                <a:cubicBezTo>
                  <a:pt x="-6241" y="154282"/>
                  <a:pt x="-597" y="201319"/>
                  <a:pt x="5048" y="248356"/>
                </a:cubicBezTo>
              </a:path>
            </a:pathLst>
          </a:cu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Freeform 35"/>
          <p:cNvSpPr/>
          <p:nvPr/>
        </p:nvSpPr>
        <p:spPr>
          <a:xfrm>
            <a:off x="3432498" y="4154311"/>
            <a:ext cx="237066" cy="203200"/>
          </a:xfrm>
          <a:custGeom>
            <a:avLst/>
            <a:gdLst>
              <a:gd name="connsiteX0" fmla="*/ 0 w 237066"/>
              <a:gd name="connsiteY0" fmla="*/ 0 h 203200"/>
              <a:gd name="connsiteX1" fmla="*/ 146755 w 237066"/>
              <a:gd name="connsiteY1" fmla="*/ 90311 h 203200"/>
              <a:gd name="connsiteX2" fmla="*/ 237066 w 237066"/>
              <a:gd name="connsiteY2" fmla="*/ 203200 h 203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7066" h="203200">
                <a:moveTo>
                  <a:pt x="0" y="0"/>
                </a:moveTo>
                <a:cubicBezTo>
                  <a:pt x="53622" y="28222"/>
                  <a:pt x="107244" y="56444"/>
                  <a:pt x="146755" y="90311"/>
                </a:cubicBezTo>
                <a:cubicBezTo>
                  <a:pt x="186266" y="124178"/>
                  <a:pt x="211666" y="163689"/>
                  <a:pt x="237066" y="203200"/>
                </a:cubicBezTo>
              </a:path>
            </a:pathLst>
          </a:cu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Flowchart: Alternate Process 36"/>
          <p:cNvSpPr/>
          <p:nvPr/>
        </p:nvSpPr>
        <p:spPr>
          <a:xfrm>
            <a:off x="1448476" y="4284133"/>
            <a:ext cx="2118111" cy="135467"/>
          </a:xfrm>
          <a:prstGeom prst="flowChartAlternateProcess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Arrow Connector 11"/>
          <p:cNvCxnSpPr>
            <a:endCxn id="7" idx="6"/>
          </p:cNvCxnSpPr>
          <p:nvPr/>
        </p:nvCxnSpPr>
        <p:spPr>
          <a:xfrm flipH="1">
            <a:off x="1766307" y="3962400"/>
            <a:ext cx="2608813" cy="708179"/>
          </a:xfrm>
          <a:prstGeom prst="straightConnector1">
            <a:avLst/>
          </a:prstGeom>
          <a:ln w="38100">
            <a:prstDash val="sysDash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4836424" y="2063858"/>
            <a:ext cx="4724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يتم التنسيق من خلال ضمان التدريب قصد تحسين مؤهلات الأفراد</a:t>
            </a:r>
            <a:endParaRPr lang="en-US" sz="2800" dirty="0"/>
          </a:p>
        </p:txBody>
      </p:sp>
      <p:sp>
        <p:nvSpPr>
          <p:cNvPr id="39" name="TextBox 38"/>
          <p:cNvSpPr txBox="1"/>
          <p:nvPr/>
        </p:nvSpPr>
        <p:spPr>
          <a:xfrm>
            <a:off x="6096000" y="990600"/>
            <a:ext cx="3197578" cy="52322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توحيد التأهيل (المهارات)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472306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7" grpId="0" animBg="1"/>
      <p:bldP spid="8" grpId="0" animBg="1"/>
      <p:bldP spid="16" grpId="0" animBg="1"/>
      <p:bldP spid="35" grpId="0" animBg="1"/>
      <p:bldP spid="36" grpId="0" animBg="1"/>
      <p:bldP spid="38" grpId="0"/>
    </p:bldLst>
  </p:timing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0" y="609600"/>
            <a:ext cx="24355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تأقلم الهيكلة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5486400" y="1447800"/>
            <a:ext cx="3352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الهيكلة تتأقلم مع البيئة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4038600" y="2209800"/>
            <a:ext cx="480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التأقلم وسيلة </a:t>
            </a:r>
            <a:r>
              <a:rPr lang="ar-DZ" sz="2800" dirty="0" err="1" smtClean="0"/>
              <a:t>لتماشي</a:t>
            </a:r>
            <a:r>
              <a:rPr lang="ar-DZ" sz="2800" dirty="0" smtClean="0"/>
              <a:t> المنظمة مع بيئتها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1560688" y="3525364"/>
            <a:ext cx="73518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أفضل هيكلة هي الأنسب نظرا </a:t>
            </a:r>
            <a:r>
              <a:rPr lang="ar-DZ" sz="2800" u="sng" dirty="0" smtClean="0"/>
              <a:t>لموارد المنظمة ولظروفها وبيئتها</a:t>
            </a:r>
            <a:endParaRPr lang="en-US" sz="2800" u="sng" dirty="0"/>
          </a:p>
        </p:txBody>
      </p:sp>
      <p:sp>
        <p:nvSpPr>
          <p:cNvPr id="6" name="TextBox 5"/>
          <p:cNvSpPr txBox="1"/>
          <p:nvPr/>
        </p:nvSpPr>
        <p:spPr>
          <a:xfrm>
            <a:off x="2988733" y="4419600"/>
            <a:ext cx="5715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لا توجد هيكلة صالحة لكل الحالات والمنظمات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1219200" y="5334000"/>
            <a:ext cx="7086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لقد أدى عمل  </a:t>
            </a:r>
            <a:r>
              <a:rPr lang="en-US" sz="2800" dirty="0" err="1" smtClean="0"/>
              <a:t>Mintzberg</a:t>
            </a:r>
            <a:r>
              <a:rPr lang="ar-DZ" sz="2800" dirty="0" smtClean="0"/>
              <a:t>  إلى التخلي نهائيا عن هذه الفكرة</a:t>
            </a:r>
            <a:endParaRPr lang="en-US" sz="2800" dirty="0"/>
          </a:p>
        </p:txBody>
      </p:sp>
      <p:pic>
        <p:nvPicPr>
          <p:cNvPr id="3074" name="Picture 2" descr="http://t0.gstatic.com/images?q=tbn:ANd9GcTh69fG7gaXePej2H-8P6KsADo5ne1GSQHxlfHElyiSAuKUxh6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511" y="609600"/>
            <a:ext cx="2514600" cy="3017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 rot="19720812">
            <a:off x="-299337" y="1948189"/>
            <a:ext cx="6214898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solidFill>
                  <a:srgbClr val="C00000"/>
                </a:solidFill>
              </a:rPr>
              <a:t>Mintzberg</a:t>
            </a:r>
            <a:r>
              <a:rPr lang="ar-DZ" sz="2800" dirty="0" smtClean="0">
                <a:solidFill>
                  <a:srgbClr val="C00000"/>
                </a:solidFill>
              </a:rPr>
              <a:t> من رواد نظرية الظرفية المعاصرين</a:t>
            </a:r>
            <a:endParaRPr lang="en-US" sz="28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5639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2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10" grpId="0" animBg="1"/>
    </p:bldLst>
  </p:timing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113867" y="397077"/>
            <a:ext cx="4188178" cy="523220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التشكيلات الخمسة لـ </a:t>
            </a:r>
            <a:r>
              <a:rPr lang="en-US" sz="2800" dirty="0" err="1" smtClean="0"/>
              <a:t>Mintzberg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152400" y="1143000"/>
            <a:ext cx="914964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بالاعتماد على آليات التنسيق وعناصر الظرفية، توصل  </a:t>
            </a:r>
            <a:r>
              <a:rPr lang="en-US" sz="2800" dirty="0" err="1"/>
              <a:t>Mintzberg</a:t>
            </a:r>
            <a:r>
              <a:rPr lang="ar-DZ" sz="2800" dirty="0" smtClean="0"/>
              <a:t> إلى تحديد </a:t>
            </a:r>
            <a:r>
              <a:rPr lang="ar-DZ" sz="2800" dirty="0"/>
              <a:t>خمسة هياكل ممكنة </a:t>
            </a:r>
            <a:r>
              <a:rPr lang="ar-DZ" sz="2800" dirty="0" smtClean="0"/>
              <a:t>للمنظمة حسب سيطرة أحد المكونات للمنظمة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7222067" y="2286000"/>
            <a:ext cx="2108200" cy="52322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الهيكلة البسيطة</a:t>
            </a:r>
            <a:endParaRPr lang="en-US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5257800" y="2315583"/>
            <a:ext cx="19642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تتميز بما يلي:</a:t>
            </a:r>
            <a:endParaRPr lang="en-US" sz="2800" dirty="0"/>
          </a:p>
        </p:txBody>
      </p:sp>
      <p:sp>
        <p:nvSpPr>
          <p:cNvPr id="11" name="TextBox 10"/>
          <p:cNvSpPr txBox="1"/>
          <p:nvPr/>
        </p:nvSpPr>
        <p:spPr>
          <a:xfrm>
            <a:off x="4572000" y="2971800"/>
            <a:ext cx="41754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التنسيق من خلال الإشراف المباشر</a:t>
            </a:r>
            <a:endParaRPr lang="en-US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4572000" y="3581400"/>
            <a:ext cx="41754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>
                <a:solidFill>
                  <a:srgbClr val="C00000"/>
                </a:solidFill>
              </a:rPr>
              <a:t>سيطرة القمة الاستراتيجية</a:t>
            </a:r>
            <a:endParaRPr lang="en-US" sz="2800" dirty="0">
              <a:solidFill>
                <a:srgbClr val="C0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572000" y="4267200"/>
            <a:ext cx="41754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القيادة عموما كاريزمية</a:t>
            </a:r>
            <a:endParaRPr lang="en-US" sz="2800" dirty="0"/>
          </a:p>
        </p:txBody>
      </p:sp>
      <p:sp>
        <p:nvSpPr>
          <p:cNvPr id="14" name="TextBox 13"/>
          <p:cNvSpPr txBox="1"/>
          <p:nvPr/>
        </p:nvSpPr>
        <p:spPr>
          <a:xfrm>
            <a:off x="4572000" y="4953000"/>
            <a:ext cx="41754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ليونة وقدرة على التأقلم مع البيئة</a:t>
            </a:r>
            <a:endParaRPr lang="en-US" sz="2800" dirty="0"/>
          </a:p>
        </p:txBody>
      </p:sp>
      <p:grpSp>
        <p:nvGrpSpPr>
          <p:cNvPr id="20" name="Group 19"/>
          <p:cNvGrpSpPr/>
          <p:nvPr/>
        </p:nvGrpSpPr>
        <p:grpSpPr>
          <a:xfrm>
            <a:off x="1075267" y="3462010"/>
            <a:ext cx="2286000" cy="1752600"/>
            <a:chOff x="1075267" y="3037820"/>
            <a:chExt cx="2286000" cy="1752600"/>
          </a:xfrm>
        </p:grpSpPr>
        <p:sp>
          <p:nvSpPr>
            <p:cNvPr id="19" name="Rounded Rectangle 18"/>
            <p:cNvSpPr/>
            <p:nvPr/>
          </p:nvSpPr>
          <p:spPr>
            <a:xfrm>
              <a:off x="1684867" y="3843010"/>
              <a:ext cx="1058333" cy="778076"/>
            </a:xfrm>
            <a:prstGeom prst="round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ounded Rectangle 14"/>
            <p:cNvSpPr/>
            <p:nvPr/>
          </p:nvSpPr>
          <p:spPr>
            <a:xfrm>
              <a:off x="1075267" y="4451753"/>
              <a:ext cx="2286000" cy="338667"/>
            </a:xfrm>
            <a:prstGeom prst="round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ounded Rectangle 15"/>
            <p:cNvSpPr/>
            <p:nvPr/>
          </p:nvSpPr>
          <p:spPr>
            <a:xfrm>
              <a:off x="1380067" y="3037820"/>
              <a:ext cx="1676400" cy="1066800"/>
            </a:xfrm>
            <a:prstGeom prst="round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/>
            <p:cNvSpPr/>
            <p:nvPr/>
          </p:nvSpPr>
          <p:spPr>
            <a:xfrm>
              <a:off x="2438400" y="4121553"/>
              <a:ext cx="609600" cy="304800"/>
            </a:xfrm>
            <a:prstGeom prst="ellipse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/>
            <p:cNvSpPr/>
            <p:nvPr/>
          </p:nvSpPr>
          <p:spPr>
            <a:xfrm>
              <a:off x="1380067" y="4121553"/>
              <a:ext cx="609600" cy="304800"/>
            </a:xfrm>
            <a:prstGeom prst="ellipse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5195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10" grpId="0"/>
      <p:bldP spid="11" grpId="0"/>
      <p:bldP spid="12" grpId="0"/>
      <p:bldP spid="13" grpId="0"/>
      <p:bldP spid="14" grpId="0"/>
    </p:bldLst>
  </p:timing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35511" y="3640919"/>
            <a:ext cx="3129845" cy="52322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البيروقراطية المحترفة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5867400" y="609600"/>
            <a:ext cx="3359857" cy="52322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الهيكلة البيروقراطية الآلية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2895600" y="648909"/>
            <a:ext cx="31072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تتميز خاصة بما يلي: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5531556" y="1313342"/>
            <a:ext cx="31298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معيارية الإجراءات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5542845" y="1836562"/>
            <a:ext cx="31298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لامركزية أفقية  وعمودية</a:t>
            </a:r>
            <a:endParaRPr lang="en-US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5573890" y="2408264"/>
            <a:ext cx="31298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>
                <a:solidFill>
                  <a:srgbClr val="C00000"/>
                </a:solidFill>
              </a:rPr>
              <a:t>سيطرة الهيئة التكنولوجية</a:t>
            </a:r>
            <a:endParaRPr lang="en-US" sz="2800" dirty="0">
              <a:solidFill>
                <a:srgbClr val="C00000"/>
              </a:solidFill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914400" y="1430866"/>
            <a:ext cx="2133599" cy="1752600"/>
            <a:chOff x="762001" y="1447800"/>
            <a:chExt cx="2133599" cy="1752600"/>
          </a:xfrm>
        </p:grpSpPr>
        <p:sp>
          <p:nvSpPr>
            <p:cNvPr id="12" name="Rounded Rectangle 11"/>
            <p:cNvSpPr/>
            <p:nvPr/>
          </p:nvSpPr>
          <p:spPr>
            <a:xfrm>
              <a:off x="1461911" y="1678265"/>
              <a:ext cx="914400" cy="1321656"/>
            </a:xfrm>
            <a:prstGeom prst="round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ounded Rectangle 12"/>
            <p:cNvSpPr/>
            <p:nvPr/>
          </p:nvSpPr>
          <p:spPr>
            <a:xfrm>
              <a:off x="1066800" y="2861733"/>
              <a:ext cx="1828800" cy="338667"/>
            </a:xfrm>
            <a:prstGeom prst="round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ounded Rectangle 13"/>
            <p:cNvSpPr/>
            <p:nvPr/>
          </p:nvSpPr>
          <p:spPr>
            <a:xfrm>
              <a:off x="1600200" y="1447800"/>
              <a:ext cx="990600" cy="381000"/>
            </a:xfrm>
            <a:prstGeom prst="round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/>
            <p:cNvSpPr/>
            <p:nvPr/>
          </p:nvSpPr>
          <p:spPr>
            <a:xfrm>
              <a:off x="2071511" y="2232630"/>
              <a:ext cx="609600" cy="403325"/>
            </a:xfrm>
            <a:prstGeom prst="ellipse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/>
            <p:cNvSpPr/>
            <p:nvPr/>
          </p:nvSpPr>
          <p:spPr>
            <a:xfrm>
              <a:off x="762001" y="1447800"/>
              <a:ext cx="1157110" cy="1388533"/>
            </a:xfrm>
            <a:prstGeom prst="ellipse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5562600" y="2804332"/>
            <a:ext cx="31298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اتصال رسمي</a:t>
            </a:r>
            <a:endParaRPr lang="en-US" sz="2800" dirty="0"/>
          </a:p>
        </p:txBody>
      </p:sp>
      <p:sp>
        <p:nvSpPr>
          <p:cNvPr id="19" name="TextBox 18"/>
          <p:cNvSpPr txBox="1"/>
          <p:nvPr/>
        </p:nvSpPr>
        <p:spPr>
          <a:xfrm>
            <a:off x="3276600" y="3640919"/>
            <a:ext cx="31072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تتميز خاصة بما يلي:</a:t>
            </a:r>
            <a:endParaRPr lang="en-US" sz="2800" dirty="0"/>
          </a:p>
        </p:txBody>
      </p:sp>
      <p:sp>
        <p:nvSpPr>
          <p:cNvPr id="20" name="TextBox 19"/>
          <p:cNvSpPr txBox="1"/>
          <p:nvPr/>
        </p:nvSpPr>
        <p:spPr>
          <a:xfrm>
            <a:off x="5593646" y="4198006"/>
            <a:ext cx="31298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معيارية التأهيل</a:t>
            </a:r>
            <a:endParaRPr lang="en-US" sz="2800" dirty="0"/>
          </a:p>
        </p:txBody>
      </p:sp>
      <p:sp>
        <p:nvSpPr>
          <p:cNvPr id="21" name="TextBox 20"/>
          <p:cNvSpPr txBox="1"/>
          <p:nvPr/>
        </p:nvSpPr>
        <p:spPr>
          <a:xfrm>
            <a:off x="5593646" y="4689830"/>
            <a:ext cx="31298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بيئة مستقرة</a:t>
            </a:r>
            <a:endParaRPr lang="en-US" sz="2800" dirty="0"/>
          </a:p>
        </p:txBody>
      </p:sp>
      <p:sp>
        <p:nvSpPr>
          <p:cNvPr id="22" name="TextBox 21"/>
          <p:cNvSpPr txBox="1"/>
          <p:nvPr/>
        </p:nvSpPr>
        <p:spPr>
          <a:xfrm>
            <a:off x="5714999" y="5203276"/>
            <a:ext cx="31298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>
                <a:solidFill>
                  <a:srgbClr val="C00000"/>
                </a:solidFill>
              </a:rPr>
              <a:t>سيطرة مركز العمليات</a:t>
            </a:r>
            <a:endParaRPr lang="en-US" sz="2800" dirty="0">
              <a:solidFill>
                <a:srgbClr val="C000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687483" y="5718236"/>
            <a:ext cx="31298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لامركزية عمودية وأفقية</a:t>
            </a:r>
            <a:endParaRPr lang="en-US" sz="2800" dirty="0"/>
          </a:p>
        </p:txBody>
      </p:sp>
      <p:grpSp>
        <p:nvGrpSpPr>
          <p:cNvPr id="30" name="Group 29"/>
          <p:cNvGrpSpPr/>
          <p:nvPr/>
        </p:nvGrpSpPr>
        <p:grpSpPr>
          <a:xfrm>
            <a:off x="1340556" y="4164139"/>
            <a:ext cx="1828800" cy="2023236"/>
            <a:chOff x="1157110" y="4016734"/>
            <a:chExt cx="1828800" cy="2023236"/>
          </a:xfrm>
        </p:grpSpPr>
        <p:sp>
          <p:nvSpPr>
            <p:cNvPr id="25" name="Rounded Rectangle 24"/>
            <p:cNvSpPr/>
            <p:nvPr/>
          </p:nvSpPr>
          <p:spPr>
            <a:xfrm>
              <a:off x="1690509" y="4221294"/>
              <a:ext cx="776111" cy="1183468"/>
            </a:xfrm>
            <a:prstGeom prst="round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ounded Rectangle 25"/>
            <p:cNvSpPr/>
            <p:nvPr/>
          </p:nvSpPr>
          <p:spPr>
            <a:xfrm>
              <a:off x="1157110" y="5203276"/>
              <a:ext cx="1828800" cy="836694"/>
            </a:xfrm>
            <a:prstGeom prst="round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ounded Rectangle 26"/>
            <p:cNvSpPr/>
            <p:nvPr/>
          </p:nvSpPr>
          <p:spPr>
            <a:xfrm>
              <a:off x="1576210" y="4016734"/>
              <a:ext cx="990600" cy="381000"/>
            </a:xfrm>
            <a:prstGeom prst="round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/>
            <p:cNvSpPr/>
            <p:nvPr/>
          </p:nvSpPr>
          <p:spPr>
            <a:xfrm>
              <a:off x="2161821" y="4459617"/>
              <a:ext cx="519290" cy="753434"/>
            </a:xfrm>
            <a:prstGeom prst="ellipse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/>
            <p:cNvSpPr/>
            <p:nvPr/>
          </p:nvSpPr>
          <p:spPr>
            <a:xfrm>
              <a:off x="1461911" y="4459616"/>
              <a:ext cx="547509" cy="753434"/>
            </a:xfrm>
            <a:prstGeom prst="ellipse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973694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7" grpId="0"/>
      <p:bldP spid="8" grpId="0"/>
      <p:bldP spid="9" grpId="0"/>
      <p:bldP spid="10" grpId="0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646334" y="533400"/>
            <a:ext cx="2706512" cy="52322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الهيكلة في شكل أقسام 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7164211" y="3352800"/>
            <a:ext cx="2015068" cy="52322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ar-DZ" sz="2800" dirty="0" err="1" smtClean="0"/>
              <a:t>الأدهوقراطية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5698067" y="3352800"/>
            <a:ext cx="1804811" cy="52322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n-US" sz="2800" dirty="0" err="1" smtClean="0"/>
              <a:t>adhocraty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3539067" y="533400"/>
            <a:ext cx="31072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تتميز خاصة بما يلي: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6100234" y="1219200"/>
            <a:ext cx="31072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معيارية المنتجات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6100234" y="1742420"/>
            <a:ext cx="31072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>
                <a:solidFill>
                  <a:srgbClr val="C00000"/>
                </a:solidFill>
              </a:rPr>
              <a:t>سيطرة الخط السلمي</a:t>
            </a:r>
            <a:endParaRPr lang="en-US" sz="2800" dirty="0">
              <a:solidFill>
                <a:srgbClr val="C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100234" y="2265640"/>
            <a:ext cx="31072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مركزية عمودية</a:t>
            </a:r>
            <a:endParaRPr lang="en-US" sz="2800" dirty="0"/>
          </a:p>
        </p:txBody>
      </p:sp>
      <p:grpSp>
        <p:nvGrpSpPr>
          <p:cNvPr id="15" name="Group 14"/>
          <p:cNvGrpSpPr/>
          <p:nvPr/>
        </p:nvGrpSpPr>
        <p:grpSpPr>
          <a:xfrm>
            <a:off x="1059745" y="1062264"/>
            <a:ext cx="1907825" cy="2023236"/>
            <a:chOff x="1059745" y="1062264"/>
            <a:chExt cx="1907825" cy="2023236"/>
          </a:xfrm>
        </p:grpSpPr>
        <p:sp>
          <p:nvSpPr>
            <p:cNvPr id="10" name="Rounded Rectangle 9"/>
            <p:cNvSpPr/>
            <p:nvPr/>
          </p:nvSpPr>
          <p:spPr>
            <a:xfrm>
              <a:off x="1333499" y="1443264"/>
              <a:ext cx="1374426" cy="1345596"/>
            </a:xfrm>
            <a:prstGeom prst="round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1138770" y="2788860"/>
              <a:ext cx="1828800" cy="296640"/>
            </a:xfrm>
            <a:prstGeom prst="round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ounded Rectangle 11"/>
            <p:cNvSpPr/>
            <p:nvPr/>
          </p:nvSpPr>
          <p:spPr>
            <a:xfrm>
              <a:off x="1485901" y="1062264"/>
              <a:ext cx="990600" cy="381000"/>
            </a:xfrm>
            <a:prstGeom prst="round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/>
            <p:cNvSpPr/>
            <p:nvPr/>
          </p:nvSpPr>
          <p:spPr>
            <a:xfrm>
              <a:off x="2448280" y="1627313"/>
              <a:ext cx="519290" cy="753434"/>
            </a:xfrm>
            <a:prstGeom prst="ellipse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/>
            <p:cNvSpPr/>
            <p:nvPr/>
          </p:nvSpPr>
          <p:spPr>
            <a:xfrm>
              <a:off x="1059745" y="1577999"/>
              <a:ext cx="547509" cy="753434"/>
            </a:xfrm>
            <a:prstGeom prst="ellipse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2590800" y="3393420"/>
            <a:ext cx="31072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تتميز خاصة بما يلي:</a:t>
            </a:r>
            <a:endParaRPr lang="en-US" sz="2800" dirty="0"/>
          </a:p>
        </p:txBody>
      </p:sp>
      <p:sp>
        <p:nvSpPr>
          <p:cNvPr id="17" name="TextBox 16"/>
          <p:cNvSpPr txBox="1"/>
          <p:nvPr/>
        </p:nvSpPr>
        <p:spPr>
          <a:xfrm>
            <a:off x="6072012" y="4191000"/>
            <a:ext cx="31072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التعديل المتبادل</a:t>
            </a:r>
            <a:endParaRPr lang="en-US" sz="2800" dirty="0"/>
          </a:p>
        </p:txBody>
      </p:sp>
      <p:sp>
        <p:nvSpPr>
          <p:cNvPr id="18" name="TextBox 17"/>
          <p:cNvSpPr txBox="1"/>
          <p:nvPr/>
        </p:nvSpPr>
        <p:spPr>
          <a:xfrm>
            <a:off x="6108701" y="4714220"/>
            <a:ext cx="31072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>
                <a:solidFill>
                  <a:srgbClr val="C00000"/>
                </a:solidFill>
              </a:rPr>
              <a:t>سيطرة الدعم اللوجيستي</a:t>
            </a:r>
            <a:endParaRPr lang="en-US" sz="2800" dirty="0">
              <a:solidFill>
                <a:srgbClr val="C0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122812" y="5236836"/>
            <a:ext cx="31072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لامركزية </a:t>
            </a:r>
            <a:r>
              <a:rPr lang="ar-DZ" sz="2800" smtClean="0"/>
              <a:t>أفيفة</a:t>
            </a:r>
            <a:endParaRPr lang="en-US" sz="2800" dirty="0"/>
          </a:p>
        </p:txBody>
      </p:sp>
      <p:grpSp>
        <p:nvGrpSpPr>
          <p:cNvPr id="26" name="Group 25"/>
          <p:cNvGrpSpPr/>
          <p:nvPr/>
        </p:nvGrpSpPr>
        <p:grpSpPr>
          <a:xfrm>
            <a:off x="1281292" y="4070427"/>
            <a:ext cx="2020708" cy="1759556"/>
            <a:chOff x="1423814" y="4191000"/>
            <a:chExt cx="2020708" cy="1759556"/>
          </a:xfrm>
        </p:grpSpPr>
        <p:sp>
          <p:nvSpPr>
            <p:cNvPr id="21" name="Rounded Rectangle 20"/>
            <p:cNvSpPr/>
            <p:nvPr/>
          </p:nvSpPr>
          <p:spPr>
            <a:xfrm>
              <a:off x="1834446" y="4428421"/>
              <a:ext cx="914400" cy="1321656"/>
            </a:xfrm>
            <a:prstGeom prst="round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ounded Rectangle 21"/>
            <p:cNvSpPr/>
            <p:nvPr/>
          </p:nvSpPr>
          <p:spPr>
            <a:xfrm>
              <a:off x="1439335" y="5611889"/>
              <a:ext cx="1828800" cy="338667"/>
            </a:xfrm>
            <a:prstGeom prst="round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ounded Rectangle 22"/>
            <p:cNvSpPr/>
            <p:nvPr/>
          </p:nvSpPr>
          <p:spPr>
            <a:xfrm>
              <a:off x="1717325" y="4191000"/>
              <a:ext cx="759176" cy="381000"/>
            </a:xfrm>
            <a:prstGeom prst="round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Oval 23"/>
            <p:cNvSpPr/>
            <p:nvPr/>
          </p:nvSpPr>
          <p:spPr>
            <a:xfrm>
              <a:off x="1423814" y="4876800"/>
              <a:ext cx="609600" cy="509311"/>
            </a:xfrm>
            <a:prstGeom prst="ellipse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24"/>
            <p:cNvSpPr/>
            <p:nvPr/>
          </p:nvSpPr>
          <p:spPr>
            <a:xfrm>
              <a:off x="2291646" y="4288520"/>
              <a:ext cx="1152876" cy="1323370"/>
            </a:xfrm>
            <a:prstGeom prst="ellipse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414626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/>
      <p:bldP spid="6" grpId="0"/>
      <p:bldP spid="7" grpId="0"/>
      <p:bldP spid="8" grpId="0"/>
      <p:bldP spid="16" grpId="0"/>
      <p:bldP spid="17" grpId="0"/>
      <p:bldP spid="18" grpId="0"/>
      <p:bldP spid="19" grpId="0"/>
    </p:bldLst>
  </p:timing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7089" y="228600"/>
            <a:ext cx="342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DZ" sz="2800" dirty="0" smtClean="0"/>
              <a:t>تذكير بمخرجات الفصل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838200" y="914400"/>
            <a:ext cx="807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ينتظر منك بعد الانتهاء من هذا المفصل أن يكون لديك القدرة على 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5486400" y="1513820"/>
            <a:ext cx="3505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70C0"/>
                </a:solidFill>
                <a:sym typeface="Wingdings"/>
              </a:rPr>
              <a:t> </a:t>
            </a:r>
            <a:r>
              <a:rPr lang="ar-DZ" sz="2800" dirty="0" smtClean="0">
                <a:solidFill>
                  <a:srgbClr val="FF0000"/>
                </a:solidFill>
                <a:sym typeface="Wingdings"/>
              </a:rPr>
              <a:t></a:t>
            </a:r>
            <a:r>
              <a:rPr lang="en-US" sz="2800" dirty="0" smtClean="0">
                <a:solidFill>
                  <a:srgbClr val="0070C0"/>
                </a:solidFill>
                <a:sym typeface="Wingdings"/>
              </a:rPr>
              <a:t> </a:t>
            </a:r>
            <a:r>
              <a:rPr lang="ar-DZ" sz="2800" dirty="0" smtClean="0">
                <a:solidFill>
                  <a:srgbClr val="0070C0"/>
                </a:solidFill>
              </a:rPr>
              <a:t>تعريف الهيكلة</a:t>
            </a:r>
            <a:endParaRPr lang="en-US" sz="2800" dirty="0">
              <a:solidFill>
                <a:srgbClr val="0070C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37089" y="2035327"/>
            <a:ext cx="56783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70C0"/>
                </a:solidFill>
                <a:sym typeface="Wingdings"/>
              </a:rPr>
              <a:t> </a:t>
            </a:r>
            <a:r>
              <a:rPr lang="ar-DZ" sz="2800" dirty="0" smtClean="0">
                <a:solidFill>
                  <a:srgbClr val="FF0000"/>
                </a:solidFill>
                <a:sym typeface="Wingdings"/>
              </a:rPr>
              <a:t></a:t>
            </a:r>
            <a:r>
              <a:rPr lang="ar-DZ" sz="2800" dirty="0" smtClean="0">
                <a:solidFill>
                  <a:srgbClr val="0070C0"/>
                </a:solidFill>
              </a:rPr>
              <a:t>ذكر أهم أنواع الهياكل الكلاسيكية</a:t>
            </a:r>
            <a:endParaRPr lang="en-US" sz="2800" dirty="0">
              <a:solidFill>
                <a:srgbClr val="0070C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37089" y="4638020"/>
            <a:ext cx="56783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  <a:sym typeface="Wingdings"/>
              </a:rPr>
              <a:t> </a:t>
            </a:r>
            <a:r>
              <a:rPr lang="ar-DZ" sz="2800" dirty="0" smtClean="0">
                <a:solidFill>
                  <a:srgbClr val="FF0000"/>
                </a:solidFill>
                <a:sym typeface="Wingdings"/>
              </a:rPr>
              <a:t></a:t>
            </a:r>
            <a:r>
              <a:rPr lang="ar-DZ" sz="2800" dirty="0" smtClean="0">
                <a:solidFill>
                  <a:srgbClr val="0070C0"/>
                </a:solidFill>
              </a:rPr>
              <a:t>ذكر أنواع الهياكل حسب التشكيلات</a:t>
            </a:r>
            <a:endParaRPr lang="en-US" sz="2800" dirty="0">
              <a:solidFill>
                <a:srgbClr val="0070C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679670" y="2667000"/>
            <a:ext cx="523572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2800" dirty="0" smtClean="0">
                <a:solidFill>
                  <a:srgbClr val="0070C0"/>
                </a:solidFill>
                <a:sym typeface="Wingdings"/>
              </a:rPr>
              <a:t> </a:t>
            </a:r>
            <a:r>
              <a:rPr lang="ar-DZ" sz="2800" dirty="0" smtClean="0">
                <a:solidFill>
                  <a:srgbClr val="FF0000"/>
                </a:solidFill>
                <a:sym typeface="Wingdings"/>
              </a:rPr>
              <a:t></a:t>
            </a:r>
            <a:r>
              <a:rPr lang="ar-DZ" sz="2800" dirty="0" smtClean="0">
                <a:solidFill>
                  <a:srgbClr val="0070C0"/>
                </a:solidFill>
              </a:rPr>
              <a:t>شرح مكونات المنظمة عند </a:t>
            </a:r>
            <a:r>
              <a:rPr lang="en-US" sz="2800" dirty="0" err="1" smtClean="0">
                <a:solidFill>
                  <a:srgbClr val="0070C0"/>
                </a:solidFill>
              </a:rPr>
              <a:t>Mintzberg</a:t>
            </a:r>
            <a:endParaRPr lang="en-US" sz="2800" dirty="0">
              <a:solidFill>
                <a:srgbClr val="0070C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049965" y="3352800"/>
            <a:ext cx="486543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2800" dirty="0" smtClean="0">
                <a:solidFill>
                  <a:srgbClr val="0070C0"/>
                </a:solidFill>
                <a:sym typeface="Wingdings"/>
              </a:rPr>
              <a:t> </a:t>
            </a:r>
            <a:r>
              <a:rPr lang="ar-DZ" sz="2800" dirty="0" smtClean="0">
                <a:solidFill>
                  <a:srgbClr val="FF0000"/>
                </a:solidFill>
                <a:sym typeface="Wingdings"/>
              </a:rPr>
              <a:t></a:t>
            </a:r>
            <a:r>
              <a:rPr lang="en-US" sz="2800" dirty="0" smtClean="0">
                <a:solidFill>
                  <a:srgbClr val="0070C0"/>
                </a:solidFill>
                <a:sym typeface="Wingdings"/>
              </a:rPr>
              <a:t> </a:t>
            </a:r>
            <a:r>
              <a:rPr lang="ar-DZ" sz="2800" dirty="0" smtClean="0">
                <a:solidFill>
                  <a:srgbClr val="0070C0"/>
                </a:solidFill>
              </a:rPr>
              <a:t>ذكر آليات التنسيق عند </a:t>
            </a:r>
            <a:r>
              <a:rPr lang="en-US" sz="2800" dirty="0" err="1" smtClean="0">
                <a:solidFill>
                  <a:srgbClr val="0070C0"/>
                </a:solidFill>
              </a:rPr>
              <a:t>Mintzberg</a:t>
            </a:r>
            <a:endParaRPr lang="en-US" sz="2800" dirty="0">
              <a:solidFill>
                <a:srgbClr val="0070C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159598" y="4012637"/>
            <a:ext cx="577273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2800" dirty="0" smtClean="0">
                <a:solidFill>
                  <a:srgbClr val="0070C0"/>
                </a:solidFill>
                <a:sym typeface="Wingdings"/>
              </a:rPr>
              <a:t> </a:t>
            </a:r>
            <a:r>
              <a:rPr lang="ar-DZ" sz="2800" dirty="0" smtClean="0">
                <a:solidFill>
                  <a:srgbClr val="FF0000"/>
                </a:solidFill>
                <a:sym typeface="Wingdings"/>
              </a:rPr>
              <a:t></a:t>
            </a:r>
            <a:r>
              <a:rPr lang="ar-DZ" sz="2800" dirty="0" smtClean="0">
                <a:solidFill>
                  <a:srgbClr val="0070C0"/>
                </a:solidFill>
              </a:rPr>
              <a:t>شرح مختلف آليات التنسيق عند </a:t>
            </a:r>
            <a:r>
              <a:rPr lang="en-US" sz="2800" dirty="0" err="1" smtClean="0">
                <a:solidFill>
                  <a:srgbClr val="0070C0"/>
                </a:solidFill>
              </a:rPr>
              <a:t>Mintzberg</a:t>
            </a:r>
            <a:endParaRPr lang="en-US" sz="2800" dirty="0">
              <a:solidFill>
                <a:srgbClr val="0070C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066800" y="5257800"/>
            <a:ext cx="78485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70C0"/>
                </a:solidFill>
                <a:sym typeface="Wingdings"/>
              </a:rPr>
              <a:t> </a:t>
            </a:r>
            <a:r>
              <a:rPr lang="ar-DZ" sz="2800" dirty="0" smtClean="0">
                <a:solidFill>
                  <a:srgbClr val="FF0000"/>
                </a:solidFill>
                <a:sym typeface="Wingdings"/>
              </a:rPr>
              <a:t></a:t>
            </a:r>
            <a:r>
              <a:rPr lang="ar-DZ" sz="2800" dirty="0" smtClean="0">
                <a:solidFill>
                  <a:srgbClr val="0070C0"/>
                </a:solidFill>
              </a:rPr>
              <a:t>ذكر خصائص كل نوع من أنواع الهياكل حسب التشكيلات</a:t>
            </a:r>
            <a:endParaRPr lang="en-US" sz="28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994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9" grpId="0"/>
      <p:bldP spid="10" grpId="0"/>
      <p:bldP spid="11" grpId="0"/>
      <p:bldP spid="12" grpId="0"/>
    </p:bldLst>
  </p:timing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Number Placeholder 3"/>
          <p:cNvSpPr txBox="1">
            <a:spLocks noGrp="1"/>
          </p:cNvSpPr>
          <p:nvPr/>
        </p:nvSpPr>
        <p:spPr bwMode="auto">
          <a:xfrm>
            <a:off x="2105025" y="6376994"/>
            <a:ext cx="5715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rtl="0" eaLnBrk="1" hangingPunct="1"/>
            <a:fld id="{8F2478C0-7C04-42A0-8562-FCDBDB7BC492}" type="slidenum">
              <a:rPr lang="ar-SA" sz="1200" b="0">
                <a:solidFill>
                  <a:schemeClr val="bg1"/>
                </a:solidFill>
                <a:latin typeface="Calibri" pitchFamily="34" charset="0"/>
              </a:rPr>
              <a:pPr rtl="0" eaLnBrk="1" hangingPunct="1"/>
              <a:t>175</a:t>
            </a:fld>
            <a:endParaRPr lang="en-US" sz="1200" b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6387" name="عنوان 1"/>
          <p:cNvSpPr>
            <a:spLocks/>
          </p:cNvSpPr>
          <p:nvPr/>
        </p:nvSpPr>
        <p:spPr bwMode="auto">
          <a:xfrm>
            <a:off x="838200" y="549277"/>
            <a:ext cx="85344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endParaRPr lang="ar-SA" sz="6400" b="0">
              <a:solidFill>
                <a:srgbClr val="376092"/>
              </a:solidFill>
              <a:latin typeface="Calibri" pitchFamily="34" charset="0"/>
              <a:cs typeface="AL-Battar" pitchFamily="2" charset="-78"/>
            </a:endParaRPr>
          </a:p>
        </p:txBody>
      </p:sp>
      <p:sp>
        <p:nvSpPr>
          <p:cNvPr id="16388" name="عنصر نائب للمحتوى 2"/>
          <p:cNvSpPr>
            <a:spLocks/>
          </p:cNvSpPr>
          <p:nvPr/>
        </p:nvSpPr>
        <p:spPr bwMode="auto">
          <a:xfrm>
            <a:off x="1020766" y="1447800"/>
            <a:ext cx="8504237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73050" indent="-273050" algn="just">
              <a:spcBef>
                <a:spcPct val="20000"/>
              </a:spcBef>
              <a:buFont typeface="Arial" pitchFamily="34" charset="0"/>
              <a:buChar char="•"/>
            </a:pPr>
            <a:endParaRPr lang="ar-SA" sz="3000" b="0">
              <a:solidFill>
                <a:srgbClr val="376092"/>
              </a:solidFill>
              <a:latin typeface="Calibri" pitchFamily="34" charset="0"/>
              <a:cs typeface="AL-Mohanad Bold" pitchFamily="2" charset="-78"/>
            </a:endParaRPr>
          </a:p>
        </p:txBody>
      </p:sp>
      <p:sp>
        <p:nvSpPr>
          <p:cNvPr id="6" name="Title 1"/>
          <p:cNvSpPr>
            <a:spLocks/>
          </p:cNvSpPr>
          <p:nvPr/>
        </p:nvSpPr>
        <p:spPr bwMode="auto">
          <a:xfrm>
            <a:off x="838200" y="120650"/>
            <a:ext cx="85344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endParaRPr lang="ar-SA" sz="6400" b="0">
              <a:solidFill>
                <a:srgbClr val="376092"/>
              </a:solidFill>
              <a:latin typeface="Calibri" pitchFamily="34" charset="0"/>
              <a:cs typeface="AL-Battar" pitchFamily="2" charset="-78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 idx="4294967295"/>
          </p:nvPr>
        </p:nvSpPr>
        <p:spPr>
          <a:xfrm>
            <a:off x="381001" y="2971800"/>
            <a:ext cx="8991600" cy="1143000"/>
          </a:xfr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 eaLnBrk="1" hangingPunct="1"/>
            <a:r>
              <a:rPr lang="ar-SA" sz="4000" dirty="0" smtClean="0">
                <a:solidFill>
                  <a:schemeClr val="accent5">
                    <a:lumMod val="75000"/>
                  </a:schemeClr>
                </a:solidFill>
                <a:cs typeface="Arial" pitchFamily="34" charset="0"/>
              </a:rPr>
              <a:t>مع </a:t>
            </a:r>
            <a:r>
              <a:rPr lang="ar-SA" sz="4000" dirty="0">
                <a:solidFill>
                  <a:schemeClr val="accent5">
                    <a:lumMod val="75000"/>
                  </a:schemeClr>
                </a:solidFill>
                <a:cs typeface="Arial" pitchFamily="34" charset="0"/>
              </a:rPr>
              <a:t>تمنياتي للجميع بالنجاح </a:t>
            </a:r>
            <a:r>
              <a:rPr lang="ar-SA" sz="4000" dirty="0" smtClean="0">
                <a:solidFill>
                  <a:schemeClr val="accent5">
                    <a:lumMod val="75000"/>
                  </a:schemeClr>
                </a:solidFill>
                <a:cs typeface="Arial" pitchFamily="34" charset="0"/>
              </a:rPr>
              <a:t>والتوفيق</a:t>
            </a:r>
          </a:p>
        </p:txBody>
      </p:sp>
    </p:spTree>
    <p:extLst>
      <p:ext uri="{BB962C8B-B14F-4D97-AF65-F5344CB8AC3E}">
        <p14:creationId xmlns:p14="http://schemas.microsoft.com/office/powerpoint/2010/main" val="1855536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6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3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6"/>
            <a:ext cx="2689226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3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43217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31"/>
            <a:ext cx="8420100" cy="1470025"/>
          </a:xfrm>
        </p:spPr>
        <p:txBody>
          <a:bodyPr/>
          <a:lstStyle/>
          <a:p>
            <a:pPr eaLnBrk="1" hangingPunct="1"/>
            <a:r>
              <a:rPr lang="ar-DZ" dirty="0" err="1" smtClean="0">
                <a:solidFill>
                  <a:srgbClr val="376092"/>
                </a:solidFill>
                <a:cs typeface="Arial" pitchFamily="34" charset="0"/>
              </a:rPr>
              <a:t>ليات</a:t>
            </a:r>
            <a:r>
              <a:rPr lang="ar-DZ" dirty="0" smtClean="0">
                <a:solidFill>
                  <a:srgbClr val="376092"/>
                </a:solidFill>
                <a:cs typeface="Arial" pitchFamily="34" charset="0"/>
              </a:rPr>
              <a:t> أن تتواجد</a:t>
            </a:r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177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3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latin typeface="Calibri" pitchFamily="34" charset="0"/>
              </a:rPr>
              <a:t>	</a:t>
            </a:r>
            <a:endParaRPr lang="en-US" sz="2400" dirty="0"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77000" y="15240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7432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9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177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 bwMode="auto">
          <a:xfrm>
            <a:off x="422032" y="3124200"/>
            <a:ext cx="4706815" cy="9905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700" b="1" i="0" u="none" strike="noStrike" kern="0" cap="none" spc="50" normalizeH="0" baseline="0" noProof="0" dirty="0" smtClean="0">
              <a:ln w="11430"/>
              <a:gradFill>
                <a:gsLst>
                  <a:gs pos="25000">
                    <a:srgbClr val="C0504D">
                      <a:satMod val="155000"/>
                    </a:srgbClr>
                  </a:gs>
                  <a:gs pos="100000">
                    <a:srgbClr val="C0504D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AYM Wadiy S_U normal.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700" b="1" i="0" u="none" strike="noStrike" kern="0" cap="none" spc="50" normalizeH="0" baseline="0" noProof="0" dirty="0">
              <a:ln w="11430"/>
              <a:gradFill>
                <a:gsLst>
                  <a:gs pos="25000">
                    <a:srgbClr val="C0504D">
                      <a:satMod val="155000"/>
                    </a:srgbClr>
                  </a:gs>
                  <a:gs pos="100000">
                    <a:srgbClr val="C0504D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AYM Wadiy S_U normal."/>
              <a:cs typeface="Times New Roman" pitchFamily="18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DZ" sz="4000" b="1" i="0" u="none" strike="noStrike" kern="0" cap="none" spc="50" normalizeH="0" baseline="0" noProof="0" dirty="0" smtClean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</a:rPr>
              <a:t>نظرية المنظمات</a:t>
            </a:r>
            <a:endParaRPr kumimoji="0" lang="en-US" sz="4000" b="1" i="0" u="none" strike="noStrike" kern="0" cap="none" spc="50" normalizeH="0" baseline="0" noProof="0" dirty="0" smtClean="0">
              <a:ln w="11430"/>
              <a:gradFill>
                <a:gsLst>
                  <a:gs pos="25000">
                    <a:srgbClr val="C0504D">
                      <a:satMod val="155000"/>
                    </a:srgbClr>
                  </a:gs>
                  <a:gs pos="100000">
                    <a:srgbClr val="C0504D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EG" sz="1800" b="1" i="0" u="none" strike="noStrike" kern="0" cap="none" spc="50" normalizeH="0" baseline="0" noProof="0" dirty="0" smtClean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Calibri" pitchFamily="34" charset="0"/>
                <a:cs typeface="Times New Roman" pitchFamily="18" charset="0"/>
              </a:rPr>
              <a:t/>
            </a:r>
            <a:br>
              <a:rPr kumimoji="0" lang="ar-EG" sz="1800" b="1" i="0" u="none" strike="noStrike" kern="0" cap="none" spc="50" normalizeH="0" baseline="0" noProof="0" dirty="0" smtClean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Calibri" pitchFamily="34" charset="0"/>
                <a:cs typeface="Times New Roman" pitchFamily="18" charset="0"/>
              </a:rPr>
            </a:br>
            <a:endParaRPr kumimoji="0" lang="en-US" sz="1700" b="1" i="0" u="none" strike="noStrike" kern="0" cap="none" spc="50" normalizeH="0" baseline="0" noProof="0" dirty="0" smtClean="0">
              <a:ln w="11430"/>
              <a:gradFill>
                <a:gsLst>
                  <a:gs pos="25000">
                    <a:srgbClr val="C0504D">
                      <a:satMod val="155000"/>
                    </a:srgbClr>
                  </a:gs>
                  <a:gs pos="100000">
                    <a:srgbClr val="C0504D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Calibri" pitchFamily="34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6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itchFamily="34" charset="0"/>
                <a:cs typeface="Times New Roman" pitchFamily="18" charset="0"/>
              </a:rPr>
              <a:t>أ.د عيسى </a:t>
            </a:r>
            <a:r>
              <a:rPr kumimoji="0" lang="ar-SA" sz="2600" b="1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itchFamily="34" charset="0"/>
                <a:cs typeface="Times New Roman" pitchFamily="18" charset="0"/>
              </a:rPr>
              <a:t>حيرش</a:t>
            </a:r>
            <a:endParaRPr kumimoji="0" lang="en-US" sz="26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itchFamily="34" charset="0"/>
              <a:cs typeface="Times New Roman" pitchFamily="18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600" b="1" i="0" u="none" strike="noStrike" kern="0" cap="none" spc="50" normalizeH="0" baseline="0" noProof="0" dirty="0">
              <a:ln w="11430"/>
              <a:gradFill>
                <a:gsLst>
                  <a:gs pos="25000">
                    <a:srgbClr val="C0504D">
                      <a:satMod val="155000"/>
                    </a:srgbClr>
                  </a:gs>
                  <a:gs pos="100000">
                    <a:srgbClr val="C0504D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9886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1" y="6356356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178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Title 4"/>
          <p:cNvSpPr txBox="1">
            <a:spLocks/>
          </p:cNvSpPr>
          <p:nvPr/>
        </p:nvSpPr>
        <p:spPr bwMode="auto">
          <a:xfrm>
            <a:off x="838200" y="2339979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Arial" charset="0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DZ" sz="4400" b="1" i="0" u="sng" strike="noStrike" kern="1200" spc="50" normalizeH="0" baseline="0" noProof="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Simplified Arabic" pitchFamily="18" charset="-78"/>
                <a:ea typeface="+mj-ea"/>
                <a:cs typeface="Times New Roman"/>
              </a:rPr>
              <a:t>المحاضرة السابعة</a:t>
            </a:r>
            <a:endParaRPr kumimoji="0" lang="en-US" sz="4400" b="1" i="0" u="sng" strike="noStrike" kern="1200" spc="50" normalizeH="0" baseline="0" noProof="0" dirty="0">
              <a:ln w="11430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Simplified Arabic" pitchFamily="18" charset="-78"/>
              <a:ea typeface="+mj-ea"/>
            </a:endParaRPr>
          </a:p>
        </p:txBody>
      </p:sp>
      <p:sp>
        <p:nvSpPr>
          <p:cNvPr id="6" name="Title 4"/>
          <p:cNvSpPr txBox="1">
            <a:spLocks/>
          </p:cNvSpPr>
          <p:nvPr/>
        </p:nvSpPr>
        <p:spPr bwMode="auto">
          <a:xfrm>
            <a:off x="1453661" y="3810004"/>
            <a:ext cx="6541477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ar-DZ" sz="4400" b="1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e_AlMateen" pitchFamily="2" charset="-78"/>
                <a:ea typeface="+mj-ea"/>
                <a:cs typeface="+mj-cs"/>
              </a:rPr>
              <a:t>النظريات الاقتصادية (1)</a:t>
            </a:r>
            <a:endParaRPr lang="ar-SA" sz="4400" b="1" spc="50" dirty="0">
              <a:ln w="11430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e_AlMateen" pitchFamily="2" charset="-78"/>
              <a:ea typeface="+mj-ea"/>
              <a:cs typeface="+mj-cs"/>
            </a:endParaRPr>
          </a:p>
        </p:txBody>
      </p:sp>
      <p:sp>
        <p:nvSpPr>
          <p:cNvPr id="7" name="Title 4"/>
          <p:cNvSpPr txBox="1">
            <a:spLocks/>
          </p:cNvSpPr>
          <p:nvPr/>
        </p:nvSpPr>
        <p:spPr bwMode="auto">
          <a:xfrm>
            <a:off x="1524000" y="4622808"/>
            <a:ext cx="6541477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ar-DZ" sz="2800" spc="50" dirty="0" smtClean="0">
                <a:ln w="11430"/>
                <a:solidFill>
                  <a:sysClr val="windowText" lastClr="000000"/>
                </a:solidFill>
                <a:latin typeface="ae_AlMateen" pitchFamily="2" charset="-78"/>
                <a:ea typeface="+mj-ea"/>
                <a:cs typeface="+mj-cs"/>
              </a:rPr>
              <a:t>النظريات </a:t>
            </a:r>
            <a:r>
              <a:rPr lang="ar-DZ" sz="2800" spc="50" dirty="0" err="1" smtClean="0">
                <a:ln w="11430"/>
                <a:solidFill>
                  <a:sysClr val="windowText" lastClr="000000"/>
                </a:solidFill>
                <a:latin typeface="ae_AlMateen" pitchFamily="2" charset="-78"/>
                <a:ea typeface="+mj-ea"/>
                <a:cs typeface="+mj-cs"/>
              </a:rPr>
              <a:t>القرارية</a:t>
            </a:r>
            <a:r>
              <a:rPr lang="ar-DZ" sz="2800" spc="50" dirty="0" smtClean="0">
                <a:ln w="11430"/>
                <a:solidFill>
                  <a:sysClr val="windowText" lastClr="000000"/>
                </a:solidFill>
                <a:latin typeface="ae_AlMateen" pitchFamily="2" charset="-78"/>
                <a:ea typeface="+mj-ea"/>
                <a:cs typeface="+mj-cs"/>
              </a:rPr>
              <a:t>  والسلوكية </a:t>
            </a:r>
            <a:r>
              <a:rPr lang="ar-DZ" sz="2800" spc="50" dirty="0">
                <a:ln w="11430"/>
                <a:solidFill>
                  <a:sysClr val="windowText" lastClr="000000"/>
                </a:solidFill>
                <a:latin typeface="ae_AlMateen" pitchFamily="2" charset="-78"/>
                <a:ea typeface="+mj-ea"/>
                <a:cs typeface="+mj-cs"/>
              </a:rPr>
              <a:t>والإدارية</a:t>
            </a:r>
            <a:endParaRPr lang="ar-SA" sz="2800" spc="50" dirty="0">
              <a:ln w="11430"/>
              <a:solidFill>
                <a:sysClr val="windowText" lastClr="000000"/>
              </a:solidFill>
              <a:latin typeface="ae_AlMateen" pitchFamily="2" charset="-78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222856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762000"/>
            <a:ext cx="77724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للنظريات الاقتصادية مكانة كبيرة في بناء نظرية المنظمات </a:t>
            </a:r>
            <a:endParaRPr lang="ar-SA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3657600" y="1600200"/>
            <a:ext cx="53340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أهم النظريات الاقتصادية يتمثل فيما يلي </a:t>
            </a:r>
            <a:endParaRPr lang="ar-SA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5410200" y="3048000"/>
            <a:ext cx="28194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النظرية السلوكية</a:t>
            </a:r>
            <a:endParaRPr lang="ar-SA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5638800" y="2514600"/>
            <a:ext cx="25146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نظرية القرار</a:t>
            </a:r>
            <a:endParaRPr lang="ar-SA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5181600" y="4267200"/>
            <a:ext cx="30480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نظرية تكاليف المعاملات</a:t>
            </a:r>
            <a:endParaRPr lang="ar-SA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5486400" y="4724400"/>
            <a:ext cx="27432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نظرية حقوق الملكية</a:t>
            </a:r>
            <a:endParaRPr lang="ar-SA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5638800" y="5257800"/>
            <a:ext cx="25908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نظرية الوكالة</a:t>
            </a:r>
            <a:endParaRPr lang="ar-SA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5867400" y="3505200"/>
            <a:ext cx="23622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النظرية الإدارية</a:t>
            </a:r>
            <a:endParaRPr lang="ar-SA" sz="2800" dirty="0"/>
          </a:p>
        </p:txBody>
      </p:sp>
      <p:sp>
        <p:nvSpPr>
          <p:cNvPr id="10" name="Left Brace 9"/>
          <p:cNvSpPr/>
          <p:nvPr/>
        </p:nvSpPr>
        <p:spPr>
          <a:xfrm>
            <a:off x="4724400" y="2514600"/>
            <a:ext cx="381000" cy="1371600"/>
          </a:xfrm>
          <a:prstGeom prst="leftBrac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" name="Left Brace 11"/>
          <p:cNvSpPr/>
          <p:nvPr/>
        </p:nvSpPr>
        <p:spPr>
          <a:xfrm>
            <a:off x="4800600" y="4953000"/>
            <a:ext cx="304800" cy="762000"/>
          </a:xfrm>
          <a:prstGeom prst="leftBrac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" name="TextBox 12"/>
          <p:cNvSpPr txBox="1"/>
          <p:nvPr/>
        </p:nvSpPr>
        <p:spPr>
          <a:xfrm>
            <a:off x="2362200" y="2743200"/>
            <a:ext cx="22098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المحاضرة السابعة</a:t>
            </a:r>
            <a:endParaRPr lang="ar-SA" sz="2800" dirty="0"/>
          </a:p>
        </p:txBody>
      </p:sp>
      <p:sp>
        <p:nvSpPr>
          <p:cNvPr id="14" name="TextBox 13"/>
          <p:cNvSpPr txBox="1"/>
          <p:nvPr/>
        </p:nvSpPr>
        <p:spPr>
          <a:xfrm>
            <a:off x="2514600" y="4257020"/>
            <a:ext cx="22098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المحاضرة الثامنة</a:t>
            </a:r>
            <a:endParaRPr lang="ar-SA" sz="2800" dirty="0"/>
          </a:p>
        </p:txBody>
      </p:sp>
      <p:sp>
        <p:nvSpPr>
          <p:cNvPr id="15" name="TextBox 14"/>
          <p:cNvSpPr txBox="1"/>
          <p:nvPr/>
        </p:nvSpPr>
        <p:spPr>
          <a:xfrm>
            <a:off x="2438400" y="5029200"/>
            <a:ext cx="22098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المحاضرة التاسعة</a:t>
            </a:r>
            <a:endParaRPr lang="ar-SA" sz="2800" dirty="0"/>
          </a:p>
        </p:txBody>
      </p:sp>
      <p:cxnSp>
        <p:nvCxnSpPr>
          <p:cNvPr id="17" name="Straight Arrow Connector 16"/>
          <p:cNvCxnSpPr>
            <a:stCxn id="6" idx="1"/>
            <a:endCxn id="14" idx="3"/>
          </p:cNvCxnSpPr>
          <p:nvPr/>
        </p:nvCxnSpPr>
        <p:spPr>
          <a:xfrm rot="10800000">
            <a:off x="4724400" y="4518630"/>
            <a:ext cx="457200" cy="1018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8698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 animBg="1"/>
      <p:bldP spid="12" grpId="0" animBg="1"/>
      <p:bldP spid="13" grpId="0"/>
      <p:bldP spid="14" grpId="0"/>
      <p:bldP spid="15" grpId="0"/>
    </p:bldLst>
  </p:timing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4"/>
          <p:cNvSpPr txBox="1">
            <a:spLocks/>
          </p:cNvSpPr>
          <p:nvPr/>
        </p:nvSpPr>
        <p:spPr bwMode="auto">
          <a:xfrm>
            <a:off x="1524000" y="2590800"/>
            <a:ext cx="6541477" cy="838200"/>
          </a:xfrm>
          <a:prstGeom prst="rect">
            <a:avLst/>
          </a:prstGeom>
          <a:solidFill>
            <a:schemeClr val="accent4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ar-DZ" sz="3600" b="1" spc="50" dirty="0" smtClean="0">
                <a:ln w="11430"/>
                <a:solidFill>
                  <a:srgbClr val="FF0000"/>
                </a:solidFill>
                <a:latin typeface="ae_AlMateen" pitchFamily="2" charset="-78"/>
                <a:ea typeface="+mj-ea"/>
                <a:cs typeface="+mj-cs"/>
              </a:rPr>
              <a:t>النظريات </a:t>
            </a:r>
            <a:r>
              <a:rPr lang="ar-DZ" sz="3600" b="1" spc="50" dirty="0" err="1" smtClean="0">
                <a:ln w="11430"/>
                <a:solidFill>
                  <a:srgbClr val="FF0000"/>
                </a:solidFill>
                <a:latin typeface="ae_AlMateen" pitchFamily="2" charset="-78"/>
                <a:ea typeface="+mj-ea"/>
                <a:cs typeface="+mj-cs"/>
              </a:rPr>
              <a:t>القرارية</a:t>
            </a:r>
            <a:r>
              <a:rPr lang="ar-DZ" sz="3600" b="1" spc="50" dirty="0" smtClean="0">
                <a:ln w="11430"/>
                <a:solidFill>
                  <a:srgbClr val="FF0000"/>
                </a:solidFill>
                <a:latin typeface="ae_AlMateen" pitchFamily="2" charset="-78"/>
                <a:ea typeface="+mj-ea"/>
                <a:cs typeface="+mj-cs"/>
              </a:rPr>
              <a:t>  والسلوكية </a:t>
            </a:r>
            <a:r>
              <a:rPr lang="ar-DZ" sz="3600" b="1" spc="50" dirty="0">
                <a:ln w="11430"/>
                <a:solidFill>
                  <a:srgbClr val="FF0000"/>
                </a:solidFill>
                <a:latin typeface="ae_AlMateen" pitchFamily="2" charset="-78"/>
                <a:ea typeface="+mj-ea"/>
                <a:cs typeface="+mj-cs"/>
              </a:rPr>
              <a:t>والإدارية</a:t>
            </a:r>
            <a:endParaRPr lang="ar-SA" sz="3600" b="1" spc="50" dirty="0">
              <a:ln w="11430"/>
              <a:solidFill>
                <a:srgbClr val="FF0000"/>
              </a:solidFill>
              <a:latin typeface="ae_AlMateen" pitchFamily="2" charset="-78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866566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0" y="228600"/>
            <a:ext cx="342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مخرجات المحاضرة 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1295400" y="914400"/>
            <a:ext cx="7010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بعد هذه المحاضرة سيكون الطالب قادرا على أن :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4760088" y="1859340"/>
            <a:ext cx="35601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يشرح نظرية القرار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3159888" y="3340681"/>
            <a:ext cx="5181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يشرح النظرية السلوكية للمنظمة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1966732" y="4387121"/>
            <a:ext cx="63390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يفهم إشكالية الفصل بين الملكية والإدارة في المنظمات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1981200" y="2403885"/>
            <a:ext cx="63390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يقارن بين الرشد المطلق والرشد المقيد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2286000" y="3863901"/>
            <a:ext cx="60641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يدرك أهمية ذاكرة المنظمة</a:t>
            </a:r>
            <a:endParaRPr lang="en-US" sz="2800" dirty="0"/>
          </a:p>
        </p:txBody>
      </p:sp>
      <p:sp>
        <p:nvSpPr>
          <p:cNvPr id="9" name="Rectangle 8"/>
          <p:cNvSpPr/>
          <p:nvPr/>
        </p:nvSpPr>
        <p:spPr>
          <a:xfrm>
            <a:off x="8458200" y="1859340"/>
            <a:ext cx="609600" cy="523220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ym typeface="Wingdings"/>
              </a:rPr>
              <a:t></a:t>
            </a:r>
            <a:endParaRPr lang="en-US" sz="2800" b="1" dirty="0"/>
          </a:p>
        </p:txBody>
      </p:sp>
      <p:sp>
        <p:nvSpPr>
          <p:cNvPr id="11" name="Rectangle 10"/>
          <p:cNvSpPr/>
          <p:nvPr/>
        </p:nvSpPr>
        <p:spPr>
          <a:xfrm>
            <a:off x="8458200" y="2380735"/>
            <a:ext cx="609600" cy="523220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ym typeface="Wingdings"/>
              </a:rPr>
              <a:t></a:t>
            </a:r>
            <a:endParaRPr lang="en-US" sz="2800" b="1" dirty="0"/>
          </a:p>
        </p:txBody>
      </p:sp>
      <p:sp>
        <p:nvSpPr>
          <p:cNvPr id="12" name="Rectangle 11"/>
          <p:cNvSpPr/>
          <p:nvPr/>
        </p:nvSpPr>
        <p:spPr>
          <a:xfrm>
            <a:off x="8458200" y="3338856"/>
            <a:ext cx="609600" cy="523220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ym typeface="Wingdings"/>
              </a:rPr>
              <a:t></a:t>
            </a:r>
            <a:endParaRPr lang="en-US" sz="2800" dirty="0"/>
          </a:p>
        </p:txBody>
      </p:sp>
      <p:sp>
        <p:nvSpPr>
          <p:cNvPr id="13" name="Rectangle 12"/>
          <p:cNvSpPr/>
          <p:nvPr/>
        </p:nvSpPr>
        <p:spPr>
          <a:xfrm>
            <a:off x="8458200" y="3800869"/>
            <a:ext cx="609600" cy="523220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ym typeface="Wingdings"/>
              </a:rPr>
              <a:t></a:t>
            </a:r>
            <a:endParaRPr lang="en-US" sz="2800" b="1" dirty="0"/>
          </a:p>
        </p:txBody>
      </p:sp>
      <p:sp>
        <p:nvSpPr>
          <p:cNvPr id="14" name="Rectangle 13"/>
          <p:cNvSpPr/>
          <p:nvPr/>
        </p:nvSpPr>
        <p:spPr>
          <a:xfrm>
            <a:off x="8458200" y="4324089"/>
            <a:ext cx="609600" cy="523220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ym typeface="Wingdings"/>
              </a:rPr>
              <a:t></a:t>
            </a:r>
            <a:endParaRPr lang="en-US" sz="28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3159888" y="2929024"/>
            <a:ext cx="5181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يفهم نموذج </a:t>
            </a:r>
            <a:r>
              <a:rPr lang="en-US" sz="2800" dirty="0" smtClean="0"/>
              <a:t>IMC</a:t>
            </a:r>
            <a:endParaRPr lang="en-US" sz="2800" dirty="0"/>
          </a:p>
        </p:txBody>
      </p:sp>
      <p:sp>
        <p:nvSpPr>
          <p:cNvPr id="16" name="Rectangle 15"/>
          <p:cNvSpPr/>
          <p:nvPr/>
        </p:nvSpPr>
        <p:spPr>
          <a:xfrm>
            <a:off x="8458200" y="2904049"/>
            <a:ext cx="609600" cy="523220"/>
          </a:xfrm>
          <a:prstGeom prst="rect">
            <a:avLst/>
          </a:prstGeom>
          <a:solidFill>
            <a:srgbClr val="0070C0"/>
          </a:soli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bg1"/>
                </a:solidFill>
                <a:sym typeface="Wingdings"/>
              </a:rPr>
              <a:t></a:t>
            </a:r>
            <a:endParaRPr lang="en-US" sz="2800" dirty="0">
              <a:solidFill>
                <a:schemeClr val="bg1"/>
              </a:solidFill>
            </a:endParaRPr>
          </a:p>
        </p:txBody>
      </p:sp>
      <p:pic>
        <p:nvPicPr>
          <p:cNvPr id="1026" name="Picture 2" descr="http://t2.gstatic.com/images?q=tbn:ANd9GcTdmte8nVl5qqq4bIfK6deYdq041d0J0d3YvX-F4aGhfO37MFmV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598905"/>
            <a:ext cx="1838325" cy="2305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1956122" y="4924591"/>
            <a:ext cx="63390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يفسر سلطة الإدارة</a:t>
            </a:r>
            <a:endParaRPr lang="en-US" sz="2800" dirty="0"/>
          </a:p>
        </p:txBody>
      </p:sp>
      <p:sp>
        <p:nvSpPr>
          <p:cNvPr id="19" name="Rectangle 18"/>
          <p:cNvSpPr/>
          <p:nvPr/>
        </p:nvSpPr>
        <p:spPr>
          <a:xfrm>
            <a:off x="8447590" y="4861559"/>
            <a:ext cx="609600" cy="523220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ym typeface="Wingdings"/>
              </a:rPr>
              <a:t>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376681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9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9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9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9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9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9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9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 animBg="1"/>
      <p:bldP spid="11" grpId="0" animBg="1"/>
      <p:bldP spid="12" grpId="0" animBg="1"/>
      <p:bldP spid="13" grpId="0" animBg="1"/>
      <p:bldP spid="14" grpId="0" animBg="1"/>
      <p:bldP spid="15" grpId="0"/>
      <p:bldP spid="16" grpId="0" animBg="1"/>
      <p:bldP spid="18" grpId="0"/>
      <p:bldP spid="19" grpId="0" animBg="1"/>
    </p:bldLst>
  </p:timing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029200" y="228600"/>
            <a:ext cx="342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محتوى المحاضرة 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4267200" y="1437620"/>
            <a:ext cx="342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1- نظرية القرار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4267200" y="2222450"/>
            <a:ext cx="342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2- النظرية السلوكية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4250267" y="3058180"/>
            <a:ext cx="342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3- النظرية الإدارية</a:t>
            </a:r>
            <a:endParaRPr lang="en-US" sz="2800" dirty="0"/>
          </a:p>
        </p:txBody>
      </p:sp>
      <p:sp>
        <p:nvSpPr>
          <p:cNvPr id="2" name="Rectangle 1"/>
          <p:cNvSpPr/>
          <p:nvPr/>
        </p:nvSpPr>
        <p:spPr>
          <a:xfrm>
            <a:off x="8000999" y="751820"/>
            <a:ext cx="228601" cy="25247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Left Arrow 8"/>
          <p:cNvSpPr/>
          <p:nvPr/>
        </p:nvSpPr>
        <p:spPr>
          <a:xfrm>
            <a:off x="7679266" y="1557010"/>
            <a:ext cx="626533" cy="38347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Left Arrow 6"/>
          <p:cNvSpPr/>
          <p:nvPr/>
        </p:nvSpPr>
        <p:spPr>
          <a:xfrm>
            <a:off x="7696199" y="3128055"/>
            <a:ext cx="533399" cy="38347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Left Arrow 9"/>
          <p:cNvSpPr/>
          <p:nvPr/>
        </p:nvSpPr>
        <p:spPr>
          <a:xfrm>
            <a:off x="7697610" y="2362200"/>
            <a:ext cx="531989" cy="38347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>
            <a:off x="6324600" y="751820"/>
            <a:ext cx="213360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0973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86200" y="381000"/>
            <a:ext cx="5410200" cy="523220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ar-DZ" sz="2800" b="1" dirty="0" smtClean="0">
                <a:solidFill>
                  <a:srgbClr val="FFFF00"/>
                </a:solidFill>
                <a:latin typeface="Simplified Arabic" pitchFamily="18" charset="-78"/>
                <a:cs typeface="Simplified Arabic" pitchFamily="18" charset="-78"/>
              </a:rPr>
              <a:t>1- نظرية القرارة (النظرية </a:t>
            </a:r>
            <a:r>
              <a:rPr lang="ar-DZ" sz="2800" b="1" dirty="0" err="1" smtClean="0">
                <a:solidFill>
                  <a:srgbClr val="FFFF00"/>
                </a:solidFill>
                <a:latin typeface="Simplified Arabic" pitchFamily="18" charset="-78"/>
                <a:cs typeface="Simplified Arabic" pitchFamily="18" charset="-78"/>
              </a:rPr>
              <a:t>القرارية</a:t>
            </a:r>
            <a:r>
              <a:rPr lang="ar-DZ" sz="2800" b="1" dirty="0" smtClean="0">
                <a:solidFill>
                  <a:srgbClr val="FFFF00"/>
                </a:solidFill>
                <a:latin typeface="Simplified Arabic" pitchFamily="18" charset="-78"/>
                <a:cs typeface="Simplified Arabic" pitchFamily="18" charset="-78"/>
              </a:rPr>
              <a:t>)</a:t>
            </a:r>
            <a:endParaRPr lang="en-US" sz="2800" b="1" dirty="0">
              <a:solidFill>
                <a:srgbClr val="FFFF00"/>
              </a:solidFill>
              <a:latin typeface="Simplified Arabic" pitchFamily="18" charset="-78"/>
              <a:cs typeface="Simplified Arabic" pitchFamily="18" charset="-78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990600"/>
            <a:ext cx="2493320" cy="24384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 descr="http://t2.gstatic.com/images?q=tbn:ANd9GcRL73xPjH2XTf3lkWxkVet4-Q_aWEspMEFTQnX3gzkc3OyKa8HvF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1026719"/>
            <a:ext cx="1733550" cy="2647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3581400" y="1143000"/>
            <a:ext cx="4038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2000" b="1" dirty="0" smtClean="0">
                <a:solidFill>
                  <a:srgbClr val="C00000"/>
                </a:solidFill>
              </a:rPr>
              <a:t>HERBERT SIMON  (1916-2001)</a:t>
            </a:r>
            <a:endParaRPr lang="en-US" sz="2000" b="1" dirty="0">
              <a:solidFill>
                <a:srgbClr val="C0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581400" y="1686580"/>
            <a:ext cx="3733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اقتصادي وعالم اجتماع أمريكي</a:t>
            </a:r>
            <a:endParaRPr lang="en-US" sz="2800" dirty="0"/>
          </a:p>
        </p:txBody>
      </p:sp>
      <p:sp>
        <p:nvSpPr>
          <p:cNvPr id="18" name="TextBox 17"/>
          <p:cNvSpPr txBox="1"/>
          <p:nvPr/>
        </p:nvSpPr>
        <p:spPr>
          <a:xfrm>
            <a:off x="3886200" y="2514600"/>
            <a:ext cx="3733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قدم نظرية الرشد المقيد</a:t>
            </a:r>
            <a:endParaRPr lang="en-US" sz="2800" dirty="0"/>
          </a:p>
        </p:txBody>
      </p:sp>
      <p:sp>
        <p:nvSpPr>
          <p:cNvPr id="19" name="TextBox 18"/>
          <p:cNvSpPr txBox="1"/>
          <p:nvPr/>
        </p:nvSpPr>
        <p:spPr>
          <a:xfrm>
            <a:off x="2874320" y="3145128"/>
            <a:ext cx="47456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حطم مبادئ النظرية الكلاسيكية الجديدة</a:t>
            </a:r>
            <a:endParaRPr lang="en-US" sz="2800" dirty="0"/>
          </a:p>
        </p:txBody>
      </p:sp>
      <p:sp>
        <p:nvSpPr>
          <p:cNvPr id="20" name="TextBox 19"/>
          <p:cNvSpPr txBox="1"/>
          <p:nvPr/>
        </p:nvSpPr>
        <p:spPr>
          <a:xfrm>
            <a:off x="2874320" y="3886200"/>
            <a:ext cx="47456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من أوائل من اهتم بالذكاء الصناعي</a:t>
            </a:r>
            <a:endParaRPr lang="en-US" sz="2800" dirty="0"/>
          </a:p>
        </p:txBody>
      </p:sp>
      <p:sp>
        <p:nvSpPr>
          <p:cNvPr id="21" name="TextBox 20"/>
          <p:cNvSpPr txBox="1"/>
          <p:nvPr/>
        </p:nvSpPr>
        <p:spPr>
          <a:xfrm>
            <a:off x="6923560" y="5197734"/>
            <a:ext cx="23728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حائز على جائزة</a:t>
            </a:r>
            <a:endParaRPr lang="en-US" sz="2800" dirty="0"/>
          </a:p>
        </p:txBody>
      </p:sp>
      <p:sp>
        <p:nvSpPr>
          <p:cNvPr id="23" name="TextBox 22"/>
          <p:cNvSpPr txBox="1"/>
          <p:nvPr/>
        </p:nvSpPr>
        <p:spPr>
          <a:xfrm>
            <a:off x="2874320" y="5551351"/>
            <a:ext cx="34362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NOBEL   (1978)</a:t>
            </a:r>
            <a:endParaRPr lang="en-US" sz="2800" dirty="0"/>
          </a:p>
        </p:txBody>
      </p:sp>
      <p:sp>
        <p:nvSpPr>
          <p:cNvPr id="24" name="TextBox 23"/>
          <p:cNvSpPr txBox="1"/>
          <p:nvPr/>
        </p:nvSpPr>
        <p:spPr>
          <a:xfrm>
            <a:off x="2860816" y="4796638"/>
            <a:ext cx="34362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TURING   (1975)</a:t>
            </a:r>
            <a:endParaRPr lang="en-US" sz="2800" dirty="0"/>
          </a:p>
        </p:txBody>
      </p:sp>
      <p:cxnSp>
        <p:nvCxnSpPr>
          <p:cNvPr id="25" name="Straight Arrow Connector 24"/>
          <p:cNvCxnSpPr>
            <a:stCxn id="21" idx="1"/>
            <a:endCxn id="24" idx="3"/>
          </p:cNvCxnSpPr>
          <p:nvPr/>
        </p:nvCxnSpPr>
        <p:spPr>
          <a:xfrm flipH="1" flipV="1">
            <a:off x="6297050" y="5058248"/>
            <a:ext cx="626510" cy="40109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>
            <a:stCxn id="21" idx="1"/>
            <a:endCxn id="23" idx="3"/>
          </p:cNvCxnSpPr>
          <p:nvPr/>
        </p:nvCxnSpPr>
        <p:spPr>
          <a:xfrm flipH="1">
            <a:off x="6310554" y="5459344"/>
            <a:ext cx="613006" cy="35361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43649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8" grpId="0"/>
      <p:bldP spid="19" grpId="0"/>
      <p:bldP spid="20" grpId="0"/>
      <p:bldP spid="21" grpId="0"/>
      <p:bldP spid="23" grpId="0"/>
      <p:bldP spid="24" grpId="0"/>
    </p:bldLst>
  </p:timing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77325" y="1828800"/>
            <a:ext cx="56952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>
                <a:latin typeface="Simplified Arabic" pitchFamily="18" charset="-78"/>
                <a:cs typeface="Simplified Arabic" pitchFamily="18" charset="-78"/>
              </a:rPr>
              <a:t>القرار هو أهم شيء في إدارة المنظمات</a:t>
            </a:r>
            <a:endParaRPr lang="en-US" sz="2800" dirty="0">
              <a:latin typeface="Simplified Arabic" pitchFamily="18" charset="-78"/>
              <a:cs typeface="Simplified Arabic" pitchFamily="18" charset="-78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943169" y="1109990"/>
            <a:ext cx="6629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>
                <a:latin typeface="Simplified Arabic" pitchFamily="18" charset="-78"/>
                <a:cs typeface="Simplified Arabic" pitchFamily="18" charset="-78"/>
              </a:rPr>
              <a:t>لأن المنظمات لا يمكن أن تتواجد ولا أن تنمو إلا بالقرار</a:t>
            </a:r>
            <a:endParaRPr lang="en-US" sz="2800" dirty="0">
              <a:latin typeface="Simplified Arabic" pitchFamily="18" charset="-78"/>
              <a:cs typeface="Simplified Arabic" pitchFamily="18" charset="-7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581400" y="2819400"/>
            <a:ext cx="56952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>
                <a:latin typeface="Simplified Arabic" pitchFamily="18" charset="-78"/>
                <a:cs typeface="Simplified Arabic" pitchFamily="18" charset="-78"/>
              </a:rPr>
              <a:t>تهتم نظرية القرار بالسلوك الإنساني</a:t>
            </a:r>
            <a:endParaRPr lang="en-US" sz="2800" dirty="0">
              <a:latin typeface="Simplified Arabic" pitchFamily="18" charset="-78"/>
              <a:cs typeface="Simplified Arabic" pitchFamily="18" charset="-7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538960" y="4394191"/>
            <a:ext cx="17046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>
                <a:latin typeface="Simplified Arabic" pitchFamily="18" charset="-78"/>
                <a:cs typeface="Simplified Arabic" pitchFamily="18" charset="-78"/>
              </a:rPr>
              <a:t>فتنطلق من</a:t>
            </a:r>
            <a:endParaRPr lang="en-US" sz="2800" dirty="0">
              <a:latin typeface="Simplified Arabic" pitchFamily="18" charset="-78"/>
              <a:cs typeface="Simplified Arabic" pitchFamily="18" charset="-7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862521" y="3657600"/>
            <a:ext cx="3352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b="1" dirty="0" smtClean="0">
                <a:latin typeface="Simplified Arabic" pitchFamily="18" charset="-78"/>
                <a:cs typeface="Simplified Arabic" pitchFamily="18" charset="-78"/>
              </a:rPr>
              <a:t>النظرية الاقتصادية للاختيار</a:t>
            </a:r>
            <a:endParaRPr lang="en-US" sz="2800" b="1" dirty="0">
              <a:latin typeface="Simplified Arabic" pitchFamily="18" charset="-78"/>
              <a:cs typeface="Simplified Arabic" pitchFamily="18" charset="-7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509760" y="5187879"/>
            <a:ext cx="35926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b="1" dirty="0" smtClean="0">
                <a:latin typeface="Simplified Arabic" pitchFamily="18" charset="-78"/>
                <a:cs typeface="Simplified Arabic" pitchFamily="18" charset="-78"/>
              </a:rPr>
              <a:t>النظرية النفسانية للسلوك</a:t>
            </a:r>
            <a:endParaRPr lang="en-US" sz="2800" b="1" dirty="0">
              <a:latin typeface="Simplified Arabic" pitchFamily="18" charset="-78"/>
              <a:cs typeface="Simplified Arabic" pitchFamily="18" charset="-78"/>
            </a:endParaRPr>
          </a:p>
        </p:txBody>
      </p:sp>
      <p:cxnSp>
        <p:nvCxnSpPr>
          <p:cNvPr id="8" name="Straight Arrow Connector 7"/>
          <p:cNvCxnSpPr>
            <a:stCxn id="5" idx="1"/>
            <a:endCxn id="6" idx="3"/>
          </p:cNvCxnSpPr>
          <p:nvPr/>
        </p:nvCxnSpPr>
        <p:spPr>
          <a:xfrm flipH="1" flipV="1">
            <a:off x="6215321" y="3919210"/>
            <a:ext cx="1323639" cy="73659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>
            <a:stCxn id="5" idx="1"/>
            <a:endCxn id="7" idx="3"/>
          </p:cNvCxnSpPr>
          <p:nvPr/>
        </p:nvCxnSpPr>
        <p:spPr>
          <a:xfrm flipH="1">
            <a:off x="6102449" y="4655801"/>
            <a:ext cx="1436511" cy="7936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561477" y="4239780"/>
            <a:ext cx="3657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>
                <a:latin typeface="Simplified Arabic" pitchFamily="18" charset="-78"/>
                <a:cs typeface="Simplified Arabic" pitchFamily="18" charset="-78"/>
              </a:rPr>
              <a:t>الانسان يتخذ القرارات الرشيدة  </a:t>
            </a:r>
            <a:endParaRPr lang="en-US" sz="2800" dirty="0">
              <a:latin typeface="Simplified Arabic" pitchFamily="18" charset="-78"/>
              <a:cs typeface="Simplified Arabic" pitchFamily="18" charset="-78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719538" y="5682868"/>
            <a:ext cx="3657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>
                <a:latin typeface="Simplified Arabic" pitchFamily="18" charset="-78"/>
                <a:cs typeface="Simplified Arabic" pitchFamily="18" charset="-78"/>
              </a:rPr>
              <a:t>الانسان يبحث عن منفعته</a:t>
            </a:r>
            <a:endParaRPr lang="en-US" sz="2800" dirty="0">
              <a:latin typeface="Simplified Arabic" pitchFamily="18" charset="-78"/>
              <a:cs typeface="Simplified Arabic" pitchFamily="18" charset="-78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28569" y="38100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>
                <a:latin typeface="Simplified Arabic" pitchFamily="18" charset="-78"/>
                <a:cs typeface="Simplified Arabic" pitchFamily="18" charset="-78"/>
              </a:rPr>
              <a:t>بالنسبة لـ</a:t>
            </a:r>
            <a:r>
              <a:rPr lang="en-US" sz="2800" dirty="0" smtClean="0">
                <a:latin typeface="Simplified Arabic" pitchFamily="18" charset="-78"/>
                <a:cs typeface="Simplified Arabic" pitchFamily="18" charset="-78"/>
              </a:rPr>
              <a:t> </a:t>
            </a:r>
            <a:r>
              <a:rPr lang="ar-DZ" sz="2800" dirty="0" smtClean="0">
                <a:latin typeface="Simplified Arabic" pitchFamily="18" charset="-78"/>
                <a:cs typeface="Simplified Arabic" pitchFamily="18" charset="-78"/>
              </a:rPr>
              <a:t> </a:t>
            </a:r>
            <a:r>
              <a:rPr lang="en-US" sz="2800" dirty="0" smtClean="0">
                <a:latin typeface="Simplified Arabic" pitchFamily="18" charset="-78"/>
                <a:cs typeface="Simplified Arabic" pitchFamily="18" charset="-78"/>
              </a:rPr>
              <a:t>Herbert Simon</a:t>
            </a:r>
            <a:r>
              <a:rPr lang="ar-DZ" sz="2800" dirty="0" smtClean="0">
                <a:latin typeface="Simplified Arabic" pitchFamily="18" charset="-78"/>
                <a:cs typeface="Simplified Arabic" pitchFamily="18" charset="-78"/>
              </a:rPr>
              <a:t>   نظرية المنظمات </a:t>
            </a:r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هي </a:t>
            </a:r>
            <a:r>
              <a:rPr lang="ar-DZ" sz="2800" dirty="0" smtClean="0">
                <a:latin typeface="Simplified Arabic" pitchFamily="18" charset="-78"/>
                <a:cs typeface="Simplified Arabic" pitchFamily="18" charset="-78"/>
              </a:rPr>
              <a:t>نظرية </a:t>
            </a:r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ل</a:t>
            </a:r>
            <a:r>
              <a:rPr lang="ar-DZ" sz="2800" dirty="0" smtClean="0">
                <a:latin typeface="Simplified Arabic" pitchFamily="18" charset="-78"/>
                <a:cs typeface="Simplified Arabic" pitchFamily="18" charset="-78"/>
              </a:rPr>
              <a:t>لقرار </a:t>
            </a:r>
            <a:endParaRPr lang="en-US" sz="2800" dirty="0">
              <a:latin typeface="Simplified Arabic" pitchFamily="18" charset="-78"/>
              <a:cs typeface="Simplified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863304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10" grpId="0"/>
      <p:bldP spid="11" grpId="0"/>
      <p:bldP spid="14" grpId="0"/>
    </p:bldLst>
  </p:timing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334000" y="637196"/>
            <a:ext cx="4191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تصل هذه النظرية إلى نتائج جديدة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1114425" y="637196"/>
            <a:ext cx="4191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وهي أن الإنسان يواجه قيود تمنعه من </a:t>
            </a:r>
            <a:r>
              <a:rPr lang="ar-DZ" sz="2800" u="sng" dirty="0" smtClean="0">
                <a:solidFill>
                  <a:srgbClr val="FF0000"/>
                </a:solidFill>
              </a:rPr>
              <a:t>الرشد الكامل</a:t>
            </a:r>
            <a:endParaRPr lang="en-US" sz="2800" u="sng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114800" y="2795232"/>
            <a:ext cx="5105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كانت النظرية الاقتصادية الكلاسيكية الجديدة قد وضعت تسلسل لعملية اتخاذ القرار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752475" y="2008796"/>
            <a:ext cx="2743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تحديد المشكلة</a:t>
            </a:r>
            <a:endParaRPr lang="en-US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723900" y="2532819"/>
            <a:ext cx="2743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/>
              <a:t>ح</a:t>
            </a:r>
            <a:r>
              <a:rPr lang="ar-DZ" sz="2800" dirty="0" smtClean="0"/>
              <a:t>صر الحلول الممكنة</a:t>
            </a:r>
            <a:endParaRPr lang="en-US" sz="2800" dirty="0"/>
          </a:p>
        </p:txBody>
      </p:sp>
      <p:sp>
        <p:nvSpPr>
          <p:cNvPr id="11" name="TextBox 10"/>
          <p:cNvSpPr txBox="1"/>
          <p:nvPr/>
        </p:nvSpPr>
        <p:spPr>
          <a:xfrm>
            <a:off x="723900" y="3038300"/>
            <a:ext cx="2743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تقييم الحلول الممكنة</a:t>
            </a:r>
            <a:endParaRPr lang="en-US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533400" y="3524372"/>
            <a:ext cx="2933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اختيار الحل و</a:t>
            </a:r>
            <a:r>
              <a:rPr lang="ar-DZ" sz="2800" dirty="0"/>
              <a:t>تنقيذ </a:t>
            </a:r>
            <a:r>
              <a:rPr lang="ar-DZ" sz="2800" dirty="0" smtClean="0"/>
              <a:t>الحل</a:t>
            </a:r>
            <a:endParaRPr lang="en-US" sz="2800" dirty="0"/>
          </a:p>
        </p:txBody>
      </p:sp>
      <p:sp>
        <p:nvSpPr>
          <p:cNvPr id="14" name="TextBox 13"/>
          <p:cNvSpPr txBox="1"/>
          <p:nvPr/>
        </p:nvSpPr>
        <p:spPr>
          <a:xfrm>
            <a:off x="628650" y="4048780"/>
            <a:ext cx="2743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رقابة الحل</a:t>
            </a:r>
            <a:endParaRPr lang="en-US" sz="2800" dirty="0"/>
          </a:p>
        </p:txBody>
      </p:sp>
      <p:sp>
        <p:nvSpPr>
          <p:cNvPr id="15" name="Right Brace 14"/>
          <p:cNvSpPr/>
          <p:nvPr/>
        </p:nvSpPr>
        <p:spPr>
          <a:xfrm>
            <a:off x="3619500" y="2270406"/>
            <a:ext cx="381000" cy="2175987"/>
          </a:xfrm>
          <a:prstGeom prst="rightBrac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9942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  <p:bldP spid="14" grpId="0"/>
      <p:bldP spid="15" grpId="0" animBg="1"/>
    </p:bldLst>
  </p:timing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8822" y="2383740"/>
            <a:ext cx="3352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هذا لنموذج لاتخاذ القرار له مجموعة من </a:t>
            </a:r>
            <a:r>
              <a:rPr lang="ar-DZ" sz="2800" dirty="0" smtClean="0">
                <a:solidFill>
                  <a:srgbClr val="FF0000"/>
                </a:solidFill>
              </a:rPr>
              <a:t>الفرضيات</a:t>
            </a:r>
            <a:r>
              <a:rPr lang="ar-DZ" sz="2800" dirty="0" smtClean="0"/>
              <a:t>: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235111" y="719945"/>
            <a:ext cx="4648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للإنسان كل المعلومات الممكنة حول المشكلة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287197" y="1906686"/>
            <a:ext cx="4648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للإنسان كل المعلومات الممكنة حول المحلول المتوفرة  المشكلة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210997" y="4831466"/>
            <a:ext cx="4648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للإنسان القدرة على التعامل مع كل المتغيرات الخاصة بالمشكلة</a:t>
            </a:r>
            <a:endParaRPr lang="en-US" sz="2800" dirty="0"/>
          </a:p>
        </p:txBody>
      </p:sp>
      <p:cxnSp>
        <p:nvCxnSpPr>
          <p:cNvPr id="7" name="Straight Arrow Connector 6"/>
          <p:cNvCxnSpPr>
            <a:stCxn id="2" idx="1"/>
            <a:endCxn id="3" idx="3"/>
          </p:cNvCxnSpPr>
          <p:nvPr/>
        </p:nvCxnSpPr>
        <p:spPr>
          <a:xfrm flipH="1" flipV="1">
            <a:off x="4883311" y="1196999"/>
            <a:ext cx="785511" cy="166379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>
            <a:stCxn id="2" idx="1"/>
            <a:endCxn id="4" idx="3"/>
          </p:cNvCxnSpPr>
          <p:nvPr/>
        </p:nvCxnSpPr>
        <p:spPr>
          <a:xfrm flipH="1" flipV="1">
            <a:off x="4935397" y="2383740"/>
            <a:ext cx="733425" cy="47705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2" idx="1"/>
            <a:endCxn id="5" idx="3"/>
          </p:cNvCxnSpPr>
          <p:nvPr/>
        </p:nvCxnSpPr>
        <p:spPr>
          <a:xfrm flipH="1">
            <a:off x="4859197" y="2860794"/>
            <a:ext cx="809625" cy="244772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210997" y="3317560"/>
            <a:ext cx="4648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للإنسان كل المعلومات الممكنة حول نتائج المحلول المتوفرة  المشكلة</a:t>
            </a:r>
            <a:endParaRPr lang="en-US" sz="2800" dirty="0"/>
          </a:p>
        </p:txBody>
      </p:sp>
      <p:cxnSp>
        <p:nvCxnSpPr>
          <p:cNvPr id="28" name="Straight Arrow Connector 27"/>
          <p:cNvCxnSpPr>
            <a:stCxn id="2" idx="1"/>
            <a:endCxn id="25" idx="3"/>
          </p:cNvCxnSpPr>
          <p:nvPr/>
        </p:nvCxnSpPr>
        <p:spPr>
          <a:xfrm flipH="1">
            <a:off x="4859197" y="2860794"/>
            <a:ext cx="809625" cy="93382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735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25" grpId="0"/>
    </p:bldLst>
  </p:timing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57463" y="1153180"/>
            <a:ext cx="5181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في الواقع، لا تتوفر هذه المعلومات لدى الفرد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2705101" y="3733800"/>
            <a:ext cx="40481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فهو ليس رشيدا رشدا مطلقا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2740790" y="5301652"/>
            <a:ext cx="404812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DZ" sz="2800" dirty="0" smtClean="0"/>
              <a:t>القرار لا يمكن أن يكون رشيدا</a:t>
            </a:r>
            <a:r>
              <a:rPr lang="ar-SA" sz="2800" dirty="0" smtClean="0"/>
              <a:t> بكيفية مطلقة</a:t>
            </a:r>
            <a:endParaRPr lang="en-US" sz="2800" dirty="0"/>
          </a:p>
        </p:txBody>
      </p:sp>
      <p:sp>
        <p:nvSpPr>
          <p:cNvPr id="5" name="Down Arrow 4"/>
          <p:cNvSpPr/>
          <p:nvPr/>
        </p:nvSpPr>
        <p:spPr>
          <a:xfrm>
            <a:off x="4614862" y="2580620"/>
            <a:ext cx="838200" cy="63152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Left Arrow 5"/>
          <p:cNvSpPr/>
          <p:nvPr/>
        </p:nvSpPr>
        <p:spPr>
          <a:xfrm rot="16200000">
            <a:off x="4870463" y="4184661"/>
            <a:ext cx="488610" cy="895665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4" descr="http://t2.gstatic.com/images?q=tbn:ANd9GcRqPROVbxyXLsFtEyqr1vSAFWidmTy3C7VqEP0XJX7rH36qgPzBr1pxfkGz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514600"/>
            <a:ext cx="2743200" cy="2546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2557463" y="1676400"/>
            <a:ext cx="5181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DZ" sz="2800" dirty="0" smtClean="0"/>
              <a:t>(حتى وإن توفرت لا يستطيع معالجتها كلها)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245523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 animBg="1"/>
      <p:bldP spid="6" grpId="0" animBg="1"/>
      <p:bldP spid="8" grpId="0"/>
    </p:bldLst>
  </p:timing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10200" y="457200"/>
            <a:ext cx="3581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الرشد ليس مطلقا فهو مقيد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4610100" y="1720985"/>
            <a:ext cx="441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لا يمكن الوصول إلى الحل الأمثل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800100" y="1720985"/>
            <a:ext cx="3657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/>
              <a:t>ي</a:t>
            </a:r>
            <a:r>
              <a:rPr lang="ar-DZ" sz="2800" dirty="0" smtClean="0"/>
              <a:t>جب الاكتفاء </a:t>
            </a:r>
            <a:r>
              <a:rPr lang="ar-DZ" sz="2800" u="sng" dirty="0" smtClean="0">
                <a:solidFill>
                  <a:srgbClr val="FF0000"/>
                </a:solidFill>
              </a:rPr>
              <a:t>بالحل المرضي</a:t>
            </a:r>
            <a:endParaRPr lang="en-US" sz="2800" u="sng" dirty="0">
              <a:solidFill>
                <a:srgbClr val="FF0000"/>
              </a:solidFill>
            </a:endParaRPr>
          </a:p>
        </p:txBody>
      </p:sp>
      <p:sp>
        <p:nvSpPr>
          <p:cNvPr id="7" name="Left Arrow 6"/>
          <p:cNvSpPr/>
          <p:nvPr/>
        </p:nvSpPr>
        <p:spPr>
          <a:xfrm>
            <a:off x="4457700" y="1601595"/>
            <a:ext cx="685800" cy="762000"/>
          </a:xfrm>
          <a:prstGeom prst="lef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Left Arrow 7"/>
          <p:cNvSpPr/>
          <p:nvPr/>
        </p:nvSpPr>
        <p:spPr>
          <a:xfrm>
            <a:off x="9029700" y="1644785"/>
            <a:ext cx="685800" cy="762000"/>
          </a:xfrm>
          <a:prstGeom prst="lef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2781300" y="2623810"/>
            <a:ext cx="6400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اقترح  </a:t>
            </a:r>
            <a:r>
              <a:rPr lang="en-US" sz="2800" dirty="0" smtClean="0"/>
              <a:t>Simon</a:t>
            </a:r>
            <a:r>
              <a:rPr lang="ar-DZ" sz="2800" dirty="0" smtClean="0"/>
              <a:t> نموذج لاتخاذ القرار في 3 مراحل</a:t>
            </a:r>
            <a:endParaRPr lang="en-US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5029200" y="3362980"/>
            <a:ext cx="24860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مرحلة </a:t>
            </a:r>
            <a:r>
              <a:rPr lang="ar-DZ" sz="2800" b="1" dirty="0" smtClean="0"/>
              <a:t>الاستخبار:</a:t>
            </a:r>
            <a:endParaRPr lang="en-US" sz="28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5029200" y="4048780"/>
            <a:ext cx="24860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مرحلة </a:t>
            </a:r>
            <a:r>
              <a:rPr lang="ar-DZ" sz="2800" b="1" dirty="0" smtClean="0"/>
              <a:t>التصميم:</a:t>
            </a:r>
            <a:r>
              <a:rPr lang="ar-DZ" sz="2800" dirty="0" smtClean="0"/>
              <a:t>     </a:t>
            </a:r>
            <a:endParaRPr lang="en-US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5029200" y="4810780"/>
            <a:ext cx="24860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مرحلة </a:t>
            </a:r>
            <a:r>
              <a:rPr lang="ar-DZ" sz="2800" b="1" dirty="0" smtClean="0"/>
              <a:t>الاختيار:</a:t>
            </a:r>
            <a:endParaRPr lang="en-US" sz="28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152400" y="3368220"/>
            <a:ext cx="5257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وهي مرحلة البحث عن المعلومات في البيئة</a:t>
            </a:r>
            <a:endParaRPr lang="en-US" sz="2800" dirty="0"/>
          </a:p>
        </p:txBody>
      </p:sp>
      <p:sp>
        <p:nvSpPr>
          <p:cNvPr id="14" name="TextBox 13"/>
          <p:cNvSpPr txBox="1"/>
          <p:nvPr/>
        </p:nvSpPr>
        <p:spPr>
          <a:xfrm>
            <a:off x="1047750" y="4000200"/>
            <a:ext cx="43148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وهي مرحلة تحديد الحلول الممكنة</a:t>
            </a:r>
            <a:endParaRPr lang="en-US" sz="2800" dirty="0"/>
          </a:p>
        </p:txBody>
      </p:sp>
      <p:sp>
        <p:nvSpPr>
          <p:cNvPr id="15" name="TextBox 14"/>
          <p:cNvSpPr txBox="1"/>
          <p:nvPr/>
        </p:nvSpPr>
        <p:spPr>
          <a:xfrm>
            <a:off x="152401" y="4792085"/>
            <a:ext cx="5181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وهي مرحلة اختيار الحل </a:t>
            </a:r>
            <a:r>
              <a:rPr lang="ar-DZ" sz="2800" b="1" dirty="0" smtClean="0">
                <a:solidFill>
                  <a:srgbClr val="FF0000"/>
                </a:solidFill>
              </a:rPr>
              <a:t>الأنسب</a:t>
            </a:r>
            <a:r>
              <a:rPr lang="ar-DZ" sz="2800" dirty="0" smtClean="0"/>
              <a:t> للمشكلة</a:t>
            </a:r>
            <a:endParaRPr lang="en-US" sz="2800" dirty="0"/>
          </a:p>
        </p:txBody>
      </p:sp>
      <p:sp>
        <p:nvSpPr>
          <p:cNvPr id="3" name="Rectangle 2"/>
          <p:cNvSpPr/>
          <p:nvPr/>
        </p:nvSpPr>
        <p:spPr>
          <a:xfrm>
            <a:off x="2133600" y="457200"/>
            <a:ext cx="3405099" cy="523220"/>
          </a:xfrm>
          <a:prstGeom prst="rect">
            <a:avLst/>
          </a:prstGeom>
          <a:solidFill>
            <a:srgbClr val="FF0000"/>
          </a:solidFill>
        </p:spPr>
        <p:txBody>
          <a:bodyPr wrap="none">
            <a:spAutoFit/>
          </a:bodyPr>
          <a:lstStyle/>
          <a:p>
            <a:r>
              <a:rPr lang="fr-FR" sz="2800" i="1" dirty="0" err="1">
                <a:solidFill>
                  <a:srgbClr val="FFFF00"/>
                </a:solidFill>
              </a:rPr>
              <a:t>Bounded</a:t>
            </a:r>
            <a:r>
              <a:rPr lang="fr-FR" sz="2800" i="1" dirty="0">
                <a:solidFill>
                  <a:srgbClr val="FFFF00"/>
                </a:solidFill>
              </a:rPr>
              <a:t> </a:t>
            </a:r>
            <a:r>
              <a:rPr lang="fr-FR" sz="2800" i="1" dirty="0" err="1">
                <a:solidFill>
                  <a:srgbClr val="FFFF00"/>
                </a:solidFill>
              </a:rPr>
              <a:t>Rationality</a:t>
            </a:r>
            <a:endParaRPr lang="en-US" sz="28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7032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 animBg="1"/>
      <p:bldP spid="8" grpId="0" animBg="1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90800" y="4343400"/>
            <a:ext cx="61341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إدخال الرشد المقيد ومنه الحلول المرضية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2514600" y="2971800"/>
            <a:ext cx="65151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ومن هنا نفهم أن نظرية القرار لا تعترف بالحل الأمثل ولا بالحل الأمثل الوحيد 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4953000" y="1371600"/>
            <a:ext cx="42855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يسمى هذا النموذج نموذج </a:t>
            </a:r>
            <a:r>
              <a:rPr lang="en-US" sz="2800" dirty="0" smtClean="0"/>
              <a:t>IMC</a:t>
            </a:r>
            <a:endParaRPr lang="en-US" sz="28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1382210" y="795010"/>
            <a:ext cx="2743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2800" dirty="0" smtClean="0">
                <a:solidFill>
                  <a:srgbClr val="FF0000"/>
                </a:solidFill>
              </a:rPr>
              <a:t>I</a:t>
            </a:r>
            <a:r>
              <a:rPr lang="en-US" sz="2800" dirty="0" smtClean="0"/>
              <a:t>ntelligence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1382210" y="1354328"/>
            <a:ext cx="2743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2800" dirty="0" err="1" smtClean="0">
                <a:solidFill>
                  <a:srgbClr val="FF0000"/>
                </a:solidFill>
              </a:rPr>
              <a:t>M</a:t>
            </a:r>
            <a:r>
              <a:rPr lang="en-US" sz="2800" dirty="0" err="1" smtClean="0"/>
              <a:t>odelization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1447800" y="1938004"/>
            <a:ext cx="2743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2800" dirty="0" err="1" smtClean="0">
                <a:solidFill>
                  <a:srgbClr val="FF0000"/>
                </a:solidFill>
              </a:rPr>
              <a:t>C</a:t>
            </a:r>
            <a:r>
              <a:rPr lang="en-US" sz="2800" dirty="0" err="1" smtClean="0"/>
              <a:t>hoise</a:t>
            </a:r>
            <a:endParaRPr lang="en-US" sz="2800" dirty="0"/>
          </a:p>
        </p:txBody>
      </p:sp>
      <p:cxnSp>
        <p:nvCxnSpPr>
          <p:cNvPr id="9" name="Straight Arrow Connector 8"/>
          <p:cNvCxnSpPr>
            <a:stCxn id="4" idx="1"/>
            <a:endCxn id="5" idx="3"/>
          </p:cNvCxnSpPr>
          <p:nvPr/>
        </p:nvCxnSpPr>
        <p:spPr>
          <a:xfrm flipH="1" flipV="1">
            <a:off x="4125410" y="1056620"/>
            <a:ext cx="827590" cy="57659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stCxn id="4" idx="1"/>
            <a:endCxn id="6" idx="3"/>
          </p:cNvCxnSpPr>
          <p:nvPr/>
        </p:nvCxnSpPr>
        <p:spPr>
          <a:xfrm flipH="1" flipV="1">
            <a:off x="4125410" y="1615938"/>
            <a:ext cx="827590" cy="1727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4" idx="1"/>
            <a:endCxn id="7" idx="3"/>
          </p:cNvCxnSpPr>
          <p:nvPr/>
        </p:nvCxnSpPr>
        <p:spPr>
          <a:xfrm flipH="1">
            <a:off x="4191000" y="1633210"/>
            <a:ext cx="762000" cy="56640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1524000" y="5029200"/>
            <a:ext cx="52578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DZ" sz="2800" dirty="0" smtClean="0"/>
              <a:t>المؤسسة عبارة عن كائن يتأقلم مع بيئته، يحاول أن يتماشى مع ما تتيحه هذه البيئة </a:t>
            </a:r>
            <a:endParaRPr lang="ar-SA" sz="2800" dirty="0"/>
          </a:p>
        </p:txBody>
      </p:sp>
      <p:sp>
        <p:nvSpPr>
          <p:cNvPr id="14" name="Left Arrow 13"/>
          <p:cNvSpPr/>
          <p:nvPr/>
        </p:nvSpPr>
        <p:spPr>
          <a:xfrm>
            <a:off x="7086600" y="4953000"/>
            <a:ext cx="685800" cy="9906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73673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12" grpId="0"/>
      <p:bldP spid="14" grpId="0" animBg="1"/>
    </p:bldLst>
  </p:timing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91200" y="381000"/>
            <a:ext cx="3733800" cy="523220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ar-DZ" sz="2800" b="1" dirty="0" smtClean="0">
                <a:solidFill>
                  <a:srgbClr val="FFFF00"/>
                </a:solidFill>
                <a:latin typeface="Simplified Arabic" pitchFamily="18" charset="-78"/>
                <a:cs typeface="Simplified Arabic" pitchFamily="18" charset="-78"/>
              </a:rPr>
              <a:t>2- النظرية السلوكية للمنظمة </a:t>
            </a:r>
            <a:endParaRPr lang="en-US" sz="2800" b="1" dirty="0">
              <a:solidFill>
                <a:srgbClr val="FFFF00"/>
              </a:solidFill>
              <a:latin typeface="Simplified Arabic" pitchFamily="18" charset="-78"/>
              <a:cs typeface="Simplified Arabic" pitchFamily="18" charset="-78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636168" y="381000"/>
            <a:ext cx="2286000" cy="523220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solidFill>
                  <a:srgbClr val="FFFF00"/>
                </a:solidFill>
                <a:latin typeface="Simplified Arabic" pitchFamily="18" charset="-78"/>
                <a:cs typeface="Simplified Arabic" pitchFamily="18" charset="-78"/>
              </a:rPr>
              <a:t>Cyert</a:t>
            </a:r>
            <a:r>
              <a:rPr lang="en-US" sz="2800" dirty="0" smtClean="0">
                <a:solidFill>
                  <a:srgbClr val="FFFF00"/>
                </a:solidFill>
                <a:latin typeface="Simplified Arabic" pitchFamily="18" charset="-78"/>
                <a:cs typeface="Simplified Arabic" pitchFamily="18" charset="-78"/>
              </a:rPr>
              <a:t> &amp; March</a:t>
            </a:r>
            <a:endParaRPr lang="en-US" sz="2800" dirty="0">
              <a:solidFill>
                <a:srgbClr val="FFFF00"/>
              </a:solidFill>
              <a:latin typeface="Simplified Arabic" pitchFamily="18" charset="-78"/>
              <a:cs typeface="Simplified Arabic" pitchFamily="18" charset="-7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905249" y="1480810"/>
            <a:ext cx="54387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>
                <a:latin typeface="Simplified Arabic" pitchFamily="18" charset="-78"/>
                <a:cs typeface="Simplified Arabic" pitchFamily="18" charset="-78"/>
              </a:rPr>
              <a:t>شاركا </a:t>
            </a:r>
            <a:r>
              <a:rPr lang="en-US" sz="2800" dirty="0" smtClean="0">
                <a:latin typeface="Simplified Arabic" pitchFamily="18" charset="-78"/>
                <a:cs typeface="Simplified Arabic" pitchFamily="18" charset="-78"/>
              </a:rPr>
              <a:t>Simon</a:t>
            </a:r>
            <a:r>
              <a:rPr lang="ar-DZ" sz="2800" dirty="0" smtClean="0">
                <a:latin typeface="Simplified Arabic" pitchFamily="18" charset="-78"/>
                <a:cs typeface="Simplified Arabic" pitchFamily="18" charset="-78"/>
              </a:rPr>
              <a:t> في البحث وفي النشر</a:t>
            </a:r>
            <a:endParaRPr lang="en-US" sz="2800" dirty="0">
              <a:latin typeface="Simplified Arabic" pitchFamily="18" charset="-78"/>
              <a:cs typeface="Simplified Arabic" pitchFamily="18" charset="-7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02170" y="2205097"/>
            <a:ext cx="4191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>
                <a:latin typeface="Simplified Arabic" pitchFamily="18" charset="-78"/>
                <a:cs typeface="Simplified Arabic" pitchFamily="18" charset="-78"/>
              </a:rPr>
              <a:t>بالنسبة لهما ليس للمؤسسة هدف</a:t>
            </a:r>
            <a:endParaRPr lang="en-US" sz="2800" dirty="0">
              <a:latin typeface="Simplified Arabic" pitchFamily="18" charset="-78"/>
              <a:cs typeface="Simplified Arabic" pitchFamily="18" charset="-7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76601" y="2727275"/>
            <a:ext cx="41210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>
                <a:latin typeface="Simplified Arabic" pitchFamily="18" charset="-78"/>
                <a:cs typeface="Simplified Arabic" pitchFamily="18" charset="-78"/>
              </a:rPr>
              <a:t>بل الأفراد هم من لديهم أهداف</a:t>
            </a:r>
            <a:endParaRPr lang="en-US" sz="2800" dirty="0">
              <a:latin typeface="Simplified Arabic" pitchFamily="18" charset="-78"/>
              <a:cs typeface="Simplified Arabic" pitchFamily="18" charset="-7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658100" y="3975206"/>
            <a:ext cx="188576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>
                <a:latin typeface="Simplified Arabic" pitchFamily="18" charset="-78"/>
                <a:cs typeface="Simplified Arabic" pitchFamily="18" charset="-78"/>
              </a:rPr>
              <a:t>بالنسبة لهما المنظمة هي </a:t>
            </a:r>
            <a:endParaRPr lang="en-US" sz="2800" dirty="0">
              <a:latin typeface="Simplified Arabic" pitchFamily="18" charset="-78"/>
              <a:cs typeface="Simplified Arabic" pitchFamily="18" charset="-78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86000" y="4520575"/>
            <a:ext cx="3810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>
                <a:latin typeface="Simplified Arabic" pitchFamily="18" charset="-78"/>
                <a:cs typeface="Simplified Arabic" pitchFamily="18" charset="-78"/>
              </a:rPr>
              <a:t>لكنها أيضا </a:t>
            </a:r>
            <a:r>
              <a:rPr lang="ar-DZ" sz="2800" dirty="0" smtClean="0">
                <a:solidFill>
                  <a:srgbClr val="C00000"/>
                </a:solidFill>
                <a:latin typeface="Simplified Arabic" pitchFamily="18" charset="-78"/>
                <a:cs typeface="Simplified Arabic" pitchFamily="18" charset="-78"/>
              </a:rPr>
              <a:t>جماعات تتحالف</a:t>
            </a:r>
          </a:p>
          <a:p>
            <a:r>
              <a:rPr lang="ar-DZ" sz="2800" dirty="0" smtClean="0">
                <a:latin typeface="Simplified Arabic" pitchFamily="18" charset="-78"/>
                <a:cs typeface="Simplified Arabic" pitchFamily="18" charset="-78"/>
              </a:rPr>
              <a:t>لهذه التحالفات أهداف مختلفة وسلطات متغيرة حسب الظروف</a:t>
            </a:r>
            <a:endParaRPr lang="en-US" sz="2800" dirty="0">
              <a:latin typeface="Simplified Arabic" pitchFamily="18" charset="-78"/>
              <a:cs typeface="Simplified Arabic" pitchFamily="18" charset="-78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" y="138112"/>
            <a:ext cx="1524000" cy="2162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4171" y="411956"/>
            <a:ext cx="1883568" cy="1614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57150" y="2328207"/>
            <a:ext cx="16954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 smtClean="0">
                <a:latin typeface="Simplified Arabic" pitchFamily="18" charset="-78"/>
                <a:cs typeface="Simplified Arabic" pitchFamily="18" charset="-78"/>
              </a:rPr>
              <a:t>Richard </a:t>
            </a:r>
            <a:r>
              <a:rPr lang="en-US" sz="2000" dirty="0" err="1" smtClean="0">
                <a:latin typeface="Simplified Arabic" pitchFamily="18" charset="-78"/>
                <a:cs typeface="Simplified Arabic" pitchFamily="18" charset="-78"/>
              </a:rPr>
              <a:t>Cyert</a:t>
            </a:r>
            <a:endParaRPr lang="en-US" sz="2000" dirty="0">
              <a:latin typeface="Simplified Arabic" pitchFamily="18" charset="-78"/>
              <a:cs typeface="Simplified Arabic" pitchFamily="18" charset="-78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752600" y="2128152"/>
            <a:ext cx="186451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2000" dirty="0">
                <a:latin typeface="Simplified Arabic" pitchFamily="18" charset="-78"/>
                <a:cs typeface="Simplified Arabic" pitchFamily="18" charset="-78"/>
              </a:rPr>
              <a:t>James March</a:t>
            </a: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462" y="2950785"/>
            <a:ext cx="2014538" cy="2572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650083" y="5522847"/>
            <a:ext cx="1371599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DZ" dirty="0" smtClean="0"/>
              <a:t>1963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2438400" y="3478985"/>
            <a:ext cx="3810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>
                <a:latin typeface="Simplified Arabic" pitchFamily="18" charset="-78"/>
                <a:cs typeface="Simplified Arabic" pitchFamily="18" charset="-78"/>
              </a:rPr>
              <a:t>مجموعة من </a:t>
            </a:r>
            <a:r>
              <a:rPr lang="ar-DZ" sz="2800" dirty="0" smtClean="0">
                <a:solidFill>
                  <a:srgbClr val="C00000"/>
                </a:solidFill>
                <a:latin typeface="Simplified Arabic" pitchFamily="18" charset="-78"/>
                <a:cs typeface="Simplified Arabic" pitchFamily="18" charset="-78"/>
              </a:rPr>
              <a:t>الجماعات المتنازعة</a:t>
            </a:r>
          </a:p>
          <a:p>
            <a:r>
              <a:rPr lang="ar-DZ" sz="2800" dirty="0" smtClean="0">
                <a:latin typeface="Simplified Arabic" pitchFamily="18" charset="-78"/>
                <a:cs typeface="Simplified Arabic" pitchFamily="18" charset="-78"/>
              </a:rPr>
              <a:t>كما رأى </a:t>
            </a:r>
            <a:r>
              <a:rPr lang="en-US" sz="2800" dirty="0" err="1" smtClean="0">
                <a:latin typeface="Simplified Arabic" pitchFamily="18" charset="-78"/>
                <a:cs typeface="Simplified Arabic" pitchFamily="18" charset="-78"/>
              </a:rPr>
              <a:t>Berle</a:t>
            </a:r>
            <a:r>
              <a:rPr lang="en-US" sz="2800" dirty="0" smtClean="0">
                <a:latin typeface="Simplified Arabic" pitchFamily="18" charset="-78"/>
                <a:cs typeface="Simplified Arabic" pitchFamily="18" charset="-78"/>
              </a:rPr>
              <a:t> </a:t>
            </a:r>
            <a:r>
              <a:rPr lang="ar-DZ" sz="2800" dirty="0" smtClean="0">
                <a:latin typeface="Simplified Arabic" pitchFamily="18" charset="-78"/>
                <a:cs typeface="Simplified Arabic" pitchFamily="18" charset="-78"/>
              </a:rPr>
              <a:t> و</a:t>
            </a:r>
            <a:r>
              <a:rPr lang="en-US" sz="2800" dirty="0" smtClean="0">
                <a:latin typeface="Simplified Arabic" pitchFamily="18" charset="-78"/>
                <a:cs typeface="Simplified Arabic" pitchFamily="18" charset="-78"/>
              </a:rPr>
              <a:t> Means</a:t>
            </a:r>
            <a:endParaRPr lang="en-US" sz="2800" dirty="0">
              <a:latin typeface="Simplified Arabic" pitchFamily="18" charset="-78"/>
              <a:cs typeface="Simplified Arabic" pitchFamily="18" charset="-78"/>
            </a:endParaRPr>
          </a:p>
        </p:txBody>
      </p:sp>
      <p:cxnSp>
        <p:nvCxnSpPr>
          <p:cNvPr id="13" name="Straight Arrow Connector 12"/>
          <p:cNvCxnSpPr>
            <a:stCxn id="7" idx="1"/>
            <a:endCxn id="15" idx="3"/>
          </p:cNvCxnSpPr>
          <p:nvPr/>
        </p:nvCxnSpPr>
        <p:spPr>
          <a:xfrm flipH="1" flipV="1">
            <a:off x="6248400" y="3956039"/>
            <a:ext cx="1409700" cy="49622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7" idx="1"/>
            <a:endCxn id="8" idx="3"/>
          </p:cNvCxnSpPr>
          <p:nvPr/>
        </p:nvCxnSpPr>
        <p:spPr>
          <a:xfrm flipH="1">
            <a:off x="6096000" y="4452260"/>
            <a:ext cx="1562100" cy="76081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59662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15" grpId="0"/>
    </p:bldLst>
  </p:timing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3000" y="838200"/>
            <a:ext cx="80867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>
                <a:latin typeface="Simplified Arabic" pitchFamily="18" charset="-78"/>
                <a:cs typeface="Simplified Arabic" pitchFamily="18" charset="-78"/>
              </a:rPr>
              <a:t>الأفراد في المنظمات يشكلون جماعات كبيرة أو صغيرة</a:t>
            </a:r>
            <a:endParaRPr lang="en-US" sz="2800" dirty="0">
              <a:latin typeface="Simplified Arabic" pitchFamily="18" charset="-78"/>
              <a:cs typeface="Simplified Arabic" pitchFamily="18" charset="-78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19200" y="1828800"/>
            <a:ext cx="80867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>
                <a:latin typeface="Simplified Arabic" pitchFamily="18" charset="-78"/>
                <a:cs typeface="Simplified Arabic" pitchFamily="18" charset="-78"/>
              </a:rPr>
              <a:t>تستطيع أي من هذه الجماعات أن تسيطر حسب الظروف</a:t>
            </a:r>
            <a:endParaRPr lang="en-US" sz="2800" dirty="0">
              <a:latin typeface="Simplified Arabic" pitchFamily="18" charset="-78"/>
              <a:cs typeface="Simplified Arabic" pitchFamily="18" charset="-7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79339" y="2895600"/>
            <a:ext cx="80867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>
                <a:latin typeface="Simplified Arabic" pitchFamily="18" charset="-78"/>
                <a:cs typeface="Simplified Arabic" pitchFamily="18" charset="-78"/>
              </a:rPr>
              <a:t>تؤثر الجماعة المسيطرة على هدف المنظمة في كثير من الحالات</a:t>
            </a:r>
            <a:endParaRPr lang="en-US" sz="2800" dirty="0">
              <a:latin typeface="Simplified Arabic" pitchFamily="18" charset="-78"/>
              <a:cs typeface="Simplified Arabic" pitchFamily="18" charset="-7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69813" y="3815468"/>
            <a:ext cx="80867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>
                <a:latin typeface="Simplified Arabic" pitchFamily="18" charset="-78"/>
                <a:cs typeface="Simplified Arabic" pitchFamily="18" charset="-78"/>
              </a:rPr>
              <a:t>التأثير مؤقت مثل السيطرة مؤقته </a:t>
            </a:r>
            <a:endParaRPr lang="en-US" sz="2800" dirty="0">
              <a:latin typeface="Simplified Arabic" pitchFamily="18" charset="-78"/>
              <a:cs typeface="Simplified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354602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0" y="3294639"/>
            <a:ext cx="40005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تقوم الجماعات حسب سيطرتها بالتفاوض حول كيفية الاستفادة من القيمة المضافة التي تنشئها المنظمة 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38100" y="3033029"/>
            <a:ext cx="3886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/>
              <a:t>(عمال</a:t>
            </a:r>
            <a:r>
              <a:rPr lang="ar-DZ" sz="2800" dirty="0" smtClean="0"/>
              <a:t>) زيادة رواتب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419100" y="4166134"/>
            <a:ext cx="3505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 </a:t>
            </a:r>
            <a:r>
              <a:rPr lang="ar-DZ" sz="2800" dirty="0"/>
              <a:t>(مديرون</a:t>
            </a:r>
            <a:r>
              <a:rPr lang="ar-DZ" sz="2800" dirty="0" smtClean="0"/>
              <a:t>) زيادة  علاوات  المديرين</a:t>
            </a:r>
            <a:endParaRPr lang="en-US" sz="2800" dirty="0"/>
          </a:p>
        </p:txBody>
      </p:sp>
      <p:pic>
        <p:nvPicPr>
          <p:cNvPr id="2050" name="Picture 2" descr="http://t1.gstatic.com/images?q=tbn:ANd9GcT3RQWgeAWoDqGj3nlWxTMiIwDHss-9__aTraUp_rpt3qX6pYJiFw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219200"/>
            <a:ext cx="5029200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t3.gstatic.com/images?q=tbn:ANd9GcRk_10NEsYEkL1c_C2dgTXeXfy_UCZE272Lc87LqwV3OXURgiVNd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9450" y="1028700"/>
            <a:ext cx="2552700" cy="1790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2057400" y="5410200"/>
            <a:ext cx="160020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b="1" dirty="0" smtClean="0"/>
              <a:t>...</a:t>
            </a:r>
            <a:endParaRPr lang="ar-SA" sz="3200" b="1" dirty="0"/>
          </a:p>
        </p:txBody>
      </p:sp>
    </p:spTree>
    <p:extLst>
      <p:ext uri="{BB962C8B-B14F-4D97-AF65-F5344CB8AC3E}">
        <p14:creationId xmlns:p14="http://schemas.microsoft.com/office/powerpoint/2010/main" val="1291290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9" grpId="0"/>
    </p:bldLst>
  </p:timing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038600" y="1219200"/>
            <a:ext cx="5562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يرى </a:t>
            </a:r>
            <a:r>
              <a:rPr lang="en-US" sz="2800" dirty="0" err="1" smtClean="0"/>
              <a:t>Cyert</a:t>
            </a:r>
            <a:r>
              <a:rPr lang="ar-DZ" sz="2800" dirty="0" smtClean="0"/>
              <a:t> و</a:t>
            </a:r>
            <a:r>
              <a:rPr lang="en-US" sz="2800" dirty="0" smtClean="0"/>
              <a:t>March</a:t>
            </a:r>
            <a:r>
              <a:rPr lang="ar-DZ" sz="2800" dirty="0" smtClean="0"/>
              <a:t> أن المؤسسة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4953000" y="2628095"/>
            <a:ext cx="1752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عقلاني 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2514600" y="3151315"/>
            <a:ext cx="4191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يتأقلم بالاستناد إلى تعلمه السابق</a:t>
            </a:r>
            <a:endParaRPr lang="en-US" sz="2800" dirty="0"/>
          </a:p>
        </p:txBody>
      </p:sp>
      <p:sp>
        <p:nvSpPr>
          <p:cNvPr id="5" name="Rectangle 4"/>
          <p:cNvSpPr/>
          <p:nvPr/>
        </p:nvSpPr>
        <p:spPr>
          <a:xfrm>
            <a:off x="4679084" y="2046565"/>
            <a:ext cx="202651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DZ" sz="2800" dirty="0">
                <a:solidFill>
                  <a:prstClr val="black"/>
                </a:solidFill>
              </a:rPr>
              <a:t>مفتوح على بيئته</a:t>
            </a:r>
            <a:endParaRPr lang="en-US" sz="2800" dirty="0">
              <a:solidFill>
                <a:prstClr val="black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2400" y="3733800"/>
            <a:ext cx="4191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DZ" sz="2800" dirty="0" smtClean="0"/>
              <a:t>المؤسسة لها ذاكرة 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228600" y="4381500"/>
            <a:ext cx="4191000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ar-DZ" sz="2800" b="1" dirty="0" smtClean="0">
                <a:solidFill>
                  <a:srgbClr val="FF0000"/>
                </a:solidFill>
              </a:rPr>
              <a:t>ذاكرة المنظمة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 rot="20697994">
            <a:off x="3596842" y="4916083"/>
            <a:ext cx="4191000" cy="523220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rgbClr val="FFFF00"/>
                </a:solidFill>
              </a:rPr>
              <a:t>Organizational memory</a:t>
            </a:r>
            <a:endParaRPr lang="en-US" sz="2800" dirty="0">
              <a:solidFill>
                <a:srgbClr val="FFFF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38125" y="4870400"/>
            <a:ext cx="4191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DZ" sz="2800" dirty="0" smtClean="0"/>
              <a:t>الذاكرة </a:t>
            </a:r>
            <a:r>
              <a:rPr lang="ar-DZ" sz="2800" dirty="0" err="1" smtClean="0"/>
              <a:t>المنظمتية</a:t>
            </a:r>
            <a:r>
              <a:rPr lang="ar-DZ" sz="2800" dirty="0" smtClean="0"/>
              <a:t> (التنظيمية) </a:t>
            </a:r>
            <a:endParaRPr lang="en-US" sz="2800" dirty="0"/>
          </a:p>
        </p:txBody>
      </p:sp>
      <p:sp>
        <p:nvSpPr>
          <p:cNvPr id="11" name="Rectangle 10"/>
          <p:cNvSpPr/>
          <p:nvPr/>
        </p:nvSpPr>
        <p:spPr>
          <a:xfrm>
            <a:off x="7543800" y="2661582"/>
            <a:ext cx="189667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DZ" sz="2800" dirty="0">
                <a:solidFill>
                  <a:prstClr val="black"/>
                </a:solidFill>
              </a:rPr>
              <a:t>عبارة عن نظام</a:t>
            </a:r>
            <a:endParaRPr lang="en-US" dirty="0"/>
          </a:p>
        </p:txBody>
      </p:sp>
      <p:sp>
        <p:nvSpPr>
          <p:cNvPr id="12" name="Curved Right Arrow 11"/>
          <p:cNvSpPr/>
          <p:nvPr/>
        </p:nvSpPr>
        <p:spPr>
          <a:xfrm rot="2246475">
            <a:off x="1420351" y="2222715"/>
            <a:ext cx="914400" cy="1524000"/>
          </a:xfrm>
          <a:prstGeom prst="curvedRight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Left Brace 12"/>
          <p:cNvSpPr/>
          <p:nvPr/>
        </p:nvSpPr>
        <p:spPr>
          <a:xfrm>
            <a:off x="2852881" y="2046565"/>
            <a:ext cx="154709" cy="1490461"/>
          </a:xfrm>
          <a:prstGeom prst="leftBrace">
            <a:avLst/>
          </a:prstGeom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Arrow Connector 14"/>
          <p:cNvCxnSpPr>
            <a:stCxn id="11" idx="1"/>
            <a:endCxn id="5" idx="3"/>
          </p:cNvCxnSpPr>
          <p:nvPr/>
        </p:nvCxnSpPr>
        <p:spPr>
          <a:xfrm flipH="1" flipV="1">
            <a:off x="6705600" y="2308175"/>
            <a:ext cx="838200" cy="61501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11" idx="1"/>
            <a:endCxn id="4" idx="3"/>
          </p:cNvCxnSpPr>
          <p:nvPr/>
        </p:nvCxnSpPr>
        <p:spPr>
          <a:xfrm flipH="1">
            <a:off x="6705600" y="2923192"/>
            <a:ext cx="838200" cy="48973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11" idx="1"/>
            <a:endCxn id="3" idx="3"/>
          </p:cNvCxnSpPr>
          <p:nvPr/>
        </p:nvCxnSpPr>
        <p:spPr>
          <a:xfrm flipH="1" flipV="1">
            <a:off x="6705600" y="2889705"/>
            <a:ext cx="838200" cy="3348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28741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7" grpId="0"/>
      <p:bldP spid="8" grpId="0" animBg="1"/>
      <p:bldP spid="9" grpId="0" animBg="1"/>
      <p:bldP spid="10" grpId="0"/>
      <p:bldP spid="11" grpId="0"/>
      <p:bldP spid="12" grpId="0" animBg="1"/>
      <p:bldP spid="13" grpId="0" animBg="1"/>
    </p:bldLst>
  </p:timing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467600" y="304800"/>
            <a:ext cx="2133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ذاكرة المنظمة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7620000" y="1219200"/>
            <a:ext cx="19621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DZ" sz="2800" dirty="0" smtClean="0"/>
              <a:t>الخبرة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1143000" y="695980"/>
            <a:ext cx="49911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المنظمة تنشئ روتين </a:t>
            </a:r>
            <a:r>
              <a:rPr lang="ar-DZ" sz="2800" dirty="0" smtClean="0">
                <a:solidFill>
                  <a:srgbClr val="C00000"/>
                </a:solidFill>
              </a:rPr>
              <a:t>ديناميكي</a:t>
            </a:r>
            <a:r>
              <a:rPr lang="ar-DZ" sz="2800" dirty="0" smtClean="0"/>
              <a:t> (</a:t>
            </a:r>
            <a:r>
              <a:rPr lang="ar-DZ" sz="2800" dirty="0" smtClean="0">
                <a:solidFill>
                  <a:srgbClr val="C00000"/>
                </a:solidFill>
              </a:rPr>
              <a:t>حركي</a:t>
            </a:r>
            <a:r>
              <a:rPr lang="ar-DZ" sz="2800" dirty="0" smtClean="0"/>
              <a:t>)</a:t>
            </a:r>
            <a:endParaRPr lang="en-US" sz="2800" dirty="0"/>
          </a:p>
        </p:txBody>
      </p:sp>
      <p:cxnSp>
        <p:nvCxnSpPr>
          <p:cNvPr id="6" name="Straight Arrow Connector 5"/>
          <p:cNvCxnSpPr>
            <a:stCxn id="2" idx="1"/>
            <a:endCxn id="4" idx="3"/>
          </p:cNvCxnSpPr>
          <p:nvPr/>
        </p:nvCxnSpPr>
        <p:spPr>
          <a:xfrm flipH="1">
            <a:off x="6134100" y="566410"/>
            <a:ext cx="1333500" cy="39118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>
            <a:stCxn id="3" idx="1"/>
            <a:endCxn id="4" idx="3"/>
          </p:cNvCxnSpPr>
          <p:nvPr/>
        </p:nvCxnSpPr>
        <p:spPr>
          <a:xfrm flipH="1" flipV="1">
            <a:off x="6134100" y="957590"/>
            <a:ext cx="1485900" cy="52322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857250" y="2743199"/>
            <a:ext cx="49911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DZ" sz="2800" dirty="0" smtClean="0"/>
              <a:t>هذا الذي يمكنها من تعديل سلوكها لتتأقلم مع البيئة</a:t>
            </a:r>
            <a:endParaRPr lang="en-US" sz="2800" dirty="0"/>
          </a:p>
        </p:txBody>
      </p:sp>
      <p:sp>
        <p:nvSpPr>
          <p:cNvPr id="23" name="Parallelogram 22"/>
          <p:cNvSpPr/>
          <p:nvPr/>
        </p:nvSpPr>
        <p:spPr>
          <a:xfrm>
            <a:off x="1752600" y="1311905"/>
            <a:ext cx="3200400" cy="109210"/>
          </a:xfrm>
          <a:prstGeom prst="parallelogram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Striped Right Arrow 24"/>
          <p:cNvSpPr/>
          <p:nvPr/>
        </p:nvSpPr>
        <p:spPr>
          <a:xfrm rot="5400000">
            <a:off x="2667000" y="1328410"/>
            <a:ext cx="1143000" cy="1447800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5638800" y="5556855"/>
            <a:ext cx="2133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تعلم المنظمة</a:t>
            </a:r>
            <a:endParaRPr lang="en-US" sz="2800" dirty="0"/>
          </a:p>
        </p:txBody>
      </p:sp>
      <p:sp>
        <p:nvSpPr>
          <p:cNvPr id="27" name="TextBox 26"/>
          <p:cNvSpPr txBox="1"/>
          <p:nvPr/>
        </p:nvSpPr>
        <p:spPr>
          <a:xfrm>
            <a:off x="6896100" y="3515380"/>
            <a:ext cx="1219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الخبرة </a:t>
            </a:r>
            <a:endParaRPr lang="en-US" sz="2800" dirty="0"/>
          </a:p>
        </p:txBody>
      </p:sp>
      <p:sp>
        <p:nvSpPr>
          <p:cNvPr id="28" name="TextBox 27"/>
          <p:cNvSpPr txBox="1"/>
          <p:nvPr/>
        </p:nvSpPr>
        <p:spPr>
          <a:xfrm>
            <a:off x="5124450" y="3515380"/>
            <a:ext cx="1752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ظروف البيئة</a:t>
            </a:r>
            <a:endParaRPr lang="en-US" sz="2800" dirty="0"/>
          </a:p>
        </p:txBody>
      </p:sp>
      <p:sp>
        <p:nvSpPr>
          <p:cNvPr id="29" name="TextBox 28"/>
          <p:cNvSpPr txBox="1"/>
          <p:nvPr/>
        </p:nvSpPr>
        <p:spPr>
          <a:xfrm>
            <a:off x="5810250" y="4595807"/>
            <a:ext cx="2133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DZ" sz="2800" dirty="0" smtClean="0"/>
              <a:t>إدماج</a:t>
            </a:r>
            <a:endParaRPr lang="en-US" sz="2800" dirty="0"/>
          </a:p>
        </p:txBody>
      </p:sp>
      <p:sp>
        <p:nvSpPr>
          <p:cNvPr id="30" name="TextBox 29"/>
          <p:cNvSpPr txBox="1"/>
          <p:nvPr/>
        </p:nvSpPr>
        <p:spPr>
          <a:xfrm>
            <a:off x="857250" y="5556855"/>
            <a:ext cx="31146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حركية التغيير التنظيمي</a:t>
            </a:r>
            <a:endParaRPr lang="en-US" sz="2800" dirty="0"/>
          </a:p>
        </p:txBody>
      </p:sp>
      <p:cxnSp>
        <p:nvCxnSpPr>
          <p:cNvPr id="32" name="Straight Arrow Connector 31"/>
          <p:cNvCxnSpPr>
            <a:stCxn id="26" idx="1"/>
            <a:endCxn id="30" idx="3"/>
          </p:cNvCxnSpPr>
          <p:nvPr/>
        </p:nvCxnSpPr>
        <p:spPr>
          <a:xfrm flipH="1">
            <a:off x="3971925" y="5818465"/>
            <a:ext cx="1666875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36" name="Down Arrow 35"/>
          <p:cNvSpPr/>
          <p:nvPr/>
        </p:nvSpPr>
        <p:spPr>
          <a:xfrm rot="2396144">
            <a:off x="6762750" y="4038600"/>
            <a:ext cx="685800" cy="685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Down Arrow 36"/>
          <p:cNvSpPr/>
          <p:nvPr/>
        </p:nvSpPr>
        <p:spPr>
          <a:xfrm rot="18766628">
            <a:off x="6232216" y="4029948"/>
            <a:ext cx="685800" cy="685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Down Arrow 38"/>
          <p:cNvSpPr/>
          <p:nvPr/>
        </p:nvSpPr>
        <p:spPr>
          <a:xfrm>
            <a:off x="6413059" y="5119027"/>
            <a:ext cx="966082" cy="44357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351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22" grpId="0"/>
      <p:bldP spid="23" grpId="0" animBg="1"/>
      <p:bldP spid="25" grpId="0" animBg="1"/>
      <p:bldP spid="26" grpId="0"/>
      <p:bldP spid="27" grpId="0"/>
      <p:bldP spid="28" grpId="0"/>
      <p:bldP spid="29" grpId="0"/>
      <p:bldP spid="30" grpId="0"/>
      <p:bldP spid="36" grpId="0" animBg="1"/>
      <p:bldP spid="37" grpId="0" animBg="1"/>
      <p:bldP spid="39" grpId="0" animBg="1"/>
    </p:bldLst>
  </p:timing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48425" y="381000"/>
            <a:ext cx="2847975" cy="523220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ar-DZ" sz="2800" b="1" dirty="0" smtClean="0">
                <a:solidFill>
                  <a:srgbClr val="FFFF00"/>
                </a:solidFill>
                <a:latin typeface="Simplified Arabic" pitchFamily="18" charset="-78"/>
                <a:cs typeface="Simplified Arabic" pitchFamily="18" charset="-78"/>
              </a:rPr>
              <a:t>3- النظرية الإدارية</a:t>
            </a:r>
            <a:endParaRPr lang="en-US" sz="2800" b="1" dirty="0">
              <a:solidFill>
                <a:srgbClr val="FFFF00"/>
              </a:solidFill>
              <a:latin typeface="Simplified Arabic" pitchFamily="18" charset="-78"/>
              <a:cs typeface="Simplified Arabic" pitchFamily="18" charset="-78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781425" y="381000"/>
            <a:ext cx="2667000" cy="523220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sz="2800" b="1" dirty="0" err="1" smtClean="0">
                <a:solidFill>
                  <a:srgbClr val="FFFF00"/>
                </a:solidFill>
                <a:latin typeface="Simplified Arabic" pitchFamily="18" charset="-78"/>
                <a:cs typeface="Simplified Arabic" pitchFamily="18" charset="-78"/>
              </a:rPr>
              <a:t>Berle</a:t>
            </a:r>
            <a:r>
              <a:rPr lang="en-US" sz="2800" b="1" dirty="0" smtClean="0">
                <a:solidFill>
                  <a:srgbClr val="FFFF00"/>
                </a:solidFill>
                <a:latin typeface="Simplified Arabic" pitchFamily="18" charset="-78"/>
                <a:cs typeface="Simplified Arabic" pitchFamily="18" charset="-78"/>
              </a:rPr>
              <a:t> &amp; Means</a:t>
            </a:r>
            <a:endParaRPr lang="en-US" sz="2800" b="1" dirty="0">
              <a:solidFill>
                <a:srgbClr val="FFFF00"/>
              </a:solidFill>
              <a:latin typeface="Simplified Arabic" pitchFamily="18" charset="-78"/>
              <a:cs typeface="Simplified Arabic" pitchFamily="18" charset="-7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057400" y="1066800"/>
            <a:ext cx="7239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>
                <a:latin typeface="Simplified Arabic" pitchFamily="18" charset="-78"/>
                <a:cs typeface="Simplified Arabic" pitchFamily="18" charset="-78"/>
              </a:rPr>
              <a:t>في العشرينيات عرفت المؤسسات الأمريكية تطورا كبيرا فكانت ت</a:t>
            </a:r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كبر </a:t>
            </a:r>
            <a:r>
              <a:rPr lang="ar-DZ" sz="2800" dirty="0" smtClean="0">
                <a:latin typeface="Simplified Arabic" pitchFamily="18" charset="-78"/>
                <a:cs typeface="Simplified Arabic" pitchFamily="18" charset="-78"/>
              </a:rPr>
              <a:t>من حيث الحجم</a:t>
            </a:r>
            <a:endParaRPr lang="en-US" sz="2800" dirty="0">
              <a:latin typeface="Simplified Arabic" pitchFamily="18" charset="-78"/>
              <a:cs typeface="Simplified Arabic" pitchFamily="18" charset="-7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054265" y="2470563"/>
            <a:ext cx="723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>
                <a:latin typeface="Simplified Arabic" pitchFamily="18" charset="-78"/>
                <a:cs typeface="Simplified Arabic" pitchFamily="18" charset="-78"/>
              </a:rPr>
              <a:t>تغير شكل الملكية حيث انتشرت الشركات بالأسهم</a:t>
            </a:r>
            <a:endParaRPr lang="en-US" sz="2800" dirty="0">
              <a:latin typeface="Simplified Arabic" pitchFamily="18" charset="-78"/>
              <a:cs typeface="Simplified Arabic" pitchFamily="18" charset="-7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968539" y="3424060"/>
            <a:ext cx="30384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>
                <a:latin typeface="Simplified Arabic" pitchFamily="18" charset="-78"/>
                <a:cs typeface="Simplified Arabic" pitchFamily="18" charset="-78"/>
              </a:rPr>
              <a:t>ارتفاع عدد المساهمين </a:t>
            </a:r>
            <a:endParaRPr lang="en-US" sz="2800" dirty="0">
              <a:latin typeface="Simplified Arabic" pitchFamily="18" charset="-78"/>
              <a:cs typeface="Simplified Arabic" pitchFamily="18" charset="-7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978065" y="4010175"/>
            <a:ext cx="30384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>
                <a:latin typeface="Simplified Arabic" pitchFamily="18" charset="-78"/>
                <a:cs typeface="Simplified Arabic" pitchFamily="18" charset="-78"/>
              </a:rPr>
              <a:t>تنوع المساهمين </a:t>
            </a:r>
            <a:endParaRPr lang="en-US" sz="2800" dirty="0">
              <a:latin typeface="Simplified Arabic" pitchFamily="18" charset="-78"/>
              <a:cs typeface="Simplified Arabic" pitchFamily="18" charset="-78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87565" y="4605010"/>
            <a:ext cx="32670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>
                <a:latin typeface="Simplified Arabic" pitchFamily="18" charset="-78"/>
                <a:cs typeface="Simplified Arabic" pitchFamily="18" charset="-78"/>
              </a:rPr>
              <a:t>تشتت جغرافي للمساهمين </a:t>
            </a:r>
            <a:endParaRPr lang="en-US" sz="2800" dirty="0">
              <a:latin typeface="Simplified Arabic" pitchFamily="18" charset="-78"/>
              <a:cs typeface="Simplified Arabic" pitchFamily="18" charset="-78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407315" y="3999995"/>
            <a:ext cx="18097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>
                <a:latin typeface="Simplified Arabic" pitchFamily="18" charset="-78"/>
                <a:cs typeface="Simplified Arabic" pitchFamily="18" charset="-78"/>
              </a:rPr>
              <a:t>نتج عن هذا</a:t>
            </a:r>
            <a:endParaRPr lang="en-US" sz="2800" dirty="0">
              <a:latin typeface="Simplified Arabic" pitchFamily="18" charset="-78"/>
              <a:cs typeface="Simplified Arabic" pitchFamily="18" charset="-78"/>
            </a:endParaRPr>
          </a:p>
        </p:txBody>
      </p:sp>
      <p:cxnSp>
        <p:nvCxnSpPr>
          <p:cNvPr id="11" name="Straight Arrow Connector 10"/>
          <p:cNvCxnSpPr>
            <a:stCxn id="9" idx="1"/>
            <a:endCxn id="6" idx="3"/>
          </p:cNvCxnSpPr>
          <p:nvPr/>
        </p:nvCxnSpPr>
        <p:spPr>
          <a:xfrm flipH="1" flipV="1">
            <a:off x="5007014" y="3685670"/>
            <a:ext cx="2400301" cy="57593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9" idx="1"/>
            <a:endCxn id="8" idx="3"/>
          </p:cNvCxnSpPr>
          <p:nvPr/>
        </p:nvCxnSpPr>
        <p:spPr>
          <a:xfrm flipH="1">
            <a:off x="5054640" y="4261605"/>
            <a:ext cx="2352675" cy="60501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stCxn id="9" idx="1"/>
            <a:endCxn id="7" idx="3"/>
          </p:cNvCxnSpPr>
          <p:nvPr/>
        </p:nvCxnSpPr>
        <p:spPr>
          <a:xfrm flipH="1">
            <a:off x="5016540" y="4261605"/>
            <a:ext cx="2390775" cy="1018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36860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</p:bldLst>
  </p:timing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53074" y="1424463"/>
            <a:ext cx="298132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DZ" sz="2800" dirty="0" smtClean="0"/>
              <a:t>لا يمكن للملاك أن يديروا ملكيتهم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2362200" y="1384756"/>
            <a:ext cx="299085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DZ" sz="2800" dirty="0" smtClean="0"/>
              <a:t>المديرين هم من يدير الشركات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3767137" y="3069520"/>
            <a:ext cx="3276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فصل بين الإدارة والملكية</a:t>
            </a:r>
            <a:endParaRPr lang="en-US" sz="2800" dirty="0"/>
          </a:p>
        </p:txBody>
      </p:sp>
      <p:cxnSp>
        <p:nvCxnSpPr>
          <p:cNvPr id="6" name="Straight Arrow Connector 5"/>
          <p:cNvCxnSpPr>
            <a:stCxn id="2" idx="2"/>
            <a:endCxn id="4" idx="0"/>
          </p:cNvCxnSpPr>
          <p:nvPr/>
        </p:nvCxnSpPr>
        <p:spPr>
          <a:xfrm flipH="1">
            <a:off x="5405437" y="2378570"/>
            <a:ext cx="1638300" cy="69095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>
            <a:stCxn id="3" idx="2"/>
            <a:endCxn id="4" idx="0"/>
          </p:cNvCxnSpPr>
          <p:nvPr/>
        </p:nvCxnSpPr>
        <p:spPr>
          <a:xfrm>
            <a:off x="3857625" y="2338863"/>
            <a:ext cx="1547812" cy="73065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2286000" y="457200"/>
            <a:ext cx="73533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لاحظ  </a:t>
            </a:r>
            <a:r>
              <a:rPr lang="en-US" sz="2800" dirty="0" smtClean="0"/>
              <a:t>BERLE</a:t>
            </a:r>
            <a:r>
              <a:rPr lang="ar-DZ" sz="2800" dirty="0" smtClean="0"/>
              <a:t> و </a:t>
            </a:r>
            <a:r>
              <a:rPr lang="en-US" sz="2800" dirty="0" smtClean="0"/>
              <a:t>MEANS</a:t>
            </a:r>
            <a:r>
              <a:rPr lang="ar-DZ" sz="2800" dirty="0" smtClean="0"/>
              <a:t> في كتابهما   (1932) أن</a:t>
            </a:r>
            <a:endParaRPr lang="en-US" sz="28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69850"/>
            <a:ext cx="2590800" cy="259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8" name="TextBox 27"/>
          <p:cNvSpPr txBox="1"/>
          <p:nvPr/>
        </p:nvSpPr>
        <p:spPr>
          <a:xfrm>
            <a:off x="36051" y="5453390"/>
            <a:ext cx="53360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سلطة القرار أصبحت في أيدي المديرين</a:t>
            </a:r>
            <a:endParaRPr lang="en-US" sz="2800" dirty="0"/>
          </a:p>
        </p:txBody>
      </p:sp>
      <p:sp>
        <p:nvSpPr>
          <p:cNvPr id="29" name="TextBox 28"/>
          <p:cNvSpPr txBox="1"/>
          <p:nvPr/>
        </p:nvSpPr>
        <p:spPr>
          <a:xfrm>
            <a:off x="488487" y="3814670"/>
            <a:ext cx="506458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المؤسسة أصبحت عبارة عن جماعات (عمال، ملاك، مديرين...) بمصالح مختلفة وقد تتعارض</a:t>
            </a:r>
            <a:endParaRPr lang="en-US" sz="2800" dirty="0"/>
          </a:p>
        </p:txBody>
      </p:sp>
      <p:sp>
        <p:nvSpPr>
          <p:cNvPr id="27" name="Rectangle 26"/>
          <p:cNvSpPr/>
          <p:nvPr/>
        </p:nvSpPr>
        <p:spPr>
          <a:xfrm>
            <a:off x="6934200" y="4747318"/>
            <a:ext cx="203453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DZ" sz="2800" dirty="0"/>
              <a:t>ينتج عن هذا أن </a:t>
            </a:r>
            <a:endParaRPr lang="en-US" sz="2800" dirty="0"/>
          </a:p>
        </p:txBody>
      </p:sp>
      <p:cxnSp>
        <p:nvCxnSpPr>
          <p:cNvPr id="2052" name="Straight Arrow Connector 2051"/>
          <p:cNvCxnSpPr>
            <a:stCxn id="27" idx="1"/>
            <a:endCxn id="28" idx="3"/>
          </p:cNvCxnSpPr>
          <p:nvPr/>
        </p:nvCxnSpPr>
        <p:spPr>
          <a:xfrm flipH="1">
            <a:off x="5372100" y="5008928"/>
            <a:ext cx="1562100" cy="70607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054" name="Straight Arrow Connector 2053"/>
          <p:cNvCxnSpPr>
            <a:stCxn id="27" idx="1"/>
            <a:endCxn id="29" idx="3"/>
          </p:cNvCxnSpPr>
          <p:nvPr/>
        </p:nvCxnSpPr>
        <p:spPr>
          <a:xfrm flipH="1" flipV="1">
            <a:off x="5553074" y="4507168"/>
            <a:ext cx="1381126" cy="50176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34219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28" grpId="0"/>
      <p:bldP spid="29" grpId="0"/>
      <p:bldP spid="27" grpId="0"/>
    </p:bldLst>
  </p:timing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91400" y="533400"/>
            <a:ext cx="2057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تطرح أسئلة :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3200400" y="1219200"/>
            <a:ext cx="533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1-     من يتحكم في المنظمة، يسيطر عليها ؟ 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3200400" y="1905000"/>
            <a:ext cx="533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2-     لصالح من يسيطر عليها ؟ </a:t>
            </a:r>
            <a:endParaRPr lang="en-US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7391400" y="2819400"/>
            <a:ext cx="2057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الإجابة</a:t>
            </a:r>
            <a:endParaRPr lang="en-US" sz="2800" dirty="0"/>
          </a:p>
        </p:txBody>
      </p:sp>
      <p:sp>
        <p:nvSpPr>
          <p:cNvPr id="11" name="TextBox 10"/>
          <p:cNvSpPr txBox="1"/>
          <p:nvPr/>
        </p:nvSpPr>
        <p:spPr>
          <a:xfrm>
            <a:off x="3276600" y="3418820"/>
            <a:ext cx="533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1-     يسيطر على المنظمة من ليس مالكا لها  </a:t>
            </a:r>
            <a:endParaRPr lang="en-US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1905000" y="4734580"/>
            <a:ext cx="2743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u="sng" dirty="0" smtClean="0">
                <a:solidFill>
                  <a:srgbClr val="FF0000"/>
                </a:solidFill>
              </a:rPr>
              <a:t>سلطة بدون ملكية</a:t>
            </a:r>
            <a:endParaRPr lang="en-US" sz="2800" u="sng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168570" y="5257800"/>
            <a:ext cx="533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2-     لا يمكن التأكد من خدمة المصالح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1905000" y="4114800"/>
            <a:ext cx="2743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u="sng" dirty="0" smtClean="0">
                <a:solidFill>
                  <a:srgbClr val="FF0000"/>
                </a:solidFill>
              </a:rPr>
              <a:t>سلطة الإدارة</a:t>
            </a:r>
            <a:endParaRPr lang="en-US" sz="2800" u="sng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7238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10" grpId="0"/>
      <p:bldP spid="11" grpId="0"/>
      <p:bldP spid="12" grpId="0"/>
      <p:bldP spid="13" grpId="0"/>
      <p:bldP spid="9" grpId="0"/>
    </p:bldLst>
  </p:timing>
</p:sld>
</file>

<file path=ppt/slides/slide1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838200"/>
            <a:ext cx="90582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هذه التساؤلات أثارت اهتمام كل الأطراف الأمريكية (باحثون، مساهمون، ...)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2971800" y="2133600"/>
            <a:ext cx="63912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وحتى اهتمام الأوساط الرسمية الأمريكية 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2971798" y="2978200"/>
            <a:ext cx="63912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واهتمام </a:t>
            </a:r>
            <a:r>
              <a:rPr lang="ar-SA" sz="2800" dirty="0" smtClean="0"/>
              <a:t>الجهات العليا الأمريكية </a:t>
            </a:r>
            <a:r>
              <a:rPr lang="ar-DZ" sz="2800" dirty="0" smtClean="0"/>
              <a:t>نفسه</a:t>
            </a:r>
            <a:r>
              <a:rPr lang="ar-SA" sz="2800" dirty="0" smtClean="0"/>
              <a:t>ا</a:t>
            </a:r>
            <a:r>
              <a:rPr lang="ar-DZ" sz="2800" dirty="0" smtClean="0"/>
              <a:t> 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614363" y="4333220"/>
            <a:ext cx="792003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دخل </a:t>
            </a:r>
            <a:r>
              <a:rPr lang="en-US" sz="2800" dirty="0" err="1" smtClean="0"/>
              <a:t>Berle</a:t>
            </a:r>
            <a:r>
              <a:rPr lang="ar-DZ" sz="2800" dirty="0" smtClean="0"/>
              <a:t>  فريق استشارة الرئيس الأمريكي نتيجة لأهمية الأفكار الواردة في الكتاب  </a:t>
            </a:r>
            <a:endParaRPr lang="en-US" sz="2800" dirty="0"/>
          </a:p>
        </p:txBody>
      </p:sp>
      <p:sp>
        <p:nvSpPr>
          <p:cNvPr id="6" name="Left Arrow 5"/>
          <p:cNvSpPr/>
          <p:nvPr/>
        </p:nvSpPr>
        <p:spPr>
          <a:xfrm>
            <a:off x="8648700" y="4180820"/>
            <a:ext cx="609600" cy="838200"/>
          </a:xfrm>
          <a:prstGeom prst="left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0358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 animBg="1"/>
    </p:bldLst>
  </p:timing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286000" y="609600"/>
            <a:ext cx="72294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لمعالجة وضع «</a:t>
            </a:r>
            <a:r>
              <a:rPr lang="ar-DZ" sz="2800" u="sng" dirty="0" smtClean="0">
                <a:solidFill>
                  <a:srgbClr val="C00000"/>
                </a:solidFill>
              </a:rPr>
              <a:t>السلطة بدون ملكية</a:t>
            </a:r>
            <a:r>
              <a:rPr lang="ar-DZ" sz="2800" dirty="0" smtClean="0">
                <a:solidFill>
                  <a:srgbClr val="C00000"/>
                </a:solidFill>
              </a:rPr>
              <a:t>» </a:t>
            </a:r>
            <a:r>
              <a:rPr lang="ar-DZ" sz="2800" dirty="0" smtClean="0"/>
              <a:t>اقترح الباحثان :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4100511" y="2217360"/>
            <a:ext cx="31337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إما حماية حقوق الملاك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2805111" y="1531560"/>
            <a:ext cx="44291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إما ترك السلطة في أيدي المدرين</a:t>
            </a:r>
            <a:endParaRPr lang="en-US" sz="2800" dirty="0"/>
          </a:p>
        </p:txBody>
      </p:sp>
      <p:sp>
        <p:nvSpPr>
          <p:cNvPr id="10" name="Rectangle 9"/>
          <p:cNvSpPr/>
          <p:nvPr/>
        </p:nvSpPr>
        <p:spPr>
          <a:xfrm>
            <a:off x="723900" y="4306907"/>
            <a:ext cx="282064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/>
              <a:t>Securities Act </a:t>
            </a:r>
            <a:r>
              <a:rPr lang="en-US" sz="2400" dirty="0" smtClean="0"/>
              <a:t>1933</a:t>
            </a:r>
            <a:endParaRPr lang="en-US" sz="2400" dirty="0"/>
          </a:p>
        </p:txBody>
      </p:sp>
      <p:sp>
        <p:nvSpPr>
          <p:cNvPr id="11" name="Rectangle 10"/>
          <p:cNvSpPr/>
          <p:nvPr/>
        </p:nvSpPr>
        <p:spPr>
          <a:xfrm>
            <a:off x="685800" y="4953000"/>
            <a:ext cx="487569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/>
              <a:t>Securities </a:t>
            </a:r>
            <a:r>
              <a:rPr lang="en-US" sz="2400" dirty="0" smtClean="0"/>
              <a:t>and Exchange </a:t>
            </a:r>
            <a:r>
              <a:rPr lang="en-US" sz="2400" dirty="0"/>
              <a:t>Act </a:t>
            </a:r>
            <a:r>
              <a:rPr lang="en-US" sz="2400" dirty="0" smtClean="0"/>
              <a:t>1934</a:t>
            </a:r>
            <a:endParaRPr lang="en-US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3124201" y="3352800"/>
            <a:ext cx="61912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في هذا السياق جاءت </a:t>
            </a:r>
            <a:r>
              <a:rPr lang="ar-DZ" sz="2800" dirty="0"/>
              <a:t>إصلاحات المرحلة، خاصة : </a:t>
            </a:r>
            <a:r>
              <a:rPr lang="ar-DZ" sz="2800" dirty="0" smtClean="0"/>
              <a:t> </a:t>
            </a:r>
            <a:endParaRPr lang="en-US" sz="2800" dirty="0"/>
          </a:p>
        </p:txBody>
      </p:sp>
      <p:cxnSp>
        <p:nvCxnSpPr>
          <p:cNvPr id="3" name="Straight Connector 2"/>
          <p:cNvCxnSpPr>
            <a:endCxn id="4" idx="3"/>
          </p:cNvCxnSpPr>
          <p:nvPr/>
        </p:nvCxnSpPr>
        <p:spPr>
          <a:xfrm>
            <a:off x="8077200" y="1371600"/>
            <a:ext cx="0" cy="1104900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4" name="Left Arrow 3"/>
          <p:cNvSpPr/>
          <p:nvPr/>
        </p:nvSpPr>
        <p:spPr>
          <a:xfrm>
            <a:off x="7391400" y="2286000"/>
            <a:ext cx="685800" cy="381000"/>
          </a:xfrm>
          <a:prstGeom prst="lef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Left Arrow 11"/>
          <p:cNvSpPr/>
          <p:nvPr/>
        </p:nvSpPr>
        <p:spPr>
          <a:xfrm>
            <a:off x="7369967" y="1628625"/>
            <a:ext cx="685800" cy="381000"/>
          </a:xfrm>
          <a:prstGeom prst="lef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8153400" y="1371600"/>
            <a:ext cx="0" cy="1219200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1066800" y="5609570"/>
            <a:ext cx="75342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والتي تعتبر من أشد الوسائل للرقابة على إصدار الأسهم وتداولها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817661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10" grpId="0"/>
      <p:bldP spid="11" grpId="0"/>
      <p:bldP spid="13" grpId="0"/>
      <p:bldP spid="4" grpId="0" animBg="1"/>
      <p:bldP spid="12" grpId="0" animBg="1"/>
      <p:bldP spid="16" grpId="0"/>
    </p:bldLst>
  </p:timing>
</p:sld>
</file>

<file path=ppt/slides/slide2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0" y="228600"/>
            <a:ext cx="342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تذكير بمخرجات المحاضرة 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1295400" y="914400"/>
            <a:ext cx="7010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بعد هذه المحاضرة يكون الطالب قادرا على أن :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4760088" y="1859340"/>
            <a:ext cx="35601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يشرح نظرية القرار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3167606" y="3443140"/>
            <a:ext cx="5181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يشرح النظرية السلوكية للمنظمة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1974450" y="4489580"/>
            <a:ext cx="63390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يفهم إشكالية الفصل بين الملكية والإدارة في المنظمات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1981200" y="2403885"/>
            <a:ext cx="63390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يقارن بين الرشد المطلق والرشد المقيد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2293718" y="3966360"/>
            <a:ext cx="60641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يدرك أهمية ذاكرة المنظمة</a:t>
            </a:r>
            <a:endParaRPr lang="en-US" sz="2800" dirty="0"/>
          </a:p>
        </p:txBody>
      </p:sp>
      <p:sp>
        <p:nvSpPr>
          <p:cNvPr id="9" name="Rectangle 8"/>
          <p:cNvSpPr/>
          <p:nvPr/>
        </p:nvSpPr>
        <p:spPr>
          <a:xfrm>
            <a:off x="8458200" y="1859340"/>
            <a:ext cx="609600" cy="523220"/>
          </a:xfrm>
          <a:prstGeom prst="rect">
            <a:avLst/>
          </a:prstGeom>
          <a:solidFill>
            <a:srgbClr val="92D050"/>
          </a:soli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rgbClr val="C00000"/>
                </a:solidFill>
                <a:sym typeface="Wingdings"/>
              </a:rPr>
              <a:t></a:t>
            </a:r>
            <a:endParaRPr lang="en-US" sz="2800" b="1" dirty="0">
              <a:solidFill>
                <a:srgbClr val="C0000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8458200" y="2380735"/>
            <a:ext cx="609600" cy="523220"/>
          </a:xfrm>
          <a:prstGeom prst="rect">
            <a:avLst/>
          </a:prstGeom>
          <a:solidFill>
            <a:srgbClr val="92D050"/>
          </a:soli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rgbClr val="C00000"/>
                </a:solidFill>
                <a:sym typeface="Wingdings"/>
              </a:rPr>
              <a:t></a:t>
            </a:r>
            <a:endParaRPr lang="en-US" sz="2800" b="1" dirty="0">
              <a:solidFill>
                <a:srgbClr val="C0000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8465918" y="3441315"/>
            <a:ext cx="609600" cy="523220"/>
          </a:xfrm>
          <a:prstGeom prst="rect">
            <a:avLst/>
          </a:prstGeom>
          <a:solidFill>
            <a:srgbClr val="92D050"/>
          </a:soli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rgbClr val="C00000"/>
                </a:solidFill>
                <a:sym typeface="Wingdings"/>
              </a:rPr>
              <a:t></a:t>
            </a:r>
            <a:endParaRPr lang="en-US" sz="2800" dirty="0">
              <a:solidFill>
                <a:srgbClr val="C0000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8465918" y="3903328"/>
            <a:ext cx="609600" cy="523220"/>
          </a:xfrm>
          <a:prstGeom prst="rect">
            <a:avLst/>
          </a:prstGeom>
          <a:solidFill>
            <a:srgbClr val="92D050"/>
          </a:soli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rgbClr val="C00000"/>
                </a:solidFill>
                <a:sym typeface="Wingdings"/>
              </a:rPr>
              <a:t></a:t>
            </a:r>
            <a:endParaRPr lang="en-US" sz="2800" b="1" dirty="0">
              <a:solidFill>
                <a:srgbClr val="C0000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8465918" y="4426548"/>
            <a:ext cx="609600" cy="523220"/>
          </a:xfrm>
          <a:prstGeom prst="rect">
            <a:avLst/>
          </a:prstGeom>
          <a:solidFill>
            <a:srgbClr val="92D050"/>
          </a:soli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rgbClr val="C00000"/>
                </a:solidFill>
                <a:sym typeface="Wingdings"/>
              </a:rPr>
              <a:t></a:t>
            </a:r>
            <a:endParaRPr lang="en-US" sz="2800" b="1" dirty="0">
              <a:solidFill>
                <a:srgbClr val="C0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159888" y="2929024"/>
            <a:ext cx="5181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يفهم نموذج </a:t>
            </a:r>
            <a:r>
              <a:rPr lang="en-US" sz="2800" dirty="0" smtClean="0"/>
              <a:t>IMC</a:t>
            </a:r>
            <a:endParaRPr lang="en-US" sz="2800" dirty="0"/>
          </a:p>
        </p:txBody>
      </p:sp>
      <p:sp>
        <p:nvSpPr>
          <p:cNvPr id="15" name="Rectangle 14"/>
          <p:cNvSpPr/>
          <p:nvPr/>
        </p:nvSpPr>
        <p:spPr>
          <a:xfrm>
            <a:off x="8458200" y="2904049"/>
            <a:ext cx="609600" cy="523220"/>
          </a:xfrm>
          <a:prstGeom prst="rect">
            <a:avLst/>
          </a:prstGeom>
          <a:solidFill>
            <a:srgbClr val="92D050"/>
          </a:soli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rgbClr val="C00000"/>
                </a:solidFill>
                <a:sym typeface="Wingdings"/>
              </a:rPr>
              <a:t></a:t>
            </a:r>
            <a:endParaRPr lang="en-US" sz="2800" dirty="0">
              <a:solidFill>
                <a:srgbClr val="C0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956122" y="4963180"/>
            <a:ext cx="63390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يفسر سلطة الإدارة</a:t>
            </a:r>
            <a:endParaRPr lang="en-US" sz="2800" dirty="0"/>
          </a:p>
        </p:txBody>
      </p:sp>
      <p:sp>
        <p:nvSpPr>
          <p:cNvPr id="17" name="Rectangle 16"/>
          <p:cNvSpPr/>
          <p:nvPr/>
        </p:nvSpPr>
        <p:spPr>
          <a:xfrm>
            <a:off x="8447590" y="4900148"/>
            <a:ext cx="609600" cy="523220"/>
          </a:xfrm>
          <a:prstGeom prst="rect">
            <a:avLst/>
          </a:prstGeom>
          <a:solidFill>
            <a:srgbClr val="92D050"/>
          </a:soli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rgbClr val="FF0000"/>
                </a:solidFill>
                <a:sym typeface="Wingdings"/>
              </a:rPr>
              <a:t></a:t>
            </a:r>
            <a:endParaRPr 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0254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9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9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9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9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9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9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9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 animBg="1"/>
      <p:bldP spid="10" grpId="0" animBg="1"/>
      <p:bldP spid="11" grpId="0" animBg="1"/>
      <p:bldP spid="12" grpId="0" animBg="1"/>
      <p:bldP spid="13" grpId="0" animBg="1"/>
      <p:bldP spid="14" grpId="0"/>
      <p:bldP spid="15" grpId="0" animBg="1"/>
      <p:bldP spid="16" grpId="0"/>
      <p:bldP spid="17" grpId="0" animBg="1"/>
    </p:bldLst>
  </p:timing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Number Placeholder 3"/>
          <p:cNvSpPr txBox="1">
            <a:spLocks noGrp="1"/>
          </p:cNvSpPr>
          <p:nvPr/>
        </p:nvSpPr>
        <p:spPr bwMode="auto">
          <a:xfrm>
            <a:off x="2105025" y="6376994"/>
            <a:ext cx="5715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rtl="0" eaLnBrk="1" hangingPunct="1"/>
            <a:fld id="{8F2478C0-7C04-42A0-8562-FCDBDB7BC492}" type="slidenum">
              <a:rPr lang="ar-SA" sz="1200" b="0">
                <a:solidFill>
                  <a:schemeClr val="bg1"/>
                </a:solidFill>
                <a:latin typeface="Calibri" pitchFamily="34" charset="0"/>
              </a:rPr>
              <a:pPr rtl="0" eaLnBrk="1" hangingPunct="1"/>
              <a:t>201</a:t>
            </a:fld>
            <a:endParaRPr lang="en-US" sz="1200" b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6387" name="عنوان 1"/>
          <p:cNvSpPr>
            <a:spLocks/>
          </p:cNvSpPr>
          <p:nvPr/>
        </p:nvSpPr>
        <p:spPr bwMode="auto">
          <a:xfrm>
            <a:off x="838200" y="549277"/>
            <a:ext cx="85344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endParaRPr lang="ar-SA" sz="6400" b="0">
              <a:solidFill>
                <a:srgbClr val="376092"/>
              </a:solidFill>
              <a:latin typeface="Calibri" pitchFamily="34" charset="0"/>
              <a:cs typeface="AL-Battar" pitchFamily="2" charset="-78"/>
            </a:endParaRPr>
          </a:p>
        </p:txBody>
      </p:sp>
      <p:sp>
        <p:nvSpPr>
          <p:cNvPr id="16388" name="عنصر نائب للمحتوى 2"/>
          <p:cNvSpPr>
            <a:spLocks/>
          </p:cNvSpPr>
          <p:nvPr/>
        </p:nvSpPr>
        <p:spPr bwMode="auto">
          <a:xfrm>
            <a:off x="1020766" y="1447800"/>
            <a:ext cx="8504237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73050" indent="-273050" algn="just">
              <a:spcBef>
                <a:spcPct val="20000"/>
              </a:spcBef>
              <a:buFont typeface="Arial" pitchFamily="34" charset="0"/>
              <a:buChar char="•"/>
            </a:pPr>
            <a:endParaRPr lang="ar-SA" sz="3000" b="0">
              <a:solidFill>
                <a:srgbClr val="376092"/>
              </a:solidFill>
              <a:latin typeface="Calibri" pitchFamily="34" charset="0"/>
              <a:cs typeface="AL-Mohanad Bold" pitchFamily="2" charset="-78"/>
            </a:endParaRPr>
          </a:p>
        </p:txBody>
      </p:sp>
      <p:sp>
        <p:nvSpPr>
          <p:cNvPr id="6" name="Title 1"/>
          <p:cNvSpPr>
            <a:spLocks/>
          </p:cNvSpPr>
          <p:nvPr/>
        </p:nvSpPr>
        <p:spPr bwMode="auto">
          <a:xfrm>
            <a:off x="838200" y="120650"/>
            <a:ext cx="85344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endParaRPr lang="ar-SA" sz="6400" b="0">
              <a:solidFill>
                <a:srgbClr val="376092"/>
              </a:solidFill>
              <a:latin typeface="Calibri" pitchFamily="34" charset="0"/>
              <a:cs typeface="AL-Battar" pitchFamily="2" charset="-78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 idx="4294967295"/>
          </p:nvPr>
        </p:nvSpPr>
        <p:spPr>
          <a:xfrm>
            <a:off x="381001" y="2971800"/>
            <a:ext cx="8991600" cy="1143000"/>
          </a:xfr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 eaLnBrk="1" hangingPunct="1"/>
            <a:r>
              <a:rPr lang="ar-SA" sz="4000" dirty="0" smtClean="0">
                <a:solidFill>
                  <a:schemeClr val="accent5">
                    <a:lumMod val="75000"/>
                  </a:schemeClr>
                </a:solidFill>
                <a:cs typeface="Arial" pitchFamily="34" charset="0"/>
              </a:rPr>
              <a:t>مع </a:t>
            </a:r>
            <a:r>
              <a:rPr lang="ar-SA" sz="4000" dirty="0">
                <a:solidFill>
                  <a:schemeClr val="accent5">
                    <a:lumMod val="75000"/>
                  </a:schemeClr>
                </a:solidFill>
                <a:cs typeface="Arial" pitchFamily="34" charset="0"/>
              </a:rPr>
              <a:t>تمنياتي للجميع بالنجاح </a:t>
            </a:r>
            <a:r>
              <a:rPr lang="ar-SA" sz="4000" dirty="0" smtClean="0">
                <a:solidFill>
                  <a:schemeClr val="accent5">
                    <a:lumMod val="75000"/>
                  </a:schemeClr>
                </a:solidFill>
                <a:cs typeface="Arial" pitchFamily="34" charset="0"/>
              </a:rPr>
              <a:t>والتوفيق</a:t>
            </a:r>
          </a:p>
        </p:txBody>
      </p:sp>
    </p:spTree>
    <p:extLst>
      <p:ext uri="{BB962C8B-B14F-4D97-AF65-F5344CB8AC3E}">
        <p14:creationId xmlns:p14="http://schemas.microsoft.com/office/powerpoint/2010/main" val="3134747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6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3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6"/>
            <a:ext cx="2689226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3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59563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31"/>
            <a:ext cx="8420100" cy="1470025"/>
          </a:xfrm>
        </p:spPr>
        <p:txBody>
          <a:bodyPr/>
          <a:lstStyle/>
          <a:p>
            <a:pPr eaLnBrk="1" hangingPunct="1"/>
            <a:r>
              <a:rPr lang="ar-DZ" dirty="0" err="1" smtClean="0">
                <a:solidFill>
                  <a:srgbClr val="376092"/>
                </a:solidFill>
                <a:cs typeface="Arial" pitchFamily="34" charset="0"/>
              </a:rPr>
              <a:t>ليات</a:t>
            </a:r>
            <a:r>
              <a:rPr lang="ar-DZ" dirty="0" smtClean="0">
                <a:solidFill>
                  <a:srgbClr val="376092"/>
                </a:solidFill>
                <a:cs typeface="Arial" pitchFamily="34" charset="0"/>
              </a:rPr>
              <a:t> أن تتواجد</a:t>
            </a:r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203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3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latin typeface="Calibri" pitchFamily="34" charset="0"/>
              </a:rPr>
              <a:t>	</a:t>
            </a:r>
            <a:endParaRPr lang="en-US" sz="2400" dirty="0"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6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7432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9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203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 bwMode="auto">
          <a:xfrm>
            <a:off x="422032" y="3124200"/>
            <a:ext cx="4706815" cy="9905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700" b="1" i="0" u="none" strike="noStrike" kern="0" cap="none" spc="50" normalizeH="0" baseline="0" noProof="0" dirty="0" smtClean="0">
              <a:ln w="11430"/>
              <a:gradFill>
                <a:gsLst>
                  <a:gs pos="25000">
                    <a:srgbClr val="C0504D">
                      <a:satMod val="155000"/>
                    </a:srgbClr>
                  </a:gs>
                  <a:gs pos="100000">
                    <a:srgbClr val="C0504D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AYM Wadiy S_U normal.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700" b="1" i="0" u="none" strike="noStrike" kern="0" cap="none" spc="50" normalizeH="0" baseline="0" noProof="0" dirty="0">
              <a:ln w="11430"/>
              <a:gradFill>
                <a:gsLst>
                  <a:gs pos="25000">
                    <a:srgbClr val="C0504D">
                      <a:satMod val="155000"/>
                    </a:srgbClr>
                  </a:gs>
                  <a:gs pos="100000">
                    <a:srgbClr val="C0504D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AYM Wadiy S_U normal."/>
              <a:cs typeface="Times New Roman" pitchFamily="18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DZ" sz="4000" b="1" i="0" u="none" strike="noStrike" kern="0" cap="none" spc="50" normalizeH="0" baseline="0" noProof="0" dirty="0" smtClean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</a:rPr>
              <a:t>نظرية المنظمات</a:t>
            </a:r>
            <a:endParaRPr kumimoji="0" lang="en-US" sz="4000" b="1" i="0" u="none" strike="noStrike" kern="0" cap="none" spc="50" normalizeH="0" baseline="0" noProof="0" dirty="0" smtClean="0">
              <a:ln w="11430"/>
              <a:gradFill>
                <a:gsLst>
                  <a:gs pos="25000">
                    <a:srgbClr val="C0504D">
                      <a:satMod val="155000"/>
                    </a:srgbClr>
                  </a:gs>
                  <a:gs pos="100000">
                    <a:srgbClr val="C0504D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EG" sz="1800" b="1" i="0" u="none" strike="noStrike" kern="0" cap="none" spc="50" normalizeH="0" baseline="0" noProof="0" dirty="0" smtClean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Calibri" pitchFamily="34" charset="0"/>
                <a:cs typeface="Times New Roman" pitchFamily="18" charset="0"/>
              </a:rPr>
              <a:t/>
            </a:r>
            <a:br>
              <a:rPr kumimoji="0" lang="ar-EG" sz="1800" b="1" i="0" u="none" strike="noStrike" kern="0" cap="none" spc="50" normalizeH="0" baseline="0" noProof="0" dirty="0" smtClean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Calibri" pitchFamily="34" charset="0"/>
                <a:cs typeface="Times New Roman" pitchFamily="18" charset="0"/>
              </a:rPr>
            </a:br>
            <a:endParaRPr kumimoji="0" lang="en-US" sz="1700" b="1" i="0" u="none" strike="noStrike" kern="0" cap="none" spc="50" normalizeH="0" baseline="0" noProof="0" dirty="0" smtClean="0">
              <a:ln w="11430"/>
              <a:gradFill>
                <a:gsLst>
                  <a:gs pos="25000">
                    <a:srgbClr val="C0504D">
                      <a:satMod val="155000"/>
                    </a:srgbClr>
                  </a:gs>
                  <a:gs pos="100000">
                    <a:srgbClr val="C0504D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Calibri" pitchFamily="34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6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itchFamily="34" charset="0"/>
                <a:cs typeface="Times New Roman" pitchFamily="18" charset="0"/>
              </a:rPr>
              <a:t>أ.د عيسى </a:t>
            </a:r>
            <a:r>
              <a:rPr kumimoji="0" lang="ar-SA" sz="2600" b="1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itchFamily="34" charset="0"/>
                <a:cs typeface="Times New Roman" pitchFamily="18" charset="0"/>
              </a:rPr>
              <a:t>حيرش</a:t>
            </a:r>
            <a:endParaRPr kumimoji="0" lang="en-US" sz="26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itchFamily="34" charset="0"/>
              <a:cs typeface="Times New Roman" pitchFamily="18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600" b="1" i="0" u="none" strike="noStrike" kern="0" cap="none" spc="50" normalizeH="0" baseline="0" noProof="0" dirty="0">
              <a:ln w="11430"/>
              <a:gradFill>
                <a:gsLst>
                  <a:gs pos="25000">
                    <a:srgbClr val="C0504D">
                      <a:satMod val="155000"/>
                    </a:srgbClr>
                  </a:gs>
                  <a:gs pos="100000">
                    <a:srgbClr val="C0504D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2595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1" y="6356356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204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Title 4"/>
          <p:cNvSpPr txBox="1">
            <a:spLocks/>
          </p:cNvSpPr>
          <p:nvPr/>
        </p:nvSpPr>
        <p:spPr bwMode="auto">
          <a:xfrm>
            <a:off x="838200" y="2339979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Arial" charset="0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DZ" sz="4400" b="1" i="0" u="sng" strike="noStrike" kern="1200" spc="50" normalizeH="0" baseline="0" noProof="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Simplified Arabic" pitchFamily="18" charset="-78"/>
                <a:ea typeface="+mj-ea"/>
                <a:cs typeface="Times New Roman"/>
              </a:rPr>
              <a:t>المحاضرة الثامنة</a:t>
            </a:r>
            <a:endParaRPr kumimoji="0" lang="en-US" sz="4400" b="1" i="0" u="sng" strike="noStrike" kern="1200" spc="50" normalizeH="0" baseline="0" noProof="0" dirty="0">
              <a:ln w="11430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Simplified Arabic" pitchFamily="18" charset="-78"/>
              <a:ea typeface="+mj-ea"/>
            </a:endParaRPr>
          </a:p>
        </p:txBody>
      </p:sp>
      <p:sp>
        <p:nvSpPr>
          <p:cNvPr id="6" name="Title 4"/>
          <p:cNvSpPr txBox="1">
            <a:spLocks/>
          </p:cNvSpPr>
          <p:nvPr/>
        </p:nvSpPr>
        <p:spPr bwMode="auto">
          <a:xfrm>
            <a:off x="1453661" y="3810004"/>
            <a:ext cx="6541477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ar-DZ" sz="4400" b="1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e_AlMateen" pitchFamily="2" charset="-78"/>
                <a:ea typeface="+mj-ea"/>
                <a:cs typeface="+mj-cs"/>
              </a:rPr>
              <a:t>النظريات الاقتصادية (2)</a:t>
            </a:r>
            <a:endParaRPr lang="ar-SA" sz="4400" b="1" spc="50" dirty="0">
              <a:ln w="11430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e_AlMateen" pitchFamily="2" charset="-78"/>
              <a:ea typeface="+mj-ea"/>
              <a:cs typeface="+mj-cs"/>
            </a:endParaRPr>
          </a:p>
        </p:txBody>
      </p:sp>
      <p:sp>
        <p:nvSpPr>
          <p:cNvPr id="7" name="Title 4"/>
          <p:cNvSpPr txBox="1">
            <a:spLocks/>
          </p:cNvSpPr>
          <p:nvPr/>
        </p:nvSpPr>
        <p:spPr bwMode="auto">
          <a:xfrm>
            <a:off x="1524000" y="4622808"/>
            <a:ext cx="6541477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ar-DZ" sz="2800" spc="50" dirty="0" smtClean="0">
                <a:ln w="11430"/>
                <a:solidFill>
                  <a:sysClr val="windowText" lastClr="000000"/>
                </a:solidFill>
                <a:latin typeface="ae_AlMateen" pitchFamily="2" charset="-78"/>
                <a:ea typeface="+mj-ea"/>
                <a:cs typeface="+mj-cs"/>
              </a:rPr>
              <a:t>نظريات تكاليف المعاملات</a:t>
            </a:r>
            <a:endParaRPr lang="ar-SA" sz="2800" spc="50" dirty="0">
              <a:ln w="11430"/>
              <a:solidFill>
                <a:sysClr val="windowText" lastClr="000000"/>
              </a:solidFill>
              <a:latin typeface="ae_AlMateen" pitchFamily="2" charset="-78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046230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0" y="228600"/>
            <a:ext cx="342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مخرجات الفصل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914400" y="914400"/>
            <a:ext cx="762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مخرجات الفصل</a:t>
            </a:r>
            <a:r>
              <a:rPr lang="ar-SA" sz="2800" dirty="0" smtClean="0"/>
              <a:t> سيكون الطالب بعد هذه المحاضرة قادرا على أن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4495800" y="1676400"/>
            <a:ext cx="3657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800" dirty="0" smtClean="0"/>
              <a:t>يفهم إخفاق السوق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4495800" y="2286000"/>
            <a:ext cx="3657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800" dirty="0" smtClean="0"/>
              <a:t>يشرح فرضية الانتهازية 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4495800" y="2895600"/>
            <a:ext cx="3657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800" dirty="0" smtClean="0"/>
              <a:t>يشرح العقود غير التامة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4495800" y="3505200"/>
            <a:ext cx="3657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800" dirty="0" smtClean="0"/>
              <a:t>يذكر أنواع المعاملات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4495800" y="4114800"/>
            <a:ext cx="3657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800" dirty="0" smtClean="0"/>
              <a:t>يشرح أنواع العقود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848431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</p:bldLst>
  </p:timing>
</p:sld>
</file>

<file path=ppt/slides/slide2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581400" y="228600"/>
            <a:ext cx="342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محتوى الفصل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5105400" y="990600"/>
            <a:ext cx="342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800" dirty="0" smtClean="0"/>
              <a:t>لماذا توجد المؤسسات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5105400" y="1676400"/>
            <a:ext cx="342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800" dirty="0" smtClean="0"/>
              <a:t>إخفاق السوق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5105400" y="3581400"/>
            <a:ext cx="342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800" dirty="0" smtClean="0"/>
              <a:t>الفرضية السلوكية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5105400" y="2286000"/>
            <a:ext cx="342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800" dirty="0" smtClean="0"/>
              <a:t>العقود غير التامة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5105400" y="2971800"/>
            <a:ext cx="342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800" dirty="0" smtClean="0"/>
              <a:t>الانتهازية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5105400" y="4267200"/>
            <a:ext cx="342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800" dirty="0" smtClean="0"/>
              <a:t>حجم المؤسسة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680768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7" grpId="0"/>
      <p:bldP spid="8" grpId="0"/>
      <p:bldP spid="9" grpId="0"/>
    </p:bldLst>
  </p:timing>
</p:sld>
</file>

<file path=ppt/slides/slide2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91200" y="152400"/>
            <a:ext cx="3657600" cy="523220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ar-DZ" sz="2800" b="1" dirty="0" smtClean="0"/>
              <a:t>لماذا توجد المؤسسات ؟</a:t>
            </a:r>
            <a:endParaRPr lang="en-US" sz="28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3733800" y="990600"/>
            <a:ext cx="57065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طرح </a:t>
            </a:r>
            <a:r>
              <a:rPr lang="fr-FR" sz="2400" dirty="0"/>
              <a:t>D.H Robertson</a:t>
            </a:r>
            <a:r>
              <a:rPr lang="ar-DZ" sz="2400" dirty="0" smtClean="0"/>
              <a:t>  </a:t>
            </a:r>
            <a:r>
              <a:rPr lang="ar-DZ" sz="2800" dirty="0" smtClean="0"/>
              <a:t>السؤال في </a:t>
            </a:r>
            <a:r>
              <a:rPr lang="ar-DZ" sz="2800" dirty="0"/>
              <a:t>1928 </a:t>
            </a:r>
            <a:r>
              <a:rPr lang="ar-DZ" sz="2800" dirty="0" smtClean="0"/>
              <a:t>: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2830689" y="2714978"/>
            <a:ext cx="3657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لماذا توجد المؤسسات إذن ؟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1066800" y="1884682"/>
            <a:ext cx="822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السوق هي من ينسق مجهود الأعوان، وهي من يحدد التوازن</a:t>
            </a:r>
            <a:endParaRPr lang="en-US" sz="2800" dirty="0"/>
          </a:p>
        </p:txBody>
      </p:sp>
      <p:sp>
        <p:nvSpPr>
          <p:cNvPr id="6" name="Left Arrow 5"/>
          <p:cNvSpPr/>
          <p:nvPr/>
        </p:nvSpPr>
        <p:spPr>
          <a:xfrm>
            <a:off x="6667500" y="2533259"/>
            <a:ext cx="685800" cy="9906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7" name="TextBox 6"/>
          <p:cNvSpPr txBox="1"/>
          <p:nvPr/>
        </p:nvSpPr>
        <p:spPr>
          <a:xfrm>
            <a:off x="4876799" y="3733800"/>
            <a:ext cx="45635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أجاب </a:t>
            </a:r>
            <a:r>
              <a:rPr lang="fr-FR" sz="2400" dirty="0" err="1"/>
              <a:t>Coase</a:t>
            </a:r>
            <a:r>
              <a:rPr lang="ar-DZ" sz="2800" dirty="0" smtClean="0"/>
              <a:t> في مقال في 1937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3200400" y="4805690"/>
            <a:ext cx="2286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ظهور المؤسسة</a:t>
            </a:r>
            <a:endParaRPr lang="en-US" sz="2800" dirty="0"/>
          </a:p>
        </p:txBody>
      </p:sp>
      <p:sp>
        <p:nvSpPr>
          <p:cNvPr id="10" name="Left Arrow 9"/>
          <p:cNvSpPr/>
          <p:nvPr/>
        </p:nvSpPr>
        <p:spPr>
          <a:xfrm>
            <a:off x="6012039" y="4724400"/>
            <a:ext cx="952500" cy="6858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1" name="Picture 2" descr="http://t1.gstatic.com/images?q=tbn:ANd9GcTDaOqHGUAjKOOnBojBjocPrB6jBBTDRcQm0V45MsB7UU0ySv-aP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61" y="0"/>
            <a:ext cx="1752600" cy="2628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/>
          <p:cNvSpPr/>
          <p:nvPr/>
        </p:nvSpPr>
        <p:spPr>
          <a:xfrm>
            <a:off x="39061" y="3227290"/>
            <a:ext cx="28392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dirty="0">
                <a:hlinkClick r:id="rId3" action="ppaction://hlinkfile" tooltip="29 décembre"/>
              </a:rPr>
              <a:t>29 décembre</a:t>
            </a:r>
            <a:r>
              <a:rPr lang="fr-FR" sz="2400" dirty="0"/>
              <a:t> </a:t>
            </a:r>
            <a:r>
              <a:rPr lang="fr-FR" sz="2400" dirty="0">
                <a:hlinkClick r:id="rId4" action="ppaction://hlinkfile" tooltip="1910"/>
              </a:rPr>
              <a:t>1910</a:t>
            </a:r>
            <a:r>
              <a:rPr lang="fr-FR" sz="2400" dirty="0"/>
              <a:t> </a:t>
            </a:r>
            <a:endParaRPr lang="en-US" sz="2400" dirty="0"/>
          </a:p>
        </p:txBody>
      </p:sp>
      <p:sp>
        <p:nvSpPr>
          <p:cNvPr id="13" name="Rectangle 12"/>
          <p:cNvSpPr/>
          <p:nvPr/>
        </p:nvSpPr>
        <p:spPr>
          <a:xfrm>
            <a:off x="0" y="2728058"/>
            <a:ext cx="268214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800" b="1" dirty="0"/>
              <a:t>Ronald </a:t>
            </a:r>
            <a:r>
              <a:rPr lang="fr-FR" sz="2800" b="1" dirty="0" err="1"/>
              <a:t>Coase</a:t>
            </a:r>
            <a:r>
              <a:rPr lang="fr-FR" sz="2800" dirty="0"/>
              <a:t> </a:t>
            </a:r>
            <a:endParaRPr lang="en-US" sz="2800" dirty="0"/>
          </a:p>
        </p:txBody>
      </p:sp>
      <p:sp>
        <p:nvSpPr>
          <p:cNvPr id="14" name="TextBox 13"/>
          <p:cNvSpPr txBox="1"/>
          <p:nvPr/>
        </p:nvSpPr>
        <p:spPr>
          <a:xfrm>
            <a:off x="150274" y="3741711"/>
            <a:ext cx="2381595" cy="1116163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ar-DZ" sz="3200" dirty="0" smtClean="0">
                <a:solidFill>
                  <a:srgbClr val="C00000"/>
                </a:solidFill>
              </a:rPr>
              <a:t>جائزة     </a:t>
            </a:r>
            <a:r>
              <a:rPr lang="en-US" sz="3200" dirty="0" smtClean="0">
                <a:solidFill>
                  <a:srgbClr val="C00000"/>
                </a:solidFill>
              </a:rPr>
              <a:t>Nobel 1991</a:t>
            </a:r>
            <a:r>
              <a:rPr lang="ar-DZ" sz="3200" dirty="0" smtClean="0">
                <a:solidFill>
                  <a:srgbClr val="C00000"/>
                </a:solidFill>
              </a:rPr>
              <a:t> </a:t>
            </a:r>
            <a:endParaRPr lang="en-US" sz="3200" dirty="0">
              <a:solidFill>
                <a:srgbClr val="C0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769100" y="4805690"/>
            <a:ext cx="2286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إخفاق السوق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905459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 animBg="1"/>
      <p:bldP spid="7" grpId="0"/>
      <p:bldP spid="8" grpId="0"/>
      <p:bldP spid="10" grpId="0" animBg="1"/>
      <p:bldP spid="12" grpId="0"/>
      <p:bldP spid="13" grpId="0"/>
      <p:bldP spid="14" grpId="0" animBg="1"/>
      <p:bldP spid="15" grpId="0"/>
    </p:bldLst>
  </p:timing>
</p:sld>
</file>

<file path=ppt/slides/slide2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934200" y="228600"/>
            <a:ext cx="2286000" cy="523220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ar-DZ" sz="2800" b="1" dirty="0" smtClean="0">
                <a:solidFill>
                  <a:srgbClr val="000000"/>
                </a:solidFill>
              </a:rPr>
              <a:t>إخفاق السوق </a:t>
            </a:r>
            <a:endParaRPr lang="en-US" sz="2800" b="1" dirty="0">
              <a:solidFill>
                <a:srgbClr val="0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248400" y="1991380"/>
            <a:ext cx="2895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المعلومة ليست مجانية 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335845" y="1979234"/>
            <a:ext cx="441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تكاليف البحث عن المعلومات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400756" y="2693625"/>
            <a:ext cx="441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تكاليف مفاوضات العقود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1066800" y="3379425"/>
            <a:ext cx="3733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تكاليف إبرام العقود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6324600" y="2955235"/>
            <a:ext cx="2895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العقود مكلفة  </a:t>
            </a:r>
            <a:endParaRPr lang="en-US" sz="2800" dirty="0"/>
          </a:p>
        </p:txBody>
      </p:sp>
      <p:cxnSp>
        <p:nvCxnSpPr>
          <p:cNvPr id="10" name="Straight Arrow Connector 9"/>
          <p:cNvCxnSpPr>
            <a:stCxn id="8" idx="1"/>
            <a:endCxn id="6" idx="3"/>
          </p:cNvCxnSpPr>
          <p:nvPr/>
        </p:nvCxnSpPr>
        <p:spPr>
          <a:xfrm flipH="1" flipV="1">
            <a:off x="4820356" y="2955235"/>
            <a:ext cx="1504244" cy="26161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8" idx="1"/>
            <a:endCxn id="7" idx="3"/>
          </p:cNvCxnSpPr>
          <p:nvPr/>
        </p:nvCxnSpPr>
        <p:spPr>
          <a:xfrm rot="10800000" flipV="1">
            <a:off x="4800600" y="3216845"/>
            <a:ext cx="1524000" cy="42419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H="1" flipV="1">
            <a:off x="4811889" y="2248822"/>
            <a:ext cx="1492955" cy="1214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0" name="Left Brace 19"/>
          <p:cNvSpPr/>
          <p:nvPr/>
        </p:nvSpPr>
        <p:spPr>
          <a:xfrm>
            <a:off x="762000" y="2160225"/>
            <a:ext cx="381000" cy="1742420"/>
          </a:xfrm>
          <a:prstGeom prst="leftBrac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1752600" y="4707835"/>
            <a:ext cx="3505200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ar-DZ" sz="2800" b="1" dirty="0" smtClean="0"/>
              <a:t>تكاليف المعاملات</a:t>
            </a:r>
            <a:endParaRPr lang="en-US" sz="2800" b="1" dirty="0"/>
          </a:p>
        </p:txBody>
      </p:sp>
      <p:sp>
        <p:nvSpPr>
          <p:cNvPr id="23" name="Curved Right Arrow 22"/>
          <p:cNvSpPr/>
          <p:nvPr/>
        </p:nvSpPr>
        <p:spPr>
          <a:xfrm rot="19022512">
            <a:off x="222339" y="3391914"/>
            <a:ext cx="1302748" cy="2522153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800600" y="4707835"/>
            <a:ext cx="4399844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TRANSACTION COSTS</a:t>
            </a:r>
            <a:endParaRPr lang="en-US" sz="2800" dirty="0"/>
          </a:p>
        </p:txBody>
      </p:sp>
      <p:sp>
        <p:nvSpPr>
          <p:cNvPr id="26" name="TextBox 25"/>
          <p:cNvSpPr txBox="1"/>
          <p:nvPr/>
        </p:nvSpPr>
        <p:spPr>
          <a:xfrm>
            <a:off x="3962400" y="914400"/>
            <a:ext cx="52436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اللجوء إلى </a:t>
            </a:r>
            <a:r>
              <a:rPr lang="ar-DZ" sz="2800" dirty="0"/>
              <a:t>السوق </a:t>
            </a:r>
            <a:r>
              <a:rPr lang="ar-DZ" sz="2800" dirty="0" smtClean="0"/>
              <a:t>يؤدي إلى تحمل تكاليف</a:t>
            </a:r>
            <a:endParaRPr lang="en-US" sz="2800" dirty="0"/>
          </a:p>
        </p:txBody>
      </p:sp>
      <p:sp>
        <p:nvSpPr>
          <p:cNvPr id="29" name="TextBox 28"/>
          <p:cNvSpPr txBox="1"/>
          <p:nvPr/>
        </p:nvSpPr>
        <p:spPr>
          <a:xfrm>
            <a:off x="1255889" y="5638800"/>
            <a:ext cx="7315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DZ" sz="2800" b="1" dirty="0" smtClean="0">
                <a:solidFill>
                  <a:srgbClr val="C00000"/>
                </a:solidFill>
              </a:rPr>
              <a:t>نظرة  </a:t>
            </a:r>
            <a:r>
              <a:rPr lang="fr-FR" sz="2400" b="1" dirty="0" smtClean="0">
                <a:solidFill>
                  <a:srgbClr val="C00000"/>
                </a:solidFill>
              </a:rPr>
              <a:t>COASE</a:t>
            </a:r>
            <a:r>
              <a:rPr lang="ar-DZ" sz="2800" b="1" dirty="0" smtClean="0">
                <a:solidFill>
                  <a:srgbClr val="C00000"/>
                </a:solidFill>
              </a:rPr>
              <a:t> هي قطيعة مع الفكر السائد آنذاك</a:t>
            </a:r>
            <a:endParaRPr lang="en-US" sz="28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8252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20" grpId="0" animBg="1"/>
      <p:bldP spid="22" grpId="0" animBg="1"/>
      <p:bldP spid="23" grpId="0" animBg="1"/>
      <p:bldP spid="25" grpId="0" animBg="1"/>
      <p:bldP spid="26" grpId="0"/>
      <p:bldP spid="29" grpId="0"/>
    </p:bldLst>
  </p:timing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972300" y="381000"/>
            <a:ext cx="24003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ما العمل ؟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6248400" y="1676400"/>
            <a:ext cx="31242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ما دامت تكاليف السوق أقل من تكاليف إنشاء مؤسسة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2971800" y="2199619"/>
            <a:ext cx="2209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نفضل السوق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6285089" y="3581400"/>
            <a:ext cx="31242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عندما تصبح تكاليف السوق أكبر من تكاليف إنشاء مؤسسة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3048000" y="3786760"/>
            <a:ext cx="2209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ننشئ مؤسسة</a:t>
            </a:r>
            <a:endParaRPr lang="en-US" sz="2800" dirty="0"/>
          </a:p>
        </p:txBody>
      </p:sp>
      <p:sp>
        <p:nvSpPr>
          <p:cNvPr id="7" name="Left Arrow 6"/>
          <p:cNvSpPr/>
          <p:nvPr/>
        </p:nvSpPr>
        <p:spPr>
          <a:xfrm>
            <a:off x="5486400" y="1768731"/>
            <a:ext cx="798689" cy="1384995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Left Arrow 7"/>
          <p:cNvSpPr/>
          <p:nvPr/>
        </p:nvSpPr>
        <p:spPr>
          <a:xfrm>
            <a:off x="5486400" y="3355872"/>
            <a:ext cx="798689" cy="1384995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2895600" y="5334000"/>
            <a:ext cx="3445933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ar-DZ" sz="2800" b="1" dirty="0" smtClean="0">
                <a:solidFill>
                  <a:srgbClr val="FF3300"/>
                </a:solidFill>
              </a:rPr>
              <a:t>المؤسسة بديل للسوق</a:t>
            </a:r>
            <a:endParaRPr lang="en-US" sz="2800" b="1" dirty="0">
              <a:solidFill>
                <a:srgbClr val="FF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971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 animBg="1"/>
      <p:bldP spid="8" grpId="0" animBg="1"/>
      <p:bldP spid="9" grpId="0" animBg="1"/>
    </p:bldLst>
  </p:timing>
</p:sld>
</file>

<file path=ppt/slides/slide2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3000" y="838200"/>
            <a:ext cx="8001000" cy="95410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ar-DZ" sz="2800" dirty="0" smtClean="0"/>
              <a:t>المؤسسة توجد وتنمو ما دامت تكاليفها أقل من تكاليف المعاملات (تكاليف السوق)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1371600" y="2743200"/>
            <a:ext cx="6248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من مهام المدير أن يخفض تكاليف المؤسسة </a:t>
            </a:r>
            <a:endParaRPr lang="en-US" sz="2800" dirty="0"/>
          </a:p>
        </p:txBody>
      </p:sp>
      <p:sp>
        <p:nvSpPr>
          <p:cNvPr id="4" name="Left Arrow 3"/>
          <p:cNvSpPr/>
          <p:nvPr/>
        </p:nvSpPr>
        <p:spPr>
          <a:xfrm>
            <a:off x="7783689" y="2598965"/>
            <a:ext cx="609600" cy="90200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5119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</p:bldLst>
  </p:timing>
</p:sld>
</file>

<file path=ppt/slides/slide2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://t0.gstatic.com/images?q=tbn:ANd9GcTpJ9ZdK_R42EhSjGaXH-uLJIXxz_YmI_hZ4RCMAsmvlX0OSio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2438400"/>
            <a:ext cx="2472987" cy="2776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1219200" y="3429000"/>
            <a:ext cx="28392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dirty="0">
                <a:hlinkClick r:id="rId3" action="ppaction://hlinkfile" tooltip="27 septembre"/>
              </a:rPr>
              <a:t>27 septembre</a:t>
            </a:r>
            <a:r>
              <a:rPr lang="fr-FR" sz="2400" dirty="0"/>
              <a:t> </a:t>
            </a:r>
            <a:r>
              <a:rPr lang="fr-FR" sz="2400" dirty="0">
                <a:hlinkClick r:id="rId4" action="ppaction://hlinkfile" tooltip="1932"/>
              </a:rPr>
              <a:t>1932</a:t>
            </a:r>
            <a:endParaRPr lang="en-US" sz="2400" dirty="0"/>
          </a:p>
        </p:txBody>
      </p:sp>
      <p:sp>
        <p:nvSpPr>
          <p:cNvPr id="4" name="Rectangle 3"/>
          <p:cNvSpPr/>
          <p:nvPr/>
        </p:nvSpPr>
        <p:spPr>
          <a:xfrm>
            <a:off x="762000" y="2743200"/>
            <a:ext cx="370056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fr-FR" sz="2400" b="1" dirty="0"/>
              <a:t>Oliver </a:t>
            </a:r>
            <a:r>
              <a:rPr lang="fr-FR" sz="2400" b="1" dirty="0" err="1"/>
              <a:t>Eaton</a:t>
            </a:r>
            <a:r>
              <a:rPr lang="fr-FR" sz="2400" b="1" dirty="0"/>
              <a:t> Williamson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1600200" y="4191000"/>
            <a:ext cx="2079287" cy="95410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ar-DZ" sz="2800" dirty="0" smtClean="0">
                <a:solidFill>
                  <a:srgbClr val="C00000"/>
                </a:solidFill>
              </a:rPr>
              <a:t>جائزة     </a:t>
            </a:r>
            <a:r>
              <a:rPr lang="en-US" sz="2800" dirty="0" smtClean="0">
                <a:solidFill>
                  <a:srgbClr val="C00000"/>
                </a:solidFill>
              </a:rPr>
              <a:t>Nobel 2009</a:t>
            </a:r>
            <a:endParaRPr lang="en-US" sz="2800" dirty="0">
              <a:solidFill>
                <a:srgbClr val="C0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2800" y="838200"/>
            <a:ext cx="6019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انطلق </a:t>
            </a:r>
            <a:r>
              <a:rPr lang="en-US" sz="2400" dirty="0" smtClean="0"/>
              <a:t>WILLIAMSON</a:t>
            </a:r>
            <a:r>
              <a:rPr lang="ar-DZ" sz="2800" dirty="0" smtClean="0"/>
              <a:t> من فكرة  </a:t>
            </a:r>
            <a:r>
              <a:rPr lang="en-US" sz="2400" dirty="0" smtClean="0"/>
              <a:t>COASE</a:t>
            </a:r>
            <a:r>
              <a:rPr lang="ar-DZ" sz="2800" dirty="0" smtClean="0"/>
              <a:t>  المتعلقة بتكاليف المعاملات وطورها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6934200" y="228600"/>
            <a:ext cx="2286000" cy="523220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ar-SA" sz="2800" b="1" dirty="0" smtClean="0">
                <a:solidFill>
                  <a:srgbClr val="000000"/>
                </a:solidFill>
              </a:rPr>
              <a:t>العقود غير التامة</a:t>
            </a:r>
            <a:endParaRPr lang="en-US" sz="28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1938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 animBg="1"/>
    </p:bldLst>
  </p:timing>
</p:sld>
</file>

<file path=ppt/slides/slide2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91934" y="857016"/>
            <a:ext cx="59943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تفكير</a:t>
            </a:r>
            <a:r>
              <a:rPr lang="en-US" sz="2800" dirty="0" err="1"/>
              <a:t>Coase</a:t>
            </a:r>
            <a:r>
              <a:rPr lang="en-US" sz="3200" dirty="0"/>
              <a:t> </a:t>
            </a:r>
            <a:r>
              <a:rPr lang="ar-DZ" sz="2800" dirty="0" smtClean="0"/>
              <a:t>  فيما يخص تكاليف المعاملات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5050025" y="1915180"/>
            <a:ext cx="40403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فكرة الرشد المقيد لـ </a:t>
            </a:r>
            <a:r>
              <a:rPr lang="en-US" sz="2400" dirty="0" smtClean="0"/>
              <a:t>Simon</a:t>
            </a: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4157131" y="2817997"/>
            <a:ext cx="31891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نقص المعلومات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5867400" y="3308894"/>
            <a:ext cx="990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DZ" sz="7200" dirty="0" smtClean="0"/>
              <a:t>+</a:t>
            </a:r>
            <a:endParaRPr lang="en-US" sz="7200" dirty="0"/>
          </a:p>
        </p:txBody>
      </p:sp>
      <p:sp>
        <p:nvSpPr>
          <p:cNvPr id="6" name="TextBox 5"/>
          <p:cNvSpPr txBox="1"/>
          <p:nvPr/>
        </p:nvSpPr>
        <p:spPr>
          <a:xfrm>
            <a:off x="4984043" y="4687178"/>
            <a:ext cx="236219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عدم التأكد بالنسبة للعقود</a:t>
            </a:r>
            <a:endParaRPr lang="en-US" sz="2400" dirty="0"/>
          </a:p>
        </p:txBody>
      </p:sp>
      <p:sp>
        <p:nvSpPr>
          <p:cNvPr id="7" name="Left Brace 6"/>
          <p:cNvSpPr/>
          <p:nvPr/>
        </p:nvSpPr>
        <p:spPr>
          <a:xfrm>
            <a:off x="3810000" y="3124200"/>
            <a:ext cx="580610" cy="1553514"/>
          </a:xfrm>
          <a:prstGeom prst="leftBrac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52400" y="5105400"/>
            <a:ext cx="3115733" cy="58477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ar-DZ" sz="3200" dirty="0" smtClean="0"/>
              <a:t>العقود غير تامة</a:t>
            </a:r>
            <a:endParaRPr lang="en-US" sz="3200" dirty="0"/>
          </a:p>
        </p:txBody>
      </p:sp>
      <p:sp>
        <p:nvSpPr>
          <p:cNvPr id="9" name="TextBox 8"/>
          <p:cNvSpPr txBox="1"/>
          <p:nvPr/>
        </p:nvSpPr>
        <p:spPr>
          <a:xfrm>
            <a:off x="3637844" y="254000"/>
            <a:ext cx="5791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أدمج كلا من  </a:t>
            </a:r>
            <a:r>
              <a:rPr lang="en-US" sz="2800" dirty="0" smtClean="0"/>
              <a:t> </a:t>
            </a:r>
            <a:endParaRPr lang="en-US" sz="2800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8001000" y="2438400"/>
            <a:ext cx="76200" cy="2725832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endCxn id="4" idx="3"/>
          </p:cNvCxnSpPr>
          <p:nvPr/>
        </p:nvCxnSpPr>
        <p:spPr>
          <a:xfrm flipH="1">
            <a:off x="7346242" y="3079607"/>
            <a:ext cx="654758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endCxn id="6" idx="3"/>
          </p:cNvCxnSpPr>
          <p:nvPr/>
        </p:nvCxnSpPr>
        <p:spPr>
          <a:xfrm flipH="1">
            <a:off x="7346242" y="5164232"/>
            <a:ext cx="730958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867400" y="2438400"/>
            <a:ext cx="3222978" cy="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21" name="Curved Right Arrow 20"/>
          <p:cNvSpPr/>
          <p:nvPr/>
        </p:nvSpPr>
        <p:spPr>
          <a:xfrm rot="3488616">
            <a:off x="1539148" y="2684250"/>
            <a:ext cx="1732815" cy="2075583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5610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 animBg="1"/>
      <p:bldP spid="8" grpId="0" animBg="1"/>
      <p:bldP spid="21" grpId="0" animBg="1"/>
    </p:bldLst>
  </p:timing>
</p:sld>
</file>

<file path=ppt/slides/slide2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91200" y="1106563"/>
            <a:ext cx="3505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بما أن العقود غير تامة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533400" y="2438400"/>
            <a:ext cx="46919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ضرورة الرقابة ( ومنه تكاليف الرقابة)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0" y="1135794"/>
            <a:ext cx="5791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800" dirty="0" smtClean="0"/>
              <a:t>يعرض طرف إلى </a:t>
            </a:r>
            <a:r>
              <a:rPr lang="ar-DZ" sz="2800" dirty="0" smtClean="0"/>
              <a:t>خطر </a:t>
            </a:r>
            <a:r>
              <a:rPr lang="ar-DZ" sz="2800" u="sng" dirty="0" smtClean="0">
                <a:solidFill>
                  <a:srgbClr val="C00000"/>
                </a:solidFill>
              </a:rPr>
              <a:t>انتهازية</a:t>
            </a:r>
            <a:r>
              <a:rPr lang="ar-DZ" sz="2800" dirty="0" smtClean="0"/>
              <a:t> الطرف الآخر</a:t>
            </a:r>
            <a:endParaRPr lang="en-US" sz="2800" dirty="0"/>
          </a:p>
        </p:txBody>
      </p:sp>
      <p:cxnSp>
        <p:nvCxnSpPr>
          <p:cNvPr id="5" name="Straight Arrow Connector 4"/>
          <p:cNvCxnSpPr>
            <a:stCxn id="4" idx="2"/>
            <a:endCxn id="3" idx="0"/>
          </p:cNvCxnSpPr>
          <p:nvPr/>
        </p:nvCxnSpPr>
        <p:spPr>
          <a:xfrm rot="5400000">
            <a:off x="2497793" y="2040593"/>
            <a:ext cx="779386" cy="1622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>
            <a:endCxn id="4" idx="3"/>
          </p:cNvCxnSpPr>
          <p:nvPr/>
        </p:nvCxnSpPr>
        <p:spPr>
          <a:xfrm rot="10800000" flipV="1">
            <a:off x="5791200" y="1382788"/>
            <a:ext cx="533400" cy="1461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685800" y="4379893"/>
            <a:ext cx="8305800" cy="95410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ar-DZ" sz="2800" b="1" dirty="0" smtClean="0"/>
              <a:t>المؤسسة تساعد على تقليص هذه المخاطر والتقليص أيضا من ظاهرة الانتهازية</a:t>
            </a:r>
            <a:endParaRPr lang="en-US" sz="28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6934200" y="228600"/>
            <a:ext cx="2286000" cy="523220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ar-SA" sz="2800" b="1" dirty="0" smtClean="0">
                <a:solidFill>
                  <a:srgbClr val="000000"/>
                </a:solidFill>
              </a:rPr>
              <a:t>الانتهازية</a:t>
            </a:r>
            <a:endParaRPr lang="en-US" sz="28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2504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9" grpId="0" animBg="1"/>
    </p:bldLst>
  </p:timing>
</p:sld>
</file>

<file path=ppt/slides/slide2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24400" y="2743200"/>
            <a:ext cx="362937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>
                <a:cs typeface="+mj-cs"/>
              </a:rPr>
              <a:t>لا يستطيع الفرد معرفة كل ما يحيط بالمعاملة  ولا كل نتائج المعاملة </a:t>
            </a:r>
            <a:endParaRPr lang="en-US" sz="2800" dirty="0">
              <a:cs typeface="+mj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162800" y="1524000"/>
            <a:ext cx="2438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>
                <a:cs typeface="+mj-cs"/>
              </a:rPr>
              <a:t>فرضية الرشد المقيد</a:t>
            </a:r>
            <a:endParaRPr lang="en-US" sz="2800" dirty="0">
              <a:cs typeface="+mj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90878" y="2855893"/>
            <a:ext cx="3200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>
                <a:cs typeface="+mj-cs"/>
              </a:rPr>
              <a:t>الحل المرضي بدلا من الحل الأمثل</a:t>
            </a:r>
            <a:endParaRPr lang="en-US" sz="2800" dirty="0">
              <a:cs typeface="+mj-cs"/>
            </a:endParaRPr>
          </a:p>
        </p:txBody>
      </p:sp>
      <p:sp>
        <p:nvSpPr>
          <p:cNvPr id="6" name="Down Arrow 5"/>
          <p:cNvSpPr/>
          <p:nvPr/>
        </p:nvSpPr>
        <p:spPr>
          <a:xfrm rot="5400000">
            <a:off x="3706988" y="2971800"/>
            <a:ext cx="1066800" cy="6096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066800" y="4419600"/>
            <a:ext cx="2514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>
                <a:cs typeface="+mj-cs"/>
              </a:rPr>
              <a:t>هذا ما يزيد من أخطار  المعاملات</a:t>
            </a:r>
            <a:endParaRPr lang="en-US" sz="2800" dirty="0">
              <a:cs typeface="+mj-cs"/>
            </a:endParaRPr>
          </a:p>
        </p:txBody>
      </p:sp>
      <p:sp>
        <p:nvSpPr>
          <p:cNvPr id="11" name="Down Arrow 10"/>
          <p:cNvSpPr/>
          <p:nvPr/>
        </p:nvSpPr>
        <p:spPr>
          <a:xfrm rot="5400000">
            <a:off x="3657600" y="4648200"/>
            <a:ext cx="1066800" cy="6096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Down Arrow 12"/>
          <p:cNvSpPr/>
          <p:nvPr/>
        </p:nvSpPr>
        <p:spPr>
          <a:xfrm>
            <a:off x="1845733" y="7731215"/>
            <a:ext cx="1066800" cy="6096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7162800" y="381000"/>
            <a:ext cx="2286000" cy="523220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ar-SA" sz="2800" b="1" dirty="0" smtClean="0">
                <a:solidFill>
                  <a:srgbClr val="000000"/>
                </a:solidFill>
              </a:rPr>
              <a:t>الفرضية السلوكية</a:t>
            </a:r>
            <a:endParaRPr lang="en-US" sz="28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4339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 animBg="1"/>
      <p:bldP spid="7" grpId="0"/>
      <p:bldP spid="11" grpId="0" animBg="1"/>
    </p:bldLst>
  </p:timing>
</p:sld>
</file>

<file path=ppt/slides/slide2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62800" y="457200"/>
            <a:ext cx="2438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>
                <a:cs typeface="+mj-cs"/>
              </a:rPr>
              <a:t>فرضية الانتهازية</a:t>
            </a:r>
            <a:endParaRPr lang="en-US" sz="2800" dirty="0">
              <a:cs typeface="+mj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971345" y="1370398"/>
            <a:ext cx="229587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>
                <a:cs typeface="+mj-cs"/>
              </a:rPr>
              <a:t>من خصائص الأفراد الانتهازية</a:t>
            </a:r>
            <a:endParaRPr lang="en-US" sz="2800" dirty="0">
              <a:cs typeface="+mj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24934" y="1376837"/>
            <a:ext cx="366606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>
                <a:cs typeface="+mj-cs"/>
              </a:rPr>
              <a:t>بإمكانهم إخفاء معلومات أو تغييرها خدمة لمصلحتهم</a:t>
            </a:r>
            <a:endParaRPr lang="en-US" sz="2800" dirty="0">
              <a:cs typeface="+mj-cs"/>
            </a:endParaRPr>
          </a:p>
        </p:txBody>
      </p:sp>
      <p:sp>
        <p:nvSpPr>
          <p:cNvPr id="5" name="Down Arrow 4"/>
          <p:cNvSpPr/>
          <p:nvPr/>
        </p:nvSpPr>
        <p:spPr>
          <a:xfrm rot="5400000">
            <a:off x="4038600" y="3200400"/>
            <a:ext cx="1066800" cy="6096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381000" y="3048000"/>
            <a:ext cx="3733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>
                <a:cs typeface="+mj-cs"/>
              </a:rPr>
              <a:t>هذا ما يزيد من أخطار  المعاملات</a:t>
            </a:r>
            <a:endParaRPr lang="en-US" sz="2800" dirty="0">
              <a:cs typeface="+mj-cs"/>
            </a:endParaRPr>
          </a:p>
        </p:txBody>
      </p:sp>
      <p:sp>
        <p:nvSpPr>
          <p:cNvPr id="7" name="Down Arrow 6"/>
          <p:cNvSpPr/>
          <p:nvPr/>
        </p:nvSpPr>
        <p:spPr>
          <a:xfrm rot="5400000">
            <a:off x="4038600" y="1598998"/>
            <a:ext cx="1066800" cy="6096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5943600" y="4721198"/>
            <a:ext cx="2438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>
                <a:cs typeface="+mj-cs"/>
              </a:rPr>
              <a:t>فرضية الرشد المقيد</a:t>
            </a:r>
            <a:endParaRPr lang="en-US" sz="2800" dirty="0">
              <a:cs typeface="+mj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200399" y="4709755"/>
            <a:ext cx="22450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>
                <a:cs typeface="+mj-cs"/>
              </a:rPr>
              <a:t>فرضية الانتهازية</a:t>
            </a:r>
            <a:endParaRPr lang="en-US" sz="2800" dirty="0">
              <a:cs typeface="+mj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638800" y="4659643"/>
            <a:ext cx="304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3200" dirty="0" smtClean="0"/>
              <a:t>+</a:t>
            </a:r>
            <a:endParaRPr lang="en-US" sz="3200" dirty="0"/>
          </a:p>
        </p:txBody>
      </p:sp>
      <p:sp>
        <p:nvSpPr>
          <p:cNvPr id="11" name="TextBox 10"/>
          <p:cNvSpPr txBox="1"/>
          <p:nvPr/>
        </p:nvSpPr>
        <p:spPr>
          <a:xfrm>
            <a:off x="854428" y="4709755"/>
            <a:ext cx="22450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>
                <a:cs typeface="+mj-cs"/>
              </a:rPr>
              <a:t>فرضية سلوكية</a:t>
            </a:r>
            <a:endParaRPr lang="en-US" sz="2800" dirty="0">
              <a:cs typeface="+mj-c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047999" y="4648200"/>
            <a:ext cx="304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3200" dirty="0" smtClean="0"/>
              <a:t>=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384867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 animBg="1"/>
      <p:bldP spid="6" grpId="0"/>
      <p:bldP spid="7" grpId="0" animBg="1"/>
      <p:bldP spid="8" grpId="0"/>
      <p:bldP spid="9" grpId="0"/>
      <p:bldP spid="10" grpId="0"/>
      <p:bldP spid="11" grpId="0"/>
      <p:bldP spid="12" grpId="0"/>
    </p:bldLst>
  </p:timing>
</p:sld>
</file>

<file path=ppt/slides/slide2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239000" y="1371600"/>
            <a:ext cx="2438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>
                <a:cs typeface="+mj-cs"/>
              </a:rPr>
              <a:t>حجم المؤسسة</a:t>
            </a:r>
            <a:endParaRPr lang="en-US" sz="2800" dirty="0">
              <a:cs typeface="+mj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19289" y="1371600"/>
            <a:ext cx="67959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>
                <a:cs typeface="+mj-cs"/>
              </a:rPr>
              <a:t>ت</a:t>
            </a:r>
            <a:r>
              <a:rPr lang="ar-DZ" sz="2800" dirty="0">
                <a:cs typeface="+mj-cs"/>
              </a:rPr>
              <a:t>ح</a:t>
            </a:r>
            <a:r>
              <a:rPr lang="ar-DZ" sz="2800" dirty="0" smtClean="0">
                <a:cs typeface="+mj-cs"/>
              </a:rPr>
              <a:t>دده قدرة المؤسسة على تقليص تكاليف المعاملات</a:t>
            </a:r>
            <a:endParaRPr lang="en-US" sz="2800" dirty="0">
              <a:cs typeface="+mj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624689" y="2819400"/>
            <a:ext cx="40527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>
                <a:cs typeface="+mj-cs"/>
              </a:rPr>
              <a:t>يتبع  </a:t>
            </a:r>
            <a:r>
              <a:rPr lang="en-US" sz="2800" dirty="0" smtClean="0">
                <a:cs typeface="+mj-cs"/>
              </a:rPr>
              <a:t>Williamson</a:t>
            </a:r>
            <a:r>
              <a:rPr lang="ar-DZ" sz="2800" dirty="0" smtClean="0">
                <a:cs typeface="+mj-cs"/>
              </a:rPr>
              <a:t> خطوتين :</a:t>
            </a:r>
            <a:endParaRPr lang="en-US" sz="2800" dirty="0">
              <a:cs typeface="+mj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24000" y="2819400"/>
            <a:ext cx="381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>
                <a:cs typeface="+mj-cs"/>
              </a:rPr>
              <a:t>1- القرار بالصنع أو بالشراء</a:t>
            </a:r>
            <a:endParaRPr lang="en-US" sz="2800" dirty="0">
              <a:cs typeface="+mj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15622" y="3581400"/>
            <a:ext cx="451837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>
                <a:cs typeface="+mj-cs"/>
              </a:rPr>
              <a:t>2- إعداد الهيكلة المناسبة (التي تقلص تكاليف المعاملات وفق القرار) </a:t>
            </a:r>
            <a:endParaRPr lang="en-US" sz="2800" dirty="0">
              <a:cs typeface="+mj-cs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162800" y="381000"/>
            <a:ext cx="2286000" cy="523220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ar-SA" sz="2800" b="1" dirty="0" smtClean="0">
                <a:solidFill>
                  <a:srgbClr val="000000"/>
                </a:solidFill>
              </a:rPr>
              <a:t>حجم المؤسسة</a:t>
            </a:r>
            <a:endParaRPr lang="en-US" sz="28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4781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</p:bldLst>
  </p:timing>
</p:sld>
</file>

<file path=ppt/slides/slide2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30333" y="347990"/>
            <a:ext cx="3810000" cy="523220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ar-DZ" sz="2800" dirty="0" smtClean="0">
                <a:cs typeface="+mj-cs"/>
              </a:rPr>
              <a:t>1- القرار بالصنع أو بالشراء</a:t>
            </a:r>
            <a:endParaRPr lang="en-US" sz="2800" dirty="0">
              <a:cs typeface="+mj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230922" y="2460121"/>
            <a:ext cx="2590800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ar-DZ" sz="2800" dirty="0" smtClean="0">
                <a:cs typeface="+mj-cs"/>
              </a:rPr>
              <a:t>خصوصية الأصول</a:t>
            </a:r>
            <a:endParaRPr lang="en-US" sz="2800" dirty="0">
              <a:cs typeface="+mj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567699" y="1394430"/>
            <a:ext cx="13631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>
                <a:cs typeface="+mj-cs"/>
              </a:rPr>
              <a:t>مرحلتان</a:t>
            </a:r>
            <a:endParaRPr lang="en-US" sz="2800" dirty="0">
              <a:cs typeface="+mj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90600" y="1821217"/>
            <a:ext cx="381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>
                <a:cs typeface="+mj-cs"/>
              </a:rPr>
              <a:t>2 تحديد نمط إدارة المعاملة</a:t>
            </a:r>
            <a:endParaRPr lang="en-US" sz="2800" dirty="0">
              <a:cs typeface="+mj-cs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306007" y="871210"/>
            <a:ext cx="249459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DZ" sz="2800" dirty="0" smtClean="0"/>
              <a:t>1تحديد </a:t>
            </a:r>
            <a:r>
              <a:rPr lang="ar-DZ" sz="2800" dirty="0"/>
              <a:t>نوع المعاملة</a:t>
            </a:r>
            <a:endParaRPr lang="en-US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1469490" y="3200400"/>
            <a:ext cx="7315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>
                <a:cs typeface="+mj-cs"/>
              </a:rPr>
              <a:t>الأصول التي تستعمل في نشاط معين والتي يمكن استعمالها في أنشطة  أخرى هي أصول قابلة لإعادة الانتشار</a:t>
            </a:r>
            <a:endParaRPr lang="en-US" sz="2800" dirty="0">
              <a:cs typeface="+mj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469490" y="4419600"/>
            <a:ext cx="7315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>
                <a:cs typeface="+mj-cs"/>
              </a:rPr>
              <a:t>الأصول التي تستعمل في نشاط معين والتي لا يمكن استعمالها في أنشطة  أخرى فهي أصول ذات خصوصية </a:t>
            </a:r>
            <a:endParaRPr lang="en-US" sz="2800" dirty="0">
              <a:cs typeface="+mj-cs"/>
            </a:endParaRPr>
          </a:p>
        </p:txBody>
      </p:sp>
      <p:cxnSp>
        <p:nvCxnSpPr>
          <p:cNvPr id="13" name="Straight Arrow Connector 12"/>
          <p:cNvCxnSpPr>
            <a:stCxn id="7" idx="1"/>
            <a:endCxn id="9" idx="3"/>
          </p:cNvCxnSpPr>
          <p:nvPr/>
        </p:nvCxnSpPr>
        <p:spPr>
          <a:xfrm rot="10800000">
            <a:off x="4800601" y="1132820"/>
            <a:ext cx="767099" cy="52322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stCxn id="7" idx="1"/>
            <a:endCxn id="8" idx="3"/>
          </p:cNvCxnSpPr>
          <p:nvPr/>
        </p:nvCxnSpPr>
        <p:spPr>
          <a:xfrm rot="10800000" flipV="1">
            <a:off x="4800601" y="1656039"/>
            <a:ext cx="767099" cy="42678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33276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/>
      <p:bldP spid="8" grpId="0"/>
      <p:bldP spid="9" grpId="0"/>
      <p:bldP spid="10" grpId="0"/>
      <p:bldP spid="11" grpId="0"/>
    </p:bldLst>
  </p:timing>
</p:sld>
</file>

<file path=ppt/slides/slide2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543800" y="3124200"/>
            <a:ext cx="1397000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ar-DZ" sz="2800" dirty="0" smtClean="0">
                <a:cs typeface="+mj-cs"/>
              </a:rPr>
              <a:t>التكرار</a:t>
            </a:r>
            <a:endParaRPr lang="en-US" sz="2800" dirty="0">
              <a:cs typeface="+mj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74800" y="304800"/>
            <a:ext cx="7315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>
                <a:cs typeface="+mj-cs"/>
              </a:rPr>
              <a:t>كلما زادت خصوصية الأصول كلما زادت تبعية المؤسسة لصاحب هذه الأصول </a:t>
            </a:r>
            <a:endParaRPr lang="en-US" sz="2800" dirty="0">
              <a:cs typeface="+mj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57867" y="1524000"/>
            <a:ext cx="7315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>
                <a:cs typeface="+mj-cs"/>
              </a:rPr>
              <a:t>تكون هذه التبعية خطيرة عندما يتعلق الأمر بمعاملات طويلة المدى</a:t>
            </a:r>
            <a:endParaRPr lang="en-US" sz="2800" dirty="0">
              <a:cs typeface="+mj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14400" y="3733800"/>
            <a:ext cx="72474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>
                <a:cs typeface="+mj-cs"/>
              </a:rPr>
              <a:t>كلما زاد تكرار المعاملة كلما ارتفع  الارتياب وزادت المخاطر</a:t>
            </a:r>
            <a:endParaRPr lang="en-US" sz="2800" dirty="0">
              <a:cs typeface="+mj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71600" y="4724400"/>
            <a:ext cx="6731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>
                <a:cs typeface="+mj-cs"/>
              </a:rPr>
              <a:t>بالاعتماد على خصوصية الأصول والفرضيات السلوكية (الرشد المقيد والانتهازية)، أعد  </a:t>
            </a:r>
            <a:r>
              <a:rPr lang="ar-DZ" sz="2800" u="sng" dirty="0" smtClean="0">
                <a:solidFill>
                  <a:srgbClr val="FF0000"/>
                </a:solidFill>
                <a:cs typeface="+mj-cs"/>
              </a:rPr>
              <a:t>مصفوفة المعاملات </a:t>
            </a:r>
            <a:endParaRPr lang="en-US" sz="2800" u="sng" dirty="0">
              <a:solidFill>
                <a:srgbClr val="FF0000"/>
              </a:solidFill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759611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/>
      <p:bldP spid="6" grpId="0"/>
      <p:bldP spid="7" grpId="0"/>
    </p:bldLst>
  </p:timing>
</p:sld>
</file>

<file path=ppt/slides/slide2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3331561"/>
              </p:ext>
            </p:extLst>
          </p:nvPr>
        </p:nvGraphicFramePr>
        <p:xfrm>
          <a:off x="2057400" y="1219200"/>
          <a:ext cx="5283200" cy="2743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20800"/>
                <a:gridCol w="1320800"/>
                <a:gridCol w="1320800"/>
                <a:gridCol w="1320800"/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ar-DZ" sz="2400" dirty="0" smtClean="0"/>
                        <a:t>الفرضيات السلوكية</a:t>
                      </a:r>
                      <a:endParaRPr lang="en-US" sz="2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ar-DZ" sz="2400" dirty="0" smtClean="0"/>
                        <a:t>خصوصية الأصول</a:t>
                      </a:r>
                      <a:endParaRPr lang="en-US" sz="24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ar-DZ" sz="2400" dirty="0" smtClean="0"/>
                        <a:t>طبيعة المعاملة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DZ" sz="2400" dirty="0" smtClean="0"/>
                        <a:t>الرشد المقيد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DZ" sz="2400" dirty="0" smtClean="0"/>
                        <a:t>الانتهازية</a:t>
                      </a:r>
                      <a:endParaRPr lang="en-US" sz="24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DZ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DZ" sz="2400" dirty="0" smtClean="0"/>
                        <a:t>+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DZ" sz="2400" dirty="0" smtClean="0"/>
                        <a:t>+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DZ" sz="2400" b="0" dirty="0" smtClean="0"/>
                        <a:t>تخطيط</a:t>
                      </a:r>
                      <a:endParaRPr lang="en-US" sz="2400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DZ" sz="2400" dirty="0" smtClean="0"/>
                        <a:t>+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DZ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DZ" sz="2400" dirty="0" smtClean="0"/>
                        <a:t>+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DZ" sz="2400" b="0" dirty="0" smtClean="0"/>
                        <a:t>وعد</a:t>
                      </a:r>
                      <a:endParaRPr lang="en-US" sz="2400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DZ" sz="2400" dirty="0" smtClean="0"/>
                        <a:t>+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DZ" sz="2400" dirty="0" smtClean="0"/>
                        <a:t>+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DZ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DZ" sz="2400" b="0" dirty="0" smtClean="0"/>
                        <a:t>المنافسة</a:t>
                      </a:r>
                      <a:endParaRPr lang="en-US" sz="2400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DZ" sz="2400" dirty="0" smtClean="0"/>
                        <a:t>+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DZ" sz="2400" dirty="0" smtClean="0"/>
                        <a:t>+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DZ" sz="2400" dirty="0" smtClean="0"/>
                        <a:t>+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DZ" sz="2400" b="0" dirty="0" err="1" smtClean="0"/>
                        <a:t>الحوكمة</a:t>
                      </a:r>
                      <a:endParaRPr lang="en-US" sz="2400" b="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981200" y="4038600"/>
            <a:ext cx="5105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dirty="0" smtClean="0"/>
              <a:t>+ موجود                       0 غير موجود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2743200" y="5225042"/>
            <a:ext cx="5105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   كيف تدار هذه المعاملات؟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6400800" y="457200"/>
            <a:ext cx="2971800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مصفوفة المعاملات</a:t>
            </a:r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val="424226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796560" y="518755"/>
            <a:ext cx="98616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DZ" sz="2400" dirty="0" smtClean="0">
                <a:solidFill>
                  <a:prstClr val="black"/>
                </a:solidFill>
                <a:latin typeface="Calibri"/>
                <a:cs typeface="Arial"/>
              </a:rPr>
              <a:t>التخطيط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7948959" y="2286000"/>
            <a:ext cx="71205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DZ" sz="2400" dirty="0" smtClean="0">
                <a:solidFill>
                  <a:prstClr val="black"/>
                </a:solidFill>
                <a:latin typeface="Calibri"/>
                <a:cs typeface="Arial"/>
              </a:rPr>
              <a:t>الوعد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7770888" y="3505200"/>
            <a:ext cx="94128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DZ" sz="2400" dirty="0">
                <a:solidFill>
                  <a:prstClr val="black"/>
                </a:solidFill>
                <a:latin typeface="Calibri"/>
                <a:cs typeface="Arial"/>
              </a:rPr>
              <a:t>المنافسة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7692479" y="4928682"/>
            <a:ext cx="9685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DZ" sz="2400" dirty="0" err="1">
                <a:solidFill>
                  <a:prstClr val="black"/>
                </a:solidFill>
                <a:latin typeface="Calibri"/>
                <a:cs typeface="Arial"/>
              </a:rPr>
              <a:t>الحوكمة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838621" y="2286000"/>
            <a:ext cx="687720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DZ" sz="2800" dirty="0" smtClean="0">
                <a:solidFill>
                  <a:prstClr val="black"/>
                </a:solidFill>
                <a:latin typeface="Calibri"/>
                <a:cs typeface="Arial"/>
              </a:rPr>
              <a:t>عند غياب الانتهازية، تسود الثقة، ويكتفي الطرف بوعد الطرف الثاني</a:t>
            </a:r>
            <a:endParaRPr lang="en-US" sz="2800" dirty="0"/>
          </a:p>
        </p:txBody>
      </p:sp>
      <p:sp>
        <p:nvSpPr>
          <p:cNvPr id="7" name="Rectangle 6"/>
          <p:cNvSpPr/>
          <p:nvPr/>
        </p:nvSpPr>
        <p:spPr>
          <a:xfrm>
            <a:off x="838621" y="457200"/>
            <a:ext cx="693226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DZ" sz="2800" dirty="0" smtClean="0">
                <a:solidFill>
                  <a:prstClr val="black"/>
                </a:solidFill>
                <a:latin typeface="Calibri"/>
                <a:cs typeface="Arial"/>
              </a:rPr>
              <a:t>في حالة الانتهازية، تحرر العقود بدقة حتى تشمل أكبر قدر من الاحتمالات، خاصة وأن الرشد المتبع هو الرشد المطلق</a:t>
            </a:r>
            <a:endParaRPr lang="en-US" sz="2800" dirty="0"/>
          </a:p>
        </p:txBody>
      </p:sp>
      <p:sp>
        <p:nvSpPr>
          <p:cNvPr id="8" name="Rectangle 7"/>
          <p:cNvSpPr/>
          <p:nvPr/>
        </p:nvSpPr>
        <p:spPr>
          <a:xfrm>
            <a:off x="4077372" y="1404967"/>
            <a:ext cx="368081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DZ" sz="2800" dirty="0" smtClean="0">
                <a:solidFill>
                  <a:prstClr val="black"/>
                </a:solidFill>
                <a:latin typeface="Calibri"/>
                <a:cs typeface="Arial"/>
              </a:rPr>
              <a:t>يعتمد التعامل هنا على التخطيط</a:t>
            </a:r>
            <a:endParaRPr lang="en-US" sz="2800" dirty="0"/>
          </a:p>
        </p:txBody>
      </p:sp>
      <p:sp>
        <p:nvSpPr>
          <p:cNvPr id="9" name="Rectangle 8"/>
          <p:cNvSpPr/>
          <p:nvPr/>
        </p:nvSpPr>
        <p:spPr>
          <a:xfrm>
            <a:off x="815275" y="3489185"/>
            <a:ext cx="687720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DZ" sz="2800" dirty="0" smtClean="0">
                <a:solidFill>
                  <a:prstClr val="black"/>
                </a:solidFill>
                <a:latin typeface="Calibri"/>
                <a:cs typeface="Arial"/>
              </a:rPr>
              <a:t>لما يكون الرشد المقيد سائد، والانتهازية موجودة، وفي حالة عدم خصوصية الأصول يكون التعامل حسب السوق</a:t>
            </a:r>
            <a:endParaRPr lang="en-US" sz="2800" dirty="0"/>
          </a:p>
        </p:txBody>
      </p:sp>
      <p:sp>
        <p:nvSpPr>
          <p:cNvPr id="10" name="Rectangle 9"/>
          <p:cNvSpPr/>
          <p:nvPr/>
        </p:nvSpPr>
        <p:spPr>
          <a:xfrm>
            <a:off x="789875" y="4913293"/>
            <a:ext cx="687720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DZ" sz="2800" dirty="0" smtClean="0">
                <a:solidFill>
                  <a:prstClr val="black"/>
                </a:solidFill>
                <a:latin typeface="Calibri"/>
                <a:cs typeface="Arial"/>
              </a:rPr>
              <a:t>أما لما يكون الرشد المقيد سائد، والانتهازية موجودة، وفي حالة خصوصية الأصول فالعلاقة هنا هي علاقة </a:t>
            </a:r>
            <a:r>
              <a:rPr lang="ar-DZ" sz="2800" dirty="0" err="1" smtClean="0">
                <a:solidFill>
                  <a:prstClr val="black"/>
                </a:solidFill>
                <a:latin typeface="Calibri"/>
                <a:cs typeface="Arial"/>
              </a:rPr>
              <a:t>حوكمة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508716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2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48200" y="896560"/>
            <a:ext cx="441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أدخل </a:t>
            </a:r>
            <a:r>
              <a:rPr lang="en-US" sz="2800" dirty="0" smtClean="0"/>
              <a:t>Williamson</a:t>
            </a:r>
            <a:r>
              <a:rPr lang="ar-DZ" sz="2800" dirty="0" smtClean="0"/>
              <a:t> عامل التكرار</a:t>
            </a:r>
            <a:r>
              <a:rPr lang="en-US" sz="2800" dirty="0" smtClean="0"/>
              <a:t> 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6858000" y="211391"/>
            <a:ext cx="2678289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مصفوفة العقود </a:t>
            </a:r>
            <a:endParaRPr lang="en-US" sz="2800" dirty="0"/>
          </a:p>
        </p:txBody>
      </p:sp>
      <p:sp>
        <p:nvSpPr>
          <p:cNvPr id="4" name="Right Arrow 3"/>
          <p:cNvSpPr/>
          <p:nvPr/>
        </p:nvSpPr>
        <p:spPr>
          <a:xfrm rot="10800000">
            <a:off x="3276600" y="688951"/>
            <a:ext cx="1143000" cy="85599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3665027"/>
              </p:ext>
            </p:extLst>
          </p:nvPr>
        </p:nvGraphicFramePr>
        <p:xfrm>
          <a:off x="1797754" y="1981200"/>
          <a:ext cx="6095999" cy="40843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61999"/>
                <a:gridCol w="838200"/>
                <a:gridCol w="1371600"/>
                <a:gridCol w="1600200"/>
                <a:gridCol w="1524000"/>
              </a:tblGrid>
              <a:tr h="370840">
                <a:tc>
                  <a:txBody>
                    <a:bodyPr/>
                    <a:lstStyle/>
                    <a:p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ar-DZ" sz="2800" dirty="0" smtClean="0"/>
                        <a:t>خصائص الاستثمار</a:t>
                      </a:r>
                      <a:endParaRPr lang="en-US" sz="28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sz="2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DZ" sz="2800" dirty="0" smtClean="0"/>
                        <a:t>بدون خصوصية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DZ" sz="2800" dirty="0" smtClean="0"/>
                        <a:t>متوسط الخصوصية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DZ" sz="2800" dirty="0" smtClean="0"/>
                        <a:t>بخصوصية عالية</a:t>
                      </a:r>
                      <a:endParaRPr lang="en-US" sz="2800" dirty="0"/>
                    </a:p>
                  </a:txBody>
                  <a:tcPr/>
                </a:tc>
              </a:tr>
              <a:tr h="370840">
                <a:tc rowSpan="2">
                  <a:txBody>
                    <a:bodyPr/>
                    <a:lstStyle/>
                    <a:p>
                      <a:pPr algn="ctr"/>
                      <a:r>
                        <a:rPr lang="ar-DZ" sz="2800" dirty="0" smtClean="0"/>
                        <a:t>التكرار</a:t>
                      </a:r>
                    </a:p>
                    <a:p>
                      <a:endParaRPr lang="ar-DZ" sz="2800" dirty="0" smtClean="0"/>
                    </a:p>
                    <a:p>
                      <a:endParaRPr lang="ar-DZ" sz="2800" dirty="0" smtClean="0"/>
                    </a:p>
                    <a:p>
                      <a:endParaRPr lang="en-US" sz="2800" dirty="0"/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r>
                        <a:rPr lang="ar-DZ" sz="2800" dirty="0" smtClean="0"/>
                        <a:t>ضعيف</a:t>
                      </a:r>
                      <a:endParaRPr lang="en-US" sz="2800" dirty="0"/>
                    </a:p>
                  </a:txBody>
                  <a:tcPr vert="vert270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ar-DZ" sz="2400" dirty="0" smtClean="0"/>
                        <a:t>هيكلة </a:t>
                      </a:r>
                    </a:p>
                    <a:p>
                      <a:pPr algn="ctr"/>
                      <a:r>
                        <a:rPr lang="ar-DZ" sz="2400" dirty="0" smtClean="0"/>
                        <a:t>السويق</a:t>
                      </a:r>
                    </a:p>
                    <a:p>
                      <a:pPr algn="ctr"/>
                      <a:endParaRPr lang="ar-DZ" sz="2400" dirty="0" smtClean="0"/>
                    </a:p>
                    <a:p>
                      <a:pPr algn="ctr" rtl="1"/>
                      <a:r>
                        <a:rPr lang="ar-DZ" sz="2400" dirty="0" smtClean="0"/>
                        <a:t>عقد كلاسيكي</a:t>
                      </a:r>
                      <a:endParaRPr lang="en-US" sz="28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lang="ar-DZ" sz="2400" dirty="0" smtClean="0"/>
                    </a:p>
                    <a:p>
                      <a:pPr algn="ctr"/>
                      <a:r>
                        <a:rPr lang="ar-DZ" sz="2400" dirty="0" smtClean="0"/>
                        <a:t>هيكلة ثلاثة الأطراف</a:t>
                      </a:r>
                    </a:p>
                    <a:p>
                      <a:endParaRPr lang="en-US" sz="28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DZ" sz="2800" dirty="0" smtClean="0"/>
                        <a:t>قوي</a:t>
                      </a:r>
                      <a:endParaRPr lang="en-US" sz="2800" dirty="0"/>
                    </a:p>
                  </a:txBody>
                  <a:tcPr vert="vert270"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DZ" sz="2400" dirty="0" smtClean="0"/>
                        <a:t>هيكلة ثنائية الأطراف</a:t>
                      </a:r>
                    </a:p>
                    <a:p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ar-DZ" sz="240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DZ" sz="2400" dirty="0" smtClean="0">
                          <a:solidFill>
                            <a:schemeClr val="tx1"/>
                          </a:solidFill>
                        </a:rPr>
                        <a:t>هيكلة موحدة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1676400" y="1905000"/>
            <a:ext cx="1720145" cy="152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457200" y="855336"/>
            <a:ext cx="26782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مصفوفة العقود </a:t>
            </a:r>
            <a:endParaRPr lang="en-US" sz="2800" dirty="0"/>
          </a:p>
        </p:txBody>
      </p:sp>
      <p:sp>
        <p:nvSpPr>
          <p:cNvPr id="9" name="Rectangle 8"/>
          <p:cNvSpPr/>
          <p:nvPr/>
        </p:nvSpPr>
        <p:spPr>
          <a:xfrm>
            <a:off x="3505200" y="3505200"/>
            <a:ext cx="1371600" cy="2590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4876800" y="3505200"/>
            <a:ext cx="3048000" cy="1219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4800600" y="4724400"/>
            <a:ext cx="1600200" cy="1371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6400800" y="4724400"/>
            <a:ext cx="1524000" cy="1371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3396545" y="1905000"/>
            <a:ext cx="4528255" cy="1600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676400" y="3429000"/>
            <a:ext cx="1828800" cy="2667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749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xit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8" grpId="0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2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0" y="299710"/>
            <a:ext cx="4648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من هذه المصفوفة يظهر ما يلي: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5029200" y="1219200"/>
            <a:ext cx="2895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القرار بالشراء في حالة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228600" y="1196320"/>
            <a:ext cx="480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عدم خصوصية الأصول (عقد كلاسيكي) 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1676400" y="1755120"/>
            <a:ext cx="6248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القرار بالشراء مع اعتماد طرف ثالث في حالة </a:t>
            </a:r>
            <a:r>
              <a:rPr lang="ar-SA" sz="2800" dirty="0" smtClean="0"/>
              <a:t>التكرار الضعيف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419100" y="2819400"/>
            <a:ext cx="7467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القرار بالمناولة (العقد الثنائي) في حالة التكرار </a:t>
            </a:r>
            <a:r>
              <a:rPr lang="ar-SA" sz="2800" dirty="0" smtClean="0"/>
              <a:t>القوي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1600200" y="3411666"/>
            <a:ext cx="6248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القرار بالصنع (الهيكلة الموحدة) في حالة الخصوصية </a:t>
            </a:r>
            <a:r>
              <a:rPr lang="ar-SA" sz="2800" dirty="0" smtClean="0"/>
              <a:t>العالية </a:t>
            </a:r>
            <a:r>
              <a:rPr lang="ar-DZ" sz="2800" dirty="0" smtClean="0"/>
              <a:t>والتكرار القوي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2870200" y="4705697"/>
            <a:ext cx="6773333" cy="523220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ar-DZ" sz="2800" dirty="0">
                <a:cs typeface="+mj-cs"/>
              </a:rPr>
              <a:t>2</a:t>
            </a:r>
            <a:r>
              <a:rPr lang="ar-DZ" sz="2800" dirty="0" smtClean="0">
                <a:cs typeface="+mj-cs"/>
              </a:rPr>
              <a:t>- اختيار الهيكلة المناسبة وفقا للقرار بالصنع أم بالشراء</a:t>
            </a:r>
            <a:endParaRPr lang="en-US" sz="2800" dirty="0"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003241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 animBg="1"/>
    </p:bldLst>
  </p:timing>
</p:sld>
</file>

<file path=ppt/slides/slide2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0" y="228600"/>
            <a:ext cx="342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800" dirty="0" smtClean="0"/>
              <a:t>تذكير ب</a:t>
            </a:r>
            <a:r>
              <a:rPr lang="ar-DZ" sz="2800" dirty="0" smtClean="0"/>
              <a:t>مخرجات الفصل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914400" y="914400"/>
            <a:ext cx="762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مخرجات الفصل</a:t>
            </a:r>
            <a:r>
              <a:rPr lang="ar-SA" sz="2800" dirty="0" smtClean="0"/>
              <a:t> سيكون الطالب بعد هذه المحاضرة قادرا على أن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4495800" y="1676400"/>
            <a:ext cx="3657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800" dirty="0" smtClean="0"/>
              <a:t>- يفهم إخفاق السوق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4495800" y="2286000"/>
            <a:ext cx="3657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800" dirty="0" smtClean="0"/>
              <a:t>- يشرح فرضية الانتهازية 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4495800" y="2895600"/>
            <a:ext cx="3657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800" dirty="0" smtClean="0"/>
              <a:t>- يشرح العقود غير التامة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4495800" y="3505200"/>
            <a:ext cx="3657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800" dirty="0" smtClean="0"/>
              <a:t>- يذكر أنواع المعاملات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4495800" y="4114800"/>
            <a:ext cx="3657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800" dirty="0" smtClean="0"/>
              <a:t>- يشرح أنواع العقود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390751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Number Placeholder 3"/>
          <p:cNvSpPr txBox="1">
            <a:spLocks noGrp="1"/>
          </p:cNvSpPr>
          <p:nvPr/>
        </p:nvSpPr>
        <p:spPr bwMode="auto">
          <a:xfrm>
            <a:off x="2105025" y="6376994"/>
            <a:ext cx="5715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rtl="0" eaLnBrk="1" hangingPunct="1"/>
            <a:fld id="{8F2478C0-7C04-42A0-8562-FCDBDB7BC492}" type="slidenum">
              <a:rPr lang="ar-SA" sz="1200" b="0">
                <a:solidFill>
                  <a:schemeClr val="bg1"/>
                </a:solidFill>
                <a:latin typeface="Calibri" pitchFamily="34" charset="0"/>
              </a:rPr>
              <a:pPr rtl="0" eaLnBrk="1" hangingPunct="1"/>
              <a:t>224</a:t>
            </a:fld>
            <a:endParaRPr lang="en-US" sz="1200" b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6387" name="عنوان 1"/>
          <p:cNvSpPr>
            <a:spLocks/>
          </p:cNvSpPr>
          <p:nvPr/>
        </p:nvSpPr>
        <p:spPr bwMode="auto">
          <a:xfrm>
            <a:off x="838200" y="549277"/>
            <a:ext cx="85344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endParaRPr lang="ar-SA" sz="6400" b="0">
              <a:solidFill>
                <a:srgbClr val="376092"/>
              </a:solidFill>
              <a:latin typeface="Calibri" pitchFamily="34" charset="0"/>
              <a:cs typeface="AL-Battar" pitchFamily="2" charset="-78"/>
            </a:endParaRPr>
          </a:p>
        </p:txBody>
      </p:sp>
      <p:sp>
        <p:nvSpPr>
          <p:cNvPr id="16388" name="عنصر نائب للمحتوى 2"/>
          <p:cNvSpPr>
            <a:spLocks/>
          </p:cNvSpPr>
          <p:nvPr/>
        </p:nvSpPr>
        <p:spPr bwMode="auto">
          <a:xfrm>
            <a:off x="1020766" y="1447800"/>
            <a:ext cx="8504237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73050" indent="-273050" algn="just">
              <a:spcBef>
                <a:spcPct val="20000"/>
              </a:spcBef>
              <a:buFont typeface="Arial" pitchFamily="34" charset="0"/>
              <a:buChar char="•"/>
            </a:pPr>
            <a:endParaRPr lang="ar-SA" sz="3000" b="0">
              <a:solidFill>
                <a:srgbClr val="376092"/>
              </a:solidFill>
              <a:latin typeface="Calibri" pitchFamily="34" charset="0"/>
              <a:cs typeface="AL-Mohanad Bold" pitchFamily="2" charset="-78"/>
            </a:endParaRPr>
          </a:p>
        </p:txBody>
      </p:sp>
      <p:sp>
        <p:nvSpPr>
          <p:cNvPr id="6" name="Title 1"/>
          <p:cNvSpPr>
            <a:spLocks/>
          </p:cNvSpPr>
          <p:nvPr/>
        </p:nvSpPr>
        <p:spPr bwMode="auto">
          <a:xfrm>
            <a:off x="838200" y="120650"/>
            <a:ext cx="85344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endParaRPr lang="ar-SA" sz="6400" b="0">
              <a:solidFill>
                <a:srgbClr val="376092"/>
              </a:solidFill>
              <a:latin typeface="Calibri" pitchFamily="34" charset="0"/>
              <a:cs typeface="AL-Battar" pitchFamily="2" charset="-78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 idx="4294967295"/>
          </p:nvPr>
        </p:nvSpPr>
        <p:spPr>
          <a:xfrm>
            <a:off x="381001" y="2971800"/>
            <a:ext cx="8991600" cy="1143000"/>
          </a:xfr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 eaLnBrk="1" hangingPunct="1"/>
            <a:r>
              <a:rPr lang="ar-SA" sz="4000" dirty="0" smtClean="0">
                <a:solidFill>
                  <a:schemeClr val="accent5">
                    <a:lumMod val="75000"/>
                  </a:schemeClr>
                </a:solidFill>
                <a:cs typeface="Arial" pitchFamily="34" charset="0"/>
              </a:rPr>
              <a:t>مع </a:t>
            </a:r>
            <a:r>
              <a:rPr lang="ar-SA" sz="4000" dirty="0">
                <a:solidFill>
                  <a:schemeClr val="accent5">
                    <a:lumMod val="75000"/>
                  </a:schemeClr>
                </a:solidFill>
                <a:cs typeface="Arial" pitchFamily="34" charset="0"/>
              </a:rPr>
              <a:t>تمنياتي للجميع بالنجاح </a:t>
            </a:r>
            <a:r>
              <a:rPr lang="ar-SA" sz="4000" dirty="0" smtClean="0">
                <a:solidFill>
                  <a:schemeClr val="accent5">
                    <a:lumMod val="75000"/>
                  </a:schemeClr>
                </a:solidFill>
                <a:cs typeface="Arial" pitchFamily="34" charset="0"/>
              </a:rPr>
              <a:t>والتوفيق</a:t>
            </a:r>
          </a:p>
        </p:txBody>
      </p:sp>
    </p:spTree>
    <p:extLst>
      <p:ext uri="{BB962C8B-B14F-4D97-AF65-F5344CB8AC3E}">
        <p14:creationId xmlns:p14="http://schemas.microsoft.com/office/powerpoint/2010/main" val="281790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6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3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6"/>
            <a:ext cx="2689226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3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66194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31"/>
            <a:ext cx="8420100" cy="1470025"/>
          </a:xfrm>
        </p:spPr>
        <p:txBody>
          <a:bodyPr/>
          <a:lstStyle/>
          <a:p>
            <a:pPr eaLnBrk="1" hangingPunct="1"/>
            <a:r>
              <a:rPr lang="ar-DZ" dirty="0" err="1" smtClean="0">
                <a:solidFill>
                  <a:srgbClr val="376092"/>
                </a:solidFill>
                <a:cs typeface="Arial" pitchFamily="34" charset="0"/>
              </a:rPr>
              <a:t>ليات</a:t>
            </a:r>
            <a:r>
              <a:rPr lang="ar-DZ" dirty="0" smtClean="0">
                <a:solidFill>
                  <a:srgbClr val="376092"/>
                </a:solidFill>
                <a:cs typeface="Arial" pitchFamily="34" charset="0"/>
              </a:rPr>
              <a:t> أن تتواجد</a:t>
            </a:r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226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3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latin typeface="Calibri" pitchFamily="34" charset="0"/>
              </a:rPr>
              <a:t>	</a:t>
            </a:r>
            <a:endParaRPr lang="en-US" sz="2400" dirty="0"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6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7432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9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226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 bwMode="auto">
          <a:xfrm>
            <a:off x="422032" y="3124200"/>
            <a:ext cx="4706815" cy="9905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700" b="1" i="0" u="none" strike="noStrike" kern="0" cap="none" spc="50" normalizeH="0" baseline="0" noProof="0" dirty="0" smtClean="0">
              <a:ln w="11430"/>
              <a:gradFill>
                <a:gsLst>
                  <a:gs pos="25000">
                    <a:srgbClr val="C0504D">
                      <a:satMod val="155000"/>
                    </a:srgbClr>
                  </a:gs>
                  <a:gs pos="100000">
                    <a:srgbClr val="C0504D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AYM Wadiy S_U normal.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700" b="1" i="0" u="none" strike="noStrike" kern="0" cap="none" spc="50" normalizeH="0" baseline="0" noProof="0" dirty="0">
              <a:ln w="11430"/>
              <a:gradFill>
                <a:gsLst>
                  <a:gs pos="25000">
                    <a:srgbClr val="C0504D">
                      <a:satMod val="155000"/>
                    </a:srgbClr>
                  </a:gs>
                  <a:gs pos="100000">
                    <a:srgbClr val="C0504D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AYM Wadiy S_U normal."/>
              <a:cs typeface="Times New Roman" pitchFamily="18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DZ" sz="4000" b="1" i="0" u="none" strike="noStrike" kern="0" cap="none" spc="50" normalizeH="0" baseline="0" noProof="0" dirty="0" smtClean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</a:rPr>
              <a:t>نظرية المنظمات</a:t>
            </a:r>
            <a:endParaRPr kumimoji="0" lang="en-US" sz="4000" b="1" i="0" u="none" strike="noStrike" kern="0" cap="none" spc="50" normalizeH="0" baseline="0" noProof="0" dirty="0" smtClean="0">
              <a:ln w="11430"/>
              <a:gradFill>
                <a:gsLst>
                  <a:gs pos="25000">
                    <a:srgbClr val="C0504D">
                      <a:satMod val="155000"/>
                    </a:srgbClr>
                  </a:gs>
                  <a:gs pos="100000">
                    <a:srgbClr val="C0504D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EG" sz="1800" b="1" i="0" u="none" strike="noStrike" kern="0" cap="none" spc="50" normalizeH="0" baseline="0" noProof="0" dirty="0" smtClean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Calibri" pitchFamily="34" charset="0"/>
                <a:cs typeface="Times New Roman" pitchFamily="18" charset="0"/>
              </a:rPr>
              <a:t/>
            </a:r>
            <a:br>
              <a:rPr kumimoji="0" lang="ar-EG" sz="1800" b="1" i="0" u="none" strike="noStrike" kern="0" cap="none" spc="50" normalizeH="0" baseline="0" noProof="0" dirty="0" smtClean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Calibri" pitchFamily="34" charset="0"/>
                <a:cs typeface="Times New Roman" pitchFamily="18" charset="0"/>
              </a:rPr>
            </a:br>
            <a:endParaRPr kumimoji="0" lang="en-US" sz="1700" b="1" i="0" u="none" strike="noStrike" kern="0" cap="none" spc="50" normalizeH="0" baseline="0" noProof="0" dirty="0" smtClean="0">
              <a:ln w="11430"/>
              <a:gradFill>
                <a:gsLst>
                  <a:gs pos="25000">
                    <a:srgbClr val="C0504D">
                      <a:satMod val="155000"/>
                    </a:srgbClr>
                  </a:gs>
                  <a:gs pos="100000">
                    <a:srgbClr val="C0504D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Calibri" pitchFamily="34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6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itchFamily="34" charset="0"/>
                <a:cs typeface="Times New Roman" pitchFamily="18" charset="0"/>
              </a:rPr>
              <a:t>أ.د عيسى </a:t>
            </a:r>
            <a:r>
              <a:rPr kumimoji="0" lang="ar-SA" sz="2600" b="1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itchFamily="34" charset="0"/>
                <a:cs typeface="Times New Roman" pitchFamily="18" charset="0"/>
              </a:rPr>
              <a:t>حيرش</a:t>
            </a:r>
            <a:endParaRPr kumimoji="0" lang="en-US" sz="26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itchFamily="34" charset="0"/>
              <a:cs typeface="Times New Roman" pitchFamily="18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600" b="1" i="0" u="none" strike="noStrike" kern="0" cap="none" spc="50" normalizeH="0" baseline="0" noProof="0" dirty="0">
              <a:ln w="11430"/>
              <a:gradFill>
                <a:gsLst>
                  <a:gs pos="25000">
                    <a:srgbClr val="C0504D">
                      <a:satMod val="155000"/>
                    </a:srgbClr>
                  </a:gs>
                  <a:gs pos="100000">
                    <a:srgbClr val="C0504D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9348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1" y="6356356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227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Title 4"/>
          <p:cNvSpPr txBox="1">
            <a:spLocks/>
          </p:cNvSpPr>
          <p:nvPr/>
        </p:nvSpPr>
        <p:spPr bwMode="auto">
          <a:xfrm>
            <a:off x="838200" y="2339979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Arial" charset="0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DZ" sz="4400" b="1" i="0" u="sng" strike="noStrike" kern="1200" spc="50" normalizeH="0" baseline="0" noProof="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Simplified Arabic" pitchFamily="18" charset="-78"/>
                <a:ea typeface="+mj-ea"/>
                <a:cs typeface="Times New Roman"/>
              </a:rPr>
              <a:t>المحاضرة التاسعة</a:t>
            </a:r>
            <a:endParaRPr kumimoji="0" lang="en-US" sz="4400" b="1" i="0" u="sng" strike="noStrike" kern="1200" spc="50" normalizeH="0" baseline="0" noProof="0" dirty="0">
              <a:ln w="11430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Simplified Arabic" pitchFamily="18" charset="-78"/>
              <a:ea typeface="+mj-ea"/>
            </a:endParaRPr>
          </a:p>
        </p:txBody>
      </p:sp>
      <p:sp>
        <p:nvSpPr>
          <p:cNvPr id="6" name="Title 4"/>
          <p:cNvSpPr txBox="1">
            <a:spLocks/>
          </p:cNvSpPr>
          <p:nvPr/>
        </p:nvSpPr>
        <p:spPr bwMode="auto">
          <a:xfrm>
            <a:off x="1453661" y="3810004"/>
            <a:ext cx="6541477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ar-DZ" sz="4400" b="1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e_AlMateen" pitchFamily="2" charset="-78"/>
                <a:ea typeface="+mj-ea"/>
                <a:cs typeface="+mj-cs"/>
              </a:rPr>
              <a:t>النظريات </a:t>
            </a:r>
            <a:r>
              <a:rPr lang="ar-DZ" sz="4400" b="1" spc="5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e_AlMateen" pitchFamily="2" charset="-78"/>
                <a:ea typeface="+mj-ea"/>
                <a:cs typeface="+mj-cs"/>
              </a:rPr>
              <a:t>الاقتصادية (3)</a:t>
            </a:r>
            <a:endParaRPr lang="ar-SA" sz="4400" b="1" spc="50" dirty="0">
              <a:ln w="11430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e_AlMateen" pitchFamily="2" charset="-78"/>
              <a:ea typeface="+mj-ea"/>
              <a:cs typeface="+mj-cs"/>
            </a:endParaRPr>
          </a:p>
        </p:txBody>
      </p:sp>
      <p:sp>
        <p:nvSpPr>
          <p:cNvPr id="7" name="Title 4"/>
          <p:cNvSpPr txBox="1">
            <a:spLocks/>
          </p:cNvSpPr>
          <p:nvPr/>
        </p:nvSpPr>
        <p:spPr bwMode="auto">
          <a:xfrm>
            <a:off x="1524000" y="4622808"/>
            <a:ext cx="6541477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ar-DZ" sz="2800" spc="50" dirty="0" smtClean="0">
                <a:ln w="11430"/>
                <a:solidFill>
                  <a:sysClr val="windowText" lastClr="000000"/>
                </a:solidFill>
                <a:latin typeface="ae_AlMateen" pitchFamily="2" charset="-78"/>
                <a:ea typeface="+mj-ea"/>
                <a:cs typeface="+mj-cs"/>
              </a:rPr>
              <a:t>نظريات </a:t>
            </a:r>
            <a:r>
              <a:rPr lang="ar-SA" sz="2800" spc="50" dirty="0" smtClean="0">
                <a:ln w="11430"/>
                <a:solidFill>
                  <a:sysClr val="windowText" lastClr="000000"/>
                </a:solidFill>
                <a:latin typeface="ae_AlMateen" pitchFamily="2" charset="-78"/>
                <a:ea typeface="+mj-ea"/>
                <a:cs typeface="+mj-cs"/>
              </a:rPr>
              <a:t>ح</a:t>
            </a:r>
            <a:r>
              <a:rPr lang="ar-DZ" sz="2800" spc="50" dirty="0" smtClean="0">
                <a:ln w="11430"/>
                <a:solidFill>
                  <a:sysClr val="windowText" lastClr="000000"/>
                </a:solidFill>
                <a:latin typeface="ae_AlMateen" pitchFamily="2" charset="-78"/>
                <a:ea typeface="+mj-ea"/>
                <a:cs typeface="+mj-cs"/>
              </a:rPr>
              <a:t>قوق الملكية و نطرية الوكالة</a:t>
            </a:r>
            <a:endParaRPr lang="ar-SA" sz="2800" spc="50" dirty="0">
              <a:ln w="11430"/>
              <a:solidFill>
                <a:sysClr val="windowText" lastClr="000000"/>
              </a:solidFill>
              <a:latin typeface="ae_AlMateen" pitchFamily="2" charset="-78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580345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0" y="228600"/>
            <a:ext cx="342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مخرجات الفصل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1752600" y="914400"/>
            <a:ext cx="70104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بعد الانتهاء من هذا الفصل سيكون الطالب قادرا على أن :</a:t>
            </a:r>
            <a:endParaRPr lang="ar-SA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1143000" y="1915180"/>
            <a:ext cx="76200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يذكر مؤسسي نظرية حقوق الملكية ومؤسسي نظرية الوكالة</a:t>
            </a:r>
            <a:endParaRPr lang="ar-SA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2971800" y="2448580"/>
            <a:ext cx="57912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يفهم منطلق نظرية حقوق الملكية</a:t>
            </a:r>
            <a:endParaRPr lang="ar-SA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2971800" y="2981980"/>
            <a:ext cx="57912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يفهم موضوع نظرية الوكالة</a:t>
            </a:r>
            <a:endParaRPr lang="ar-SA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2971800" y="4048780"/>
            <a:ext cx="57912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يشرح عدم تناظر المعلومات</a:t>
            </a:r>
            <a:endParaRPr lang="ar-SA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2895600" y="4582180"/>
            <a:ext cx="57912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يشرح الانتهازية</a:t>
            </a:r>
            <a:endParaRPr lang="ar-SA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2971800" y="5115580"/>
            <a:ext cx="57912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يشرح عقد الوكالة وتكاليف الوكالة</a:t>
            </a:r>
            <a:endParaRPr lang="ar-SA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2971800" y="3515380"/>
            <a:ext cx="57912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يشرح خصائص وممارسات حقوق الملكية</a:t>
            </a:r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val="2696647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895600" y="304800"/>
            <a:ext cx="342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DZ" sz="2800" dirty="0" smtClean="0"/>
              <a:t>محتوى الفصل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5181600" y="990600"/>
            <a:ext cx="3124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نظرية حقوق الملكية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609600" y="990600"/>
            <a:ext cx="3124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نظرية الوكالة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5410200" y="2057400"/>
            <a:ext cx="353290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DZ" sz="2800" dirty="0" smtClean="0"/>
              <a:t>كبار </a:t>
            </a:r>
            <a:r>
              <a:rPr lang="ar-SA" sz="2800" dirty="0" smtClean="0"/>
              <a:t>مؤسس</a:t>
            </a:r>
            <a:r>
              <a:rPr lang="ar-DZ" sz="2800" dirty="0" smtClean="0"/>
              <a:t>ي</a:t>
            </a:r>
            <a:r>
              <a:rPr lang="ar-SA" sz="2800" dirty="0" smtClean="0"/>
              <a:t> النظرية</a:t>
            </a:r>
            <a:endParaRPr lang="ar-SA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4419600" y="1524000"/>
            <a:ext cx="45720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تناقض المدرسىة الكلاسيكية الجديدة</a:t>
            </a:r>
            <a:endParaRPr lang="ar-SA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5388136" y="2637316"/>
            <a:ext cx="363681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منطلق نظرية حقوق الملكية</a:t>
            </a:r>
            <a:endParaRPr lang="ar-SA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5839691" y="3251452"/>
            <a:ext cx="311727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ممارسات حقوق الملكية</a:t>
            </a:r>
            <a:endParaRPr lang="ar-SA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4710289" y="3770293"/>
            <a:ext cx="4294909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أنواع المؤسسات  من خلال حقوق الملكية</a:t>
            </a:r>
            <a:endParaRPr lang="ar-SA" sz="2800" dirty="0"/>
          </a:p>
        </p:txBody>
      </p:sp>
      <p:sp>
        <p:nvSpPr>
          <p:cNvPr id="11" name="TextBox 10"/>
          <p:cNvSpPr txBox="1"/>
          <p:nvPr/>
        </p:nvSpPr>
        <p:spPr>
          <a:xfrm>
            <a:off x="1447800" y="1513820"/>
            <a:ext cx="24384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موضوع النظرية</a:t>
            </a:r>
            <a:endParaRPr lang="ar-SA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852311" y="2114096"/>
            <a:ext cx="30480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عدم تناظر المعلومات</a:t>
            </a:r>
            <a:endParaRPr lang="ar-SA" sz="2800" dirty="0"/>
          </a:p>
        </p:txBody>
      </p:sp>
      <p:sp>
        <p:nvSpPr>
          <p:cNvPr id="13" name="TextBox 12"/>
          <p:cNvSpPr txBox="1"/>
          <p:nvPr/>
        </p:nvSpPr>
        <p:spPr>
          <a:xfrm>
            <a:off x="1385711" y="2683328"/>
            <a:ext cx="25146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الانتهازية</a:t>
            </a:r>
            <a:endParaRPr lang="ar-SA" sz="2800" dirty="0"/>
          </a:p>
        </p:txBody>
      </p:sp>
      <p:sp>
        <p:nvSpPr>
          <p:cNvPr id="14" name="TextBox 13"/>
          <p:cNvSpPr txBox="1"/>
          <p:nvPr/>
        </p:nvSpPr>
        <p:spPr>
          <a:xfrm>
            <a:off x="1524000" y="3287088"/>
            <a:ext cx="23622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علاقة الوكالة</a:t>
            </a:r>
            <a:endParaRPr lang="ar-SA" sz="2800" dirty="0"/>
          </a:p>
        </p:txBody>
      </p:sp>
      <p:sp>
        <p:nvSpPr>
          <p:cNvPr id="15" name="TextBox 14"/>
          <p:cNvSpPr txBox="1"/>
          <p:nvPr/>
        </p:nvSpPr>
        <p:spPr>
          <a:xfrm>
            <a:off x="1447800" y="3886200"/>
            <a:ext cx="24384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تكاليف الوكالة</a:t>
            </a:r>
            <a:endParaRPr lang="ar-SA" sz="2800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4495800" y="990600"/>
            <a:ext cx="0" cy="38862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1371600" y="1447800"/>
            <a:ext cx="8153400" cy="762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45584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2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2362200"/>
            <a:ext cx="7086600" cy="769441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DZ" sz="4400" dirty="0" smtClean="0"/>
              <a:t>نظرية حقوق الملكية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485180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1072009"/>
            <a:ext cx="5715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المدرسة الكلاسيكية الجديدة لا تعترف </a:t>
            </a:r>
            <a:r>
              <a:rPr lang="ar-DZ" sz="3600" b="1" u="sng" dirty="0" smtClean="0">
                <a:solidFill>
                  <a:srgbClr val="FF0000"/>
                </a:solidFill>
              </a:rPr>
              <a:t>إلا</a:t>
            </a:r>
            <a:r>
              <a:rPr lang="ar-DZ" sz="2800" dirty="0" smtClean="0"/>
              <a:t> بالسوق كآلية لتخصيص الموارد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1349022" y="2743200"/>
            <a:ext cx="545535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كيف يبرر وجود المؤسسات كآلية أخرى لتخصيص الموارد النادرة </a:t>
            </a:r>
            <a:r>
              <a:rPr lang="ar-DZ" sz="2800" b="1" dirty="0" smtClean="0">
                <a:solidFill>
                  <a:srgbClr val="FF0000"/>
                </a:solidFill>
              </a:rPr>
              <a:t>؟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9600" y="4495800"/>
            <a:ext cx="6248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هذا السؤال الذي تريد نظرية الملكية الإجابة عليه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34000" y="228600"/>
            <a:ext cx="4419600" cy="523220"/>
          </a:xfrm>
          <a:prstGeom prst="rect">
            <a:avLst/>
          </a:prstGeom>
          <a:solidFill>
            <a:schemeClr val="accent3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ar-DZ" sz="2800" dirty="0" smtClean="0">
                <a:solidFill>
                  <a:srgbClr val="FFFF00"/>
                </a:solidFill>
              </a:rPr>
              <a:t>تناقض المدرسة الكلاسيكية الجديدة</a:t>
            </a:r>
            <a:endParaRPr lang="en-US" sz="2800" b="1" dirty="0">
              <a:solidFill>
                <a:srgbClr val="FFFF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970889" y="2743200"/>
            <a:ext cx="2286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ar-DZ" sz="3200" dirty="0" smtClean="0"/>
              <a:t>السؤال إذن: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686101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6" grpId="0"/>
    </p:bldLst>
  </p:timing>
</p:sld>
</file>

<file path=ppt/slides/slide2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105400" y="228600"/>
            <a:ext cx="4419600" cy="523220"/>
          </a:xfrm>
          <a:prstGeom prst="rect">
            <a:avLst/>
          </a:prstGeom>
          <a:solidFill>
            <a:schemeClr val="accent3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ar-DZ" sz="2800" dirty="0" smtClean="0">
                <a:solidFill>
                  <a:srgbClr val="FFFF00"/>
                </a:solidFill>
              </a:rPr>
              <a:t>كبار مؤسسي نظرية حقوق الملكية</a:t>
            </a:r>
            <a:endParaRPr lang="en-US" sz="2800" dirty="0">
              <a:solidFill>
                <a:srgbClr val="FFFF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352800" y="5181600"/>
            <a:ext cx="26938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 smtClean="0"/>
              <a:t>Armen</a:t>
            </a:r>
            <a:r>
              <a:rPr lang="en-US" sz="2400" dirty="0" smtClean="0"/>
              <a:t> </a:t>
            </a:r>
            <a:r>
              <a:rPr lang="en-US" sz="2400" dirty="0" err="1" smtClean="0"/>
              <a:t>Alchian</a:t>
            </a:r>
            <a:endParaRPr 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6629399" y="5187243"/>
            <a:ext cx="29718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Harold </a:t>
            </a:r>
            <a:r>
              <a:rPr lang="en-US" sz="2400" dirty="0" err="1" smtClean="0"/>
              <a:t>Demsetz</a:t>
            </a:r>
            <a:endParaRPr lang="en-US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3360263" y="1610380"/>
            <a:ext cx="60508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الشكل الغربي الحديث لهذه الإشكالية طرح من قبل </a:t>
            </a:r>
            <a:endParaRPr lang="en-US" sz="2800" dirty="0"/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5691" y="2524780"/>
            <a:ext cx="2352020" cy="23520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0659" y="2524779"/>
            <a:ext cx="2556022" cy="2428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674203"/>
            <a:ext cx="1364814" cy="2047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" name="TextBox 22"/>
          <p:cNvSpPr txBox="1"/>
          <p:nvPr/>
        </p:nvSpPr>
        <p:spPr>
          <a:xfrm>
            <a:off x="1" y="4884003"/>
            <a:ext cx="16763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Ronald </a:t>
            </a:r>
            <a:r>
              <a:rPr lang="en-US" sz="2400" dirty="0" err="1" smtClean="0"/>
              <a:t>Coase</a:t>
            </a:r>
            <a:endParaRPr lang="en-US" sz="2400" dirty="0"/>
          </a:p>
        </p:txBody>
      </p:sp>
      <p:sp>
        <p:nvSpPr>
          <p:cNvPr id="24" name="TextBox 23"/>
          <p:cNvSpPr txBox="1"/>
          <p:nvPr/>
        </p:nvSpPr>
        <p:spPr>
          <a:xfrm>
            <a:off x="1828800" y="5791200"/>
            <a:ext cx="60508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DZ" sz="2800" dirty="0" smtClean="0"/>
              <a:t>وهم أهم مؤسسي نظرية حقوق الملكي</a:t>
            </a:r>
            <a:endParaRPr lang="en-US" sz="2800" dirty="0"/>
          </a:p>
        </p:txBody>
      </p:sp>
      <p:sp>
        <p:nvSpPr>
          <p:cNvPr id="25" name="TextBox 24"/>
          <p:cNvSpPr txBox="1"/>
          <p:nvPr/>
        </p:nvSpPr>
        <p:spPr>
          <a:xfrm>
            <a:off x="3733799" y="848380"/>
            <a:ext cx="56490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إشكالية الملكية وحقوقها قديمة بقدم الإنسان</a:t>
            </a:r>
            <a:endParaRPr lang="en-US" sz="2800" dirty="0"/>
          </a:p>
        </p:txBody>
      </p:sp>
      <p:sp>
        <p:nvSpPr>
          <p:cNvPr id="14" name="TextBox 13"/>
          <p:cNvSpPr txBox="1"/>
          <p:nvPr/>
        </p:nvSpPr>
        <p:spPr>
          <a:xfrm>
            <a:off x="1905000" y="2971800"/>
            <a:ext cx="129540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بالاعتماد على عمل </a:t>
            </a:r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val="3954749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23" grpId="0"/>
      <p:bldP spid="24" grpId="0"/>
      <p:bldP spid="14" grpId="0"/>
    </p:bldLst>
  </p:timing>
</p:sld>
</file>

<file path=ppt/slides/slide2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105400" y="1143000"/>
            <a:ext cx="441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/>
              <a:t>ظ</a:t>
            </a:r>
            <a:r>
              <a:rPr lang="ar-DZ" sz="2800" dirty="0" smtClean="0"/>
              <a:t>هرت </a:t>
            </a:r>
            <a:r>
              <a:rPr lang="ar-SA" sz="2800" dirty="0" smtClean="0"/>
              <a:t>هذه النظرية </a:t>
            </a:r>
            <a:r>
              <a:rPr lang="ar-DZ" sz="2800" dirty="0" smtClean="0"/>
              <a:t>في السبعينيات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457200" y="1742420"/>
            <a:ext cx="581377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 إظهار أن المؤسسة الرأسمالية في اقتصاد السوق أفضل من غيرها من المنظمات</a:t>
            </a:r>
            <a:endParaRPr lang="en-US" sz="2800" dirty="0"/>
          </a:p>
        </p:txBody>
      </p:sp>
      <p:sp>
        <p:nvSpPr>
          <p:cNvPr id="4" name="Rectangle 3"/>
          <p:cNvSpPr/>
          <p:nvPr/>
        </p:nvSpPr>
        <p:spPr>
          <a:xfrm>
            <a:off x="7665168" y="2756903"/>
            <a:ext cx="65755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DZ" sz="2800" dirty="0">
                <a:solidFill>
                  <a:prstClr val="black"/>
                </a:solidFill>
              </a:rPr>
              <a:t>تريد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752600" y="3505200"/>
            <a:ext cx="4495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 حل إشكال وجود المؤسسة</a:t>
            </a:r>
            <a:endParaRPr lang="en-US" sz="2800" dirty="0"/>
          </a:p>
        </p:txBody>
      </p:sp>
      <p:cxnSp>
        <p:nvCxnSpPr>
          <p:cNvPr id="6" name="Straight Arrow Connector 5"/>
          <p:cNvCxnSpPr>
            <a:stCxn id="4" idx="1"/>
            <a:endCxn id="3" idx="3"/>
          </p:cNvCxnSpPr>
          <p:nvPr/>
        </p:nvCxnSpPr>
        <p:spPr>
          <a:xfrm flipH="1" flipV="1">
            <a:off x="6270978" y="2219474"/>
            <a:ext cx="1394190" cy="799039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>
            <a:stCxn id="4" idx="1"/>
            <a:endCxn id="5" idx="3"/>
          </p:cNvCxnSpPr>
          <p:nvPr/>
        </p:nvCxnSpPr>
        <p:spPr>
          <a:xfrm flipH="1">
            <a:off x="6248400" y="3018513"/>
            <a:ext cx="1416768" cy="74829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04800" y="4648200"/>
            <a:ext cx="5867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 إعادة  نشر فكر المدرسة الكلاسيكية الجديدة من جديد</a:t>
            </a:r>
            <a:endParaRPr lang="en-US" sz="2800" dirty="0"/>
          </a:p>
        </p:txBody>
      </p:sp>
      <p:cxnSp>
        <p:nvCxnSpPr>
          <p:cNvPr id="10" name="Straight Arrow Connector 9"/>
          <p:cNvCxnSpPr>
            <a:stCxn id="4" idx="1"/>
            <a:endCxn id="8" idx="3"/>
          </p:cNvCxnSpPr>
          <p:nvPr/>
        </p:nvCxnSpPr>
        <p:spPr>
          <a:xfrm rot="10800000" flipV="1">
            <a:off x="6172200" y="3018512"/>
            <a:ext cx="1492968" cy="210674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40678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8" grpId="0"/>
    </p:bldLst>
  </p:timing>
</p:sld>
</file>

<file path=ppt/slides/slide2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980766" y="533400"/>
            <a:ext cx="2590800" cy="523220"/>
          </a:xfrm>
          <a:prstGeom prst="rect">
            <a:avLst/>
          </a:prstGeom>
          <a:solidFill>
            <a:schemeClr val="accent3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ar-DZ" sz="2800" dirty="0" smtClean="0">
                <a:solidFill>
                  <a:srgbClr val="FFFF00"/>
                </a:solidFill>
              </a:rPr>
              <a:t>منطلق النظرية</a:t>
            </a:r>
            <a:endParaRPr lang="en-US" sz="2800" dirty="0">
              <a:solidFill>
                <a:srgbClr val="FFFF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581400" y="1424366"/>
            <a:ext cx="5410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تنطلق نظرية حقوق الملكية من الفكرة التالية: 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1004711" y="2209800"/>
            <a:ext cx="798688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</a:t>
            </a:r>
            <a:r>
              <a:rPr lang="ar-SA" sz="2800" dirty="0" smtClean="0"/>
              <a:t>لم</a:t>
            </a:r>
            <a:r>
              <a:rPr lang="ar-DZ" sz="2800" dirty="0" smtClean="0"/>
              <a:t>ب</a:t>
            </a:r>
            <a:r>
              <a:rPr lang="ar-SA" sz="2800" dirty="0" smtClean="0"/>
              <a:t>ا</a:t>
            </a:r>
            <a:r>
              <a:rPr lang="ar-DZ" sz="2800" dirty="0" smtClean="0"/>
              <a:t>دلات التي تتم بين الأفراد (وغير الأفراد) هي في الواقع تنازل متبادل عن الحقوق المتعلقة بالأشياء التي يتبادلونها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4984044" y="4038600"/>
            <a:ext cx="39934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فهي إذن تبادل لحقوق الملكية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2133600" y="5372050"/>
            <a:ext cx="685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إذن الأفراد يملكون في الواقع حقوق استعمال موارد</a:t>
            </a:r>
            <a:endParaRPr lang="en-US" sz="2800" dirty="0"/>
          </a:p>
        </p:txBody>
      </p:sp>
      <p:sp>
        <p:nvSpPr>
          <p:cNvPr id="7" name="Down Arrow 6"/>
          <p:cNvSpPr/>
          <p:nvPr/>
        </p:nvSpPr>
        <p:spPr>
          <a:xfrm>
            <a:off x="5791200" y="3178018"/>
            <a:ext cx="1447800" cy="72229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Down Arrow 7"/>
          <p:cNvSpPr/>
          <p:nvPr/>
        </p:nvSpPr>
        <p:spPr>
          <a:xfrm>
            <a:off x="5819422" y="4663868"/>
            <a:ext cx="1447800" cy="72229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0706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 animBg="1"/>
      <p:bldP spid="8" grpId="0" animBg="1"/>
    </p:bldLst>
  </p:timing>
</p:sld>
</file>

<file path=ppt/slides/slide2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88677" y="333022"/>
            <a:ext cx="3886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تنطلق هذه النظرية  من الملكية</a:t>
            </a:r>
            <a:endParaRPr lang="en-US" sz="2800" dirty="0"/>
          </a:p>
        </p:txBody>
      </p:sp>
      <p:sp>
        <p:nvSpPr>
          <p:cNvPr id="4" name="Rectangle 3"/>
          <p:cNvSpPr/>
          <p:nvPr/>
        </p:nvSpPr>
        <p:spPr>
          <a:xfrm>
            <a:off x="2491495" y="2416681"/>
            <a:ext cx="340747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DZ" sz="2800" dirty="0">
                <a:solidFill>
                  <a:prstClr val="black"/>
                </a:solidFill>
              </a:rPr>
              <a:t>ومنه </a:t>
            </a:r>
            <a:r>
              <a:rPr lang="ar-DZ" sz="2800" dirty="0" smtClean="0">
                <a:solidFill>
                  <a:prstClr val="black"/>
                </a:solidFill>
              </a:rPr>
              <a:t>فإن هذه النظرية تنطلق </a:t>
            </a:r>
            <a:r>
              <a:rPr lang="ar-DZ" sz="2800" dirty="0">
                <a:solidFill>
                  <a:prstClr val="black"/>
                </a:solidFill>
              </a:rPr>
              <a:t>من  </a:t>
            </a:r>
            <a:r>
              <a:rPr lang="ar-DZ" sz="2800" dirty="0" smtClean="0">
                <a:solidFill>
                  <a:prstClr val="black"/>
                </a:solidFill>
              </a:rPr>
              <a:t>حقوق </a:t>
            </a:r>
            <a:r>
              <a:rPr lang="ar-DZ" sz="2800" dirty="0">
                <a:solidFill>
                  <a:prstClr val="black"/>
                </a:solidFill>
              </a:rPr>
              <a:t>الملكية</a:t>
            </a:r>
            <a:endParaRPr lang="en-US" sz="2800" dirty="0">
              <a:solidFill>
                <a:prstClr val="black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613464" y="1356341"/>
            <a:ext cx="27051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DZ" sz="2800" dirty="0" smtClean="0">
                <a:solidFill>
                  <a:prstClr val="black"/>
                </a:solidFill>
              </a:rPr>
              <a:t>الملكية تعطي حقوقا  </a:t>
            </a:r>
            <a:endParaRPr lang="en-US" sz="2800" dirty="0">
              <a:solidFill>
                <a:prstClr val="black"/>
              </a:solidFill>
            </a:endParaRPr>
          </a:p>
        </p:txBody>
      </p:sp>
      <p:sp>
        <p:nvSpPr>
          <p:cNvPr id="7" name="Curved Left Arrow 6"/>
          <p:cNvSpPr/>
          <p:nvPr/>
        </p:nvSpPr>
        <p:spPr>
          <a:xfrm rot="2252614">
            <a:off x="6236377" y="2013554"/>
            <a:ext cx="838200" cy="1172245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522280" y="3581400"/>
            <a:ext cx="291778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DZ" sz="2800" dirty="0" smtClean="0">
                <a:solidFill>
                  <a:prstClr val="black"/>
                </a:solidFill>
              </a:rPr>
              <a:t>خصائص حقوق الملكية </a:t>
            </a:r>
            <a:endParaRPr lang="en-US" sz="2800" dirty="0">
              <a:solidFill>
                <a:prstClr val="black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122873" y="4267200"/>
            <a:ext cx="428835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DZ" sz="2800" dirty="0" smtClean="0">
                <a:solidFill>
                  <a:prstClr val="black"/>
                </a:solidFill>
              </a:rPr>
              <a:t>من أهم خصائص حقوق الملكية أنها </a:t>
            </a:r>
            <a:endParaRPr lang="en-US" sz="2800" dirty="0">
              <a:solidFill>
                <a:prstClr val="black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569038" y="4270655"/>
            <a:ext cx="151996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DZ" sz="2800" dirty="0" smtClean="0">
                <a:solidFill>
                  <a:prstClr val="black"/>
                </a:solidFill>
              </a:rPr>
              <a:t>قابلة للتنازل</a:t>
            </a:r>
            <a:endParaRPr lang="en-US" sz="2800" dirty="0">
              <a:solidFill>
                <a:prstClr val="black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332891" y="4851781"/>
            <a:ext cx="504497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DZ" sz="2800" dirty="0" smtClean="0">
                <a:solidFill>
                  <a:prstClr val="black"/>
                </a:solidFill>
              </a:rPr>
              <a:t>يعني أن حق الملكية لا يرتبط بشخص بعينه</a:t>
            </a:r>
            <a:endParaRPr lang="en-US" sz="2800" dirty="0">
              <a:solidFill>
                <a:prstClr val="black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542769" y="5482721"/>
            <a:ext cx="296747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DZ" sz="2800" dirty="0" smtClean="0">
                <a:solidFill>
                  <a:prstClr val="black"/>
                </a:solidFill>
              </a:rPr>
              <a:t>يمكن تبادل حقوق الملكية</a:t>
            </a:r>
            <a:endParaRPr lang="en-US" sz="2800" dirty="0">
              <a:solidFill>
                <a:prstClr val="black"/>
              </a:solidFill>
            </a:endParaRPr>
          </a:p>
        </p:txBody>
      </p:sp>
      <p:sp>
        <p:nvSpPr>
          <p:cNvPr id="13" name="Left Arrow 12"/>
          <p:cNvSpPr/>
          <p:nvPr/>
        </p:nvSpPr>
        <p:spPr>
          <a:xfrm>
            <a:off x="5645160" y="5482721"/>
            <a:ext cx="533400" cy="523220"/>
          </a:xfrm>
          <a:prstGeom prst="left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3604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7" grpId="0" animBg="1"/>
      <p:bldP spid="8" grpId="0"/>
      <p:bldP spid="9" grpId="0"/>
      <p:bldP spid="10" grpId="0"/>
      <p:bldP spid="11" grpId="0"/>
      <p:bldP spid="12" grpId="0"/>
      <p:bldP spid="13" grpId="0" animBg="1"/>
    </p:bldLst>
  </p:timing>
</p:sld>
</file>

<file path=ppt/slides/slide2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938889" y="276880"/>
            <a:ext cx="4495800" cy="523220"/>
          </a:xfrm>
          <a:prstGeom prst="rect">
            <a:avLst/>
          </a:prstGeom>
          <a:solidFill>
            <a:schemeClr val="accent3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ar-DZ" sz="2800" dirty="0" smtClean="0">
                <a:solidFill>
                  <a:srgbClr val="FFFF00"/>
                </a:solidFill>
              </a:rPr>
              <a:t>حقوق الملكية تمكن من 3 ممارسات</a:t>
            </a:r>
            <a:endParaRPr lang="en-US" sz="2800" dirty="0">
              <a:solidFill>
                <a:srgbClr val="FFFF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398456" y="1381780"/>
            <a:ext cx="1447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b="1" u="sng" dirty="0" smtClean="0">
                <a:solidFill>
                  <a:srgbClr val="C00000"/>
                </a:solidFill>
              </a:rPr>
              <a:t>الاستعمال</a:t>
            </a:r>
            <a:endParaRPr lang="en-US" sz="2800" b="1" u="sng" dirty="0">
              <a:solidFill>
                <a:srgbClr val="C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401278" y="2627293"/>
            <a:ext cx="1447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b="1" u="sng" dirty="0" smtClean="0">
                <a:solidFill>
                  <a:srgbClr val="C00000"/>
                </a:solidFill>
              </a:rPr>
              <a:t>الاستثمار</a:t>
            </a:r>
            <a:r>
              <a:rPr lang="ar-DZ" sz="2800" b="1" dirty="0" smtClean="0">
                <a:solidFill>
                  <a:srgbClr val="C00000"/>
                </a:solidFill>
              </a:rPr>
              <a:t> </a:t>
            </a:r>
            <a:endParaRPr lang="en-US" sz="2800" b="1" dirty="0">
              <a:solidFill>
                <a:srgbClr val="C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261578" y="4038600"/>
            <a:ext cx="16171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b="1" u="sng" dirty="0" smtClean="0">
                <a:solidFill>
                  <a:srgbClr val="C00000"/>
                </a:solidFill>
              </a:rPr>
              <a:t>التصرف</a:t>
            </a:r>
            <a:endParaRPr lang="en-US" sz="2800" b="1" u="sng" dirty="0">
              <a:solidFill>
                <a:srgbClr val="C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255433" y="1381780"/>
            <a:ext cx="3962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يستعمل صاحب الحق حقه بنفسه </a:t>
            </a:r>
            <a:endParaRPr lang="en-US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2829278" y="2627293"/>
            <a:ext cx="4267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يستفيد صاحب الحق من نتائج استعمال حقه</a:t>
            </a:r>
            <a:endParaRPr lang="en-US" sz="2800" dirty="0"/>
          </a:p>
        </p:txBody>
      </p:sp>
      <p:sp>
        <p:nvSpPr>
          <p:cNvPr id="11" name="TextBox 10"/>
          <p:cNvSpPr txBox="1"/>
          <p:nvPr/>
        </p:nvSpPr>
        <p:spPr>
          <a:xfrm>
            <a:off x="2630312" y="4038600"/>
            <a:ext cx="450426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يتصرف صاحب الحق في حقه (يتخلى عنه، يبيعه، يورثه...)</a:t>
            </a:r>
            <a:endParaRPr lang="en-US" sz="2800" dirty="0"/>
          </a:p>
        </p:txBody>
      </p:sp>
      <p:pic>
        <p:nvPicPr>
          <p:cNvPr id="2050" name="Picture 2" descr="http://t3.gstatic.com/images?q=tbn:ANd9GcQIzWDCLyjmFcE07kh90UbVc-m1loC1KGI2R2ub4LG4V4lKbgll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9184" y="2371524"/>
            <a:ext cx="1524996" cy="11276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6855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10" grpId="0"/>
      <p:bldP spid="11" grpId="0"/>
    </p:bldLst>
  </p:timing>
</p:sld>
</file>

<file path=ppt/slides/slide2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8623" y="3810000"/>
            <a:ext cx="754662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ثم ممارسة هذه الحقوق ليست ممكنة إلا إذا اعترف بها المجتمع وسمح بممارستها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3829755" y="1413301"/>
            <a:ext cx="50461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ممارسة الحقوق تستهدف </a:t>
            </a:r>
            <a:r>
              <a:rPr lang="ar-DZ" sz="2800" dirty="0" smtClean="0">
                <a:solidFill>
                  <a:srgbClr val="FF0000"/>
                </a:solidFill>
              </a:rPr>
              <a:t>تعظيم المنفعة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666999" y="617210"/>
            <a:ext cx="63133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/>
              <a:t>ل</a:t>
            </a:r>
            <a:r>
              <a:rPr lang="ar-DZ" sz="2800" dirty="0" smtClean="0"/>
              <a:t>ماذا يمارس صاحب حقوق الملكية حقوقه ؟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2610556" y="1259412"/>
            <a:ext cx="14612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4800" dirty="0" smtClean="0"/>
              <a:t>لكن </a:t>
            </a:r>
            <a:endParaRPr lang="en-US" sz="4800" dirty="0"/>
          </a:p>
        </p:txBody>
      </p:sp>
      <p:sp>
        <p:nvSpPr>
          <p:cNvPr id="8" name="TextBox 7"/>
          <p:cNvSpPr txBox="1"/>
          <p:nvPr/>
        </p:nvSpPr>
        <p:spPr>
          <a:xfrm>
            <a:off x="914401" y="2286000"/>
            <a:ext cx="73180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في بعض الحالات تمارس مضايقات على هذه الحقوق</a:t>
            </a:r>
            <a:endParaRPr lang="en-US" sz="2800" dirty="0"/>
          </a:p>
        </p:txBody>
      </p:sp>
      <p:sp>
        <p:nvSpPr>
          <p:cNvPr id="9" name="Rectangle 8"/>
          <p:cNvSpPr/>
          <p:nvPr/>
        </p:nvSpPr>
        <p:spPr>
          <a:xfrm>
            <a:off x="914401" y="2951947"/>
            <a:ext cx="56007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DZ" sz="2800" dirty="0">
                <a:solidFill>
                  <a:prstClr val="black"/>
                </a:solidFill>
              </a:rPr>
              <a:t>( الرقابة على الأسعار، حصص الإنتاج...) </a:t>
            </a:r>
            <a:endParaRPr lang="en-US" sz="28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2302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7" grpId="0"/>
      <p:bldP spid="8" grpId="0"/>
      <p:bldP spid="9" grpId="0"/>
    </p:bldLst>
  </p:timing>
</p:sld>
</file>

<file path=ppt/slides/slide2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71600" y="1219200"/>
            <a:ext cx="6019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تنتظر نظرية الحقوق من الدولة تمكين أصحاب حقوق الملكية من ممارسة حقوقهم</a:t>
            </a:r>
            <a:endParaRPr lang="en-US" sz="2800" dirty="0"/>
          </a:p>
        </p:txBody>
      </p:sp>
      <p:sp>
        <p:nvSpPr>
          <p:cNvPr id="3" name="Left Arrow 2"/>
          <p:cNvSpPr/>
          <p:nvPr/>
        </p:nvSpPr>
        <p:spPr>
          <a:xfrm>
            <a:off x="7501465" y="1361917"/>
            <a:ext cx="540455" cy="668671"/>
          </a:xfrm>
          <a:prstGeom prst="leftArrow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1295400" y="2971800"/>
            <a:ext cx="6019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الإشكال يطرح في حالة الآثار السالبة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1295400" y="4101798"/>
            <a:ext cx="6019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مثال اتفاقية </a:t>
            </a:r>
            <a:r>
              <a:rPr lang="en-US" sz="2800" dirty="0" smtClean="0"/>
              <a:t>Kyoto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400656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/>
      <p:bldP spid="5" grpId="0"/>
    </p:bldLst>
  </p:timing>
</p:sld>
</file>

<file path=ppt/slides/slide2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105400" y="391180"/>
            <a:ext cx="4495800" cy="523220"/>
          </a:xfrm>
          <a:prstGeom prst="rect">
            <a:avLst/>
          </a:prstGeom>
          <a:solidFill>
            <a:schemeClr val="accent3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ar-DZ" sz="2800" dirty="0" smtClean="0">
                <a:solidFill>
                  <a:srgbClr val="FFFF00"/>
                </a:solidFill>
              </a:rPr>
              <a:t>حقوق الملكية وأنواع المؤسسات</a:t>
            </a:r>
            <a:endParaRPr lang="en-US" sz="2800" dirty="0">
              <a:solidFill>
                <a:srgbClr val="FFFF00"/>
              </a:solidFill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9560214"/>
              </p:ext>
            </p:extLst>
          </p:nvPr>
        </p:nvGraphicFramePr>
        <p:xfrm>
          <a:off x="762000" y="1143000"/>
          <a:ext cx="8001000" cy="4968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47800"/>
                <a:gridCol w="1783080"/>
                <a:gridCol w="1691640"/>
                <a:gridCol w="1691640"/>
                <a:gridCol w="138684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DZ" sz="2000" b="1" dirty="0" smtClean="0">
                          <a:solidFill>
                            <a:schemeClr val="bg1"/>
                          </a:solidFill>
                        </a:rPr>
                        <a:t>خصائص وممارسات الحقوق</a:t>
                      </a:r>
                      <a:endParaRPr lang="en-US" sz="20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DZ" sz="2000" b="1" dirty="0" smtClean="0">
                          <a:solidFill>
                            <a:schemeClr val="bg1"/>
                          </a:solidFill>
                        </a:rPr>
                        <a:t>ملكية فردية</a:t>
                      </a:r>
                      <a:endParaRPr lang="en-US" sz="20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DZ" sz="2000" b="1" dirty="0" smtClean="0">
                          <a:solidFill>
                            <a:schemeClr val="bg1"/>
                          </a:solidFill>
                        </a:rPr>
                        <a:t>ملكية خاصة</a:t>
                      </a:r>
                      <a:endParaRPr lang="en-US" sz="2000" b="1" dirty="0" smtClean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ar-DZ" sz="2000" b="1" dirty="0" smtClean="0">
                          <a:solidFill>
                            <a:schemeClr val="bg1"/>
                          </a:solidFill>
                        </a:rPr>
                        <a:t>ناقصة</a:t>
                      </a:r>
                      <a:endParaRPr lang="en-US" sz="20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DZ" sz="2000" b="1" dirty="0" smtClean="0">
                          <a:solidFill>
                            <a:schemeClr val="bg1"/>
                          </a:solidFill>
                        </a:rPr>
                        <a:t>ملكية جماعية</a:t>
                      </a:r>
                      <a:endParaRPr lang="en-US" sz="2000" b="1" dirty="0" smtClean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ar-DZ" sz="2000" b="1" dirty="0" smtClean="0">
                          <a:solidFill>
                            <a:schemeClr val="bg1"/>
                          </a:solidFill>
                        </a:rPr>
                        <a:t>أشخاص</a:t>
                      </a:r>
                      <a:endParaRPr lang="en-US" sz="20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DZ" sz="2000" b="1" dirty="0" smtClean="0">
                          <a:solidFill>
                            <a:schemeClr val="bg1"/>
                          </a:solidFill>
                        </a:rPr>
                        <a:t>ملكية جماعية</a:t>
                      </a:r>
                      <a:endParaRPr lang="en-US" sz="2000" b="1" dirty="0" smtClean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ar-DZ" sz="2000" b="1" dirty="0" smtClean="0">
                          <a:solidFill>
                            <a:schemeClr val="bg1"/>
                          </a:solidFill>
                        </a:rPr>
                        <a:t>دولة</a:t>
                      </a:r>
                      <a:endParaRPr lang="en-US" sz="20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DZ" sz="2400" dirty="0" smtClean="0"/>
                        <a:t>استعمال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DZ" sz="2400" dirty="0" smtClean="0"/>
                        <a:t>نعم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DZ" sz="2400" dirty="0" smtClean="0"/>
                        <a:t>للعامل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DZ" sz="2400" dirty="0" smtClean="0"/>
                        <a:t>نعم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DZ" sz="2400" dirty="0" smtClean="0"/>
                        <a:t>نعم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DZ" sz="2400" dirty="0" smtClean="0"/>
                        <a:t>استثمار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DZ" sz="2400" dirty="0" smtClean="0"/>
                        <a:t>نعم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DZ" sz="2400" dirty="0" smtClean="0"/>
                        <a:t>المالك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DZ" sz="2400" dirty="0" smtClean="0"/>
                        <a:t>للعامل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DZ" sz="2400" dirty="0" smtClean="0"/>
                        <a:t>للمجتمع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DZ" sz="2400" dirty="0" smtClean="0"/>
                        <a:t>قابلية للتنازل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DZ" sz="2400" dirty="0" smtClean="0"/>
                        <a:t>نعم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DZ" sz="2400" dirty="0" smtClean="0"/>
                        <a:t>في بعض الحالات مقيدة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DZ" sz="2400" dirty="0" smtClean="0"/>
                        <a:t>لا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DZ" sz="2400" dirty="0" smtClean="0"/>
                        <a:t>لا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DZ" sz="2400" dirty="0" smtClean="0"/>
                        <a:t>تصرف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DZ" sz="2400" dirty="0" smtClean="0"/>
                        <a:t>نعم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DZ" sz="2400" dirty="0" smtClean="0"/>
                        <a:t>مشترك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DZ" sz="2400" dirty="0" smtClean="0"/>
                        <a:t>للعمال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DZ" sz="2400" dirty="0" smtClean="0"/>
                        <a:t>لا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DZ" sz="2400" dirty="0" smtClean="0"/>
                        <a:t>نوع الحقوق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DZ" sz="2400" dirty="0" smtClean="0"/>
                        <a:t>ملكية خاصة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DZ" sz="2400" dirty="0" smtClean="0"/>
                        <a:t>ملكية خاصة</a:t>
                      </a:r>
                    </a:p>
                    <a:p>
                      <a:pPr algn="ctr"/>
                      <a:r>
                        <a:rPr lang="ar-DZ" sz="2400" dirty="0" smtClean="0">
                          <a:solidFill>
                            <a:schemeClr val="tx1"/>
                          </a:solidFill>
                        </a:rPr>
                        <a:t>ناقصة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DZ" sz="2400" dirty="0" smtClean="0"/>
                        <a:t>ملكية جماعة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DZ" sz="2400" dirty="0" smtClean="0"/>
                        <a:t>ملكية عامة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ar-DZ" sz="2400" dirty="0" smtClean="0"/>
                        <a:t>نوع المنظمة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DZ" sz="2800" b="1" dirty="0" smtClean="0">
                          <a:solidFill>
                            <a:srgbClr val="FFFF00"/>
                          </a:solidFill>
                        </a:rPr>
                        <a:t>مؤسسة رأسمالية</a:t>
                      </a:r>
                      <a:endParaRPr lang="en-US" sz="2800" b="1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DZ" sz="2800" b="1" dirty="0" smtClean="0">
                          <a:solidFill>
                            <a:srgbClr val="FFFF00"/>
                          </a:solidFill>
                        </a:rPr>
                        <a:t>مؤسسة إدارية</a:t>
                      </a:r>
                      <a:endParaRPr lang="en-US" sz="2800" b="1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DZ" sz="2800" b="1" dirty="0" smtClean="0">
                          <a:solidFill>
                            <a:srgbClr val="FFFF00"/>
                          </a:solidFill>
                        </a:rPr>
                        <a:t>مؤسسة تعاونية</a:t>
                      </a:r>
                      <a:endParaRPr lang="en-US" sz="2800" b="1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DZ" sz="2800" b="1" dirty="0" smtClean="0">
                          <a:solidFill>
                            <a:srgbClr val="FFFF00"/>
                          </a:solidFill>
                        </a:rPr>
                        <a:t>مؤسسة حكومية</a:t>
                      </a:r>
                      <a:endParaRPr lang="en-US" sz="2800" b="1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5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2209800" y="2133600"/>
            <a:ext cx="1828800" cy="403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Rectangle 4"/>
          <p:cNvSpPr/>
          <p:nvPr/>
        </p:nvSpPr>
        <p:spPr>
          <a:xfrm>
            <a:off x="4038600" y="2133600"/>
            <a:ext cx="1676400" cy="403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Rectangle 5"/>
          <p:cNvSpPr/>
          <p:nvPr/>
        </p:nvSpPr>
        <p:spPr>
          <a:xfrm>
            <a:off x="5715000" y="2133600"/>
            <a:ext cx="1752600" cy="403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Rectangle 6"/>
          <p:cNvSpPr/>
          <p:nvPr/>
        </p:nvSpPr>
        <p:spPr>
          <a:xfrm>
            <a:off x="7467600" y="2133600"/>
            <a:ext cx="1371600" cy="403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Rectangle 7"/>
          <p:cNvSpPr/>
          <p:nvPr/>
        </p:nvSpPr>
        <p:spPr>
          <a:xfrm>
            <a:off x="2204156" y="1143000"/>
            <a:ext cx="6705600" cy="1219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82365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8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3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2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66800" y="1371600"/>
            <a:ext cx="7366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1- من خلال حقوق الملكية يمكن التعرف على نوع المؤسسة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2133600" y="2401246"/>
            <a:ext cx="3505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حقوق الملكية أداة للتحليل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2438400" y="3581400"/>
            <a:ext cx="5943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2- الملكية الخاصة هي النوع </a:t>
            </a:r>
            <a:r>
              <a:rPr lang="ar-SA" sz="2800" dirty="0" smtClean="0"/>
              <a:t>الأكمل </a:t>
            </a:r>
            <a:r>
              <a:rPr lang="ar-DZ" sz="2800" dirty="0" smtClean="0"/>
              <a:t>لأن فيها كل خصائص الحقوق </a:t>
            </a:r>
            <a:r>
              <a:rPr lang="ar-SA" sz="2800" dirty="0" smtClean="0"/>
              <a:t>و</a:t>
            </a:r>
            <a:r>
              <a:rPr lang="ar-DZ" sz="2800" dirty="0" smtClean="0"/>
              <a:t>تسمح كل ممارساتها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3200400" y="381000"/>
            <a:ext cx="5943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أهم نتائج هذا التصنيف</a:t>
            </a:r>
            <a:endParaRPr lang="en-US" sz="2800" dirty="0"/>
          </a:p>
        </p:txBody>
      </p:sp>
      <p:sp>
        <p:nvSpPr>
          <p:cNvPr id="5" name="Left Arrow 4"/>
          <p:cNvSpPr/>
          <p:nvPr/>
        </p:nvSpPr>
        <p:spPr>
          <a:xfrm>
            <a:off x="5867400" y="2091356"/>
            <a:ext cx="762000" cy="11430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4328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 animBg="1"/>
    </p:bldLst>
  </p:timing>
</p:sld>
</file>

<file path=ppt/slides/slide2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0" y="391180"/>
            <a:ext cx="3200400" cy="523220"/>
          </a:xfrm>
          <a:prstGeom prst="rect">
            <a:avLst/>
          </a:prstGeom>
          <a:solidFill>
            <a:schemeClr val="accent3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ar-DZ" sz="2800" dirty="0" smtClean="0">
                <a:solidFill>
                  <a:srgbClr val="FFFF00"/>
                </a:solidFill>
              </a:rPr>
              <a:t>السوق ووجود المنظمات</a:t>
            </a:r>
            <a:endParaRPr lang="en-US" sz="2800" dirty="0">
              <a:solidFill>
                <a:srgbClr val="FFFF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10000" y="1371600"/>
            <a:ext cx="480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لماذا توجد مؤسسات ولم نكتفي بالسوق</a:t>
            </a:r>
            <a:r>
              <a:rPr lang="ar-SA" sz="2800" dirty="0" smtClean="0"/>
              <a:t> ؟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914400" y="2133600"/>
            <a:ext cx="6324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لأن المؤسسات تحث على تشكيل الفرق، الجماعات، أي العمل الجماعي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2514600" y="3352800"/>
            <a:ext cx="4648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وبما أن العمل الجماعي أكثر فعالية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1371600" y="4114800"/>
            <a:ext cx="5791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المؤسسات تساعد على تحسين الفعالية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2438400" y="5181600"/>
            <a:ext cx="5791200" cy="52322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سؤال : هل السوق لا تسمح بالعمل الجماعي ؟؟؟؟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632240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 animBg="1"/>
    </p:bldLst>
  </p:timing>
</p:sld>
</file>

<file path=ppt/slides/slide2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0" y="304800"/>
            <a:ext cx="3276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من عيوب هذه النظرية 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1828800" y="990600"/>
            <a:ext cx="5715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لا تعطي تعريفا واضحا للحقوق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1865489" y="1752600"/>
            <a:ext cx="5715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لا تعترف بحدود حقوق الملكية (الآثار السالبة)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753663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2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2362200"/>
            <a:ext cx="7086600" cy="769441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DZ" sz="4400" dirty="0" smtClean="0"/>
              <a:t>نظرية الوكالة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944011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926480" y="2971800"/>
            <a:ext cx="20185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 smtClean="0"/>
              <a:t>Michael  Jensen </a:t>
            </a:r>
            <a:endParaRPr lang="ar-SA" dirty="0"/>
          </a:p>
        </p:txBody>
      </p:sp>
      <p:sp>
        <p:nvSpPr>
          <p:cNvPr id="4" name="Rectangle 3"/>
          <p:cNvSpPr/>
          <p:nvPr/>
        </p:nvSpPr>
        <p:spPr>
          <a:xfrm>
            <a:off x="914400" y="3276600"/>
            <a:ext cx="21082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smtClean="0">
                <a:hlinkClick r:id="rId2" action="ppaction://hlinkfile" tooltip="30 novembre"/>
              </a:rPr>
              <a:t>30 novembre</a:t>
            </a:r>
            <a:r>
              <a:rPr lang="fr-FR" dirty="0" smtClean="0"/>
              <a:t> </a:t>
            </a:r>
            <a:r>
              <a:rPr lang="fr-FR" dirty="0" smtClean="0">
                <a:hlinkClick r:id="rId3" action="ppaction://hlinkfile" tooltip="1939"/>
              </a:rPr>
              <a:t>1939</a:t>
            </a:r>
            <a:endParaRPr lang="ar-SA" dirty="0"/>
          </a:p>
        </p:txBody>
      </p:sp>
      <p:pic>
        <p:nvPicPr>
          <p:cNvPr id="1028" name="Picture 4" descr="photo of Michael C. Jensen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8200" y="304800"/>
            <a:ext cx="2378676" cy="2514600"/>
          </a:xfrm>
          <a:prstGeom prst="rect">
            <a:avLst/>
          </a:prstGeom>
          <a:noFill/>
        </p:spPr>
      </p:pic>
      <p:sp>
        <p:nvSpPr>
          <p:cNvPr id="2" name="Rectangle 1"/>
          <p:cNvSpPr/>
          <p:nvPr/>
        </p:nvSpPr>
        <p:spPr>
          <a:xfrm>
            <a:off x="4052962" y="2971800"/>
            <a:ext cx="21703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William </a:t>
            </a:r>
            <a:r>
              <a:rPr lang="en-US" b="1" dirty="0" err="1"/>
              <a:t>Meckling</a:t>
            </a:r>
            <a:r>
              <a:rPr lang="en-US" b="1" dirty="0"/>
              <a:t> </a:t>
            </a:r>
          </a:p>
        </p:txBody>
      </p:sp>
      <p:sp>
        <p:nvSpPr>
          <p:cNvPr id="5" name="Rectangle 4"/>
          <p:cNvSpPr/>
          <p:nvPr/>
        </p:nvSpPr>
        <p:spPr>
          <a:xfrm>
            <a:off x="3962400" y="304800"/>
            <a:ext cx="2378676" cy="25146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http://t1.gstatic.com/images?q=tbn:ANd9GcTKqBvgKrOv9SnsH-RX7sAlTumxH0qDcWzE-kcDvw1_yhsV47BLt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0175" y="490537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6553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38400" y="3429000"/>
            <a:ext cx="59125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تعتمد هذه النظرية  بالدرجة الأولى على المعلومة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5943600" y="685800"/>
            <a:ext cx="3093156" cy="523220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موضوع</a:t>
            </a:r>
            <a:r>
              <a:rPr lang="ar-SA" sz="2800" dirty="0" smtClean="0"/>
              <a:t> نظرية الوكالة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1295400" y="2286000"/>
            <a:ext cx="762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تبحث نظرية الوكالة كيف تحل إشكالية </a:t>
            </a:r>
            <a:r>
              <a:rPr lang="ar-DZ" sz="2800" dirty="0" smtClean="0">
                <a:solidFill>
                  <a:srgbClr val="FF0000"/>
                </a:solidFill>
              </a:rPr>
              <a:t>الانتهازية</a:t>
            </a:r>
            <a:r>
              <a:rPr lang="ar-DZ" sz="2800" dirty="0" smtClean="0"/>
              <a:t> في المؤسسة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29955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2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76400" y="685800"/>
            <a:ext cx="52197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يرجع الأصل النظري لنظرية الوكالة إلى فصل الملكية عن الإدارة </a:t>
            </a:r>
            <a:r>
              <a:rPr lang="en-US" sz="2400" dirty="0" err="1" smtClean="0"/>
              <a:t>Berle</a:t>
            </a:r>
            <a:r>
              <a:rPr lang="ar-DZ" sz="2800" dirty="0" smtClean="0"/>
              <a:t>  و</a:t>
            </a:r>
            <a:r>
              <a:rPr lang="en-US" sz="2400" dirty="0" smtClean="0"/>
              <a:t>Means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5715000" y="3510127"/>
            <a:ext cx="381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حسب </a:t>
            </a:r>
            <a:r>
              <a:rPr lang="ar-DZ" sz="2800" dirty="0"/>
              <a:t>ن</a:t>
            </a:r>
            <a:r>
              <a:rPr lang="ar-DZ" sz="2800" dirty="0" smtClean="0"/>
              <a:t>ظرية الوكالة هناك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381000" y="4277380"/>
            <a:ext cx="807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مالك (صاحب حقوق ملكية) يكلف غيره من أجل إدارة هذه الحقوق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1828800" y="2209800"/>
            <a:ext cx="49911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نظرية الوكالة تكمل نظرية حقوق الملكية</a:t>
            </a:r>
            <a:endParaRPr lang="en-US" sz="2400" dirty="0"/>
          </a:p>
        </p:txBody>
      </p:sp>
      <p:sp>
        <p:nvSpPr>
          <p:cNvPr id="9" name="Rectangle 8"/>
          <p:cNvSpPr/>
          <p:nvPr/>
        </p:nvSpPr>
        <p:spPr>
          <a:xfrm>
            <a:off x="4800600" y="5334000"/>
            <a:ext cx="90441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DZ" sz="2800" dirty="0">
                <a:solidFill>
                  <a:prstClr val="black"/>
                </a:solidFill>
              </a:rPr>
              <a:t>لماذا ؟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855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9" grpId="0"/>
    </p:bldLst>
  </p:timing>
</p:sld>
</file>

<file path=ppt/slides/slide2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19400" y="649111"/>
            <a:ext cx="36350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حتي ينتفع من حقوق ملكيته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6592711" y="678442"/>
            <a:ext cx="14901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الهدف: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6705600" y="2710190"/>
            <a:ext cx="18824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الأسباب كثيرة: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2514600" y="1580444"/>
            <a:ext cx="36350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غير مؤهل للقيام بالإدارة بنفسه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2500489" y="2209800"/>
            <a:ext cx="36350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لا يستطيع لمانع ما أن يدير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2362200" y="2971800"/>
            <a:ext cx="36350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تشتت الملكية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2500489" y="3657600"/>
            <a:ext cx="36350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...</a:t>
            </a:r>
            <a:endParaRPr lang="en-US" sz="2800" dirty="0"/>
          </a:p>
        </p:txBody>
      </p:sp>
      <p:cxnSp>
        <p:nvCxnSpPr>
          <p:cNvPr id="10" name="Straight Arrow Connector 9"/>
          <p:cNvCxnSpPr>
            <a:stCxn id="4" idx="1"/>
            <a:endCxn id="5" idx="3"/>
          </p:cNvCxnSpPr>
          <p:nvPr/>
        </p:nvCxnSpPr>
        <p:spPr>
          <a:xfrm flipH="1" flipV="1">
            <a:off x="6149622" y="1842054"/>
            <a:ext cx="555978" cy="112974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4" idx="1"/>
            <a:endCxn id="6" idx="3"/>
          </p:cNvCxnSpPr>
          <p:nvPr/>
        </p:nvCxnSpPr>
        <p:spPr>
          <a:xfrm flipH="1" flipV="1">
            <a:off x="6135511" y="2471410"/>
            <a:ext cx="570089" cy="50039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4" idx="1"/>
            <a:endCxn id="7" idx="3"/>
          </p:cNvCxnSpPr>
          <p:nvPr/>
        </p:nvCxnSpPr>
        <p:spPr>
          <a:xfrm flipH="1">
            <a:off x="5997222" y="2971800"/>
            <a:ext cx="708378" cy="26161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4" idx="1"/>
            <a:endCxn id="8" idx="3"/>
          </p:cNvCxnSpPr>
          <p:nvPr/>
        </p:nvCxnSpPr>
        <p:spPr>
          <a:xfrm flipH="1">
            <a:off x="6135511" y="2971800"/>
            <a:ext cx="570089" cy="94741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4950179" y="4419600"/>
            <a:ext cx="36350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هذا ما أدى به إلى تك</a:t>
            </a:r>
            <a:r>
              <a:rPr lang="ar-SA" sz="2800" dirty="0" smtClean="0"/>
              <a:t>ل</a:t>
            </a:r>
            <a:r>
              <a:rPr lang="ar-DZ" sz="2800" dirty="0" smtClean="0"/>
              <a:t>يف غيره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636688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8" grpId="0"/>
      <p:bldP spid="28" grpId="0"/>
    </p:bldLst>
  </p:timing>
</p:sld>
</file>

<file path=ppt/slides/slide2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81400" y="1143000"/>
            <a:ext cx="5715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صاحب الملكية يسمى </a:t>
            </a:r>
            <a:r>
              <a:rPr lang="ar-DZ" sz="2800" b="1" dirty="0" smtClean="0">
                <a:solidFill>
                  <a:srgbClr val="FF0000"/>
                </a:solidFill>
              </a:rPr>
              <a:t>موكل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581400" y="1905000"/>
            <a:ext cx="5715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المكلف يسمى </a:t>
            </a:r>
            <a:r>
              <a:rPr lang="ar-DZ" sz="2800" b="1" dirty="0" smtClean="0">
                <a:solidFill>
                  <a:srgbClr val="FF0000"/>
                </a:solidFill>
              </a:rPr>
              <a:t>وكيل 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3400" y="2667000"/>
            <a:ext cx="88420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الوكيل والموكل ليس لهما نفس المعلومات : أي هناك </a:t>
            </a:r>
            <a:r>
              <a:rPr lang="ar-DZ" sz="2800" b="1" dirty="0" smtClean="0">
                <a:solidFill>
                  <a:srgbClr val="FF0000"/>
                </a:solidFill>
              </a:rPr>
              <a:t>عدم تناظر المعلومات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90600" y="3810000"/>
            <a:ext cx="838482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الموكل لا يعرف كل شيء عن الوكيل (مؤهلاته الفعلية، سلوكه، قدراته، قيمه...)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85055" y="5029200"/>
            <a:ext cx="46157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فهو يعرض ملكيته إلى مخاطر</a:t>
            </a:r>
            <a:endParaRPr lang="en-US" sz="2800" dirty="0"/>
          </a:p>
        </p:txBody>
      </p:sp>
      <p:sp>
        <p:nvSpPr>
          <p:cNvPr id="8" name="Left Arrow 7"/>
          <p:cNvSpPr/>
          <p:nvPr/>
        </p:nvSpPr>
        <p:spPr>
          <a:xfrm>
            <a:off x="6629400" y="5061353"/>
            <a:ext cx="1219200" cy="609600"/>
          </a:xfrm>
          <a:prstGeom prst="lef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6905175" y="457200"/>
            <a:ext cx="2610010" cy="523220"/>
          </a:xfrm>
          <a:prstGeom prst="rect">
            <a:avLst/>
          </a:prstGeom>
          <a:solidFill>
            <a:srgbClr val="00B050"/>
          </a:solidFill>
        </p:spPr>
        <p:txBody>
          <a:bodyPr wrap="none">
            <a:spAutoFit/>
          </a:bodyPr>
          <a:lstStyle/>
          <a:p>
            <a:r>
              <a:rPr lang="ar-DZ" sz="2800" b="1" dirty="0" smtClean="0"/>
              <a:t>عدم تناظر المعلومات</a:t>
            </a:r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val="2266420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  <p:bldP spid="7" grpId="0"/>
      <p:bldP spid="8" grpId="0" animBg="1"/>
    </p:bldLst>
  </p:timing>
</p:sld>
</file>

<file path=ppt/slides/slide2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0" y="1143000"/>
            <a:ext cx="66293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أول وأكبر هذه المخاطر: انتهازية الوكيل</a:t>
            </a:r>
            <a:endParaRPr lang="en-US" sz="2800" dirty="0"/>
          </a:p>
        </p:txBody>
      </p:sp>
      <p:sp>
        <p:nvSpPr>
          <p:cNvPr id="3" name="Rectangle 2"/>
          <p:cNvSpPr/>
          <p:nvPr/>
        </p:nvSpPr>
        <p:spPr>
          <a:xfrm>
            <a:off x="790870" y="3048000"/>
            <a:ext cx="807227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DZ" sz="2800" dirty="0">
                <a:solidFill>
                  <a:prstClr val="black"/>
                </a:solidFill>
              </a:rPr>
              <a:t>حسب </a:t>
            </a:r>
            <a:r>
              <a:rPr lang="en-US" sz="2800" dirty="0">
                <a:solidFill>
                  <a:prstClr val="black"/>
                </a:solidFill>
              </a:rPr>
              <a:t>SA Ross </a:t>
            </a:r>
            <a:r>
              <a:rPr lang="ar-DZ" sz="2800" dirty="0">
                <a:solidFill>
                  <a:prstClr val="black"/>
                </a:solidFill>
              </a:rPr>
              <a:t>  </a:t>
            </a:r>
            <a:r>
              <a:rPr lang="en-US" sz="2800" dirty="0">
                <a:solidFill>
                  <a:prstClr val="black"/>
                </a:solidFill>
              </a:rPr>
              <a:t>(1973</a:t>
            </a:r>
            <a:r>
              <a:rPr lang="en-US" sz="2800" dirty="0" smtClean="0">
                <a:solidFill>
                  <a:prstClr val="black"/>
                </a:solidFill>
              </a:rPr>
              <a:t>)</a:t>
            </a:r>
            <a:r>
              <a:rPr lang="ar-DZ" sz="2800" dirty="0" smtClean="0">
                <a:solidFill>
                  <a:prstClr val="black"/>
                </a:solidFill>
              </a:rPr>
              <a:t>  </a:t>
            </a:r>
            <a:r>
              <a:rPr lang="ar-DZ" sz="2800" dirty="0" smtClean="0"/>
              <a:t>عندما </a:t>
            </a:r>
            <a:r>
              <a:rPr lang="ar-DZ" sz="2800" dirty="0"/>
              <a:t>يعمل أفراد مع بعض فأن مصالحهم تكون عموما </a:t>
            </a:r>
            <a:r>
              <a:rPr lang="ar-DZ" sz="2800" dirty="0" smtClean="0"/>
              <a:t>مختلفة</a:t>
            </a:r>
            <a:r>
              <a:rPr lang="en-US" sz="2800" dirty="0" smtClean="0"/>
              <a:t> </a:t>
            </a:r>
            <a:r>
              <a:rPr lang="ar-DZ" sz="2800" dirty="0" smtClean="0"/>
              <a:t> وهذا يؤدي إلى نزاعات 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1436510" y="1828800"/>
            <a:ext cx="7391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السؤال : هل سيعمل الوكيل على تحقيق مصلحة الموكل  ؟ </a:t>
            </a:r>
            <a:r>
              <a:rPr lang="ar-DZ" sz="2800" dirty="0"/>
              <a:t>أم هل سيعمل على تحقيق مصلحته الشخصية </a:t>
            </a:r>
            <a:r>
              <a:rPr lang="ar-DZ" sz="2800" dirty="0" smtClean="0"/>
              <a:t>؟ </a:t>
            </a:r>
            <a:endParaRPr lang="en-US" sz="2800" dirty="0"/>
          </a:p>
        </p:txBody>
      </p:sp>
      <p:sp>
        <p:nvSpPr>
          <p:cNvPr id="5" name="Rectangle 4"/>
          <p:cNvSpPr/>
          <p:nvPr/>
        </p:nvSpPr>
        <p:spPr>
          <a:xfrm>
            <a:off x="7096677" y="381000"/>
            <a:ext cx="1867819" cy="523220"/>
          </a:xfrm>
          <a:prstGeom prst="rect">
            <a:avLst/>
          </a:prstGeom>
          <a:solidFill>
            <a:srgbClr val="00B050"/>
          </a:solidFill>
        </p:spPr>
        <p:txBody>
          <a:bodyPr wrap="none">
            <a:spAutoFit/>
          </a:bodyPr>
          <a:lstStyle/>
          <a:p>
            <a:r>
              <a:rPr lang="ar-DZ" sz="2800" dirty="0" smtClean="0"/>
              <a:t>انتهازية الوكيل</a:t>
            </a:r>
            <a:endParaRPr lang="ar-SA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304800" y="4604266"/>
            <a:ext cx="17892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en-US" sz="2400" dirty="0" smtClean="0"/>
              <a:t>Wall Street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1905000" y="4604266"/>
            <a:ext cx="67436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DZ" sz="2800" dirty="0" smtClean="0"/>
              <a:t>فيلم سينمائي مشهور خصص لنظرية الوكالة في 1987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647842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6" grpId="0"/>
      <p:bldP spid="8" grpId="0"/>
    </p:bldLst>
  </p:timing>
</p:sld>
</file>

<file path=ppt/slides/slide2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84489" y="4876800"/>
            <a:ext cx="7391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لحث الوكيل على خدمة مصلحة الموكل يجب </a:t>
            </a:r>
            <a:r>
              <a:rPr lang="ar-DZ" sz="2800" u="sng" dirty="0" smtClean="0">
                <a:solidFill>
                  <a:srgbClr val="FF0000"/>
                </a:solidFill>
              </a:rPr>
              <a:t>إبرام عقد</a:t>
            </a:r>
            <a:endParaRPr lang="en-US" sz="2800" u="sng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800600" y="685800"/>
            <a:ext cx="3695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الهدف: زيادة الربح</a:t>
            </a:r>
            <a:endParaRPr lang="en-US" sz="2800" u="sng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800600" y="1371600"/>
            <a:ext cx="3695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التفكير على المدى القصير</a:t>
            </a:r>
            <a:endParaRPr lang="en-US" sz="2800" u="sng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152422" y="3147030"/>
            <a:ext cx="59915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الهدف: المكانة التنافسية للمؤسسة </a:t>
            </a:r>
            <a:endParaRPr lang="en-US" sz="2800" u="sng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124200" y="3664353"/>
            <a:ext cx="59915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التفكير : المدى البعيد</a:t>
            </a:r>
            <a:endParaRPr lang="en-US" sz="2800" u="sng" dirty="0">
              <a:solidFill>
                <a:srgbClr val="FF0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177007" y="2462743"/>
            <a:ext cx="190148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DZ" sz="2800" dirty="0">
                <a:solidFill>
                  <a:prstClr val="black"/>
                </a:solidFill>
              </a:rPr>
              <a:t>مصلحة </a:t>
            </a:r>
            <a:r>
              <a:rPr lang="ar-DZ" sz="2800" dirty="0" smtClean="0">
                <a:solidFill>
                  <a:prstClr val="black"/>
                </a:solidFill>
              </a:rPr>
              <a:t>المدير: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7128917" y="152400"/>
            <a:ext cx="194957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DZ" sz="2800" dirty="0">
                <a:solidFill>
                  <a:prstClr val="black"/>
                </a:solidFill>
              </a:rPr>
              <a:t>مصلحة </a:t>
            </a:r>
            <a:r>
              <a:rPr lang="ar-DZ" sz="2800" dirty="0" smtClean="0">
                <a:solidFill>
                  <a:prstClr val="black"/>
                </a:solidFill>
              </a:rPr>
              <a:t>الملاك:</a:t>
            </a:r>
            <a:endParaRPr lang="en-US" dirty="0"/>
          </a:p>
        </p:txBody>
      </p:sp>
      <p:sp>
        <p:nvSpPr>
          <p:cNvPr id="10" name="Left Brace 9"/>
          <p:cNvSpPr/>
          <p:nvPr/>
        </p:nvSpPr>
        <p:spPr>
          <a:xfrm>
            <a:off x="3886200" y="414010"/>
            <a:ext cx="609600" cy="3624590"/>
          </a:xfrm>
          <a:prstGeom prst="leftBrac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609600" y="1828800"/>
            <a:ext cx="2819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اختلاف بين المصلحتين</a:t>
            </a:r>
            <a:endParaRPr lang="en-US" sz="2800" dirty="0"/>
          </a:p>
        </p:txBody>
      </p:sp>
      <p:sp>
        <p:nvSpPr>
          <p:cNvPr id="12" name="Down Arrow 11"/>
          <p:cNvSpPr/>
          <p:nvPr/>
        </p:nvSpPr>
        <p:spPr>
          <a:xfrm>
            <a:off x="1752600" y="2462743"/>
            <a:ext cx="838200" cy="111865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609600" y="3670250"/>
            <a:ext cx="2819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DZ" sz="2800" dirty="0" smtClean="0"/>
              <a:t>نزاع بين الطرفين</a:t>
            </a:r>
            <a:endParaRPr lang="en-US" sz="2800" dirty="0"/>
          </a:p>
        </p:txBody>
      </p:sp>
      <p:sp>
        <p:nvSpPr>
          <p:cNvPr id="14" name="TextBox 13"/>
          <p:cNvSpPr txBox="1"/>
          <p:nvPr/>
        </p:nvSpPr>
        <p:spPr>
          <a:xfrm>
            <a:off x="1484489" y="5400020"/>
            <a:ext cx="7391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العقد يقلص من النزاع (من خلال ما يأتي في البنود من اتفاق)</a:t>
            </a:r>
            <a:endParaRPr lang="en-US" sz="2800" u="sng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8609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8" grpId="0"/>
      <p:bldP spid="10" grpId="0" animBg="1"/>
      <p:bldP spid="11" grpId="0"/>
      <p:bldP spid="12" grpId="0" animBg="1"/>
      <p:bldP spid="13" grpId="0"/>
      <p:bldP spid="14" grpId="0"/>
    </p:bldLst>
  </p:timing>
</p:sld>
</file>

<file path=ppt/slides/slide2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239000" y="381000"/>
            <a:ext cx="2209800" cy="523220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علاقة الوكالة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1667931" y="1371600"/>
            <a:ext cx="773853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علاقة الوكالة هي عقد يلجأ من خلاله شخص أو أشخاص إلى خدمات شخص آخر ليقوم مكانهم بعمل معين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1667931" y="2819400"/>
            <a:ext cx="35898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تفويض لاتخاذ القرار</a:t>
            </a:r>
            <a:endParaRPr lang="en-US" sz="2800" dirty="0"/>
          </a:p>
        </p:txBody>
      </p:sp>
      <p:sp>
        <p:nvSpPr>
          <p:cNvPr id="5" name="Left Arrow 4"/>
          <p:cNvSpPr/>
          <p:nvPr/>
        </p:nvSpPr>
        <p:spPr>
          <a:xfrm>
            <a:off x="5545665" y="2700010"/>
            <a:ext cx="1219200" cy="7620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7239000" y="3820180"/>
            <a:ext cx="2362200" cy="523220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تكاليف الوكالة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380998" y="3820180"/>
            <a:ext cx="638386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هي التكاليف التي تتحملها المؤسسة من أجل حث الوكيل لخدمة مصلحة الملاك 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380999" y="4916507"/>
            <a:ext cx="638386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الأجور المرتفعة للمدير، تكاليف الرقابة، تكاليف الإجراءات القانونية، ....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464322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 animBg="1"/>
      <p:bldP spid="6" grpId="0" animBg="1"/>
      <p:bldP spid="7" grpId="0"/>
      <p:bldP spid="8" grpId="0"/>
    </p:bldLst>
  </p:timing>
</p:sld>
</file>

<file path=ppt/slides/slide2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0" y="381000"/>
            <a:ext cx="685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لا تستطيع كل المؤسسات تحمل هذه التكاليف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1447800" y="1600200"/>
            <a:ext cx="77159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المؤسسة الإدارية (شركة الأسهم) هي الوحيدة التي تستطيع   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4543777" y="2623810"/>
            <a:ext cx="2286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رأسمالها كبير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1648177" y="3176361"/>
            <a:ext cx="52013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تقسم التكاليف على عدد كبير من الملاك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1648177" y="3660574"/>
            <a:ext cx="52013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تناسب آليات الرقابة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1447800" y="4157285"/>
            <a:ext cx="52013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...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1682044" y="4953000"/>
            <a:ext cx="48090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المؤسسة الإدارية هي الأفضل</a:t>
            </a:r>
            <a:endParaRPr lang="en-US" sz="2800" dirty="0"/>
          </a:p>
        </p:txBody>
      </p:sp>
      <p:sp>
        <p:nvSpPr>
          <p:cNvPr id="9" name="Left Arrow 8"/>
          <p:cNvSpPr/>
          <p:nvPr/>
        </p:nvSpPr>
        <p:spPr>
          <a:xfrm>
            <a:off x="6667500" y="4795510"/>
            <a:ext cx="838200" cy="838200"/>
          </a:xfrm>
          <a:prstGeom prst="left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1965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 animBg="1"/>
    </p:bldLst>
  </p:timing>
</p:sld>
</file>

<file path=ppt/slides/slide2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0" y="228600"/>
            <a:ext cx="342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800" dirty="0" smtClean="0"/>
              <a:t>تذكير ب</a:t>
            </a:r>
            <a:r>
              <a:rPr lang="ar-DZ" sz="2800" dirty="0" smtClean="0"/>
              <a:t>مخرجات الفصل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1752600" y="914400"/>
            <a:ext cx="70104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بعد الانتهاء من هذا الفصل سيكون الطالب قادرا على أن :</a:t>
            </a:r>
            <a:endParaRPr lang="ar-SA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1143000" y="1915180"/>
            <a:ext cx="76200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يذكر مؤسسي نظرية حقوق الملكية ومؤسسي نظرية الوكالة</a:t>
            </a:r>
            <a:endParaRPr lang="ar-SA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2971800" y="2448580"/>
            <a:ext cx="57912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يفهم منطلق نظرية حقوق الملكية</a:t>
            </a:r>
            <a:endParaRPr lang="ar-SA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2971800" y="2981980"/>
            <a:ext cx="57912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يفهم موضوع نظرية الوكالة</a:t>
            </a:r>
            <a:endParaRPr lang="ar-SA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2971800" y="4048780"/>
            <a:ext cx="57912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يشرح عدم تناظر المعلومات</a:t>
            </a:r>
            <a:endParaRPr lang="ar-SA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2895600" y="4582180"/>
            <a:ext cx="57912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يشرح الانتهازية</a:t>
            </a:r>
            <a:endParaRPr lang="ar-SA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2971800" y="5115580"/>
            <a:ext cx="57912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يشرح عقد الوكالة وتكاليف الوكالة</a:t>
            </a:r>
            <a:endParaRPr lang="ar-SA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2971800" y="3515380"/>
            <a:ext cx="57912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يشرح خصائص وممارسات حقوق الملكية</a:t>
            </a:r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val="1658656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Number Placeholder 3"/>
          <p:cNvSpPr txBox="1">
            <a:spLocks noGrp="1"/>
          </p:cNvSpPr>
          <p:nvPr/>
        </p:nvSpPr>
        <p:spPr bwMode="auto">
          <a:xfrm>
            <a:off x="2105025" y="6376994"/>
            <a:ext cx="5715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rtl="0" eaLnBrk="1" hangingPunct="1"/>
            <a:fld id="{8F2478C0-7C04-42A0-8562-FCDBDB7BC492}" type="slidenum">
              <a:rPr lang="ar-SA" sz="1200" b="0">
                <a:solidFill>
                  <a:schemeClr val="bg1"/>
                </a:solidFill>
                <a:latin typeface="Calibri" pitchFamily="34" charset="0"/>
              </a:rPr>
              <a:pPr rtl="0" eaLnBrk="1" hangingPunct="1"/>
              <a:t>254</a:t>
            </a:fld>
            <a:endParaRPr lang="en-US" sz="1200" b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6387" name="عنوان 1"/>
          <p:cNvSpPr>
            <a:spLocks/>
          </p:cNvSpPr>
          <p:nvPr/>
        </p:nvSpPr>
        <p:spPr bwMode="auto">
          <a:xfrm>
            <a:off x="838200" y="549277"/>
            <a:ext cx="85344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endParaRPr lang="ar-SA" sz="6400" b="0">
              <a:solidFill>
                <a:srgbClr val="376092"/>
              </a:solidFill>
              <a:latin typeface="Calibri" pitchFamily="34" charset="0"/>
              <a:cs typeface="AL-Battar" pitchFamily="2" charset="-78"/>
            </a:endParaRPr>
          </a:p>
        </p:txBody>
      </p:sp>
      <p:sp>
        <p:nvSpPr>
          <p:cNvPr id="16388" name="عنصر نائب للمحتوى 2"/>
          <p:cNvSpPr>
            <a:spLocks/>
          </p:cNvSpPr>
          <p:nvPr/>
        </p:nvSpPr>
        <p:spPr bwMode="auto">
          <a:xfrm>
            <a:off x="1020766" y="1447800"/>
            <a:ext cx="8504237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73050" indent="-273050" algn="just">
              <a:spcBef>
                <a:spcPct val="20000"/>
              </a:spcBef>
              <a:buFont typeface="Arial" pitchFamily="34" charset="0"/>
              <a:buChar char="•"/>
            </a:pPr>
            <a:endParaRPr lang="ar-SA" sz="3000" b="0">
              <a:solidFill>
                <a:srgbClr val="376092"/>
              </a:solidFill>
              <a:latin typeface="Calibri" pitchFamily="34" charset="0"/>
              <a:cs typeface="AL-Mohanad Bold" pitchFamily="2" charset="-78"/>
            </a:endParaRPr>
          </a:p>
        </p:txBody>
      </p:sp>
      <p:sp>
        <p:nvSpPr>
          <p:cNvPr id="6" name="Title 1"/>
          <p:cNvSpPr>
            <a:spLocks/>
          </p:cNvSpPr>
          <p:nvPr/>
        </p:nvSpPr>
        <p:spPr bwMode="auto">
          <a:xfrm>
            <a:off x="838200" y="120650"/>
            <a:ext cx="85344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endParaRPr lang="ar-SA" sz="6400" b="0">
              <a:solidFill>
                <a:srgbClr val="376092"/>
              </a:solidFill>
              <a:latin typeface="Calibri" pitchFamily="34" charset="0"/>
              <a:cs typeface="AL-Battar" pitchFamily="2" charset="-78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 idx="4294967295"/>
          </p:nvPr>
        </p:nvSpPr>
        <p:spPr>
          <a:xfrm>
            <a:off x="381001" y="2971800"/>
            <a:ext cx="8991600" cy="1143000"/>
          </a:xfr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 eaLnBrk="1" hangingPunct="1"/>
            <a:r>
              <a:rPr lang="ar-SA" sz="4000" dirty="0" smtClean="0">
                <a:solidFill>
                  <a:schemeClr val="accent5">
                    <a:lumMod val="75000"/>
                  </a:schemeClr>
                </a:solidFill>
                <a:cs typeface="Arial" pitchFamily="34" charset="0"/>
              </a:rPr>
              <a:t>مع </a:t>
            </a:r>
            <a:r>
              <a:rPr lang="ar-SA" sz="4000" dirty="0">
                <a:solidFill>
                  <a:schemeClr val="accent5">
                    <a:lumMod val="75000"/>
                  </a:schemeClr>
                </a:solidFill>
                <a:cs typeface="Arial" pitchFamily="34" charset="0"/>
              </a:rPr>
              <a:t>تمنياتي للجميع بالنجاح </a:t>
            </a:r>
            <a:r>
              <a:rPr lang="ar-SA" sz="4000" dirty="0" smtClean="0">
                <a:solidFill>
                  <a:schemeClr val="accent5">
                    <a:lumMod val="75000"/>
                  </a:schemeClr>
                </a:solidFill>
                <a:cs typeface="Arial" pitchFamily="34" charset="0"/>
              </a:rPr>
              <a:t>والتوفيق</a:t>
            </a:r>
          </a:p>
        </p:txBody>
      </p:sp>
    </p:spTree>
    <p:extLst>
      <p:ext uri="{BB962C8B-B14F-4D97-AF65-F5344CB8AC3E}">
        <p14:creationId xmlns:p14="http://schemas.microsoft.com/office/powerpoint/2010/main" val="3057495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6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3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6"/>
            <a:ext cx="2689226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3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606055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31"/>
            <a:ext cx="8420100" cy="1470025"/>
          </a:xfrm>
        </p:spPr>
        <p:txBody>
          <a:bodyPr/>
          <a:lstStyle/>
          <a:p>
            <a:pPr eaLnBrk="1" hangingPunct="1"/>
            <a:r>
              <a:rPr lang="ar-DZ" dirty="0" err="1" smtClean="0">
                <a:solidFill>
                  <a:srgbClr val="376092"/>
                </a:solidFill>
                <a:cs typeface="Arial" pitchFamily="34" charset="0"/>
              </a:rPr>
              <a:t>ليات</a:t>
            </a:r>
            <a:r>
              <a:rPr lang="ar-DZ" dirty="0" smtClean="0">
                <a:solidFill>
                  <a:srgbClr val="376092"/>
                </a:solidFill>
                <a:cs typeface="Arial" pitchFamily="34" charset="0"/>
              </a:rPr>
              <a:t> أن تتواجد</a:t>
            </a:r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256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3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latin typeface="Calibri" pitchFamily="34" charset="0"/>
              </a:rPr>
              <a:t>	</a:t>
            </a:r>
            <a:endParaRPr lang="en-US" sz="2400" dirty="0"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6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7432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9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256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 bwMode="auto">
          <a:xfrm>
            <a:off x="422032" y="3124200"/>
            <a:ext cx="4706815" cy="9905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700" b="1" i="0" u="none" strike="noStrike" kern="0" cap="none" spc="50" normalizeH="0" baseline="0" noProof="0" dirty="0" smtClean="0">
              <a:ln w="11430"/>
              <a:gradFill>
                <a:gsLst>
                  <a:gs pos="25000">
                    <a:srgbClr val="C0504D">
                      <a:satMod val="155000"/>
                    </a:srgbClr>
                  </a:gs>
                  <a:gs pos="100000">
                    <a:srgbClr val="C0504D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AYM Wadiy S_U normal.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700" b="1" i="0" u="none" strike="noStrike" kern="0" cap="none" spc="50" normalizeH="0" baseline="0" noProof="0" dirty="0">
              <a:ln w="11430"/>
              <a:gradFill>
                <a:gsLst>
                  <a:gs pos="25000">
                    <a:srgbClr val="C0504D">
                      <a:satMod val="155000"/>
                    </a:srgbClr>
                  </a:gs>
                  <a:gs pos="100000">
                    <a:srgbClr val="C0504D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AYM Wadiy S_U normal."/>
              <a:cs typeface="Times New Roman" pitchFamily="18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DZ" sz="4000" b="1" i="0" u="none" strike="noStrike" kern="0" cap="none" spc="50" normalizeH="0" baseline="0" noProof="0" dirty="0" smtClean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</a:rPr>
              <a:t>نظرية المنظمات</a:t>
            </a:r>
            <a:endParaRPr kumimoji="0" lang="en-US" sz="4000" b="1" i="0" u="none" strike="noStrike" kern="0" cap="none" spc="50" normalizeH="0" baseline="0" noProof="0" dirty="0" smtClean="0">
              <a:ln w="11430"/>
              <a:gradFill>
                <a:gsLst>
                  <a:gs pos="25000">
                    <a:srgbClr val="C0504D">
                      <a:satMod val="155000"/>
                    </a:srgbClr>
                  </a:gs>
                  <a:gs pos="100000">
                    <a:srgbClr val="C0504D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EG" sz="1800" b="1" i="0" u="none" strike="noStrike" kern="0" cap="none" spc="50" normalizeH="0" baseline="0" noProof="0" dirty="0" smtClean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Calibri" pitchFamily="34" charset="0"/>
                <a:cs typeface="Times New Roman" pitchFamily="18" charset="0"/>
              </a:rPr>
              <a:t/>
            </a:r>
            <a:br>
              <a:rPr kumimoji="0" lang="ar-EG" sz="1800" b="1" i="0" u="none" strike="noStrike" kern="0" cap="none" spc="50" normalizeH="0" baseline="0" noProof="0" dirty="0" smtClean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Calibri" pitchFamily="34" charset="0"/>
                <a:cs typeface="Times New Roman" pitchFamily="18" charset="0"/>
              </a:rPr>
            </a:br>
            <a:endParaRPr kumimoji="0" lang="en-US" sz="1700" b="1" i="0" u="none" strike="noStrike" kern="0" cap="none" spc="50" normalizeH="0" baseline="0" noProof="0" dirty="0" smtClean="0">
              <a:ln w="11430"/>
              <a:gradFill>
                <a:gsLst>
                  <a:gs pos="25000">
                    <a:srgbClr val="C0504D">
                      <a:satMod val="155000"/>
                    </a:srgbClr>
                  </a:gs>
                  <a:gs pos="100000">
                    <a:srgbClr val="C0504D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Calibri" pitchFamily="34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6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itchFamily="34" charset="0"/>
                <a:cs typeface="Times New Roman" pitchFamily="18" charset="0"/>
              </a:rPr>
              <a:t>أ.د عيسى </a:t>
            </a:r>
            <a:r>
              <a:rPr kumimoji="0" lang="ar-SA" sz="2600" b="1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itchFamily="34" charset="0"/>
                <a:cs typeface="Times New Roman" pitchFamily="18" charset="0"/>
              </a:rPr>
              <a:t>حيرش</a:t>
            </a:r>
            <a:endParaRPr kumimoji="0" lang="en-US" sz="26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itchFamily="34" charset="0"/>
              <a:cs typeface="Times New Roman" pitchFamily="18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600" b="1" i="0" u="none" strike="noStrike" kern="0" cap="none" spc="50" normalizeH="0" baseline="0" noProof="0" dirty="0">
              <a:ln w="11430"/>
              <a:gradFill>
                <a:gsLst>
                  <a:gs pos="25000">
                    <a:srgbClr val="C0504D">
                      <a:satMod val="155000"/>
                    </a:srgbClr>
                  </a:gs>
                  <a:gs pos="100000">
                    <a:srgbClr val="C0504D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4265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1" y="6356356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257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Title 4"/>
          <p:cNvSpPr txBox="1">
            <a:spLocks/>
          </p:cNvSpPr>
          <p:nvPr/>
        </p:nvSpPr>
        <p:spPr bwMode="auto">
          <a:xfrm>
            <a:off x="838200" y="2339979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Arial" charset="0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DZ" sz="4400" b="1" i="0" u="sng" strike="noStrike" kern="1200" spc="50" normalizeH="0" baseline="0" noProof="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Simplified Arabic" pitchFamily="18" charset="-78"/>
                <a:ea typeface="+mj-ea"/>
                <a:cs typeface="Times New Roman"/>
              </a:rPr>
              <a:t>المحاضرة </a:t>
            </a:r>
            <a:r>
              <a:rPr kumimoji="0" lang="ar-SA" sz="4400" b="1" i="0" u="sng" strike="noStrike" kern="1200" spc="50" normalizeH="0" baseline="0" noProof="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Simplified Arabic" pitchFamily="18" charset="-78"/>
                <a:ea typeface="+mj-ea"/>
                <a:cs typeface="Times New Roman"/>
              </a:rPr>
              <a:t>العاشرة</a:t>
            </a:r>
            <a:endParaRPr kumimoji="0" lang="en-US" sz="4400" b="1" i="0" u="sng" strike="noStrike" kern="1200" spc="50" normalizeH="0" baseline="0" noProof="0" dirty="0">
              <a:ln w="11430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Simplified Arabic" pitchFamily="18" charset="-78"/>
              <a:ea typeface="+mj-ea"/>
            </a:endParaRPr>
          </a:p>
        </p:txBody>
      </p:sp>
      <p:sp>
        <p:nvSpPr>
          <p:cNvPr id="6" name="Title 4"/>
          <p:cNvSpPr txBox="1">
            <a:spLocks/>
          </p:cNvSpPr>
          <p:nvPr/>
        </p:nvSpPr>
        <p:spPr bwMode="auto">
          <a:xfrm>
            <a:off x="1453661" y="3810004"/>
            <a:ext cx="6541477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ar-DZ" sz="4400" b="1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e_AlMateen" pitchFamily="2" charset="-78"/>
                <a:ea typeface="+mj-ea"/>
                <a:cs typeface="+mj-cs"/>
              </a:rPr>
              <a:t>النظريات الحديثة</a:t>
            </a:r>
            <a:endParaRPr lang="ar-SA" sz="4400" b="1" spc="50" dirty="0">
              <a:ln w="11430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e_AlMateen" pitchFamily="2" charset="-78"/>
              <a:ea typeface="+mj-ea"/>
              <a:cs typeface="+mj-cs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667000" y="4682113"/>
            <a:ext cx="3657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3600" dirty="0" smtClean="0"/>
              <a:t>(أهمها نظرية النظم) 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444850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45389" y="271790"/>
            <a:ext cx="3186289" cy="523220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تسمية النظريات الحديثة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3276600" y="1033790"/>
            <a:ext cx="51674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لا يجب فهمها بالنظريات الحالية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5719233" y="2710190"/>
            <a:ext cx="36434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النظريات الحديثة كثيرة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1893711" y="1751743"/>
            <a:ext cx="64628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فهي توصف بالحديثة مقارنة بالنظريات التقليدية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2667000" y="3581400"/>
            <a:ext cx="666467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هي تلك التي تركز على قابلية المنظمة للتأقلم والتطور على عكس النظريات التقليدية 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1981201" y="4682261"/>
            <a:ext cx="72559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أهم وأشهر وأول هذه النظريات : نظرية النظم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1919112" y="5334000"/>
            <a:ext cx="72559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نكتفي بدراستها ولا نتطرق للنظريات الأخرى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40700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8" grpId="0"/>
    </p:bldLst>
  </p:timing>
</p:sld>
</file>

<file path=ppt/slides/slide2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029200" y="228600"/>
            <a:ext cx="342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مخرجات الفصل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533400" y="1033790"/>
            <a:ext cx="80630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بعد الانتهاء من هذا الفصل ينتظر من الطالب أن يكون قادرا على أن: 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5449711" y="2081338"/>
            <a:ext cx="304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يذكر عناصر النظام 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4289778" y="2786894"/>
            <a:ext cx="42079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يشرح كيفية تأقلم النظام مع البيئة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3127021" y="3581400"/>
            <a:ext cx="53594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يدرك أهمية نظرية النظم بالنسبة لفهم المنظمة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049686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</p:bldLst>
  </p:timing>
</p:sld>
</file>

<file path=ppt/slides/slide2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18740" y="235353"/>
            <a:ext cx="342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DZ" sz="2800" dirty="0" smtClean="0"/>
              <a:t>محتوى الفصل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5212644" y="927907"/>
            <a:ext cx="342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نظرية النظم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5212644" y="1434698"/>
            <a:ext cx="342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مؤسس نظرية النظم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5792610" y="2057400"/>
            <a:ext cx="28490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شكل النظام</a:t>
            </a:r>
            <a:endParaRPr lang="en-US" sz="2800" dirty="0"/>
          </a:p>
        </p:txBody>
      </p:sp>
      <p:sp>
        <p:nvSpPr>
          <p:cNvPr id="6" name="Rectangle 5"/>
          <p:cNvSpPr/>
          <p:nvPr/>
        </p:nvSpPr>
        <p:spPr>
          <a:xfrm>
            <a:off x="6664673" y="3124200"/>
            <a:ext cx="1905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DZ" sz="2800" dirty="0" smtClean="0">
                <a:solidFill>
                  <a:prstClr val="black"/>
                </a:solidFill>
              </a:rPr>
              <a:t>أنواع النظم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6664673" y="2559151"/>
            <a:ext cx="1905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DZ" sz="2800" dirty="0" smtClean="0">
                <a:solidFill>
                  <a:prstClr val="black"/>
                </a:solidFill>
              </a:rPr>
              <a:t>هدف النظم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5634566" y="3647420"/>
            <a:ext cx="28575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DZ" sz="2800" dirty="0" smtClean="0">
                <a:solidFill>
                  <a:prstClr val="black"/>
                </a:solidFill>
              </a:rPr>
              <a:t>المنظمة نظام مفتوح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216394" y="4170640"/>
            <a:ext cx="43546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دور نظرية النظم في نظرية المنظمة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422420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2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867400" y="228600"/>
            <a:ext cx="2590800" cy="523220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نظرية النظم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2895600" y="1219200"/>
            <a:ext cx="5562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في التحليل : الظاهرة = مجموعة من الأجزاء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3773311" y="4648200"/>
            <a:ext cx="5562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في التحليل : الكل= مجموع الأجزاء</a:t>
            </a:r>
            <a:endParaRPr lang="en-US" sz="2800" dirty="0"/>
          </a:p>
        </p:txBody>
      </p:sp>
      <p:sp>
        <p:nvSpPr>
          <p:cNvPr id="3" name="Oval 2"/>
          <p:cNvSpPr/>
          <p:nvPr/>
        </p:nvSpPr>
        <p:spPr>
          <a:xfrm>
            <a:off x="1752600" y="2343855"/>
            <a:ext cx="2895600" cy="24384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/>
          <p:cNvSpPr/>
          <p:nvPr/>
        </p:nvSpPr>
        <p:spPr>
          <a:xfrm>
            <a:off x="2057400" y="2496255"/>
            <a:ext cx="990600" cy="1295400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</a:t>
            </a:r>
            <a:endParaRPr lang="en-US" dirty="0"/>
          </a:p>
        </p:txBody>
      </p:sp>
      <p:sp>
        <p:nvSpPr>
          <p:cNvPr id="11" name="Oval 10"/>
          <p:cNvSpPr/>
          <p:nvPr/>
        </p:nvSpPr>
        <p:spPr>
          <a:xfrm>
            <a:off x="2971800" y="3630788"/>
            <a:ext cx="990600" cy="114300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</a:t>
            </a:r>
            <a:endParaRPr lang="en-US" dirty="0"/>
          </a:p>
        </p:txBody>
      </p:sp>
      <p:sp>
        <p:nvSpPr>
          <p:cNvPr id="12" name="Oval 11"/>
          <p:cNvSpPr/>
          <p:nvPr/>
        </p:nvSpPr>
        <p:spPr>
          <a:xfrm>
            <a:off x="3352800" y="2672644"/>
            <a:ext cx="990600" cy="890411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971800" y="1962855"/>
            <a:ext cx="11430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T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3636432" y="5337930"/>
            <a:ext cx="25357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2800" dirty="0" smtClean="0"/>
              <a:t>T = A + B + C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402929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3" grpId="0" animBg="1"/>
      <p:bldP spid="4" grpId="0" animBg="1"/>
      <p:bldP spid="11" grpId="0" animBg="1"/>
      <p:bldP spid="12" grpId="0" animBg="1"/>
      <p:bldP spid="13" grpId="0"/>
      <p:bldP spid="14" grpId="0"/>
    </p:bldLst>
  </p:timing>
</p:sld>
</file>

<file path=ppt/slides/slide2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01244" y="832116"/>
            <a:ext cx="5562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يستعمل التحليل  العقل والمنطق والقياس ...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3124200" y="1604548"/>
            <a:ext cx="533964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يتمثل التحليل في دراسة الأجزاء المكونة للكل من أجل فهم الظاهرة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832556" y="4343400"/>
            <a:ext cx="7696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هذا الذي أدى إلى فهم الكثير من الأمور التي تحيط بنا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809978" y="5150849"/>
            <a:ext cx="7696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هذا الذي أدى إلى الاكتشافات الكثيرة والعظيمة التي توصل إليها الإنسان خلال قرون قصيرة</a:t>
            </a:r>
            <a:endParaRPr lang="en-US" sz="2800" dirty="0"/>
          </a:p>
        </p:txBody>
      </p:sp>
      <p:sp>
        <p:nvSpPr>
          <p:cNvPr id="6" name="Oval 5"/>
          <p:cNvSpPr/>
          <p:nvPr/>
        </p:nvSpPr>
        <p:spPr>
          <a:xfrm>
            <a:off x="452967" y="2327609"/>
            <a:ext cx="2095500" cy="172933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673546" y="2435692"/>
            <a:ext cx="716882" cy="918710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</a:t>
            </a:r>
            <a:endParaRPr lang="en-US" dirty="0"/>
          </a:p>
        </p:txBody>
      </p:sp>
      <p:sp>
        <p:nvSpPr>
          <p:cNvPr id="8" name="Oval 7"/>
          <p:cNvSpPr/>
          <p:nvPr/>
        </p:nvSpPr>
        <p:spPr>
          <a:xfrm>
            <a:off x="1335283" y="3240314"/>
            <a:ext cx="716882" cy="810626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</a:t>
            </a:r>
            <a:endParaRPr lang="en-US" dirty="0"/>
          </a:p>
        </p:txBody>
      </p:sp>
      <p:sp>
        <p:nvSpPr>
          <p:cNvPr id="9" name="Oval 8"/>
          <p:cNvSpPr/>
          <p:nvPr/>
        </p:nvSpPr>
        <p:spPr>
          <a:xfrm>
            <a:off x="1611006" y="2560789"/>
            <a:ext cx="716882" cy="631488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335283" y="2057400"/>
            <a:ext cx="827171" cy="270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806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9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4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/>
    </p:bldLst>
  </p:timing>
</p:sld>
</file>

<file path=ppt/slides/slide2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66800" y="695980"/>
            <a:ext cx="7391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مع تطور المجتمعات وزيادة الصناعات وحجم المنظمات ...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1066800" y="1524000"/>
            <a:ext cx="7391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ازداد تعقيد  الظواهر وصار تحليلها  صعبا وغير </a:t>
            </a:r>
            <a:r>
              <a:rPr lang="ar-DZ" sz="2800" dirty="0"/>
              <a:t>كاف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1143000" y="3505200"/>
            <a:ext cx="7391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ظهرت الحاجة إلى كيفية تفكير أخرى وتصور آخر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3429000" y="2438400"/>
            <a:ext cx="5105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ازداد تداخل العناصر المكونة فيما بينها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1143000" y="4495800"/>
            <a:ext cx="7391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وهذا ما جاءت به نظرية النظم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689899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2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24200" y="1316568"/>
            <a:ext cx="6096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في 1947 نشر كتاب النظرية العامة للنظم</a:t>
            </a:r>
            <a:r>
              <a:rPr lang="en-US" sz="2800" dirty="0" smtClean="0"/>
              <a:t> </a:t>
            </a:r>
            <a:r>
              <a:rPr lang="ar-DZ" sz="2800" dirty="0" smtClean="0"/>
              <a:t> لـصاحبه</a:t>
            </a:r>
            <a:endParaRPr lang="en-US" sz="2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741515"/>
            <a:ext cx="2286000" cy="34375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4418275" y="1915244"/>
            <a:ext cx="36556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cap="all" dirty="0" err="1" smtClean="0"/>
              <a:t>Ludwick</a:t>
            </a:r>
            <a:r>
              <a:rPr lang="en-US" b="1" cap="all" dirty="0" smtClean="0"/>
              <a:t> Von </a:t>
            </a:r>
            <a:r>
              <a:rPr lang="en-US" b="1" cap="all" dirty="0" err="1" smtClean="0"/>
              <a:t>bertalanffy</a:t>
            </a:r>
            <a:endParaRPr lang="en-US" b="1" cap="all" dirty="0"/>
          </a:p>
        </p:txBody>
      </p:sp>
      <p:sp>
        <p:nvSpPr>
          <p:cNvPr id="5" name="TextBox 4"/>
          <p:cNvSpPr txBox="1"/>
          <p:nvPr/>
        </p:nvSpPr>
        <p:spPr>
          <a:xfrm>
            <a:off x="5458178" y="3534154"/>
            <a:ext cx="3733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مختص في عالم الأحياء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4049015" y="4191000"/>
            <a:ext cx="50997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هو من أدخل مفهوم النظام والتفكير النظمي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5387117" y="4916422"/>
            <a:ext cx="3733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وهو من أسس لنظرية النظم</a:t>
            </a:r>
            <a:endParaRPr lang="en-US" sz="2800" dirty="0"/>
          </a:p>
        </p:txBody>
      </p:sp>
      <p:sp>
        <p:nvSpPr>
          <p:cNvPr id="8" name="Rectangle 7"/>
          <p:cNvSpPr/>
          <p:nvPr/>
        </p:nvSpPr>
        <p:spPr>
          <a:xfrm>
            <a:off x="4670395" y="2460312"/>
            <a:ext cx="33394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/>
            <a:r>
              <a:rPr lang="fr-FR" b="1" cap="all" dirty="0"/>
              <a:t>GENERAL </a:t>
            </a:r>
            <a:r>
              <a:rPr lang="fr-FR" b="1" cap="all" dirty="0" smtClean="0"/>
              <a:t>SYSTEM</a:t>
            </a:r>
            <a:r>
              <a:rPr lang="ar-DZ" b="1" cap="all" dirty="0" smtClean="0"/>
              <a:t> </a:t>
            </a:r>
            <a:r>
              <a:rPr lang="fr-FR" b="1" cap="all" dirty="0" smtClean="0"/>
              <a:t>THEORY</a:t>
            </a:r>
            <a:endParaRPr lang="en-US" b="1" cap="all" dirty="0"/>
          </a:p>
        </p:txBody>
      </p:sp>
      <p:sp>
        <p:nvSpPr>
          <p:cNvPr id="9" name="TextBox 8"/>
          <p:cNvSpPr txBox="1"/>
          <p:nvPr/>
        </p:nvSpPr>
        <p:spPr>
          <a:xfrm>
            <a:off x="4379215" y="2861797"/>
            <a:ext cx="3733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DZ" sz="2800" dirty="0" smtClean="0"/>
              <a:t>النظرية العامة للنظم</a:t>
            </a:r>
            <a:endParaRPr lang="en-US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5791200" y="457200"/>
            <a:ext cx="3429000" cy="523220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مؤسس نظرية النظم</a:t>
            </a:r>
            <a:endParaRPr lang="en-US" sz="2800" dirty="0"/>
          </a:p>
        </p:txBody>
      </p:sp>
      <p:sp>
        <p:nvSpPr>
          <p:cNvPr id="13" name="TextBox 12"/>
          <p:cNvSpPr txBox="1"/>
          <p:nvPr/>
        </p:nvSpPr>
        <p:spPr>
          <a:xfrm>
            <a:off x="-114300" y="4254702"/>
            <a:ext cx="3429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1901-1972</a:t>
            </a:r>
            <a:endParaRPr lang="en-US" sz="2000" dirty="0"/>
          </a:p>
        </p:txBody>
      </p:sp>
      <p:sp>
        <p:nvSpPr>
          <p:cNvPr id="14" name="TextBox 13"/>
          <p:cNvSpPr txBox="1"/>
          <p:nvPr/>
        </p:nvSpPr>
        <p:spPr>
          <a:xfrm>
            <a:off x="0" y="4714220"/>
            <a:ext cx="304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DZ" sz="2800" dirty="0" smtClean="0"/>
              <a:t>أصله من النمسة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799823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6" grpId="0"/>
      <p:bldP spid="7" grpId="0"/>
      <p:bldP spid="8" grpId="0"/>
      <p:bldP spid="9" grpId="0"/>
      <p:bldP spid="13" grpId="0"/>
      <p:bldP spid="14" grpId="0"/>
    </p:bldLst>
  </p:timing>
</p:sld>
</file>

<file path=ppt/slides/slide2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181600" y="457200"/>
            <a:ext cx="30282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ترى نظرية النظم أن: </a:t>
            </a:r>
            <a:endParaRPr lang="en-US" sz="2800" dirty="0"/>
          </a:p>
        </p:txBody>
      </p:sp>
      <p:sp>
        <p:nvSpPr>
          <p:cNvPr id="3" name="Rectangle 2"/>
          <p:cNvSpPr/>
          <p:nvPr/>
        </p:nvSpPr>
        <p:spPr>
          <a:xfrm>
            <a:off x="2400300" y="1468265"/>
            <a:ext cx="55626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DZ" sz="2800" dirty="0">
                <a:solidFill>
                  <a:prstClr val="black"/>
                </a:solidFill>
              </a:rPr>
              <a:t>الكل </a:t>
            </a:r>
            <a:r>
              <a:rPr lang="ar-DZ" sz="2800" dirty="0" smtClean="0">
                <a:solidFill>
                  <a:prstClr val="black"/>
                </a:solidFill>
              </a:rPr>
              <a:t>عبارة عن مجموعة من  </a:t>
            </a:r>
            <a:r>
              <a:rPr lang="ar-DZ" sz="2800" dirty="0">
                <a:solidFill>
                  <a:prstClr val="black"/>
                </a:solidFill>
              </a:rPr>
              <a:t>الأجزاء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1714500" y="2262818"/>
            <a:ext cx="627944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DZ" sz="2800" dirty="0" smtClean="0">
                <a:solidFill>
                  <a:prstClr val="black"/>
                </a:solidFill>
              </a:rPr>
              <a:t>النظام = مجموعة من العاصر </a:t>
            </a:r>
            <a:r>
              <a:rPr lang="ar-DZ" sz="2800" dirty="0" smtClean="0">
                <a:solidFill>
                  <a:srgbClr val="FF0000"/>
                </a:solidFill>
              </a:rPr>
              <a:t>المتفاعلة</a:t>
            </a:r>
            <a:r>
              <a:rPr lang="ar-DZ" sz="2800" dirty="0" smtClean="0">
                <a:solidFill>
                  <a:prstClr val="black"/>
                </a:solidFill>
              </a:rPr>
              <a:t> مع بعضها من أجل تحقيق هدف معين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76200" y="3420533"/>
            <a:ext cx="77343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في نظرية النظم : كل جزء من النظام هو نظام في نفس الوقت</a:t>
            </a:r>
            <a:endParaRPr lang="en-US" sz="2800" dirty="0"/>
          </a:p>
        </p:txBody>
      </p:sp>
      <p:sp>
        <p:nvSpPr>
          <p:cNvPr id="23" name="TextBox 22"/>
          <p:cNvSpPr txBox="1"/>
          <p:nvPr/>
        </p:nvSpPr>
        <p:spPr>
          <a:xfrm>
            <a:off x="2247899" y="4114800"/>
            <a:ext cx="55738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النظام عبارة عن مجموعة من نظم صغيرة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969878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5" grpId="0"/>
      <p:bldP spid="22" grpId="0"/>
      <p:bldP spid="23" grpId="0"/>
    </p:bldLst>
  </p:timing>
</p:sld>
</file>

<file path=ppt/slides/slide2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33789" y="4651274"/>
            <a:ext cx="5562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في نظرية النظم : الكل أكثر من مجموع الأجزاء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2245078" y="5105400"/>
            <a:ext cx="27841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DZ" sz="2800" dirty="0" smtClean="0"/>
              <a:t>2 + 2 = 5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2438400" y="397077"/>
            <a:ext cx="5562600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بهذه الكيفية اصبح كل شيء عبارة عن نظام : 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3795183" y="2971800"/>
            <a:ext cx="28490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المنظمة نظام</a:t>
            </a:r>
            <a:endParaRPr lang="en-US" sz="2800" dirty="0"/>
          </a:p>
        </p:txBody>
      </p:sp>
      <p:sp>
        <p:nvSpPr>
          <p:cNvPr id="7" name="Rectangle 6"/>
          <p:cNvSpPr/>
          <p:nvPr/>
        </p:nvSpPr>
        <p:spPr>
          <a:xfrm>
            <a:off x="5815396" y="1198942"/>
            <a:ext cx="173316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DZ" sz="2800" dirty="0">
                <a:solidFill>
                  <a:prstClr val="black"/>
                </a:solidFill>
              </a:rPr>
              <a:t>الأسرة نظام، 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4883546" y="1801460"/>
            <a:ext cx="141737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DZ" sz="2800" dirty="0">
                <a:solidFill>
                  <a:prstClr val="black"/>
                </a:solidFill>
              </a:rPr>
              <a:t>الدولة نظام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3152162" y="2326923"/>
            <a:ext cx="169469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DZ" sz="2800" dirty="0">
                <a:solidFill>
                  <a:prstClr val="black"/>
                </a:solidFill>
              </a:rPr>
              <a:t>الحكومة نظام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3013648" y="1193904"/>
            <a:ext cx="220605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DZ" sz="2800" dirty="0">
                <a:solidFill>
                  <a:prstClr val="black"/>
                </a:solidFill>
              </a:rPr>
              <a:t>جسم الإنسان نظام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7010400" y="1803703"/>
            <a:ext cx="220445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DZ" sz="2800" dirty="0">
                <a:solidFill>
                  <a:prstClr val="black"/>
                </a:solidFill>
              </a:rPr>
              <a:t>النص الأدبي نظام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4993753" y="2326923"/>
            <a:ext cx="422109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DZ" sz="2800" dirty="0">
                <a:solidFill>
                  <a:prstClr val="black"/>
                </a:solidFill>
              </a:rPr>
              <a:t>الخطة الدراسية  نظام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8012289" y="1277988"/>
            <a:ext cx="151676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DZ" sz="2800" dirty="0">
                <a:solidFill>
                  <a:prstClr val="black"/>
                </a:solidFill>
              </a:rPr>
              <a:t>الكون نظام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1748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 override="childStyle">
                                        <p:cTn id="6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3" grpId="1"/>
      <p:bldP spid="4" grpId="0" animBg="1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2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2169053" y="1473876"/>
            <a:ext cx="4572000" cy="4114800"/>
          </a:xfrm>
          <a:prstGeom prst="ellipse">
            <a:avLst/>
          </a:prstGeom>
          <a:solidFill>
            <a:srgbClr val="FFC000"/>
          </a:solidFill>
          <a:ln cmpd="dbl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val 2"/>
          <p:cNvSpPr/>
          <p:nvPr/>
        </p:nvSpPr>
        <p:spPr>
          <a:xfrm>
            <a:off x="2176727" y="2584450"/>
            <a:ext cx="1295400" cy="1143000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/>
          <p:cNvSpPr/>
          <p:nvPr/>
        </p:nvSpPr>
        <p:spPr>
          <a:xfrm>
            <a:off x="2963334" y="4049096"/>
            <a:ext cx="1105693" cy="1326099"/>
          </a:xfrm>
          <a:prstGeom prst="ellipse">
            <a:avLst/>
          </a:prstGeom>
          <a:ln>
            <a:headEnd type="triangle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3633391" y="1473876"/>
            <a:ext cx="1799166" cy="1943100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4345915" y="4288876"/>
            <a:ext cx="1571228" cy="1066800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5223227" y="3056930"/>
            <a:ext cx="1321506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533400" y="1089680"/>
            <a:ext cx="152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النظام 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8305800" y="4276523"/>
            <a:ext cx="1295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العناصر </a:t>
            </a:r>
            <a:endParaRPr lang="en-US" sz="2800" dirty="0"/>
          </a:p>
        </p:txBody>
      </p:sp>
      <p:cxnSp>
        <p:nvCxnSpPr>
          <p:cNvPr id="13" name="Straight Arrow Connector 12"/>
          <p:cNvCxnSpPr>
            <a:stCxn id="9" idx="1"/>
            <a:endCxn id="5" idx="6"/>
          </p:cNvCxnSpPr>
          <p:nvPr/>
        </p:nvCxnSpPr>
        <p:spPr>
          <a:xfrm flipH="1" flipV="1">
            <a:off x="5432557" y="2445426"/>
            <a:ext cx="2873243" cy="209270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9" idx="1"/>
            <a:endCxn id="7" idx="6"/>
          </p:cNvCxnSpPr>
          <p:nvPr/>
        </p:nvCxnSpPr>
        <p:spPr>
          <a:xfrm flipH="1" flipV="1">
            <a:off x="6544733" y="3590330"/>
            <a:ext cx="1761067" cy="94780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9" idx="1"/>
            <a:endCxn id="6" idx="6"/>
          </p:cNvCxnSpPr>
          <p:nvPr/>
        </p:nvCxnSpPr>
        <p:spPr>
          <a:xfrm flipH="1">
            <a:off x="5917143" y="4538133"/>
            <a:ext cx="2388657" cy="28414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stCxn id="9" idx="1"/>
            <a:endCxn id="4" idx="7"/>
          </p:cNvCxnSpPr>
          <p:nvPr/>
        </p:nvCxnSpPr>
        <p:spPr>
          <a:xfrm flipH="1" flipV="1">
            <a:off x="3907102" y="4243299"/>
            <a:ext cx="4398698" cy="29483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stCxn id="9" idx="1"/>
            <a:endCxn id="3" idx="5"/>
          </p:cNvCxnSpPr>
          <p:nvPr/>
        </p:nvCxnSpPr>
        <p:spPr>
          <a:xfrm flipH="1" flipV="1">
            <a:off x="3282420" y="3560062"/>
            <a:ext cx="5023380" cy="97807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>
            <a:stCxn id="8" idx="3"/>
            <a:endCxn id="2" idx="1"/>
          </p:cNvCxnSpPr>
          <p:nvPr/>
        </p:nvCxnSpPr>
        <p:spPr>
          <a:xfrm>
            <a:off x="2057400" y="1351290"/>
            <a:ext cx="781207" cy="72518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3953934" y="1676400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A</a:t>
            </a:r>
            <a:endParaRPr lang="en-US" b="1" dirty="0"/>
          </a:p>
        </p:txBody>
      </p:sp>
      <p:sp>
        <p:nvSpPr>
          <p:cNvPr id="42" name="TextBox 41"/>
          <p:cNvSpPr txBox="1"/>
          <p:nvPr/>
        </p:nvSpPr>
        <p:spPr>
          <a:xfrm>
            <a:off x="2667000" y="2971800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B</a:t>
            </a:r>
            <a:endParaRPr lang="en-US" b="1" dirty="0"/>
          </a:p>
        </p:txBody>
      </p:sp>
      <p:sp>
        <p:nvSpPr>
          <p:cNvPr id="43" name="TextBox 42"/>
          <p:cNvSpPr txBox="1"/>
          <p:nvPr/>
        </p:nvSpPr>
        <p:spPr>
          <a:xfrm>
            <a:off x="3268134" y="4353467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C</a:t>
            </a:r>
            <a:endParaRPr lang="en-US" b="1" dirty="0"/>
          </a:p>
        </p:txBody>
      </p:sp>
      <p:sp>
        <p:nvSpPr>
          <p:cNvPr id="44" name="TextBox 43"/>
          <p:cNvSpPr txBox="1"/>
          <p:nvPr/>
        </p:nvSpPr>
        <p:spPr>
          <a:xfrm>
            <a:off x="4749182" y="4538133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E</a:t>
            </a:r>
            <a:endParaRPr lang="en-US" b="1" dirty="0"/>
          </a:p>
        </p:txBody>
      </p:sp>
      <p:sp>
        <p:nvSpPr>
          <p:cNvPr id="45" name="TextBox 44"/>
          <p:cNvSpPr txBox="1"/>
          <p:nvPr/>
        </p:nvSpPr>
        <p:spPr>
          <a:xfrm>
            <a:off x="5560836" y="3405664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D</a:t>
            </a:r>
            <a:endParaRPr lang="en-US" b="1" dirty="0"/>
          </a:p>
        </p:txBody>
      </p:sp>
      <p:sp>
        <p:nvSpPr>
          <p:cNvPr id="47" name="Oval 46"/>
          <p:cNvSpPr/>
          <p:nvPr/>
        </p:nvSpPr>
        <p:spPr>
          <a:xfrm>
            <a:off x="3621705" y="2322840"/>
            <a:ext cx="833348" cy="578594"/>
          </a:xfrm>
          <a:prstGeom prst="ellipse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/>
          <p:cNvSpPr/>
          <p:nvPr/>
        </p:nvSpPr>
        <p:spPr>
          <a:xfrm>
            <a:off x="4475823" y="1700845"/>
            <a:ext cx="833348" cy="988028"/>
          </a:xfrm>
          <a:prstGeom prst="ellipse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4258734" y="2843700"/>
            <a:ext cx="833348" cy="585300"/>
          </a:xfrm>
          <a:prstGeom prst="ellipse">
            <a:avLst/>
          </a:prstGeom>
          <a:blipFill>
            <a:blip r:embed="rId4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TextBox 49"/>
          <p:cNvSpPr txBox="1"/>
          <p:nvPr/>
        </p:nvSpPr>
        <p:spPr>
          <a:xfrm>
            <a:off x="3695479" y="2399784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A1</a:t>
            </a:r>
            <a:endParaRPr lang="en-US" dirty="0"/>
          </a:p>
        </p:txBody>
      </p:sp>
      <p:sp>
        <p:nvSpPr>
          <p:cNvPr id="51" name="TextBox 50"/>
          <p:cNvSpPr txBox="1"/>
          <p:nvPr/>
        </p:nvSpPr>
        <p:spPr>
          <a:xfrm>
            <a:off x="4557183" y="2138174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A2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32508" y="3059667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A3</a:t>
            </a:r>
            <a:endParaRPr lang="en-US" dirty="0"/>
          </a:p>
        </p:txBody>
      </p:sp>
      <p:cxnSp>
        <p:nvCxnSpPr>
          <p:cNvPr id="83" name="Straight Arrow Connector 82"/>
          <p:cNvCxnSpPr>
            <a:stCxn id="4" idx="2"/>
            <a:endCxn id="3" idx="4"/>
          </p:cNvCxnSpPr>
          <p:nvPr/>
        </p:nvCxnSpPr>
        <p:spPr>
          <a:xfrm flipH="1" flipV="1">
            <a:off x="2824427" y="3727450"/>
            <a:ext cx="138907" cy="984696"/>
          </a:xfrm>
          <a:prstGeom prst="straightConnector1">
            <a:avLst/>
          </a:prstGeom>
          <a:ln w="44450">
            <a:solidFill>
              <a:srgbClr val="0070C0"/>
            </a:solidFill>
            <a:prstDash val="dash"/>
            <a:headEnd type="triangl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Arrow Connector 83"/>
          <p:cNvCxnSpPr/>
          <p:nvPr/>
        </p:nvCxnSpPr>
        <p:spPr>
          <a:xfrm flipH="1" flipV="1">
            <a:off x="4605954" y="3461251"/>
            <a:ext cx="138907" cy="847646"/>
          </a:xfrm>
          <a:prstGeom prst="straightConnector1">
            <a:avLst/>
          </a:prstGeom>
          <a:ln w="44450">
            <a:solidFill>
              <a:srgbClr val="0070C0"/>
            </a:solidFill>
            <a:prstDash val="dash"/>
            <a:headEnd type="triangl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Arrow Connector 84"/>
          <p:cNvCxnSpPr>
            <a:stCxn id="4" idx="0"/>
          </p:cNvCxnSpPr>
          <p:nvPr/>
        </p:nvCxnSpPr>
        <p:spPr>
          <a:xfrm flipV="1">
            <a:off x="3516181" y="3276084"/>
            <a:ext cx="510911" cy="773012"/>
          </a:xfrm>
          <a:prstGeom prst="straightConnector1">
            <a:avLst/>
          </a:prstGeom>
          <a:ln w="44450">
            <a:solidFill>
              <a:srgbClr val="0070C0"/>
            </a:solidFill>
            <a:prstDash val="dash"/>
            <a:headEnd type="triangl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Arrow Connector 86"/>
          <p:cNvCxnSpPr/>
          <p:nvPr/>
        </p:nvCxnSpPr>
        <p:spPr>
          <a:xfrm flipV="1">
            <a:off x="3194976" y="2113225"/>
            <a:ext cx="416058" cy="498912"/>
          </a:xfrm>
          <a:prstGeom prst="straightConnector1">
            <a:avLst/>
          </a:prstGeom>
          <a:ln w="44450">
            <a:solidFill>
              <a:srgbClr val="0070C0"/>
            </a:solidFill>
            <a:prstDash val="dash"/>
            <a:headEnd type="triangl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Arrow Connector 87"/>
          <p:cNvCxnSpPr/>
          <p:nvPr/>
        </p:nvCxnSpPr>
        <p:spPr>
          <a:xfrm flipV="1">
            <a:off x="5432557" y="4064231"/>
            <a:ext cx="220840" cy="289236"/>
          </a:xfrm>
          <a:prstGeom prst="straightConnector1">
            <a:avLst/>
          </a:prstGeom>
          <a:ln w="44450">
            <a:solidFill>
              <a:srgbClr val="0070C0"/>
            </a:solidFill>
            <a:prstDash val="dash"/>
            <a:headEnd type="triangl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/>
          <p:cNvCxnSpPr/>
          <p:nvPr/>
        </p:nvCxnSpPr>
        <p:spPr>
          <a:xfrm flipH="1" flipV="1">
            <a:off x="5432557" y="2688873"/>
            <a:ext cx="500461" cy="353632"/>
          </a:xfrm>
          <a:prstGeom prst="straightConnector1">
            <a:avLst/>
          </a:prstGeom>
          <a:ln w="44450">
            <a:solidFill>
              <a:srgbClr val="0070C0"/>
            </a:solidFill>
            <a:prstDash val="dash"/>
            <a:headEnd type="triangl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Arrow Connector 92"/>
          <p:cNvCxnSpPr>
            <a:endCxn id="6" idx="3"/>
          </p:cNvCxnSpPr>
          <p:nvPr/>
        </p:nvCxnSpPr>
        <p:spPr>
          <a:xfrm flipV="1">
            <a:off x="3967341" y="5199447"/>
            <a:ext cx="608675" cy="156229"/>
          </a:xfrm>
          <a:prstGeom prst="straightConnector1">
            <a:avLst/>
          </a:prstGeom>
          <a:ln w="44450">
            <a:solidFill>
              <a:srgbClr val="0070C0"/>
            </a:solidFill>
            <a:prstDash val="dash"/>
            <a:headEnd type="triangl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Arrow Connector 95"/>
          <p:cNvCxnSpPr/>
          <p:nvPr/>
        </p:nvCxnSpPr>
        <p:spPr>
          <a:xfrm flipV="1">
            <a:off x="4145050" y="3774996"/>
            <a:ext cx="1097933" cy="424737"/>
          </a:xfrm>
          <a:prstGeom prst="straightConnector1">
            <a:avLst/>
          </a:prstGeom>
          <a:ln w="44450">
            <a:solidFill>
              <a:srgbClr val="0070C0"/>
            </a:solidFill>
            <a:prstDash val="dash"/>
            <a:headEnd type="triangl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Arrow Connector 97"/>
          <p:cNvCxnSpPr/>
          <p:nvPr/>
        </p:nvCxnSpPr>
        <p:spPr>
          <a:xfrm flipH="1" flipV="1">
            <a:off x="3332890" y="3504265"/>
            <a:ext cx="1242087" cy="877914"/>
          </a:xfrm>
          <a:prstGeom prst="straightConnector1">
            <a:avLst/>
          </a:prstGeom>
          <a:ln w="44450">
            <a:solidFill>
              <a:srgbClr val="0070C0"/>
            </a:solidFill>
            <a:prstDash val="dash"/>
            <a:headEnd type="triangl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Arrow Connector 98"/>
          <p:cNvCxnSpPr/>
          <p:nvPr/>
        </p:nvCxnSpPr>
        <p:spPr>
          <a:xfrm>
            <a:off x="3404967" y="3388552"/>
            <a:ext cx="1818260" cy="171510"/>
          </a:xfrm>
          <a:prstGeom prst="straightConnector1">
            <a:avLst/>
          </a:prstGeom>
          <a:ln w="44450">
            <a:solidFill>
              <a:srgbClr val="0070C0"/>
            </a:solidFill>
            <a:prstDash val="dash"/>
            <a:headEnd type="triangl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TextBox 104"/>
          <p:cNvSpPr txBox="1"/>
          <p:nvPr/>
        </p:nvSpPr>
        <p:spPr>
          <a:xfrm>
            <a:off x="6735409" y="566460"/>
            <a:ext cx="28490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شكل النظام</a:t>
            </a:r>
            <a:endParaRPr lang="en-US" sz="2800" dirty="0"/>
          </a:p>
        </p:txBody>
      </p:sp>
      <p:sp>
        <p:nvSpPr>
          <p:cNvPr id="10" name="Oval 9"/>
          <p:cNvSpPr/>
          <p:nvPr/>
        </p:nvSpPr>
        <p:spPr>
          <a:xfrm>
            <a:off x="2286000" y="2769116"/>
            <a:ext cx="381000" cy="367234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2512880" y="3213289"/>
            <a:ext cx="381000" cy="367234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/>
        </p:nvSpPr>
        <p:spPr>
          <a:xfrm>
            <a:off x="2687858" y="2612137"/>
            <a:ext cx="381000" cy="367234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/>
          <p:cNvSpPr/>
          <p:nvPr/>
        </p:nvSpPr>
        <p:spPr>
          <a:xfrm>
            <a:off x="2932069" y="3226884"/>
            <a:ext cx="381000" cy="367234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Oval 53"/>
          <p:cNvSpPr/>
          <p:nvPr/>
        </p:nvSpPr>
        <p:spPr>
          <a:xfrm>
            <a:off x="4610540" y="4840811"/>
            <a:ext cx="783343" cy="414217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/>
          <p:nvPr/>
        </p:nvSpPr>
        <p:spPr>
          <a:xfrm>
            <a:off x="3404967" y="4993297"/>
            <a:ext cx="381000" cy="367234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/>
        </p:nvSpPr>
        <p:spPr>
          <a:xfrm>
            <a:off x="3313069" y="4082726"/>
            <a:ext cx="381000" cy="367234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/>
          <p:cNvSpPr/>
          <p:nvPr/>
        </p:nvSpPr>
        <p:spPr>
          <a:xfrm>
            <a:off x="4332508" y="4579080"/>
            <a:ext cx="381000" cy="367234"/>
          </a:xfrm>
          <a:prstGeom prst="ellipse">
            <a:avLst/>
          </a:prstGeom>
          <a:solidFill>
            <a:srgbClr val="FFC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/>
          <p:nvPr/>
        </p:nvSpPr>
        <p:spPr>
          <a:xfrm>
            <a:off x="5207352" y="4592634"/>
            <a:ext cx="783343" cy="414217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/>
          <p:nvPr/>
        </p:nvSpPr>
        <p:spPr>
          <a:xfrm>
            <a:off x="4678385" y="4344143"/>
            <a:ext cx="381000" cy="367234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/>
          <p:nvPr/>
        </p:nvSpPr>
        <p:spPr>
          <a:xfrm>
            <a:off x="3013295" y="4615168"/>
            <a:ext cx="783343" cy="414217"/>
          </a:xfrm>
          <a:prstGeom prst="ellipse">
            <a:avLst/>
          </a:prstGeom>
          <a:solidFill>
            <a:srgbClr val="FFC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/>
          <p:cNvSpPr/>
          <p:nvPr/>
        </p:nvSpPr>
        <p:spPr>
          <a:xfrm>
            <a:off x="5492307" y="3056110"/>
            <a:ext cx="783343" cy="414217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Oval 61"/>
          <p:cNvSpPr/>
          <p:nvPr/>
        </p:nvSpPr>
        <p:spPr>
          <a:xfrm>
            <a:off x="5492308" y="3677965"/>
            <a:ext cx="783343" cy="414217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Oval 62"/>
          <p:cNvSpPr/>
          <p:nvPr/>
        </p:nvSpPr>
        <p:spPr>
          <a:xfrm>
            <a:off x="5301787" y="3429000"/>
            <a:ext cx="381000" cy="367234"/>
          </a:xfrm>
          <a:prstGeom prst="ellipse">
            <a:avLst/>
          </a:prstGeom>
          <a:solidFill>
            <a:srgbClr val="FFC00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Oval 63"/>
          <p:cNvSpPr/>
          <p:nvPr/>
        </p:nvSpPr>
        <p:spPr>
          <a:xfrm>
            <a:off x="6176961" y="3420143"/>
            <a:ext cx="381000" cy="367234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4590833" y="1744625"/>
            <a:ext cx="445028" cy="33185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4935097" y="2011290"/>
            <a:ext cx="350486" cy="203869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/>
          <p:cNvSpPr/>
          <p:nvPr/>
        </p:nvSpPr>
        <p:spPr>
          <a:xfrm>
            <a:off x="4704374" y="2452752"/>
            <a:ext cx="311772" cy="165925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4744861" y="1744625"/>
            <a:ext cx="124024" cy="116441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/>
          <p:cNvSpPr/>
          <p:nvPr/>
        </p:nvSpPr>
        <p:spPr>
          <a:xfrm>
            <a:off x="4897261" y="1897025"/>
            <a:ext cx="124024" cy="116441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Oval 67"/>
          <p:cNvSpPr/>
          <p:nvPr/>
        </p:nvSpPr>
        <p:spPr>
          <a:xfrm>
            <a:off x="4752776" y="1905000"/>
            <a:ext cx="124024" cy="116441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Oval 68"/>
          <p:cNvSpPr/>
          <p:nvPr/>
        </p:nvSpPr>
        <p:spPr>
          <a:xfrm>
            <a:off x="4648200" y="1828800"/>
            <a:ext cx="124024" cy="116441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8811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2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3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9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0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1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6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7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3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/>
      <p:bldP spid="9" grpId="0"/>
      <p:bldP spid="41" grpId="0"/>
      <p:bldP spid="42" grpId="0"/>
      <p:bldP spid="43" grpId="0"/>
      <p:bldP spid="44" grpId="0"/>
      <p:bldP spid="45" grpId="0"/>
      <p:bldP spid="47" grpId="0" animBg="1"/>
      <p:bldP spid="48" grpId="0" animBg="1"/>
      <p:bldP spid="49" grpId="0" animBg="1"/>
      <p:bldP spid="50" grpId="0"/>
      <p:bldP spid="51" grpId="0"/>
      <p:bldP spid="52" grpId="0"/>
      <p:bldP spid="10" grpId="0" animBg="1"/>
      <p:bldP spid="39" grpId="0" animBg="1"/>
      <p:bldP spid="46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11" grpId="0" animBg="1"/>
      <p:bldP spid="65" grpId="0" animBg="1"/>
      <p:bldP spid="66" grpId="0" animBg="1"/>
      <p:bldP spid="12" grpId="0" animBg="1"/>
      <p:bldP spid="67" grpId="0" animBg="1"/>
      <p:bldP spid="68" grpId="0" animBg="1"/>
      <p:bldP spid="69" grpId="0" animBg="1"/>
    </p:bldLst>
  </p:timing>
</p:sld>
</file>

<file path=ppt/slides/slide2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6584244" y="4604177"/>
            <a:ext cx="25908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DZ" sz="2800" dirty="0" smtClean="0">
                <a:solidFill>
                  <a:prstClr val="black"/>
                </a:solidFill>
              </a:rPr>
              <a:t>لفهم الكل نحتاج إلى 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382889" y="3749472"/>
            <a:ext cx="376202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DZ" sz="2800" dirty="0" smtClean="0">
                <a:solidFill>
                  <a:prstClr val="black"/>
                </a:solidFill>
              </a:rPr>
              <a:t>فهم الأجزاء (العناصر)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457200" y="4532589"/>
            <a:ext cx="475826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DZ" sz="2800" dirty="0" smtClean="0">
                <a:solidFill>
                  <a:prstClr val="black"/>
                </a:solidFill>
              </a:rPr>
              <a:t>فهم العلاقة فيما بين الأجزاء (العناصر)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28600" y="5420380"/>
            <a:ext cx="494171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DZ" sz="2800" dirty="0" smtClean="0">
                <a:solidFill>
                  <a:prstClr val="black"/>
                </a:solidFill>
              </a:rPr>
              <a:t>فهم علاقة الأجزاء (العناصر)  ببيئتها</a:t>
            </a:r>
            <a:endParaRPr lang="en-US" dirty="0"/>
          </a:p>
        </p:txBody>
      </p:sp>
      <p:cxnSp>
        <p:nvCxnSpPr>
          <p:cNvPr id="16" name="Straight Arrow Connector 15"/>
          <p:cNvCxnSpPr>
            <a:stCxn id="12" idx="1"/>
            <a:endCxn id="13" idx="3"/>
          </p:cNvCxnSpPr>
          <p:nvPr/>
        </p:nvCxnSpPr>
        <p:spPr>
          <a:xfrm flipH="1" flipV="1">
            <a:off x="5144911" y="4011082"/>
            <a:ext cx="1439333" cy="85470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12" idx="1"/>
            <a:endCxn id="14" idx="3"/>
          </p:cNvCxnSpPr>
          <p:nvPr/>
        </p:nvCxnSpPr>
        <p:spPr>
          <a:xfrm flipH="1" flipV="1">
            <a:off x="5215467" y="4794199"/>
            <a:ext cx="1368777" cy="7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12" idx="1"/>
            <a:endCxn id="15" idx="3"/>
          </p:cNvCxnSpPr>
          <p:nvPr/>
        </p:nvCxnSpPr>
        <p:spPr>
          <a:xfrm flipH="1">
            <a:off x="5170311" y="4865787"/>
            <a:ext cx="1413933" cy="81620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22" name="Rectangle 21"/>
          <p:cNvSpPr/>
          <p:nvPr/>
        </p:nvSpPr>
        <p:spPr>
          <a:xfrm>
            <a:off x="5170311" y="904220"/>
            <a:ext cx="376202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DZ" sz="2800" dirty="0" smtClean="0">
                <a:solidFill>
                  <a:prstClr val="black"/>
                </a:solidFill>
              </a:rPr>
              <a:t>لكل نظام هدف خاص به</a:t>
            </a:r>
            <a:endParaRPr lang="en-US" dirty="0"/>
          </a:p>
        </p:txBody>
      </p:sp>
      <p:sp>
        <p:nvSpPr>
          <p:cNvPr id="23" name="Rectangle 22"/>
          <p:cNvSpPr/>
          <p:nvPr/>
        </p:nvSpPr>
        <p:spPr>
          <a:xfrm>
            <a:off x="1436511" y="1676400"/>
            <a:ext cx="752404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DZ" sz="2800" dirty="0" smtClean="0">
                <a:solidFill>
                  <a:prstClr val="black"/>
                </a:solidFill>
              </a:rPr>
              <a:t>يتم تحقيق هدف النظام بتحقيق هدف الأنظمة المكونة له</a:t>
            </a:r>
            <a:endParaRPr lang="en-US" dirty="0"/>
          </a:p>
        </p:txBody>
      </p:sp>
      <p:sp>
        <p:nvSpPr>
          <p:cNvPr id="27" name="Rectangle 26"/>
          <p:cNvSpPr/>
          <p:nvPr/>
        </p:nvSpPr>
        <p:spPr>
          <a:xfrm>
            <a:off x="4419600" y="2615696"/>
            <a:ext cx="454095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DZ" sz="2800" dirty="0" smtClean="0">
                <a:solidFill>
                  <a:prstClr val="black"/>
                </a:solidFill>
              </a:rPr>
              <a:t>مثال : الجسم، المنظمة، ...</a:t>
            </a:r>
            <a:endParaRPr lang="en-US" dirty="0"/>
          </a:p>
        </p:txBody>
      </p:sp>
      <p:sp>
        <p:nvSpPr>
          <p:cNvPr id="32" name="Rectangle 31"/>
          <p:cNvSpPr/>
          <p:nvPr/>
        </p:nvSpPr>
        <p:spPr>
          <a:xfrm>
            <a:off x="7051322" y="228600"/>
            <a:ext cx="2123722" cy="523220"/>
          </a:xfrm>
          <a:prstGeom prst="rect">
            <a:avLst/>
          </a:prstGeom>
          <a:solidFill>
            <a:srgbClr val="00B050"/>
          </a:solidFill>
        </p:spPr>
        <p:txBody>
          <a:bodyPr wrap="square">
            <a:spAutoFit/>
          </a:bodyPr>
          <a:lstStyle/>
          <a:p>
            <a:r>
              <a:rPr lang="ar-DZ" sz="2800" dirty="0" smtClean="0">
                <a:solidFill>
                  <a:prstClr val="black"/>
                </a:solidFill>
              </a:rPr>
              <a:t>هدف النظام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5635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  <p:bldP spid="22" grpId="0"/>
      <p:bldP spid="23" grpId="0"/>
      <p:bldP spid="27" grpId="0"/>
    </p:bldLst>
  </p:timing>
</p:sld>
</file>

<file path=ppt/slides/slide2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617173" y="164094"/>
            <a:ext cx="1905000" cy="523220"/>
          </a:xfrm>
          <a:prstGeom prst="rect">
            <a:avLst/>
          </a:prstGeom>
          <a:solidFill>
            <a:srgbClr val="00B050"/>
          </a:solidFill>
        </p:spPr>
        <p:txBody>
          <a:bodyPr wrap="square">
            <a:spAutoFit/>
          </a:bodyPr>
          <a:lstStyle/>
          <a:p>
            <a:r>
              <a:rPr lang="ar-DZ" sz="2800" dirty="0" smtClean="0">
                <a:solidFill>
                  <a:prstClr val="black"/>
                </a:solidFill>
              </a:rPr>
              <a:t>أنواع النظم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4492973" y="739129"/>
            <a:ext cx="501226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DZ" sz="2800" dirty="0" smtClean="0">
                <a:solidFill>
                  <a:prstClr val="black"/>
                </a:solidFill>
              </a:rPr>
              <a:t>النظم أنواع كثيرة حسب المعايير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3505196" y="1405572"/>
            <a:ext cx="396240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DZ" sz="2800" dirty="0" smtClean="0">
                <a:solidFill>
                  <a:prstClr val="black"/>
                </a:solidFill>
              </a:rPr>
              <a:t>النظم الساكنة والنظم المتحركة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3505195" y="2015172"/>
            <a:ext cx="396240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DZ" sz="2800" dirty="0" smtClean="0">
                <a:solidFill>
                  <a:prstClr val="black"/>
                </a:solidFill>
              </a:rPr>
              <a:t>النظم البسيطة والنظم المعقدة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3502373" y="2538392"/>
            <a:ext cx="396240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DZ" sz="2800" dirty="0" smtClean="0">
                <a:solidFill>
                  <a:prstClr val="black"/>
                </a:solidFill>
              </a:rPr>
              <a:t>النظم المغلقة والنظم المفتوحة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7467598" y="3090938"/>
            <a:ext cx="205740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DZ" sz="2800" dirty="0" smtClean="0">
                <a:solidFill>
                  <a:prstClr val="black"/>
                </a:solidFill>
              </a:rPr>
              <a:t>النظام المغلق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2435573" y="3624743"/>
            <a:ext cx="559223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DZ" sz="2800" dirty="0" smtClean="0">
                <a:solidFill>
                  <a:prstClr val="black"/>
                </a:solidFill>
              </a:rPr>
              <a:t>نظام له ارتباط ضعيف أو ينعدم ارتباطه بالبيئة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2435573" y="4175986"/>
            <a:ext cx="559223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DZ" sz="2800" dirty="0" smtClean="0">
                <a:solidFill>
                  <a:prstClr val="black"/>
                </a:solidFill>
              </a:rPr>
              <a:t>له درجة عالية من الاستقلالية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7696200" y="4876800"/>
            <a:ext cx="205740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DZ" sz="2800" dirty="0" smtClean="0">
                <a:solidFill>
                  <a:prstClr val="black"/>
                </a:solidFill>
              </a:rPr>
              <a:t>النظام المفتوح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2626073" y="5486400"/>
            <a:ext cx="571500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DZ" sz="2800" dirty="0" smtClean="0">
                <a:solidFill>
                  <a:prstClr val="black"/>
                </a:solidFill>
              </a:rPr>
              <a:t>نظام مفتوح على بيئته، يؤثر فيها ويتأثر بها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1380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2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228600" y="685800"/>
            <a:ext cx="8915399" cy="55626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/>
          <p:cNvSpPr/>
          <p:nvPr/>
        </p:nvSpPr>
        <p:spPr>
          <a:xfrm>
            <a:off x="1600200" y="1636697"/>
            <a:ext cx="6553199" cy="3059289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6604958" y="3060927"/>
            <a:ext cx="1091242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ar-DZ" sz="2400" dirty="0" smtClean="0"/>
              <a:t>مدخلات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1905000" y="3124028"/>
            <a:ext cx="1314450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ar-DZ" sz="2400" dirty="0" smtClean="0"/>
              <a:t>مخرجات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4364785" y="2985528"/>
            <a:ext cx="1016839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ar-DZ" sz="2400" dirty="0" smtClean="0"/>
              <a:t>عملية التحويل</a:t>
            </a:r>
            <a:endParaRPr lang="en-US" sz="2400" dirty="0"/>
          </a:p>
        </p:txBody>
      </p:sp>
      <p:cxnSp>
        <p:nvCxnSpPr>
          <p:cNvPr id="8" name="Straight Arrow Connector 7"/>
          <p:cNvCxnSpPr>
            <a:stCxn id="5" idx="1"/>
          </p:cNvCxnSpPr>
          <p:nvPr/>
        </p:nvCxnSpPr>
        <p:spPr>
          <a:xfrm flipH="1" flipV="1">
            <a:off x="5381624" y="3291759"/>
            <a:ext cx="1223334" cy="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H="1" flipV="1">
            <a:off x="3219450" y="3291759"/>
            <a:ext cx="1145336" cy="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657600" y="1905000"/>
            <a:ext cx="23356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DZ" sz="2800" dirty="0" smtClean="0"/>
              <a:t>النظام </a:t>
            </a:r>
            <a:endParaRPr lang="en-US" sz="2800" dirty="0"/>
          </a:p>
        </p:txBody>
      </p:sp>
      <p:sp>
        <p:nvSpPr>
          <p:cNvPr id="15" name="TextBox 14"/>
          <p:cNvSpPr txBox="1"/>
          <p:nvPr/>
        </p:nvSpPr>
        <p:spPr>
          <a:xfrm>
            <a:off x="3657599" y="838200"/>
            <a:ext cx="23356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DZ" sz="2800" dirty="0" smtClean="0"/>
              <a:t>البيئة</a:t>
            </a:r>
            <a:endParaRPr lang="en-US" sz="2800" dirty="0"/>
          </a:p>
        </p:txBody>
      </p:sp>
      <p:sp>
        <p:nvSpPr>
          <p:cNvPr id="16" name="Rectangle 15"/>
          <p:cNvSpPr/>
          <p:nvPr/>
        </p:nvSpPr>
        <p:spPr>
          <a:xfrm>
            <a:off x="6991351" y="40720"/>
            <a:ext cx="2857501" cy="523220"/>
          </a:xfrm>
          <a:prstGeom prst="rect">
            <a:avLst/>
          </a:prstGeom>
          <a:solidFill>
            <a:srgbClr val="00B050"/>
          </a:solidFill>
        </p:spPr>
        <p:txBody>
          <a:bodyPr wrap="square">
            <a:spAutoFit/>
          </a:bodyPr>
          <a:lstStyle/>
          <a:p>
            <a:r>
              <a:rPr lang="ar-DZ" sz="2800" dirty="0" smtClean="0">
                <a:solidFill>
                  <a:prstClr val="black"/>
                </a:solidFill>
              </a:rPr>
              <a:t>رسم النظام المفتوح</a:t>
            </a:r>
            <a:endParaRPr lang="en-US" dirty="0"/>
          </a:p>
        </p:txBody>
      </p:sp>
      <p:cxnSp>
        <p:nvCxnSpPr>
          <p:cNvPr id="17" name="Straight Arrow Connector 16"/>
          <p:cNvCxnSpPr/>
          <p:nvPr/>
        </p:nvCxnSpPr>
        <p:spPr>
          <a:xfrm flipH="1">
            <a:off x="1169328" y="5116689"/>
            <a:ext cx="6374472" cy="0"/>
          </a:xfrm>
          <a:prstGeom prst="straightConnector1">
            <a:avLst/>
          </a:prstGeom>
          <a:ln>
            <a:headEnd type="triangle"/>
            <a:tailEnd type="non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H="1" flipV="1">
            <a:off x="1143000" y="3354861"/>
            <a:ext cx="762000" cy="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1143000" y="3354860"/>
            <a:ext cx="0" cy="1750540"/>
          </a:xfrm>
          <a:prstGeom prst="line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V="1">
            <a:off x="7543800" y="3522592"/>
            <a:ext cx="0" cy="158280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3219450" y="4876800"/>
            <a:ext cx="1828802" cy="769441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ar-DZ" sz="2400" dirty="0" smtClean="0"/>
              <a:t>معلومة مردودة</a:t>
            </a:r>
          </a:p>
          <a:p>
            <a:pPr algn="ctr"/>
            <a:r>
              <a:rPr lang="en-US" sz="2000" dirty="0" smtClean="0"/>
              <a:t>Feed Back</a:t>
            </a:r>
            <a:endParaRPr lang="en-US" sz="2000" dirty="0"/>
          </a:p>
        </p:txBody>
      </p:sp>
      <p:cxnSp>
        <p:nvCxnSpPr>
          <p:cNvPr id="19" name="Straight Arrow Connector 18"/>
          <p:cNvCxnSpPr/>
          <p:nvPr/>
        </p:nvCxnSpPr>
        <p:spPr>
          <a:xfrm flipV="1">
            <a:off x="6096000" y="3291760"/>
            <a:ext cx="0" cy="181364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00256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14" grpId="0"/>
      <p:bldP spid="15" grpId="0"/>
      <p:bldP spid="29" grpId="0" animBg="1"/>
    </p:bldLst>
  </p:timing>
</p:sld>
</file>

<file path=ppt/slides/slide2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991351" y="40720"/>
            <a:ext cx="2857501" cy="523220"/>
          </a:xfrm>
          <a:prstGeom prst="rect">
            <a:avLst/>
          </a:prstGeom>
          <a:solidFill>
            <a:srgbClr val="00B050"/>
          </a:solidFill>
        </p:spPr>
        <p:txBody>
          <a:bodyPr wrap="square">
            <a:spAutoFit/>
          </a:bodyPr>
          <a:lstStyle/>
          <a:p>
            <a:r>
              <a:rPr lang="ar-DZ" sz="2800" dirty="0" smtClean="0">
                <a:solidFill>
                  <a:prstClr val="black"/>
                </a:solidFill>
              </a:rPr>
              <a:t>المنظمة نظام مفتوح</a:t>
            </a:r>
            <a:endParaRPr lang="en-US" dirty="0"/>
          </a:p>
        </p:txBody>
      </p:sp>
      <p:sp>
        <p:nvSpPr>
          <p:cNvPr id="3" name="Oval 2"/>
          <p:cNvSpPr/>
          <p:nvPr/>
        </p:nvSpPr>
        <p:spPr>
          <a:xfrm>
            <a:off x="228600" y="685800"/>
            <a:ext cx="8915399" cy="55626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/>
          <p:cNvSpPr/>
          <p:nvPr/>
        </p:nvSpPr>
        <p:spPr>
          <a:xfrm>
            <a:off x="1600200" y="1636697"/>
            <a:ext cx="6553199" cy="3059289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6604958" y="3060927"/>
            <a:ext cx="1091242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ar-DZ" sz="2400" dirty="0" smtClean="0"/>
              <a:t>مدخلات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1905000" y="3124028"/>
            <a:ext cx="1314450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ar-DZ" sz="2400" dirty="0" smtClean="0"/>
              <a:t>مخرجات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4364785" y="2985528"/>
            <a:ext cx="1016839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ar-DZ" sz="2400" dirty="0" smtClean="0"/>
              <a:t>عملية التحويل</a:t>
            </a:r>
            <a:endParaRPr lang="en-US" sz="2400" dirty="0"/>
          </a:p>
        </p:txBody>
      </p:sp>
      <p:cxnSp>
        <p:nvCxnSpPr>
          <p:cNvPr id="8" name="Straight Arrow Connector 7"/>
          <p:cNvCxnSpPr>
            <a:stCxn id="5" idx="1"/>
          </p:cNvCxnSpPr>
          <p:nvPr/>
        </p:nvCxnSpPr>
        <p:spPr>
          <a:xfrm flipH="1" flipV="1">
            <a:off x="5381624" y="3291759"/>
            <a:ext cx="1223334" cy="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H="1" flipV="1">
            <a:off x="3219450" y="3291759"/>
            <a:ext cx="1145336" cy="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3518453" y="1626061"/>
            <a:ext cx="23356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DZ" sz="2800" dirty="0" smtClean="0"/>
              <a:t>المنظمة </a:t>
            </a:r>
            <a:endParaRPr lang="en-US" sz="2800" dirty="0"/>
          </a:p>
        </p:txBody>
      </p:sp>
      <p:sp>
        <p:nvSpPr>
          <p:cNvPr id="11" name="TextBox 10"/>
          <p:cNvSpPr txBox="1"/>
          <p:nvPr/>
        </p:nvSpPr>
        <p:spPr>
          <a:xfrm>
            <a:off x="3657599" y="838200"/>
            <a:ext cx="23356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DZ" sz="2800" dirty="0" smtClean="0"/>
              <a:t>البيئة</a:t>
            </a:r>
            <a:endParaRPr lang="en-US" sz="2800" dirty="0"/>
          </a:p>
        </p:txBody>
      </p:sp>
      <p:cxnSp>
        <p:nvCxnSpPr>
          <p:cNvPr id="12" name="Straight Arrow Connector 11"/>
          <p:cNvCxnSpPr/>
          <p:nvPr/>
        </p:nvCxnSpPr>
        <p:spPr>
          <a:xfrm flipH="1">
            <a:off x="1169328" y="5116689"/>
            <a:ext cx="6374472" cy="0"/>
          </a:xfrm>
          <a:prstGeom prst="straightConnector1">
            <a:avLst/>
          </a:prstGeom>
          <a:ln>
            <a:headEnd type="triangle"/>
            <a:tailEnd type="non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H="1" flipV="1">
            <a:off x="1143000" y="3354861"/>
            <a:ext cx="762000" cy="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1143000" y="3354860"/>
            <a:ext cx="0" cy="1750540"/>
          </a:xfrm>
          <a:prstGeom prst="line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V="1">
            <a:off x="7543800" y="3522592"/>
            <a:ext cx="0" cy="158280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3219450" y="4876800"/>
            <a:ext cx="1828802" cy="769441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ar-DZ" sz="2400" dirty="0" smtClean="0"/>
              <a:t>معلومة مردودة</a:t>
            </a:r>
          </a:p>
          <a:p>
            <a:pPr algn="ctr"/>
            <a:r>
              <a:rPr lang="en-US" sz="2000" dirty="0" smtClean="0"/>
              <a:t>Feed Back</a:t>
            </a:r>
            <a:endParaRPr lang="en-US" sz="2000" dirty="0"/>
          </a:p>
        </p:txBody>
      </p:sp>
      <p:cxnSp>
        <p:nvCxnSpPr>
          <p:cNvPr id="17" name="Straight Arrow Connector 16"/>
          <p:cNvCxnSpPr/>
          <p:nvPr/>
        </p:nvCxnSpPr>
        <p:spPr>
          <a:xfrm flipV="1">
            <a:off x="6096000" y="3291760"/>
            <a:ext cx="0" cy="181364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6350479" y="1655013"/>
            <a:ext cx="1600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مواد أولية</a:t>
            </a:r>
            <a:endParaRPr lang="en-US" sz="2800" dirty="0"/>
          </a:p>
        </p:txBody>
      </p:sp>
      <p:sp>
        <p:nvSpPr>
          <p:cNvPr id="19" name="TextBox 18"/>
          <p:cNvSpPr txBox="1"/>
          <p:nvPr/>
        </p:nvSpPr>
        <p:spPr>
          <a:xfrm>
            <a:off x="6350479" y="1999977"/>
            <a:ext cx="1600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رأسمال</a:t>
            </a:r>
            <a:endParaRPr lang="en-US" sz="2800" dirty="0"/>
          </a:p>
        </p:txBody>
      </p:sp>
      <p:sp>
        <p:nvSpPr>
          <p:cNvPr id="20" name="TextBox 19"/>
          <p:cNvSpPr txBox="1"/>
          <p:nvPr/>
        </p:nvSpPr>
        <p:spPr>
          <a:xfrm>
            <a:off x="6350479" y="2369309"/>
            <a:ext cx="1600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يد عاملة</a:t>
            </a:r>
            <a:endParaRPr lang="en-US" sz="2800" dirty="0"/>
          </a:p>
        </p:txBody>
      </p:sp>
      <p:sp>
        <p:nvSpPr>
          <p:cNvPr id="21" name="TextBox 20"/>
          <p:cNvSpPr txBox="1"/>
          <p:nvPr/>
        </p:nvSpPr>
        <p:spPr>
          <a:xfrm>
            <a:off x="4025344" y="2419561"/>
            <a:ext cx="1600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DZ" sz="2800" dirty="0" smtClean="0"/>
              <a:t>تصنيع</a:t>
            </a:r>
            <a:endParaRPr lang="en-US" sz="2800" dirty="0"/>
          </a:p>
        </p:txBody>
      </p:sp>
      <p:sp>
        <p:nvSpPr>
          <p:cNvPr id="22" name="TextBox 21"/>
          <p:cNvSpPr txBox="1"/>
          <p:nvPr/>
        </p:nvSpPr>
        <p:spPr>
          <a:xfrm>
            <a:off x="1762125" y="2419561"/>
            <a:ext cx="1600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DZ" sz="2800" dirty="0" smtClean="0"/>
              <a:t>منتج</a:t>
            </a:r>
            <a:endParaRPr lang="en-US" sz="2800" dirty="0"/>
          </a:p>
        </p:txBody>
      </p:sp>
      <p:sp>
        <p:nvSpPr>
          <p:cNvPr id="23" name="TextBox 22"/>
          <p:cNvSpPr txBox="1"/>
          <p:nvPr/>
        </p:nvSpPr>
        <p:spPr>
          <a:xfrm>
            <a:off x="6337779" y="2537707"/>
            <a:ext cx="1600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...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178205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10" grpId="0"/>
      <p:bldP spid="11" grpId="0"/>
      <p:bldP spid="16" grpId="0" animBg="1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2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400800" y="990600"/>
            <a:ext cx="3200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تساعد هذه النظرية على :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3352800" y="1727452"/>
            <a:ext cx="56500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/>
              <a:t>فهم </a:t>
            </a:r>
            <a:r>
              <a:rPr lang="ar-DZ" sz="2800" dirty="0" smtClean="0"/>
              <a:t> تتطور المنظمة من خلال تأقلمها مع البيئة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3341511" y="2386391"/>
            <a:ext cx="56500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الإدراك بأن المنظمة التي لا تتأقلم مع بيئتها تفشل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1478844" y="4263717"/>
            <a:ext cx="754380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الإدراك بأن هيكلة المنظمة وتنظيمها وإدارتها ظرفية أي حسب البيئة وتقلباتها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609600" y="3124200"/>
            <a:ext cx="839328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الفهم أن كل أجزاء المنظمة معنية بالتأقلم مع البيئة (الإنتاج، التسويق، الإدارة...)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2286000" y="5562600"/>
            <a:ext cx="45282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وهذا ما يناقض النظريات التقليدية 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5334000" y="152400"/>
            <a:ext cx="4354689" cy="523220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دور نظرية النظم في نظرية المنظمة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553171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</p:bldLst>
  </p:timing>
</p:sld>
</file>

<file path=ppt/slides/slide2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0" y="228600"/>
            <a:ext cx="3429000" cy="523220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تذكير بمخرجات الفصل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533400" y="1033790"/>
            <a:ext cx="80630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بعد الانتهاء من هذا الفصل ينتظر من الطالب أن يكون قادرا على أن: 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5449711" y="2072789"/>
            <a:ext cx="304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يذكر عناصر النظام 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4278489" y="2809866"/>
            <a:ext cx="42079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يشرح كيفية تأقلم النظام مع البيئة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3127021" y="3502377"/>
            <a:ext cx="53594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يدرك أهمية نظرية النظم بالنسبة لفهم المنظمة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8458200" y="2057400"/>
            <a:ext cx="1143000" cy="646331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ym typeface="Wingdings"/>
              </a:rPr>
              <a:t></a:t>
            </a:r>
            <a:endParaRPr lang="en-US" sz="3600" dirty="0"/>
          </a:p>
        </p:txBody>
      </p:sp>
      <p:sp>
        <p:nvSpPr>
          <p:cNvPr id="10" name="TextBox 9"/>
          <p:cNvSpPr txBox="1"/>
          <p:nvPr/>
        </p:nvSpPr>
        <p:spPr>
          <a:xfrm>
            <a:off x="8458200" y="2743200"/>
            <a:ext cx="1143000" cy="646331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ym typeface="Wingdings"/>
              </a:rPr>
              <a:t></a:t>
            </a:r>
            <a:endParaRPr lang="en-US" sz="3600" dirty="0"/>
          </a:p>
        </p:txBody>
      </p:sp>
      <p:sp>
        <p:nvSpPr>
          <p:cNvPr id="11" name="TextBox 10"/>
          <p:cNvSpPr txBox="1"/>
          <p:nvPr/>
        </p:nvSpPr>
        <p:spPr>
          <a:xfrm>
            <a:off x="8458200" y="3426892"/>
            <a:ext cx="1143000" cy="646331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ym typeface="Wingdings"/>
              </a:rPr>
              <a:t>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356505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9" grpId="0" animBg="1"/>
      <p:bldP spid="10" grpId="0" animBg="1"/>
      <p:bldP spid="11" grpId="0" animBg="1"/>
    </p:bldLst>
  </p:timing>
</p:sld>
</file>

<file path=ppt/slides/slide2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Number Placeholder 3"/>
          <p:cNvSpPr txBox="1">
            <a:spLocks noGrp="1"/>
          </p:cNvSpPr>
          <p:nvPr/>
        </p:nvSpPr>
        <p:spPr bwMode="auto">
          <a:xfrm>
            <a:off x="2105025" y="6376994"/>
            <a:ext cx="5715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rtl="0" eaLnBrk="1" hangingPunct="1"/>
            <a:fld id="{8F2478C0-7C04-42A0-8562-FCDBDB7BC492}" type="slidenum">
              <a:rPr lang="ar-SA" sz="1200" b="0">
                <a:solidFill>
                  <a:schemeClr val="bg1"/>
                </a:solidFill>
                <a:latin typeface="Calibri" pitchFamily="34" charset="0"/>
              </a:rPr>
              <a:pPr rtl="0" eaLnBrk="1" hangingPunct="1"/>
              <a:t>274</a:t>
            </a:fld>
            <a:endParaRPr lang="en-US" sz="1200" b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6387" name="عنوان 1"/>
          <p:cNvSpPr>
            <a:spLocks/>
          </p:cNvSpPr>
          <p:nvPr/>
        </p:nvSpPr>
        <p:spPr bwMode="auto">
          <a:xfrm>
            <a:off x="838200" y="549277"/>
            <a:ext cx="85344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endParaRPr lang="ar-SA" sz="6400" b="0">
              <a:solidFill>
                <a:srgbClr val="376092"/>
              </a:solidFill>
              <a:latin typeface="Calibri" pitchFamily="34" charset="0"/>
              <a:cs typeface="AL-Battar" pitchFamily="2" charset="-78"/>
            </a:endParaRPr>
          </a:p>
        </p:txBody>
      </p:sp>
      <p:sp>
        <p:nvSpPr>
          <p:cNvPr id="16388" name="عنصر نائب للمحتوى 2"/>
          <p:cNvSpPr>
            <a:spLocks/>
          </p:cNvSpPr>
          <p:nvPr/>
        </p:nvSpPr>
        <p:spPr bwMode="auto">
          <a:xfrm>
            <a:off x="1020766" y="1447800"/>
            <a:ext cx="8504237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73050" indent="-273050" algn="just">
              <a:spcBef>
                <a:spcPct val="20000"/>
              </a:spcBef>
              <a:buFont typeface="Arial" pitchFamily="34" charset="0"/>
              <a:buChar char="•"/>
            </a:pPr>
            <a:endParaRPr lang="ar-SA" sz="3000" b="0">
              <a:solidFill>
                <a:srgbClr val="376092"/>
              </a:solidFill>
              <a:latin typeface="Calibri" pitchFamily="34" charset="0"/>
              <a:cs typeface="AL-Mohanad Bold" pitchFamily="2" charset="-78"/>
            </a:endParaRPr>
          </a:p>
        </p:txBody>
      </p:sp>
      <p:sp>
        <p:nvSpPr>
          <p:cNvPr id="6" name="Title 1"/>
          <p:cNvSpPr>
            <a:spLocks/>
          </p:cNvSpPr>
          <p:nvPr/>
        </p:nvSpPr>
        <p:spPr bwMode="auto">
          <a:xfrm>
            <a:off x="838200" y="120650"/>
            <a:ext cx="85344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endParaRPr lang="ar-SA" sz="6400" b="0">
              <a:solidFill>
                <a:srgbClr val="376092"/>
              </a:solidFill>
              <a:latin typeface="Calibri" pitchFamily="34" charset="0"/>
              <a:cs typeface="AL-Battar" pitchFamily="2" charset="-78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 idx="4294967295"/>
          </p:nvPr>
        </p:nvSpPr>
        <p:spPr>
          <a:xfrm>
            <a:off x="381001" y="2971800"/>
            <a:ext cx="8991600" cy="1143000"/>
          </a:xfr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 eaLnBrk="1" hangingPunct="1"/>
            <a:r>
              <a:rPr lang="ar-SA" sz="4000" dirty="0" smtClean="0">
                <a:solidFill>
                  <a:schemeClr val="accent5">
                    <a:lumMod val="75000"/>
                  </a:schemeClr>
                </a:solidFill>
                <a:cs typeface="Arial" pitchFamily="34" charset="0"/>
              </a:rPr>
              <a:t>مع </a:t>
            </a:r>
            <a:r>
              <a:rPr lang="ar-SA" sz="4000" dirty="0">
                <a:solidFill>
                  <a:schemeClr val="accent5">
                    <a:lumMod val="75000"/>
                  </a:schemeClr>
                </a:solidFill>
                <a:cs typeface="Arial" pitchFamily="34" charset="0"/>
              </a:rPr>
              <a:t>تمنياتي للجميع بالنجاح </a:t>
            </a:r>
            <a:r>
              <a:rPr lang="ar-SA" sz="4000" dirty="0" smtClean="0">
                <a:solidFill>
                  <a:schemeClr val="accent5">
                    <a:lumMod val="75000"/>
                  </a:schemeClr>
                </a:solidFill>
                <a:cs typeface="Arial" pitchFamily="34" charset="0"/>
              </a:rPr>
              <a:t>والتوفيق</a:t>
            </a:r>
          </a:p>
        </p:txBody>
      </p:sp>
    </p:spTree>
    <p:extLst>
      <p:ext uri="{BB962C8B-B14F-4D97-AF65-F5344CB8AC3E}">
        <p14:creationId xmlns:p14="http://schemas.microsoft.com/office/powerpoint/2010/main" val="1348493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6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3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6"/>
            <a:ext cx="2689226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3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65847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31"/>
            <a:ext cx="8420100" cy="1470025"/>
          </a:xfrm>
        </p:spPr>
        <p:txBody>
          <a:bodyPr/>
          <a:lstStyle/>
          <a:p>
            <a:pPr eaLnBrk="1" hangingPunct="1"/>
            <a:r>
              <a:rPr lang="ar-DZ" dirty="0" err="1" smtClean="0">
                <a:solidFill>
                  <a:srgbClr val="376092"/>
                </a:solidFill>
                <a:cs typeface="Arial" pitchFamily="34" charset="0"/>
              </a:rPr>
              <a:t>ليات</a:t>
            </a:r>
            <a:r>
              <a:rPr lang="ar-DZ" dirty="0" smtClean="0">
                <a:solidFill>
                  <a:srgbClr val="376092"/>
                </a:solidFill>
                <a:cs typeface="Arial" pitchFamily="34" charset="0"/>
              </a:rPr>
              <a:t> أن تتواجد</a:t>
            </a:r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276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3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latin typeface="Calibri" pitchFamily="34" charset="0"/>
              </a:rPr>
              <a:t>	</a:t>
            </a:r>
            <a:endParaRPr lang="en-US" sz="2400" dirty="0"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6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7432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9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276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 bwMode="auto">
          <a:xfrm>
            <a:off x="422032" y="3124200"/>
            <a:ext cx="4706815" cy="9905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700" b="1" i="0" u="none" strike="noStrike" kern="0" cap="none" spc="50" normalizeH="0" baseline="0" noProof="0" dirty="0" smtClean="0">
              <a:ln w="11430"/>
              <a:gradFill>
                <a:gsLst>
                  <a:gs pos="25000">
                    <a:srgbClr val="C0504D">
                      <a:satMod val="155000"/>
                    </a:srgbClr>
                  </a:gs>
                  <a:gs pos="100000">
                    <a:srgbClr val="C0504D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AYM Wadiy S_U normal.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700" b="1" i="0" u="none" strike="noStrike" kern="0" cap="none" spc="50" normalizeH="0" baseline="0" noProof="0" dirty="0">
              <a:ln w="11430"/>
              <a:gradFill>
                <a:gsLst>
                  <a:gs pos="25000">
                    <a:srgbClr val="C0504D">
                      <a:satMod val="155000"/>
                    </a:srgbClr>
                  </a:gs>
                  <a:gs pos="100000">
                    <a:srgbClr val="C0504D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AYM Wadiy S_U normal."/>
              <a:cs typeface="Times New Roman" pitchFamily="18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DZ" sz="4000" b="1" i="0" u="none" strike="noStrike" kern="0" cap="none" spc="50" normalizeH="0" baseline="0" noProof="0" dirty="0" smtClean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</a:rPr>
              <a:t>نظرية المنظمات</a:t>
            </a:r>
            <a:endParaRPr kumimoji="0" lang="en-US" sz="4000" b="1" i="0" u="none" strike="noStrike" kern="0" cap="none" spc="50" normalizeH="0" baseline="0" noProof="0" dirty="0" smtClean="0">
              <a:ln w="11430"/>
              <a:gradFill>
                <a:gsLst>
                  <a:gs pos="25000">
                    <a:srgbClr val="C0504D">
                      <a:satMod val="155000"/>
                    </a:srgbClr>
                  </a:gs>
                  <a:gs pos="100000">
                    <a:srgbClr val="C0504D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EG" sz="1800" b="1" i="0" u="none" strike="noStrike" kern="0" cap="none" spc="50" normalizeH="0" baseline="0" noProof="0" dirty="0" smtClean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Calibri" pitchFamily="34" charset="0"/>
                <a:cs typeface="Times New Roman" pitchFamily="18" charset="0"/>
              </a:rPr>
              <a:t/>
            </a:r>
            <a:br>
              <a:rPr kumimoji="0" lang="ar-EG" sz="1800" b="1" i="0" u="none" strike="noStrike" kern="0" cap="none" spc="50" normalizeH="0" baseline="0" noProof="0" dirty="0" smtClean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Calibri" pitchFamily="34" charset="0"/>
                <a:cs typeface="Times New Roman" pitchFamily="18" charset="0"/>
              </a:rPr>
            </a:br>
            <a:endParaRPr kumimoji="0" lang="en-US" sz="1700" b="1" i="0" u="none" strike="noStrike" kern="0" cap="none" spc="50" normalizeH="0" baseline="0" noProof="0" dirty="0" smtClean="0">
              <a:ln w="11430"/>
              <a:gradFill>
                <a:gsLst>
                  <a:gs pos="25000">
                    <a:srgbClr val="C0504D">
                      <a:satMod val="155000"/>
                    </a:srgbClr>
                  </a:gs>
                  <a:gs pos="100000">
                    <a:srgbClr val="C0504D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Calibri" pitchFamily="34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6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itchFamily="34" charset="0"/>
                <a:cs typeface="Times New Roman" pitchFamily="18" charset="0"/>
              </a:rPr>
              <a:t>أ.د عيسى </a:t>
            </a:r>
            <a:r>
              <a:rPr kumimoji="0" lang="ar-SA" sz="2600" b="1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itchFamily="34" charset="0"/>
                <a:cs typeface="Times New Roman" pitchFamily="18" charset="0"/>
              </a:rPr>
              <a:t>حيرش</a:t>
            </a:r>
            <a:endParaRPr kumimoji="0" lang="en-US" sz="26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itchFamily="34" charset="0"/>
              <a:cs typeface="Times New Roman" pitchFamily="18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600" b="1" i="0" u="none" strike="noStrike" kern="0" cap="none" spc="50" normalizeH="0" baseline="0" noProof="0" dirty="0">
              <a:ln w="11430"/>
              <a:gradFill>
                <a:gsLst>
                  <a:gs pos="25000">
                    <a:srgbClr val="C0504D">
                      <a:satMod val="155000"/>
                    </a:srgbClr>
                  </a:gs>
                  <a:gs pos="100000">
                    <a:srgbClr val="C0504D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7686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1" y="6356356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277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Title 4"/>
          <p:cNvSpPr txBox="1">
            <a:spLocks/>
          </p:cNvSpPr>
          <p:nvPr/>
        </p:nvSpPr>
        <p:spPr bwMode="auto">
          <a:xfrm>
            <a:off x="990600" y="2339979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Arial" charset="0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DZ" sz="4400" b="1" i="0" u="sng" strike="noStrike" kern="1200" spc="50" normalizeH="0" baseline="0" noProof="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Simplified Arabic" pitchFamily="18" charset="-78"/>
                <a:ea typeface="+mj-ea"/>
                <a:cs typeface="Times New Roman"/>
              </a:rPr>
              <a:t>المحاضرة </a:t>
            </a:r>
            <a:r>
              <a:rPr kumimoji="0" lang="ar-SA" sz="4400" b="1" i="0" u="sng" strike="noStrike" kern="1200" spc="50" normalizeH="0" baseline="0" noProof="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Simplified Arabic" pitchFamily="18" charset="-78"/>
                <a:ea typeface="+mj-ea"/>
                <a:cs typeface="Times New Roman"/>
              </a:rPr>
              <a:t>الحادية عشر</a:t>
            </a:r>
            <a:endParaRPr kumimoji="0" lang="en-US" sz="4400" b="1" i="0" u="sng" strike="noStrike" kern="1200" spc="50" normalizeH="0" baseline="0" noProof="0" dirty="0">
              <a:ln w="11430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Simplified Arabic" pitchFamily="18" charset="-78"/>
              <a:ea typeface="+mj-ea"/>
            </a:endParaRPr>
          </a:p>
        </p:txBody>
      </p:sp>
      <p:sp>
        <p:nvSpPr>
          <p:cNvPr id="6" name="Title 4"/>
          <p:cNvSpPr txBox="1">
            <a:spLocks/>
          </p:cNvSpPr>
          <p:nvPr/>
        </p:nvSpPr>
        <p:spPr bwMode="auto">
          <a:xfrm>
            <a:off x="1611923" y="3810004"/>
            <a:ext cx="6541477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ar-SA" sz="4400" b="1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e_AlMateen" pitchFamily="2" charset="-78"/>
                <a:ea typeface="+mj-ea"/>
                <a:cs typeface="+mj-cs"/>
              </a:rPr>
              <a:t>السلطة والاستراتيجية</a:t>
            </a:r>
            <a:endParaRPr lang="ar-SA" sz="4400" b="1" spc="50" dirty="0">
              <a:ln w="11430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e_AlMateen" pitchFamily="2" charset="-78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61808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91200" y="228600"/>
            <a:ext cx="342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800" dirty="0" smtClean="0"/>
              <a:t>مخرجات </a:t>
            </a:r>
            <a:r>
              <a:rPr lang="ar-DZ" sz="2800" dirty="0" smtClean="0"/>
              <a:t>الفصل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1600200" y="990600"/>
            <a:ext cx="7543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ينتظر منك بعد هذه المحاضرة أن تكون قادرا على :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1574074" y="1752600"/>
            <a:ext cx="7543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تعريف الفاعل في المنظمة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1574074" y="2514600"/>
            <a:ext cx="7543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فهم سلوك الفاعلين في المنظمات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1574074" y="3276600"/>
            <a:ext cx="7543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تفسير استراتيجيات سلوك الفاعلين في المنظمة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1574074" y="4038600"/>
            <a:ext cx="7543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إدراك أهمية السلطة في المنظمات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1550125" y="4800600"/>
            <a:ext cx="7543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إدراك أهمية الثقافة في سلوك الفاعلين في المنظمة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766571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</p:bldLst>
  </p:timing>
</p:sld>
</file>

<file path=ppt/slides/slide2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191000" y="261963"/>
            <a:ext cx="3429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DZ" sz="4000" b="1" dirty="0" smtClean="0">
                <a:cs typeface="Farsi Simple Bold" pitchFamily="2" charset="-78"/>
              </a:rPr>
              <a:t>محتوى الفصل</a:t>
            </a:r>
            <a:endParaRPr lang="en-US" sz="4000" b="1" dirty="0">
              <a:cs typeface="Farsi Simple Bold" pitchFamily="2" charset="-78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621383" y="1548474"/>
            <a:ext cx="342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منطلقات مقاربة الفاعلين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5545183" y="2071694"/>
            <a:ext cx="342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تفسير السلوك في المنظمة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5545183" y="2594914"/>
            <a:ext cx="342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الفاعل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5545183" y="3168148"/>
            <a:ext cx="342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استراتيجية سلوك الفاعلين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5545183" y="3691368"/>
            <a:ext cx="342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القواعد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5545183" y="4214588"/>
            <a:ext cx="342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أسس استراتيجيات الفاعلين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5456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7" grpId="0"/>
      <p:bldP spid="8" grpId="0"/>
      <p:bldP spid="9" grpId="0"/>
    </p:bldLst>
  </p:timing>
</p:sld>
</file>

<file path=ppt/slides/slide2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63040" y="1828800"/>
            <a:ext cx="67818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DZ" sz="2800" dirty="0" smtClean="0"/>
              <a:t>السؤال الآن : </a:t>
            </a:r>
            <a:r>
              <a:rPr lang="ar-SA" sz="2800" dirty="0" smtClean="0"/>
              <a:t>ما </a:t>
            </a:r>
            <a:r>
              <a:rPr lang="ar-DZ" sz="2800" dirty="0" smtClean="0"/>
              <a:t>الذي </a:t>
            </a:r>
            <a:r>
              <a:rPr lang="ar-SA" sz="2800" dirty="0" smtClean="0"/>
              <a:t>يجري داخل المنظمة</a:t>
            </a:r>
            <a:r>
              <a:rPr lang="ar-DZ" sz="2800" dirty="0" smtClean="0"/>
              <a:t> ؟</a:t>
            </a:r>
            <a:endParaRPr lang="ar-SA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1585913" y="2678239"/>
            <a:ext cx="67818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نلقي نظرة على الفاعلين داخل المنظمة</a:t>
            </a:r>
            <a:endParaRPr lang="ar-SA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1583736" y="3657600"/>
            <a:ext cx="67818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اهتم علماء الاجتماع بالفاعلين داخل المنظمة</a:t>
            </a:r>
            <a:endParaRPr lang="ar-SA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1563189" y="4724400"/>
            <a:ext cx="67818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انطلقوا من مجموعة أفكار :</a:t>
            </a:r>
            <a:endParaRPr lang="ar-SA" sz="2800" dirty="0"/>
          </a:p>
        </p:txBody>
      </p:sp>
      <p:sp>
        <p:nvSpPr>
          <p:cNvPr id="6" name="Rectangle 5"/>
          <p:cNvSpPr/>
          <p:nvPr/>
        </p:nvSpPr>
        <p:spPr>
          <a:xfrm>
            <a:off x="3124200" y="304800"/>
            <a:ext cx="524351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dirty="0" smtClean="0">
                <a:solidFill>
                  <a:prstClr val="black"/>
                </a:solidFill>
              </a:rPr>
              <a:t>تطرقنا </a:t>
            </a:r>
            <a:r>
              <a:rPr lang="ar-SA" sz="2800" dirty="0">
                <a:solidFill>
                  <a:prstClr val="black"/>
                </a:solidFill>
              </a:rPr>
              <a:t>للمنظمات وخصائصها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25137" y="990600"/>
            <a:ext cx="747848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dirty="0" smtClean="0">
                <a:solidFill>
                  <a:prstClr val="black"/>
                </a:solidFill>
              </a:rPr>
              <a:t>فهمنا </a:t>
            </a:r>
            <a:r>
              <a:rPr lang="ar-SA" sz="2800" dirty="0">
                <a:solidFill>
                  <a:prstClr val="black"/>
                </a:solidFill>
              </a:rPr>
              <a:t>كيف تتطور المنظمات من خلال تفاعلها مع بيئتها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305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</p:bldLst>
  </p:timing>
</p:sld>
</file>

<file path=ppt/slides/slide2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0" y="990600"/>
            <a:ext cx="63246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1- المنظمة ليست شيئا طبيعيا بل هي </a:t>
            </a:r>
            <a:r>
              <a:rPr lang="ar-SA" sz="2800" dirty="0" smtClean="0">
                <a:solidFill>
                  <a:srgbClr val="FF0000"/>
                </a:solidFill>
              </a:rPr>
              <a:t>بناء اجتماعي</a:t>
            </a:r>
            <a:endParaRPr lang="ar-SA" sz="2800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86000" y="2047986"/>
            <a:ext cx="63246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DZ" sz="2800" dirty="0" smtClean="0"/>
              <a:t>2- </a:t>
            </a:r>
            <a:r>
              <a:rPr lang="ar-SA" sz="2800" dirty="0" smtClean="0"/>
              <a:t>فهي ليست محددة تماما</a:t>
            </a:r>
            <a:r>
              <a:rPr lang="ar-DZ" sz="2800" dirty="0" smtClean="0"/>
              <a:t> </a:t>
            </a:r>
            <a:endParaRPr lang="ar-SA" sz="2800" dirty="0"/>
          </a:p>
        </p:txBody>
      </p:sp>
      <p:sp>
        <p:nvSpPr>
          <p:cNvPr id="4" name="Down Arrow 3"/>
          <p:cNvSpPr/>
          <p:nvPr/>
        </p:nvSpPr>
        <p:spPr>
          <a:xfrm>
            <a:off x="4876800" y="1447800"/>
            <a:ext cx="1143000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Down Arrow 4"/>
          <p:cNvSpPr/>
          <p:nvPr/>
        </p:nvSpPr>
        <p:spPr>
          <a:xfrm>
            <a:off x="4876800" y="2590800"/>
            <a:ext cx="1143000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TextBox 5"/>
          <p:cNvSpPr txBox="1"/>
          <p:nvPr/>
        </p:nvSpPr>
        <p:spPr>
          <a:xfrm>
            <a:off x="2286000" y="3276600"/>
            <a:ext cx="63246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DZ" sz="2800" dirty="0" smtClean="0"/>
              <a:t>3- </a:t>
            </a:r>
            <a:r>
              <a:rPr lang="ar-SA" sz="2800" dirty="0" smtClean="0"/>
              <a:t>بالتالي هناك مكان للحرية في المنظمة</a:t>
            </a:r>
            <a:endParaRPr lang="ar-SA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2286000" y="4114800"/>
            <a:ext cx="632460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DZ" sz="2800" dirty="0" smtClean="0"/>
              <a:t>4- </a:t>
            </a:r>
            <a:r>
              <a:rPr lang="ar-SA" sz="2800" dirty="0" smtClean="0"/>
              <a:t>حتى في حالة وجود الإجراءات والمعايير فهناك دائما إمكانية التحرك بين هذه القيود</a:t>
            </a:r>
            <a:endParaRPr lang="ar-SA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7696200" y="0"/>
            <a:ext cx="2133600" cy="523220"/>
          </a:xfrm>
          <a:prstGeom prst="rect">
            <a:avLst/>
          </a:prstGeom>
          <a:solidFill>
            <a:srgbClr val="00B0F0"/>
          </a:solidFill>
        </p:spPr>
        <p:txBody>
          <a:bodyPr wrap="square" rtlCol="1">
            <a:spAutoFit/>
          </a:bodyPr>
          <a:lstStyle/>
          <a:p>
            <a:r>
              <a:rPr lang="ar-DZ" sz="2800" dirty="0" smtClean="0"/>
              <a:t>المنطلقات</a:t>
            </a:r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val="4129104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 animBg="1"/>
      <p:bldP spid="5" grpId="0" animBg="1"/>
      <p:bldP spid="6" grpId="0"/>
      <p:bldP spid="7" grpId="0"/>
    </p:bldLst>
  </p:timing>
</p:sld>
</file>

<file path=ppt/slides/slide2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21330" y="838200"/>
            <a:ext cx="61722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ي</a:t>
            </a:r>
            <a:r>
              <a:rPr lang="ar-DZ" sz="2800" dirty="0" smtClean="0"/>
              <a:t>ُ</a:t>
            </a:r>
            <a:r>
              <a:rPr lang="ar-SA" sz="2800" dirty="0" smtClean="0"/>
              <a:t>فهم سلوك الأفراد من الأوضاع التي يواجهونها </a:t>
            </a:r>
            <a:endParaRPr lang="ar-SA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6305550" y="1991380"/>
            <a:ext cx="283845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يتجاوبون مع مشاكل</a:t>
            </a:r>
            <a:endParaRPr lang="ar-SA" sz="2800" dirty="0"/>
          </a:p>
        </p:txBody>
      </p:sp>
      <p:sp>
        <p:nvSpPr>
          <p:cNvPr id="6" name="Rectangle 5"/>
          <p:cNvSpPr/>
          <p:nvPr/>
        </p:nvSpPr>
        <p:spPr>
          <a:xfrm>
            <a:off x="304800" y="3048000"/>
            <a:ext cx="34671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dirty="0" smtClean="0">
                <a:solidFill>
                  <a:prstClr val="black"/>
                </a:solidFill>
              </a:rPr>
              <a:t>سلوك الأفراد ناتج عن هذه الأوضاع </a:t>
            </a:r>
            <a:endParaRPr lang="ar-SA" sz="2800" dirty="0"/>
          </a:p>
        </p:txBody>
      </p:sp>
      <p:sp>
        <p:nvSpPr>
          <p:cNvPr id="7" name="Rectangle 6"/>
          <p:cNvSpPr/>
          <p:nvPr/>
        </p:nvSpPr>
        <p:spPr>
          <a:xfrm>
            <a:off x="5181600" y="3657600"/>
            <a:ext cx="38481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dirty="0" smtClean="0">
                <a:solidFill>
                  <a:prstClr val="black"/>
                </a:solidFill>
              </a:rPr>
              <a:t>وحسب الفرص التي تتاح لهم</a:t>
            </a:r>
            <a:endParaRPr lang="ar-SA" sz="2800" dirty="0"/>
          </a:p>
        </p:txBody>
      </p:sp>
      <p:sp>
        <p:nvSpPr>
          <p:cNvPr id="8" name="Rectangle 7"/>
          <p:cNvSpPr/>
          <p:nvPr/>
        </p:nvSpPr>
        <p:spPr>
          <a:xfrm>
            <a:off x="4419600" y="4419600"/>
            <a:ext cx="46101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dirty="0" smtClean="0">
                <a:solidFill>
                  <a:prstClr val="black"/>
                </a:solidFill>
              </a:rPr>
              <a:t>وحسب الشركاء الذين يتعاملون معهم</a:t>
            </a:r>
            <a:endParaRPr lang="ar-SA" sz="2800" dirty="0"/>
          </a:p>
        </p:txBody>
      </p:sp>
      <p:sp>
        <p:nvSpPr>
          <p:cNvPr id="9" name="Left Bracket 8"/>
          <p:cNvSpPr/>
          <p:nvPr/>
        </p:nvSpPr>
        <p:spPr>
          <a:xfrm>
            <a:off x="3962400" y="1828800"/>
            <a:ext cx="457200" cy="3276600"/>
          </a:xfrm>
          <a:prstGeom prst="leftBracket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Rectangle 9"/>
          <p:cNvSpPr/>
          <p:nvPr/>
        </p:nvSpPr>
        <p:spPr>
          <a:xfrm>
            <a:off x="5791200" y="2829580"/>
            <a:ext cx="33147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dirty="0" smtClean="0">
                <a:solidFill>
                  <a:prstClr val="black"/>
                </a:solidFill>
              </a:rPr>
              <a:t>يتحركون في إطار قيود</a:t>
            </a:r>
            <a:endParaRPr lang="ar-SA" sz="2800" dirty="0"/>
          </a:p>
        </p:txBody>
      </p:sp>
      <p:sp>
        <p:nvSpPr>
          <p:cNvPr id="11" name="TextBox 10"/>
          <p:cNvSpPr txBox="1"/>
          <p:nvPr/>
        </p:nvSpPr>
        <p:spPr>
          <a:xfrm>
            <a:off x="7696200" y="0"/>
            <a:ext cx="2133600" cy="523220"/>
          </a:xfrm>
          <a:prstGeom prst="rect">
            <a:avLst/>
          </a:prstGeom>
          <a:solidFill>
            <a:srgbClr val="00B0F0"/>
          </a:solidFill>
        </p:spPr>
        <p:txBody>
          <a:bodyPr wrap="square" rtlCol="1">
            <a:spAutoFit/>
          </a:bodyPr>
          <a:lstStyle/>
          <a:p>
            <a:r>
              <a:rPr lang="ar-DZ" sz="2800" dirty="0" smtClean="0"/>
              <a:t>السلوك</a:t>
            </a:r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val="1084879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7" grpId="0"/>
      <p:bldP spid="8" grpId="0"/>
      <p:bldP spid="9" grpId="0" animBg="1"/>
      <p:bldP spid="10" grpId="0"/>
    </p:bldLst>
  </p:timing>
</p:sld>
</file>

<file path=ppt/slides/slide2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2819400"/>
            <a:ext cx="14478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المشاكل</a:t>
            </a:r>
            <a:endParaRPr lang="ar-SA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1219200" y="3810000"/>
            <a:ext cx="14478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الفرص</a:t>
            </a:r>
            <a:endParaRPr lang="ar-SA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1219200" y="3352800"/>
            <a:ext cx="14478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القيود</a:t>
            </a:r>
            <a:endParaRPr lang="ar-SA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1219200" y="4267200"/>
            <a:ext cx="14478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الشريك</a:t>
            </a:r>
            <a:endParaRPr lang="ar-SA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1219200" y="2057400"/>
            <a:ext cx="1447800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r>
              <a:rPr lang="ar-SA" sz="2800" dirty="0" smtClean="0"/>
              <a:t>الوضع</a:t>
            </a:r>
            <a:endParaRPr lang="ar-SA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4069644" y="2057400"/>
            <a:ext cx="1447800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SA" sz="2800" dirty="0" smtClean="0"/>
              <a:t>الفرد</a:t>
            </a:r>
            <a:endParaRPr lang="ar-SA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7162800" y="2079978"/>
            <a:ext cx="1447800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r>
              <a:rPr lang="ar-SA" sz="2800" dirty="0" smtClean="0"/>
              <a:t>السلوك</a:t>
            </a:r>
            <a:endParaRPr lang="ar-SA" sz="2800" dirty="0"/>
          </a:p>
        </p:txBody>
      </p:sp>
      <p:cxnSp>
        <p:nvCxnSpPr>
          <p:cNvPr id="10" name="Straight Arrow Connector 9"/>
          <p:cNvCxnSpPr>
            <a:stCxn id="6" idx="3"/>
            <a:endCxn id="7" idx="1"/>
          </p:cNvCxnSpPr>
          <p:nvPr/>
        </p:nvCxnSpPr>
        <p:spPr>
          <a:xfrm>
            <a:off x="2667000" y="2319010"/>
            <a:ext cx="1402644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7" idx="3"/>
            <a:endCxn id="8" idx="1"/>
          </p:cNvCxnSpPr>
          <p:nvPr/>
        </p:nvCxnSpPr>
        <p:spPr>
          <a:xfrm>
            <a:off x="5517444" y="2319010"/>
            <a:ext cx="1645356" cy="2257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4072467" y="3581400"/>
            <a:ext cx="14478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خصائصه</a:t>
            </a:r>
            <a:endParaRPr lang="ar-SA" sz="2800" dirty="0"/>
          </a:p>
        </p:txBody>
      </p:sp>
      <p:cxnSp>
        <p:nvCxnSpPr>
          <p:cNvPr id="18" name="Straight Arrow Connector 17"/>
          <p:cNvCxnSpPr>
            <a:stCxn id="16" idx="0"/>
            <a:endCxn id="7" idx="2"/>
          </p:cNvCxnSpPr>
          <p:nvPr/>
        </p:nvCxnSpPr>
        <p:spPr>
          <a:xfrm rot="16200000" flipV="1">
            <a:off x="4294566" y="3079598"/>
            <a:ext cx="1000780" cy="282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8862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 animBg="1"/>
      <p:bldP spid="7" grpId="0" animBg="1"/>
      <p:bldP spid="8" grpId="0" animBg="1"/>
      <p:bldP spid="16" grpId="0"/>
    </p:bldLst>
  </p:timing>
</p:sld>
</file>

<file path=ppt/slides/slide2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72200" y="838200"/>
            <a:ext cx="3124200" cy="52322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الفاعل</a:t>
            </a:r>
            <a:endParaRPr lang="ar-SA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2590800" y="1752600"/>
            <a:ext cx="67056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الفاعل هو من يتدخل في وضعية (ظروف) معينة</a:t>
            </a:r>
            <a:endParaRPr lang="ar-SA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2590800" y="2743200"/>
            <a:ext cx="67056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في مشكلة معينة لا يتدخل كل أفراد المؤسسة بل بعضهم</a:t>
            </a:r>
            <a:endParaRPr lang="ar-SA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2286000" y="3429000"/>
            <a:ext cx="43434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لأنهم ليسوا كلهم معنيين</a:t>
            </a:r>
            <a:endParaRPr lang="ar-SA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1143000" y="4038600"/>
            <a:ext cx="54102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ليس لهم كلهم الموارد الضرورية</a:t>
            </a:r>
            <a:endParaRPr lang="ar-SA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1371600" y="5029200"/>
            <a:ext cx="586740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600" dirty="0" smtClean="0"/>
              <a:t>المشكلة تحدد الفاعلين</a:t>
            </a:r>
            <a:endParaRPr lang="ar-SA" sz="3600" dirty="0"/>
          </a:p>
        </p:txBody>
      </p:sp>
      <p:sp>
        <p:nvSpPr>
          <p:cNvPr id="8" name="Left Arrow 7"/>
          <p:cNvSpPr/>
          <p:nvPr/>
        </p:nvSpPr>
        <p:spPr>
          <a:xfrm>
            <a:off x="7467600" y="4876800"/>
            <a:ext cx="609600" cy="9906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491003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 animBg="1"/>
    </p:bldLst>
  </p:timing>
</p:sld>
</file>

<file path=ppt/slides/slide2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19400" y="1371600"/>
            <a:ext cx="57912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عندما تطول المشكلة ينم</a:t>
            </a:r>
            <a:r>
              <a:rPr lang="ar-DZ" sz="2800" dirty="0" smtClean="0"/>
              <a:t>ّ</a:t>
            </a:r>
            <a:r>
              <a:rPr lang="ar-SA" sz="2800" dirty="0" smtClean="0"/>
              <a:t>ي الفاعلون </a:t>
            </a:r>
            <a:r>
              <a:rPr lang="ar-SA" sz="2800" dirty="0" smtClean="0">
                <a:solidFill>
                  <a:srgbClr val="FF0000"/>
                </a:solidFill>
              </a:rPr>
              <a:t>سلوكات ثابتة  </a:t>
            </a:r>
            <a:endParaRPr lang="ar-SA" sz="2800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315200" y="2165139"/>
            <a:ext cx="13716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مثال1:</a:t>
            </a:r>
            <a:endParaRPr lang="ar-SA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5017226" y="3200400"/>
            <a:ext cx="359337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مثال 2 :</a:t>
            </a:r>
            <a:endParaRPr lang="ar-SA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1463040" y="4267200"/>
            <a:ext cx="708660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مجموعة السلوكات الثابتة التي ينميها الفاعلون بقصد حماية مصالحهم </a:t>
            </a:r>
            <a:r>
              <a:rPr lang="ar-SA" sz="2800" dirty="0" smtClean="0">
                <a:solidFill>
                  <a:srgbClr val="FF0000"/>
                </a:solidFill>
              </a:rPr>
              <a:t>تسمى استراتيجية</a:t>
            </a:r>
            <a:endParaRPr lang="ar-SA" sz="2800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252754" y="576590"/>
            <a:ext cx="2438400" cy="52322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الاستراتيجية</a:t>
            </a:r>
            <a:endParaRPr lang="ar-SA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3769723" y="2165139"/>
            <a:ext cx="389055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DZ" sz="2800" dirty="0" smtClean="0"/>
              <a:t>صيانة آلات الإنتاج</a:t>
            </a:r>
            <a:endParaRPr lang="ar-SA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3581400" y="3200400"/>
            <a:ext cx="389055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DZ" sz="2800" dirty="0" smtClean="0"/>
              <a:t>السيارة والبنزين </a:t>
            </a:r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val="2046948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8" grpId="0"/>
      <p:bldP spid="9" grpId="0"/>
    </p:bldLst>
  </p:timing>
</p:sld>
</file>

<file path=ppt/slides/slide2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57400" y="533400"/>
            <a:ext cx="70866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DZ" sz="2800" dirty="0" smtClean="0"/>
              <a:t>هذه </a:t>
            </a:r>
            <a:r>
              <a:rPr lang="ar-SA" sz="2800" dirty="0" smtClean="0"/>
              <a:t>الاستراتيجية </a:t>
            </a:r>
            <a:r>
              <a:rPr lang="ar-DZ" sz="2800" dirty="0" smtClean="0"/>
              <a:t>تهدف إلى </a:t>
            </a:r>
            <a:r>
              <a:rPr lang="ar-SA" sz="2800" dirty="0" smtClean="0"/>
              <a:t>تحقيق نتائج معينة</a:t>
            </a:r>
            <a:endParaRPr lang="ar-SA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2044337" y="4638020"/>
            <a:ext cx="70866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DZ" sz="2800" b="1" dirty="0" smtClean="0"/>
              <a:t>لكن </a:t>
            </a:r>
            <a:r>
              <a:rPr lang="ar-SA" sz="2800" b="1" dirty="0" smtClean="0"/>
              <a:t>النتائج ليست بالضرورة ما يُنتظر</a:t>
            </a:r>
            <a:endParaRPr lang="ar-SA" sz="28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4267200" y="2971800"/>
            <a:ext cx="30480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DZ" sz="2800" dirty="0" smtClean="0"/>
              <a:t>هي </a:t>
            </a:r>
            <a:r>
              <a:rPr lang="ar-SA" sz="2800" dirty="0" smtClean="0"/>
              <a:t>استراتيجية عقلانية</a:t>
            </a:r>
            <a:endParaRPr lang="ar-SA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4572000" y="1600200"/>
            <a:ext cx="30480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DZ" sz="2800" dirty="0" smtClean="0"/>
              <a:t>هي </a:t>
            </a:r>
            <a:r>
              <a:rPr lang="ar-SA" sz="2800" dirty="0" smtClean="0"/>
              <a:t>استراتيجية </a:t>
            </a:r>
            <a:r>
              <a:rPr lang="ar-DZ" sz="2800" dirty="0" smtClean="0"/>
              <a:t>هادفة</a:t>
            </a:r>
            <a:endParaRPr lang="ar-SA" sz="2800" dirty="0"/>
          </a:p>
        </p:txBody>
      </p:sp>
      <p:sp>
        <p:nvSpPr>
          <p:cNvPr id="9" name="Left Arrow 8"/>
          <p:cNvSpPr/>
          <p:nvPr/>
        </p:nvSpPr>
        <p:spPr>
          <a:xfrm>
            <a:off x="7924800" y="1600200"/>
            <a:ext cx="914400" cy="6096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7615646" y="2971800"/>
            <a:ext cx="12192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DZ" sz="2800" dirty="0" smtClean="0"/>
              <a:t>أي </a:t>
            </a:r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val="381837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7" grpId="0"/>
      <p:bldP spid="8" grpId="0"/>
      <p:bldP spid="9" grpId="0" animBg="1"/>
      <p:bldP spid="10" grpId="0"/>
    </p:bldLst>
  </p:timing>
</p:sld>
</file>

<file path=ppt/slides/slide2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96291" y="1071154"/>
            <a:ext cx="70866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النتائج يختلف فهمها باختلاف وجهة النظر</a:t>
            </a:r>
            <a:endParaRPr lang="ar-SA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1857102" y="2514600"/>
            <a:ext cx="708660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هذه الاستراتيجيات تعتمد على استعمال الموارد التي تكون في متناول الفاعلين</a:t>
            </a:r>
            <a:endParaRPr lang="ar-SA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2190206" y="4058960"/>
            <a:ext cx="67056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موارد رسمية أو غير رسمية، مادية أو غير مادية ...</a:t>
            </a:r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val="3062869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2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166257" y="838200"/>
            <a:ext cx="67056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تهدف الاستراتيجية إلى التفاعل مع الأوضاع</a:t>
            </a:r>
            <a:endParaRPr lang="ar-SA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7162800" y="2667000"/>
            <a:ext cx="1676400" cy="52322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القواعد</a:t>
            </a:r>
            <a:endParaRPr lang="ar-SA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1957251" y="3733800"/>
            <a:ext cx="67818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لضمان تشغيلها، تحرس المنظمات على إنشاء قواعد</a:t>
            </a:r>
            <a:endParaRPr lang="ar-SA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5563688" y="5039380"/>
            <a:ext cx="35814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تنقسم هذه القواعد إلى نوعين</a:t>
            </a:r>
            <a:endParaRPr lang="ar-SA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1979022" y="4777770"/>
            <a:ext cx="24384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القواعد الرسمية</a:t>
            </a:r>
            <a:endParaRPr lang="ar-SA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1600200" y="5562600"/>
            <a:ext cx="3004457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القواعد </a:t>
            </a:r>
            <a:r>
              <a:rPr lang="ar-DZ" sz="2800" dirty="0" smtClean="0"/>
              <a:t>غير </a:t>
            </a:r>
            <a:r>
              <a:rPr lang="ar-SA" sz="2800" dirty="0" smtClean="0"/>
              <a:t>الرسمية</a:t>
            </a:r>
            <a:endParaRPr lang="ar-SA" sz="2800" dirty="0"/>
          </a:p>
        </p:txBody>
      </p:sp>
      <p:cxnSp>
        <p:nvCxnSpPr>
          <p:cNvPr id="10" name="Straight Arrow Connector 9"/>
          <p:cNvCxnSpPr>
            <a:stCxn id="6" idx="1"/>
            <a:endCxn id="7" idx="3"/>
          </p:cNvCxnSpPr>
          <p:nvPr/>
        </p:nvCxnSpPr>
        <p:spPr>
          <a:xfrm flipH="1" flipV="1">
            <a:off x="4417422" y="5039380"/>
            <a:ext cx="1146266" cy="26161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6" idx="1"/>
            <a:endCxn id="8" idx="3"/>
          </p:cNvCxnSpPr>
          <p:nvPr/>
        </p:nvCxnSpPr>
        <p:spPr>
          <a:xfrm flipH="1">
            <a:off x="4604657" y="5300990"/>
            <a:ext cx="959031" cy="52322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8908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/>
      <p:bldP spid="6" grpId="0"/>
      <p:bldP spid="7" grpId="0"/>
      <p:bldP spid="8" grpId="0"/>
    </p:bldLst>
  </p:timing>
</p:sld>
</file>

<file path=ppt/slides/slide2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0" y="762000"/>
            <a:ext cx="24384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القواعد الرسمية</a:t>
            </a:r>
            <a:endParaRPr lang="ar-SA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5715000" y="2514600"/>
            <a:ext cx="19050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الإجراءات</a:t>
            </a:r>
            <a:endParaRPr lang="ar-SA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5715000" y="1981200"/>
            <a:ext cx="19812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المعايير</a:t>
            </a:r>
            <a:endParaRPr lang="ar-SA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5715000" y="3048000"/>
            <a:ext cx="19050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طرق العمل </a:t>
            </a:r>
            <a:endParaRPr lang="ar-SA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6248400" y="3581400"/>
            <a:ext cx="12192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b="1" dirty="0" smtClean="0"/>
              <a:t>...</a:t>
            </a:r>
            <a:endParaRPr lang="ar-SA" sz="20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6096000" y="3981510"/>
            <a:ext cx="22860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غير المكتوبة</a:t>
            </a:r>
            <a:endParaRPr lang="ar-SA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6553200" y="1524000"/>
            <a:ext cx="17526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المكتوبة</a:t>
            </a:r>
            <a:endParaRPr lang="ar-SA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914400" y="762000"/>
            <a:ext cx="56388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تهدف إلى توجيه سلوك الأفراد وعملهم</a:t>
            </a:r>
            <a:endParaRPr lang="ar-SA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952500" y="4648200"/>
            <a:ext cx="64770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للمنظمة قواعد رسمية غير مكتوبة بأهداف مختلفة</a:t>
            </a:r>
            <a:endParaRPr lang="ar-SA" sz="2800" dirty="0"/>
          </a:p>
        </p:txBody>
      </p:sp>
      <p:sp>
        <p:nvSpPr>
          <p:cNvPr id="11" name="TextBox 10"/>
          <p:cNvSpPr txBox="1"/>
          <p:nvPr/>
        </p:nvSpPr>
        <p:spPr>
          <a:xfrm>
            <a:off x="304800" y="5124934"/>
            <a:ext cx="71628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قد تكون أكثر صعوبة وتقييدا من المكتوبة في بعض الحالات</a:t>
            </a:r>
            <a:endParaRPr lang="ar-SA" sz="2800" dirty="0"/>
          </a:p>
        </p:txBody>
      </p:sp>
      <p:sp>
        <p:nvSpPr>
          <p:cNvPr id="13" name="TextBox 12"/>
          <p:cNvSpPr txBox="1"/>
          <p:nvPr/>
        </p:nvSpPr>
        <p:spPr>
          <a:xfrm>
            <a:off x="1066800" y="5648154"/>
            <a:ext cx="6324600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1">
            <a:spAutoFit/>
          </a:bodyPr>
          <a:lstStyle/>
          <a:p>
            <a:r>
              <a:rPr lang="ar-DZ" sz="2800" dirty="0" smtClean="0"/>
              <a:t>القواعد الرسمية هي قواعد للرقابة (رقابة عمل الأفراد)</a:t>
            </a:r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val="2732640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3" grpId="0" animBg="1"/>
    </p:bldLst>
  </p:timing>
</p:sld>
</file>

<file path=ppt/slides/slide2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28800" y="518513"/>
            <a:ext cx="69342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بالإضالفة إلى قواعد الرقابة، هناك قواعد غير رسمية</a:t>
            </a:r>
            <a:endParaRPr lang="ar-SA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5105400" y="1262390"/>
            <a:ext cx="35814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ينشئها العاملين أنفسهم </a:t>
            </a:r>
            <a:endParaRPr lang="ar-SA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3657600" y="1262390"/>
            <a:ext cx="20574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هي قواعد حرة</a:t>
            </a:r>
            <a:endParaRPr lang="ar-SA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2590800" y="2057400"/>
            <a:ext cx="601980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للمنظمة نوعان من القواعد : الرسمية (قواعد رقابة)    وغير الرسمية (قواعد حرة)</a:t>
            </a:r>
            <a:endParaRPr lang="ar-SA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762000" y="3286780"/>
            <a:ext cx="7848600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القواعد الرسمية وغير الرسمية هي التي تفسر كيفية تشغيل المنظمات</a:t>
            </a:r>
            <a:endParaRPr lang="ar-SA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1676400" y="5334000"/>
            <a:ext cx="6019800" cy="954107"/>
          </a:xfrm>
          <a:prstGeom prst="rect">
            <a:avLst/>
          </a:prstGeom>
          <a:solidFill>
            <a:srgbClr val="FFFF00"/>
          </a:solidFill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هذا الكلام يخالف كلام </a:t>
            </a:r>
            <a:r>
              <a:rPr lang="ar-SA" sz="2800" dirty="0" err="1" smtClean="0"/>
              <a:t>التايلورية</a:t>
            </a:r>
            <a:r>
              <a:rPr lang="ar-SA" sz="2800" dirty="0" smtClean="0"/>
              <a:t> ال</a:t>
            </a:r>
            <a:r>
              <a:rPr lang="ar-DZ" sz="2800" dirty="0" smtClean="0"/>
              <a:t>ت</a:t>
            </a:r>
            <a:r>
              <a:rPr lang="ar-SA" sz="2800" dirty="0" smtClean="0"/>
              <a:t>ي </a:t>
            </a:r>
            <a:r>
              <a:rPr lang="ar-DZ" sz="2800" dirty="0" smtClean="0"/>
              <a:t>ت</a:t>
            </a:r>
            <a:r>
              <a:rPr lang="ar-SA" sz="2800" dirty="0" smtClean="0"/>
              <a:t>كتفي بالقواعد الرسمية المكتوبة</a:t>
            </a:r>
            <a:endParaRPr lang="ar-SA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2209800" y="4267200"/>
            <a:ext cx="6477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3200" dirty="0" smtClean="0"/>
              <a:t>مثال : القواعد بالنسبة للإنتاج وسلوك العمال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693381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 animBg="1"/>
      <p:bldP spid="8" grpId="0" animBg="1"/>
      <p:bldP spid="4" grpId="0"/>
    </p:bldLst>
  </p:timing>
</p:sld>
</file>

<file path=ppt/slides/slide2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616131"/>
            <a:ext cx="83058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تجد الاستراتيجيات السلوكية للفاعلين  تبريرها في الحكم والثقافة</a:t>
            </a:r>
            <a:endParaRPr lang="ar-SA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6172200" y="1143000"/>
            <a:ext cx="3048000" cy="523220"/>
          </a:xfrm>
          <a:prstGeom prst="rect">
            <a:avLst/>
          </a:prstGeom>
          <a:solidFill>
            <a:srgbClr val="00B050"/>
          </a:solidFill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الحكم (السيطرة)</a:t>
            </a:r>
            <a:endParaRPr lang="ar-SA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1600200" y="1905000"/>
            <a:ext cx="594360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قد تستهدف الاستراتيجية السلوكية للفاعلين الحفاظ على السيطرة (الحكم) أو تنميتها</a:t>
            </a:r>
            <a:endParaRPr lang="ar-SA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576943" y="3200400"/>
            <a:ext cx="861060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>
                <a:solidFill>
                  <a:prstClr val="black"/>
                </a:solidFill>
              </a:rPr>
              <a:t>السيطرة</a:t>
            </a:r>
            <a:r>
              <a:rPr lang="ar-DZ" sz="2800" dirty="0" smtClean="0">
                <a:solidFill>
                  <a:prstClr val="black"/>
                </a:solidFill>
              </a:rPr>
              <a:t>: </a:t>
            </a:r>
            <a:r>
              <a:rPr lang="ar-SA" sz="2800" dirty="0" smtClean="0">
                <a:solidFill>
                  <a:prstClr val="black"/>
                </a:solidFill>
              </a:rPr>
              <a:t> </a:t>
            </a:r>
            <a:r>
              <a:rPr lang="ar-DZ" sz="2800" dirty="0" smtClean="0">
                <a:solidFill>
                  <a:prstClr val="black"/>
                </a:solidFill>
              </a:rPr>
              <a:t> </a:t>
            </a:r>
            <a:r>
              <a:rPr lang="ar-SA" sz="2800" dirty="0" smtClean="0"/>
              <a:t>يمكن تعريفها بأنها قدرة طرف على فرض سلوك معين على طرف آخر </a:t>
            </a:r>
            <a:endParaRPr lang="ar-SA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1051560" y="4276967"/>
            <a:ext cx="81534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حسب مقاربة الفاعلين، لا ترتبط السيطرة بالشخص نفسه وإنما ترتبط بـ </a:t>
            </a:r>
            <a:endParaRPr lang="ar-SA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1077686" y="4917047"/>
            <a:ext cx="4180114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الموارد التي هي في متناوله</a:t>
            </a:r>
            <a:endParaRPr lang="ar-SA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1077686" y="5526647"/>
            <a:ext cx="4180114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مكانته في المنظمة</a:t>
            </a:r>
            <a:endParaRPr lang="ar-SA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4190999" y="0"/>
            <a:ext cx="5029201" cy="523220"/>
          </a:xfrm>
          <a:prstGeom prst="rect">
            <a:avLst/>
          </a:prstGeom>
          <a:solidFill>
            <a:srgbClr val="00B0F0"/>
          </a:solidFill>
        </p:spPr>
        <p:txBody>
          <a:bodyPr wrap="square" rtlCol="1">
            <a:spAutoFit/>
          </a:bodyPr>
          <a:lstStyle/>
          <a:p>
            <a:r>
              <a:rPr lang="ar-DZ" sz="2800" dirty="0" smtClean="0"/>
              <a:t>أسس استراتيجيات الفاعلين في المنظمات</a:t>
            </a:r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val="441560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/>
      <p:bldP spid="6" grpId="0"/>
      <p:bldP spid="7" grpId="0" animBg="1"/>
      <p:bldP spid="8" grpId="0" animBg="1"/>
    </p:bldLst>
  </p:timing>
</p:sld>
</file>

<file path=ppt/slides/slide2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343400" y="533400"/>
            <a:ext cx="48006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يستطيع الفاعل أن يسيطر من خلال</a:t>
            </a:r>
            <a:endParaRPr lang="ar-SA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4267200" y="1219200"/>
            <a:ext cx="32766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السلطة الرسمية</a:t>
            </a:r>
            <a:endParaRPr lang="ar-SA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4953000" y="1828800"/>
            <a:ext cx="25908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مهارته، وكفاءته</a:t>
            </a:r>
            <a:endParaRPr lang="ar-SA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1905000" y="2514600"/>
            <a:ext cx="55626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امتلا</a:t>
            </a:r>
            <a:r>
              <a:rPr lang="ar-DZ" sz="2800" dirty="0" smtClean="0"/>
              <a:t>ك</a:t>
            </a:r>
            <a:r>
              <a:rPr lang="ar-SA" sz="2800" dirty="0" smtClean="0"/>
              <a:t>ه لمعلومة حاسمة، حرجة بالنسبة للمنظمة</a:t>
            </a:r>
            <a:endParaRPr lang="ar-SA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457200" y="3352800"/>
            <a:ext cx="83820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في المنظمات تكون دائما السيطرة مقتسمة (موزعة) بين أكثر من طرف</a:t>
            </a:r>
            <a:endParaRPr lang="ar-SA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1143000" y="3962400"/>
            <a:ext cx="76962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تختلف قوة السيطرة حسب الأطراف لكنها مقتسمة</a:t>
            </a:r>
            <a:endParaRPr lang="ar-SA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1219200" y="4800600"/>
            <a:ext cx="693420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أمثلة : الموظف بالشباك الذي قد يرفض ملفك، العامل على آلة والذي وحده يعرف كيف يشغلها، ...كلهم ل</a:t>
            </a:r>
            <a:r>
              <a:rPr lang="ar-DZ" sz="2800" dirty="0" smtClean="0"/>
              <a:t>ه</a:t>
            </a:r>
            <a:r>
              <a:rPr lang="ar-SA" sz="2800" dirty="0" smtClean="0"/>
              <a:t>م سيطرة</a:t>
            </a:r>
            <a:endParaRPr lang="ar-SA" sz="2800" dirty="0"/>
          </a:p>
        </p:txBody>
      </p:sp>
      <p:sp>
        <p:nvSpPr>
          <p:cNvPr id="9" name="Right Brace 8"/>
          <p:cNvSpPr/>
          <p:nvPr/>
        </p:nvSpPr>
        <p:spPr>
          <a:xfrm>
            <a:off x="7772400" y="1447800"/>
            <a:ext cx="228600" cy="1371600"/>
          </a:xfrm>
          <a:prstGeom prst="rightBrac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705738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</p:bldLst>
  </p:timing>
</p:sld>
</file>

<file path=ppt/slides/slide2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457200"/>
            <a:ext cx="838200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بين المدير والمرؤوس، وبالإضافة إلى السلطة الرسمية، تقوم العلاقات في المنظمات المعاصرة أيضا على تبادل الخدمات اللا رسمية</a:t>
            </a:r>
            <a:endParaRPr lang="ar-SA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561703" y="1752600"/>
            <a:ext cx="815340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يلتزم المرؤوس مثلا بالإسراع بتنفيذ توجيهات أو أوامر معينة أو مساندة موقف معين، وفي المقابل ينتظر أن يرقى، أو أن يحصل على علاوة ...</a:t>
            </a:r>
            <a:endParaRPr lang="ar-SA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1066800" y="3124200"/>
            <a:ext cx="7620000" cy="138499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فالمرؤوس هنا تمكن من فرض سلوك معين على رئيسه أي أنه له سيطرة معينة عليه في جانب معين، كما أن للرئيس أيضا سيطرة على مرؤوسه في جانب آخر</a:t>
            </a:r>
            <a:endParaRPr lang="ar-SA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4638402" y="4953000"/>
            <a:ext cx="4048397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السيطرة موزعة في المنظمة</a:t>
            </a:r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val="3279526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</p:bldLst>
  </p:timing>
</p:sld>
</file>

<file path=ppt/slides/slide2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001000" y="152400"/>
            <a:ext cx="1219200" cy="523220"/>
          </a:xfrm>
          <a:prstGeom prst="rect">
            <a:avLst/>
          </a:prstGeom>
          <a:solidFill>
            <a:srgbClr val="00B050"/>
          </a:solidFill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الثقافة</a:t>
            </a:r>
            <a:endParaRPr lang="ar-SA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4114800" y="914400"/>
            <a:ext cx="49530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1- للفاعلين في المنظمة بيئة ينتمون إليها</a:t>
            </a:r>
            <a:endParaRPr lang="ar-SA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533400" y="1712893"/>
            <a:ext cx="746760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فهم ينتمون إلى منطقة جغرافية معينة، إلى ثقافة معينة، إلى اعتقاد معين، إلى جماعات معينة ...</a:t>
            </a:r>
            <a:endParaRPr lang="ar-SA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647700" y="3084492"/>
            <a:ext cx="735330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قد تكون هذه الانتماءات عاملا مفسرا آخر للاستراتيجيات التي يطورونها</a:t>
            </a:r>
            <a:endParaRPr lang="ar-SA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21771" y="4343400"/>
            <a:ext cx="89154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2- ليست السيطرة </a:t>
            </a:r>
            <a:r>
              <a:rPr lang="ar-DZ" sz="2800" dirty="0" smtClean="0"/>
              <a:t>هي </a:t>
            </a:r>
            <a:r>
              <a:rPr lang="ar-SA" sz="2800" dirty="0" smtClean="0"/>
              <a:t>المبرر الوحيد للسلوك الفردي والجماعي في المنظمات</a:t>
            </a:r>
            <a:endParaRPr lang="ar-SA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2667000" y="5039380"/>
            <a:ext cx="62484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المنظمات أي</a:t>
            </a:r>
            <a:r>
              <a:rPr lang="ar-DZ" sz="2800" dirty="0" smtClean="0"/>
              <a:t>ض</a:t>
            </a:r>
            <a:r>
              <a:rPr lang="ar-SA" sz="2800" dirty="0" smtClean="0"/>
              <a:t>ا مكان لتعلم معايير ثقافية مشتركة</a:t>
            </a:r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val="1730874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</p:bldLst>
  </p:timing>
</p:sld>
</file>

<file path=ppt/slides/slide2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95600" y="304800"/>
            <a:ext cx="68580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3- المنظمة مساحة ت</a:t>
            </a:r>
            <a:r>
              <a:rPr lang="ar-DZ" sz="2800" dirty="0" smtClean="0"/>
              <a:t>ت</a:t>
            </a:r>
            <a:r>
              <a:rPr lang="ar-SA" sz="2800" dirty="0" smtClean="0"/>
              <a:t>قاطع فيها مستويات مختلفة للثقافة</a:t>
            </a:r>
            <a:endParaRPr lang="ar-SA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4343400" y="1524000"/>
            <a:ext cx="28956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800" dirty="0" smtClean="0"/>
              <a:t>الثقافات الوطنية </a:t>
            </a:r>
            <a:endParaRPr lang="ar-SA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4343400" y="2667000"/>
            <a:ext cx="28956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800" dirty="0" smtClean="0"/>
              <a:t>ثقافة المؤسسة</a:t>
            </a:r>
            <a:endParaRPr lang="ar-SA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4419600" y="3733800"/>
            <a:ext cx="28956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800" dirty="0" smtClean="0"/>
              <a:t>ثقافات جماعات</a:t>
            </a:r>
            <a:endParaRPr lang="ar-SA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4419600" y="4800600"/>
            <a:ext cx="28956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800" dirty="0" smtClean="0"/>
              <a:t>ثقافات فردية</a:t>
            </a:r>
            <a:endParaRPr lang="ar-SA" sz="2800" dirty="0"/>
          </a:p>
        </p:txBody>
      </p:sp>
      <p:cxnSp>
        <p:nvCxnSpPr>
          <p:cNvPr id="8" name="Straight Arrow Connector 7"/>
          <p:cNvCxnSpPr/>
          <p:nvPr/>
        </p:nvCxnSpPr>
        <p:spPr>
          <a:xfrm rot="5400000">
            <a:off x="5905500" y="2400300"/>
            <a:ext cx="53340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5400000">
            <a:off x="5906294" y="3466306"/>
            <a:ext cx="53340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rot="5400000">
            <a:off x="5906294" y="4533106"/>
            <a:ext cx="53340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5400000">
            <a:off x="5144294" y="4609306"/>
            <a:ext cx="533400" cy="1588"/>
          </a:xfrm>
          <a:prstGeom prst="straightConnector1">
            <a:avLst/>
          </a:prstGeom>
          <a:ln>
            <a:headEnd type="triangle"/>
            <a:tailEnd type="non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5400000">
            <a:off x="5144294" y="3542506"/>
            <a:ext cx="533400" cy="1588"/>
          </a:xfrm>
          <a:prstGeom prst="straightConnector1">
            <a:avLst/>
          </a:prstGeom>
          <a:ln>
            <a:headEnd type="triangle"/>
            <a:tailEnd type="non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rot="5400000">
            <a:off x="5144294" y="2399506"/>
            <a:ext cx="533400" cy="1588"/>
          </a:xfrm>
          <a:prstGeom prst="straightConnector1">
            <a:avLst/>
          </a:prstGeom>
          <a:ln>
            <a:headEnd type="triangle"/>
            <a:tailEnd type="non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2119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</p:bldLst>
  </p:timing>
</p:sld>
</file>

<file path=ppt/slides/slide2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28800" y="685800"/>
            <a:ext cx="685800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المقاربة من خلال الفاعلين ليست نظرية تهتم بهيكلة المنظمات ولكنها تهتم بالكيفة التي تشتغل بها هذه المنظمات</a:t>
            </a:r>
            <a:endParaRPr lang="ar-SA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2133600" y="2438400"/>
            <a:ext cx="655320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وترى أن المنظمات تتحرك بفعل السلوكات التي تأتي من استراتيجيات الفاعلين</a:t>
            </a:r>
            <a:endParaRPr lang="ar-SA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2286000" y="3886200"/>
            <a:ext cx="640080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كما أن هذه الاستراتيجيات قد تنمو نتيجة لأهداف سيطرة أو نتيجة لأمور ثقافية</a:t>
            </a:r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val="2867384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2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0" y="490210"/>
            <a:ext cx="30252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800" dirty="0" smtClean="0"/>
              <a:t>مخرجات </a:t>
            </a:r>
            <a:r>
              <a:rPr lang="ar-DZ" sz="2800" dirty="0" smtClean="0"/>
              <a:t>الفصل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1600200" y="1716591"/>
            <a:ext cx="66555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ينتظر منك بعد هذه المحاضرة أن تكون قادرا على :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1574074" y="2348090"/>
            <a:ext cx="66555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تعريف الفاعل في المنظمة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1574074" y="2981568"/>
            <a:ext cx="66555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فهم سلوك الفاعلين في المنظمات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1587137" y="3536739"/>
            <a:ext cx="66555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تفسير استراتيجيات سلوك الفاعلين في المنظمة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1576251" y="4208434"/>
            <a:ext cx="66555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إدراك أهمية السلطة في المنظمات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1550125" y="4915762"/>
            <a:ext cx="66555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إدراك أهمية الثقافة في سلوك الفاعلين في المنظمة</a:t>
            </a:r>
            <a:endParaRPr lang="en-US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8255726" y="1685814"/>
            <a:ext cx="7358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3200" dirty="0">
                <a:sym typeface="Wingdings"/>
              </a:rPr>
              <a:t></a:t>
            </a:r>
            <a:endParaRPr lang="en-US" sz="3200" dirty="0"/>
          </a:p>
        </p:txBody>
      </p:sp>
      <p:sp>
        <p:nvSpPr>
          <p:cNvPr id="11" name="TextBox 10"/>
          <p:cNvSpPr txBox="1"/>
          <p:nvPr/>
        </p:nvSpPr>
        <p:spPr>
          <a:xfrm>
            <a:off x="8255726" y="2286535"/>
            <a:ext cx="7358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3200" dirty="0">
                <a:sym typeface="Wingdings"/>
              </a:rPr>
              <a:t></a:t>
            </a:r>
            <a:endParaRPr lang="en-US" sz="3200" dirty="0"/>
          </a:p>
        </p:txBody>
      </p:sp>
      <p:sp>
        <p:nvSpPr>
          <p:cNvPr id="12" name="TextBox 11"/>
          <p:cNvSpPr txBox="1"/>
          <p:nvPr/>
        </p:nvSpPr>
        <p:spPr>
          <a:xfrm>
            <a:off x="8255726" y="3016666"/>
            <a:ext cx="7358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3200" dirty="0">
                <a:sym typeface="Wingdings"/>
              </a:rPr>
              <a:t></a:t>
            </a:r>
            <a:endParaRPr lang="en-US" sz="3200" dirty="0"/>
          </a:p>
        </p:txBody>
      </p:sp>
      <p:sp>
        <p:nvSpPr>
          <p:cNvPr id="13" name="TextBox 12"/>
          <p:cNvSpPr txBox="1"/>
          <p:nvPr/>
        </p:nvSpPr>
        <p:spPr>
          <a:xfrm>
            <a:off x="8255726" y="3623659"/>
            <a:ext cx="7358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3200" dirty="0">
                <a:sym typeface="Wingdings"/>
              </a:rPr>
              <a:t></a:t>
            </a:r>
            <a:endParaRPr lang="en-US" sz="3200" dirty="0"/>
          </a:p>
        </p:txBody>
      </p:sp>
      <p:sp>
        <p:nvSpPr>
          <p:cNvPr id="14" name="TextBox 13"/>
          <p:cNvSpPr txBox="1"/>
          <p:nvPr/>
        </p:nvSpPr>
        <p:spPr>
          <a:xfrm>
            <a:off x="8255726" y="4269432"/>
            <a:ext cx="7358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3200" dirty="0">
                <a:sym typeface="Wingdings"/>
              </a:rPr>
              <a:t></a:t>
            </a:r>
            <a:endParaRPr lang="en-US" sz="3200" dirty="0"/>
          </a:p>
        </p:txBody>
      </p:sp>
      <p:sp>
        <p:nvSpPr>
          <p:cNvPr id="15" name="TextBox 14"/>
          <p:cNvSpPr txBox="1"/>
          <p:nvPr/>
        </p:nvSpPr>
        <p:spPr>
          <a:xfrm>
            <a:off x="8255726" y="4854207"/>
            <a:ext cx="7358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3200" dirty="0">
                <a:sym typeface="Wingdings"/>
              </a:rPr>
              <a:t>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520987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2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Number Placeholder 3"/>
          <p:cNvSpPr txBox="1">
            <a:spLocks noGrp="1"/>
          </p:cNvSpPr>
          <p:nvPr/>
        </p:nvSpPr>
        <p:spPr bwMode="auto">
          <a:xfrm>
            <a:off x="2105025" y="6376994"/>
            <a:ext cx="5715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rtl="0" eaLnBrk="1" hangingPunct="1"/>
            <a:fld id="{8F2478C0-7C04-42A0-8562-FCDBDB7BC492}" type="slidenum">
              <a:rPr lang="ar-SA" sz="1200" b="0">
                <a:solidFill>
                  <a:schemeClr val="bg1"/>
                </a:solidFill>
                <a:latin typeface="Calibri" pitchFamily="34" charset="0"/>
              </a:rPr>
              <a:pPr rtl="0" eaLnBrk="1" hangingPunct="1"/>
              <a:t>298</a:t>
            </a:fld>
            <a:endParaRPr lang="en-US" sz="1200" b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6387" name="عنوان 1"/>
          <p:cNvSpPr>
            <a:spLocks/>
          </p:cNvSpPr>
          <p:nvPr/>
        </p:nvSpPr>
        <p:spPr bwMode="auto">
          <a:xfrm>
            <a:off x="838200" y="549277"/>
            <a:ext cx="85344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endParaRPr lang="ar-SA" sz="6400" b="0">
              <a:solidFill>
                <a:srgbClr val="376092"/>
              </a:solidFill>
              <a:latin typeface="Calibri" pitchFamily="34" charset="0"/>
              <a:cs typeface="AL-Battar" pitchFamily="2" charset="-78"/>
            </a:endParaRPr>
          </a:p>
        </p:txBody>
      </p:sp>
      <p:sp>
        <p:nvSpPr>
          <p:cNvPr id="16388" name="عنصر نائب للمحتوى 2"/>
          <p:cNvSpPr>
            <a:spLocks/>
          </p:cNvSpPr>
          <p:nvPr/>
        </p:nvSpPr>
        <p:spPr bwMode="auto">
          <a:xfrm>
            <a:off x="1020766" y="1447800"/>
            <a:ext cx="8504237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73050" indent="-273050" algn="just">
              <a:spcBef>
                <a:spcPct val="20000"/>
              </a:spcBef>
              <a:buFont typeface="Arial" pitchFamily="34" charset="0"/>
              <a:buChar char="•"/>
            </a:pPr>
            <a:endParaRPr lang="ar-SA" sz="3000" b="0">
              <a:solidFill>
                <a:srgbClr val="376092"/>
              </a:solidFill>
              <a:latin typeface="Calibri" pitchFamily="34" charset="0"/>
              <a:cs typeface="AL-Mohanad Bold" pitchFamily="2" charset="-78"/>
            </a:endParaRPr>
          </a:p>
        </p:txBody>
      </p:sp>
      <p:sp>
        <p:nvSpPr>
          <p:cNvPr id="6" name="Title 1"/>
          <p:cNvSpPr>
            <a:spLocks/>
          </p:cNvSpPr>
          <p:nvPr/>
        </p:nvSpPr>
        <p:spPr bwMode="auto">
          <a:xfrm>
            <a:off x="838200" y="120650"/>
            <a:ext cx="85344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endParaRPr lang="ar-SA" sz="6400" b="0">
              <a:solidFill>
                <a:srgbClr val="376092"/>
              </a:solidFill>
              <a:latin typeface="Calibri" pitchFamily="34" charset="0"/>
              <a:cs typeface="AL-Battar" pitchFamily="2" charset="-78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 idx="4294967295"/>
          </p:nvPr>
        </p:nvSpPr>
        <p:spPr>
          <a:xfrm>
            <a:off x="381001" y="2971800"/>
            <a:ext cx="8991600" cy="1143000"/>
          </a:xfr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 eaLnBrk="1" hangingPunct="1"/>
            <a:r>
              <a:rPr lang="ar-SA" sz="4000" dirty="0" smtClean="0">
                <a:solidFill>
                  <a:schemeClr val="accent5">
                    <a:lumMod val="75000"/>
                  </a:schemeClr>
                </a:solidFill>
                <a:cs typeface="Arial" pitchFamily="34" charset="0"/>
              </a:rPr>
              <a:t>مع </a:t>
            </a:r>
            <a:r>
              <a:rPr lang="ar-SA" sz="4000" dirty="0">
                <a:solidFill>
                  <a:schemeClr val="accent5">
                    <a:lumMod val="75000"/>
                  </a:schemeClr>
                </a:solidFill>
                <a:cs typeface="Arial" pitchFamily="34" charset="0"/>
              </a:rPr>
              <a:t>تمنياتي للجميع بالنجاح </a:t>
            </a:r>
            <a:r>
              <a:rPr lang="ar-SA" sz="4000" dirty="0" smtClean="0">
                <a:solidFill>
                  <a:schemeClr val="accent5">
                    <a:lumMod val="75000"/>
                  </a:schemeClr>
                </a:solidFill>
                <a:cs typeface="Arial" pitchFamily="34" charset="0"/>
              </a:rPr>
              <a:t>والتوفيق</a:t>
            </a:r>
          </a:p>
        </p:txBody>
      </p:sp>
    </p:spTree>
    <p:extLst>
      <p:ext uri="{BB962C8B-B14F-4D97-AF65-F5344CB8AC3E}">
        <p14:creationId xmlns:p14="http://schemas.microsoft.com/office/powerpoint/2010/main" val="3688898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6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3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6"/>
            <a:ext cx="2689226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3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0752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31"/>
            <a:ext cx="8420100" cy="1470025"/>
          </a:xfrm>
        </p:spPr>
        <p:txBody>
          <a:bodyPr/>
          <a:lstStyle/>
          <a:p>
            <a:pPr eaLnBrk="1" hangingPunct="1"/>
            <a:r>
              <a:rPr lang="ar-DZ" dirty="0" err="1" smtClean="0">
                <a:solidFill>
                  <a:srgbClr val="376092"/>
                </a:solidFill>
                <a:cs typeface="Arial" pitchFamily="34" charset="0"/>
              </a:rPr>
              <a:t>ليات</a:t>
            </a:r>
            <a:r>
              <a:rPr lang="ar-DZ" dirty="0" smtClean="0">
                <a:solidFill>
                  <a:srgbClr val="376092"/>
                </a:solidFill>
                <a:cs typeface="Arial" pitchFamily="34" charset="0"/>
              </a:rPr>
              <a:t> أن تتواجد</a:t>
            </a:r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300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3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latin typeface="Calibri" pitchFamily="34" charset="0"/>
              </a:rPr>
              <a:t>	</a:t>
            </a:r>
            <a:endParaRPr lang="en-US" sz="2400" dirty="0"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6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7432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9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300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 bwMode="auto">
          <a:xfrm>
            <a:off x="422032" y="3124200"/>
            <a:ext cx="4706815" cy="9905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700" b="1" i="0" u="none" strike="noStrike" kern="0" cap="none" spc="50" normalizeH="0" baseline="0" noProof="0" dirty="0" smtClean="0">
              <a:ln w="11430"/>
              <a:gradFill>
                <a:gsLst>
                  <a:gs pos="25000">
                    <a:srgbClr val="C0504D">
                      <a:satMod val="155000"/>
                    </a:srgbClr>
                  </a:gs>
                  <a:gs pos="100000">
                    <a:srgbClr val="C0504D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AYM Wadiy S_U normal.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700" b="1" i="0" u="none" strike="noStrike" kern="0" cap="none" spc="50" normalizeH="0" baseline="0" noProof="0" dirty="0">
              <a:ln w="11430"/>
              <a:gradFill>
                <a:gsLst>
                  <a:gs pos="25000">
                    <a:srgbClr val="C0504D">
                      <a:satMod val="155000"/>
                    </a:srgbClr>
                  </a:gs>
                  <a:gs pos="100000">
                    <a:srgbClr val="C0504D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AYM Wadiy S_U normal."/>
              <a:cs typeface="Times New Roman" pitchFamily="18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DZ" sz="4000" b="1" i="0" u="none" strike="noStrike" kern="0" cap="none" spc="50" normalizeH="0" baseline="0" noProof="0" dirty="0" smtClean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</a:rPr>
              <a:t>نظرية المنظمات</a:t>
            </a:r>
            <a:endParaRPr kumimoji="0" lang="en-US" sz="4000" b="1" i="0" u="none" strike="noStrike" kern="0" cap="none" spc="50" normalizeH="0" baseline="0" noProof="0" dirty="0" smtClean="0">
              <a:ln w="11430"/>
              <a:gradFill>
                <a:gsLst>
                  <a:gs pos="25000">
                    <a:srgbClr val="C0504D">
                      <a:satMod val="155000"/>
                    </a:srgbClr>
                  </a:gs>
                  <a:gs pos="100000">
                    <a:srgbClr val="C0504D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EG" sz="1800" b="1" i="0" u="none" strike="noStrike" kern="0" cap="none" spc="50" normalizeH="0" baseline="0" noProof="0" dirty="0" smtClean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Calibri" pitchFamily="34" charset="0"/>
                <a:cs typeface="Times New Roman" pitchFamily="18" charset="0"/>
              </a:rPr>
              <a:t/>
            </a:r>
            <a:br>
              <a:rPr kumimoji="0" lang="ar-EG" sz="1800" b="1" i="0" u="none" strike="noStrike" kern="0" cap="none" spc="50" normalizeH="0" baseline="0" noProof="0" dirty="0" smtClean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Calibri" pitchFamily="34" charset="0"/>
                <a:cs typeface="Times New Roman" pitchFamily="18" charset="0"/>
              </a:rPr>
            </a:br>
            <a:endParaRPr kumimoji="0" lang="en-US" sz="1700" b="1" i="0" u="none" strike="noStrike" kern="0" cap="none" spc="50" normalizeH="0" baseline="0" noProof="0" dirty="0" smtClean="0">
              <a:ln w="11430"/>
              <a:gradFill>
                <a:gsLst>
                  <a:gs pos="25000">
                    <a:srgbClr val="C0504D">
                      <a:satMod val="155000"/>
                    </a:srgbClr>
                  </a:gs>
                  <a:gs pos="100000">
                    <a:srgbClr val="C0504D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Calibri" pitchFamily="34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6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itchFamily="34" charset="0"/>
                <a:cs typeface="Times New Roman" pitchFamily="18" charset="0"/>
              </a:rPr>
              <a:t>أ.د عيسى </a:t>
            </a:r>
            <a:r>
              <a:rPr kumimoji="0" lang="ar-SA" sz="2600" b="1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itchFamily="34" charset="0"/>
                <a:cs typeface="Times New Roman" pitchFamily="18" charset="0"/>
              </a:rPr>
              <a:t>حيرش</a:t>
            </a:r>
            <a:endParaRPr kumimoji="0" lang="en-US" sz="26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itchFamily="34" charset="0"/>
              <a:cs typeface="Times New Roman" pitchFamily="18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600" b="1" i="0" u="none" strike="noStrike" kern="0" cap="none" spc="50" normalizeH="0" baseline="0" noProof="0" dirty="0">
              <a:ln w="11430"/>
              <a:gradFill>
                <a:gsLst>
                  <a:gs pos="25000">
                    <a:srgbClr val="C0504D">
                      <a:satMod val="155000"/>
                    </a:srgbClr>
                  </a:gs>
                  <a:gs pos="100000">
                    <a:srgbClr val="C0504D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6486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1" y="6356356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301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Title 4"/>
          <p:cNvSpPr txBox="1">
            <a:spLocks/>
          </p:cNvSpPr>
          <p:nvPr/>
        </p:nvSpPr>
        <p:spPr bwMode="auto">
          <a:xfrm>
            <a:off x="1066800" y="2339979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Arial" charset="0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DZ" sz="4400" b="1" i="0" u="sng" strike="noStrike" kern="1200" spc="50" normalizeH="0" baseline="0" noProof="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Simplified Arabic" pitchFamily="18" charset="-78"/>
                <a:ea typeface="+mj-ea"/>
                <a:cs typeface="Times New Roman"/>
              </a:rPr>
              <a:t>المحاضرة الثانية عشرة</a:t>
            </a:r>
            <a:endParaRPr kumimoji="0" lang="en-US" sz="4400" b="1" i="0" u="sng" strike="noStrike" kern="1200" spc="50" normalizeH="0" baseline="0" noProof="0" dirty="0">
              <a:ln w="11430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Simplified Arabic" pitchFamily="18" charset="-78"/>
              <a:ea typeface="+mj-ea"/>
            </a:endParaRPr>
          </a:p>
        </p:txBody>
      </p:sp>
      <p:sp>
        <p:nvSpPr>
          <p:cNvPr id="6" name="Title 4"/>
          <p:cNvSpPr txBox="1">
            <a:spLocks/>
          </p:cNvSpPr>
          <p:nvPr/>
        </p:nvSpPr>
        <p:spPr bwMode="auto">
          <a:xfrm>
            <a:off x="838200" y="3810000"/>
            <a:ext cx="7995139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ar-DZ" sz="4400" b="1" spc="5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e_AlMateen" pitchFamily="2" charset="-78"/>
                <a:ea typeface="+mj-ea"/>
                <a:cs typeface="+mj-cs"/>
              </a:rPr>
              <a:t>ال</a:t>
            </a:r>
            <a:r>
              <a:rPr lang="ar-SA" sz="4400" b="1" spc="5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e_AlMateen" pitchFamily="2" charset="-78"/>
                <a:ea typeface="+mj-ea"/>
                <a:cs typeface="+mj-cs"/>
              </a:rPr>
              <a:t>أشكال </a:t>
            </a:r>
            <a:r>
              <a:rPr lang="ar-SA" sz="4400" b="1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e_AlMateen" pitchFamily="2" charset="-78"/>
                <a:ea typeface="+mj-ea"/>
                <a:cs typeface="+mj-cs"/>
              </a:rPr>
              <a:t>والتحديات الحديثة للمنظمات (1)</a:t>
            </a:r>
            <a:endParaRPr lang="ar-SA" sz="4400" b="1" spc="50" dirty="0">
              <a:ln w="11430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e_AlMateen" pitchFamily="2" charset="-78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276444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86200" y="228600"/>
            <a:ext cx="342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مخرجات الفصل</a:t>
            </a:r>
            <a:endParaRPr lang="en-US" sz="2800" dirty="0"/>
          </a:p>
        </p:txBody>
      </p:sp>
      <p:sp>
        <p:nvSpPr>
          <p:cNvPr id="3" name="Rectangle 2"/>
          <p:cNvSpPr/>
          <p:nvPr/>
        </p:nvSpPr>
        <p:spPr>
          <a:xfrm>
            <a:off x="2097877" y="1948190"/>
            <a:ext cx="530305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DZ" sz="2800" b="1" dirty="0" smtClean="0">
                <a:solidFill>
                  <a:prstClr val="black"/>
                </a:solidFill>
                <a:latin typeface="Calibri"/>
                <a:ea typeface="Calibri"/>
                <a:cs typeface="Arial"/>
                <a:sym typeface="Wingdings"/>
              </a:rPr>
              <a:t> </a:t>
            </a:r>
            <a:r>
              <a:rPr lang="ar-DZ" sz="2800" b="1" dirty="0" smtClean="0">
                <a:solidFill>
                  <a:prstClr val="black"/>
                </a:solidFill>
                <a:latin typeface="Calibri"/>
                <a:ea typeface="Calibri"/>
                <a:cs typeface="Arial"/>
              </a:rPr>
              <a:t>تذكر عناصر </a:t>
            </a:r>
            <a:r>
              <a:rPr lang="ar-SA" sz="2800" b="1" dirty="0">
                <a:solidFill>
                  <a:prstClr val="black"/>
                </a:solidFill>
                <a:latin typeface="Calibri"/>
                <a:ea typeface="Calibri"/>
                <a:cs typeface="Arial"/>
              </a:rPr>
              <a:t>التطورات الحديثة</a:t>
            </a:r>
            <a:r>
              <a:rPr lang="ar-DZ" sz="2800" b="1" dirty="0">
                <a:solidFill>
                  <a:prstClr val="black"/>
                </a:solidFill>
                <a:latin typeface="Calibri"/>
                <a:ea typeface="Calibri"/>
                <a:cs typeface="Arial"/>
              </a:rPr>
              <a:t> للمنظمات</a:t>
            </a:r>
            <a:endParaRPr lang="en-US" b="1" dirty="0">
              <a:solidFill>
                <a:prstClr val="black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048458" y="2667000"/>
            <a:ext cx="435247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DZ" sz="2800" b="1" dirty="0" smtClean="0">
                <a:solidFill>
                  <a:prstClr val="black"/>
                </a:solidFill>
                <a:sym typeface="Wingdings"/>
              </a:rPr>
              <a:t> </a:t>
            </a:r>
            <a:r>
              <a:rPr lang="ar-DZ" sz="2800" b="1" dirty="0" smtClean="0">
                <a:solidFill>
                  <a:prstClr val="black"/>
                </a:solidFill>
              </a:rPr>
              <a:t>تفهم التغيير على </a:t>
            </a:r>
            <a:r>
              <a:rPr lang="ar-DZ" sz="2800" b="1" dirty="0">
                <a:solidFill>
                  <a:prstClr val="black"/>
                </a:solidFill>
              </a:rPr>
              <a:t>المستوى الكلي</a:t>
            </a:r>
            <a:endParaRPr lang="en-US" sz="2800" b="1" dirty="0">
              <a:solidFill>
                <a:prstClr val="black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904188" y="3362980"/>
            <a:ext cx="449674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DZ" sz="2800" b="1" dirty="0" smtClean="0">
                <a:solidFill>
                  <a:prstClr val="black"/>
                </a:solidFill>
                <a:sym typeface="Wingdings"/>
              </a:rPr>
              <a:t> </a:t>
            </a:r>
            <a:r>
              <a:rPr lang="ar-DZ" sz="2800" b="1" dirty="0" smtClean="0">
                <a:solidFill>
                  <a:prstClr val="black"/>
                </a:solidFill>
              </a:rPr>
              <a:t>تدرك </a:t>
            </a:r>
            <a:r>
              <a:rPr lang="ar-DZ" sz="2800" b="1" dirty="0">
                <a:solidFill>
                  <a:prstClr val="black"/>
                </a:solidFill>
              </a:rPr>
              <a:t>التغيير على الهيكلة القديمة </a:t>
            </a:r>
            <a:endParaRPr lang="en-US" sz="2800" b="1" dirty="0">
              <a:solidFill>
                <a:prstClr val="black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514384" y="3962400"/>
            <a:ext cx="588654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DZ" sz="2800" b="1" dirty="0" smtClean="0">
                <a:solidFill>
                  <a:prstClr val="black"/>
                </a:solidFill>
                <a:sym typeface="Wingdings"/>
              </a:rPr>
              <a:t> </a:t>
            </a:r>
            <a:r>
              <a:rPr lang="ar-DZ" sz="2800" b="1" dirty="0" smtClean="0">
                <a:solidFill>
                  <a:prstClr val="black"/>
                </a:solidFill>
              </a:rPr>
              <a:t>تدرك التغيير على </a:t>
            </a:r>
            <a:r>
              <a:rPr lang="ar-DZ" sz="2800" b="1" dirty="0">
                <a:solidFill>
                  <a:prstClr val="black"/>
                </a:solidFill>
              </a:rPr>
              <a:t>المستوى الفرد </a:t>
            </a:r>
            <a:r>
              <a:rPr lang="ar-DZ" sz="2800" b="1" dirty="0" smtClean="0">
                <a:solidFill>
                  <a:prstClr val="black"/>
                </a:solidFill>
              </a:rPr>
              <a:t>ومكان عمله</a:t>
            </a:r>
            <a:endParaRPr lang="en-US" sz="2800" b="1" dirty="0">
              <a:solidFill>
                <a:prstClr val="black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352800" y="990600"/>
            <a:ext cx="480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بعد هذه المحاضر ستكون قادرا على أن :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948914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</p:bldLst>
  </p:timing>
</p:sld>
</file>

<file path=ppt/slides/slide3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86200" y="228600"/>
            <a:ext cx="342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b="1" dirty="0" smtClean="0"/>
              <a:t>محتوى الفصل</a:t>
            </a:r>
            <a:endParaRPr lang="en-US" sz="2800" b="1" dirty="0"/>
          </a:p>
        </p:txBody>
      </p:sp>
      <p:sp>
        <p:nvSpPr>
          <p:cNvPr id="3" name="Rectangle 2"/>
          <p:cNvSpPr/>
          <p:nvPr/>
        </p:nvSpPr>
        <p:spPr>
          <a:xfrm>
            <a:off x="3276600" y="881390"/>
            <a:ext cx="42611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DZ" sz="2800" b="1" dirty="0">
                <a:solidFill>
                  <a:prstClr val="black"/>
                </a:solidFill>
                <a:latin typeface="Calibri"/>
                <a:ea typeface="Calibri"/>
                <a:cs typeface="Arial"/>
              </a:rPr>
              <a:t>عناصر </a:t>
            </a:r>
            <a:r>
              <a:rPr lang="ar-SA" sz="2800" b="1" dirty="0">
                <a:solidFill>
                  <a:prstClr val="black"/>
                </a:solidFill>
                <a:latin typeface="Calibri"/>
                <a:ea typeface="Calibri"/>
                <a:cs typeface="Arial"/>
              </a:rPr>
              <a:t>التطورات الحديثة</a:t>
            </a:r>
            <a:r>
              <a:rPr lang="ar-DZ" sz="2800" b="1" dirty="0">
                <a:solidFill>
                  <a:prstClr val="black"/>
                </a:solidFill>
                <a:latin typeface="Calibri"/>
                <a:ea typeface="Calibri"/>
                <a:cs typeface="Arial"/>
              </a:rPr>
              <a:t> للمنظمات</a:t>
            </a:r>
            <a:endParaRPr lang="en-US" b="1" dirty="0">
              <a:solidFill>
                <a:prstClr val="black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376833" y="1394430"/>
            <a:ext cx="224612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400" dirty="0">
                <a:solidFill>
                  <a:prstClr val="black"/>
                </a:solidFill>
                <a:latin typeface="Calibri"/>
                <a:ea typeface="Calibri"/>
                <a:cs typeface="Arial"/>
              </a:rPr>
              <a:t>العناصر التكنولوجية </a:t>
            </a:r>
            <a:endParaRPr lang="en-US" sz="2400" dirty="0"/>
          </a:p>
        </p:txBody>
      </p:sp>
      <p:sp>
        <p:nvSpPr>
          <p:cNvPr id="5" name="Rectangle 4"/>
          <p:cNvSpPr/>
          <p:nvPr/>
        </p:nvSpPr>
        <p:spPr>
          <a:xfrm>
            <a:off x="4521332" y="1687967"/>
            <a:ext cx="2089033" cy="5170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ar-SA" sz="2400" dirty="0">
                <a:solidFill>
                  <a:prstClr val="black"/>
                </a:solidFill>
                <a:latin typeface="Calibri"/>
                <a:ea typeface="Calibri"/>
                <a:cs typeface="Arial"/>
              </a:rPr>
              <a:t>العناصر الاقتصادية</a:t>
            </a:r>
            <a:endParaRPr lang="en-US" sz="2400" dirty="0">
              <a:solidFill>
                <a:prstClr val="black"/>
              </a:solidFill>
              <a:latin typeface="Calibri"/>
              <a:ea typeface="Calibri"/>
              <a:cs typeface="Arial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483660" y="2057400"/>
            <a:ext cx="217559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400" dirty="0">
                <a:solidFill>
                  <a:prstClr val="black"/>
                </a:solidFill>
                <a:latin typeface="Calibri"/>
                <a:ea typeface="Calibri"/>
                <a:cs typeface="Arial"/>
              </a:rPr>
              <a:t>العناصر الاجتماعية </a:t>
            </a:r>
            <a:endParaRPr lang="en-US" sz="2400" dirty="0"/>
          </a:p>
        </p:txBody>
      </p:sp>
      <p:sp>
        <p:nvSpPr>
          <p:cNvPr id="7" name="Rectangle 6"/>
          <p:cNvSpPr/>
          <p:nvPr/>
        </p:nvSpPr>
        <p:spPr>
          <a:xfrm>
            <a:off x="4212218" y="2580620"/>
            <a:ext cx="330891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DZ" sz="2800" b="1" dirty="0" smtClean="0">
                <a:solidFill>
                  <a:prstClr val="black"/>
                </a:solidFill>
              </a:rPr>
              <a:t>التغيير على </a:t>
            </a:r>
            <a:r>
              <a:rPr lang="ar-DZ" sz="2800" b="1" dirty="0">
                <a:solidFill>
                  <a:prstClr val="black"/>
                </a:solidFill>
              </a:rPr>
              <a:t>المستوى الكلي</a:t>
            </a:r>
            <a:endParaRPr lang="en-US" sz="2800" b="1" dirty="0">
              <a:solidFill>
                <a:prstClr val="black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753866" y="3080769"/>
            <a:ext cx="281038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DZ" sz="2400" dirty="0">
                <a:solidFill>
                  <a:prstClr val="black"/>
                </a:solidFill>
              </a:rPr>
              <a:t>التغيير على الهيكلة القديمة </a:t>
            </a:r>
            <a:endParaRPr lang="en-US" sz="2400" dirty="0"/>
          </a:p>
        </p:txBody>
      </p:sp>
      <p:sp>
        <p:nvSpPr>
          <p:cNvPr id="9" name="Rectangle 8"/>
          <p:cNvSpPr/>
          <p:nvPr/>
        </p:nvSpPr>
        <p:spPr>
          <a:xfrm>
            <a:off x="3584977" y="3429000"/>
            <a:ext cx="304442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DZ" sz="2400" dirty="0">
                <a:solidFill>
                  <a:prstClr val="black"/>
                </a:solidFill>
              </a:rPr>
              <a:t>على مستوى حدود المنظمات </a:t>
            </a:r>
            <a:endParaRPr lang="en-US" sz="2400" dirty="0"/>
          </a:p>
        </p:txBody>
      </p:sp>
      <p:sp>
        <p:nvSpPr>
          <p:cNvPr id="10" name="Rectangle 9"/>
          <p:cNvSpPr/>
          <p:nvPr/>
        </p:nvSpPr>
        <p:spPr>
          <a:xfrm>
            <a:off x="5755443" y="3801212"/>
            <a:ext cx="87395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DZ" sz="2400" dirty="0">
                <a:solidFill>
                  <a:prstClr val="black"/>
                </a:solidFill>
              </a:rPr>
              <a:t>الشبكة </a:t>
            </a:r>
            <a:endParaRPr lang="en-US" sz="2400" dirty="0"/>
          </a:p>
        </p:txBody>
      </p:sp>
      <p:sp>
        <p:nvSpPr>
          <p:cNvPr id="11" name="Rectangle 10"/>
          <p:cNvSpPr/>
          <p:nvPr/>
        </p:nvSpPr>
        <p:spPr>
          <a:xfrm>
            <a:off x="2752880" y="4262877"/>
            <a:ext cx="477887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DZ" sz="2800" b="1" dirty="0" smtClean="0">
                <a:solidFill>
                  <a:prstClr val="black"/>
                </a:solidFill>
              </a:rPr>
              <a:t>التغيير على </a:t>
            </a:r>
            <a:r>
              <a:rPr lang="ar-DZ" sz="2800" b="1" dirty="0">
                <a:solidFill>
                  <a:prstClr val="black"/>
                </a:solidFill>
              </a:rPr>
              <a:t>المستوى الفرد </a:t>
            </a:r>
            <a:r>
              <a:rPr lang="ar-DZ" sz="2800" b="1" dirty="0" smtClean="0">
                <a:solidFill>
                  <a:prstClr val="black"/>
                </a:solidFill>
              </a:rPr>
              <a:t>ومكان عمله</a:t>
            </a:r>
            <a:endParaRPr lang="en-US" sz="2800" b="1" dirty="0">
              <a:solidFill>
                <a:prstClr val="black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003222" y="4866620"/>
            <a:ext cx="266130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DZ" sz="2400" dirty="0">
                <a:solidFill>
                  <a:prstClr val="black"/>
                </a:solidFill>
              </a:rPr>
              <a:t>المقاربة الاجتماعية التقنية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061270" y="5257800"/>
            <a:ext cx="254909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rtl="0"/>
            <a:r>
              <a:rPr lang="en-US" sz="2000" dirty="0">
                <a:solidFill>
                  <a:prstClr val="black"/>
                </a:solidFill>
              </a:rPr>
              <a:t>HERZBERG</a:t>
            </a:r>
            <a:r>
              <a:rPr lang="en-US" sz="2400" dirty="0">
                <a:solidFill>
                  <a:prstClr val="black"/>
                </a:solidFill>
              </a:rPr>
              <a:t> </a:t>
            </a:r>
            <a:r>
              <a:rPr lang="ar-DZ" sz="2400" dirty="0">
                <a:solidFill>
                  <a:prstClr val="black"/>
                </a:solidFill>
              </a:rPr>
              <a:t>نظرية </a:t>
            </a:r>
            <a:r>
              <a:rPr lang="ar-DZ" sz="2400" dirty="0" smtClean="0">
                <a:solidFill>
                  <a:prstClr val="black"/>
                </a:solidFill>
              </a:rPr>
              <a:t> 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285991" y="5704820"/>
            <a:ext cx="22862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DZ" sz="2400" dirty="0">
                <a:solidFill>
                  <a:prstClr val="black"/>
                </a:solidFill>
              </a:rPr>
              <a:t>الأشكال الجديدة للعمل</a:t>
            </a:r>
            <a:endParaRPr lang="en-US" sz="24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3480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47760" y="1143000"/>
            <a:ext cx="658212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مجموعة من العوامل أدت إلى التغيير في كيفية تشغيل المنظمات في المجتمعات المتقدمة 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2574264" y="2590800"/>
            <a:ext cx="5562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هذا أدى إلى تغيير في المنظمات نفسها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5479773" y="4394931"/>
            <a:ext cx="36434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800" dirty="0" smtClean="0"/>
              <a:t>ي</a:t>
            </a:r>
            <a:r>
              <a:rPr lang="ar-DZ" sz="2800" dirty="0" smtClean="0"/>
              <a:t>ظهر التغيير على مستويين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1600200" y="3856249"/>
            <a:ext cx="29104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على المستوى الكلي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1676400" y="5031530"/>
            <a:ext cx="28624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على المستوى الجزئي</a:t>
            </a:r>
            <a:endParaRPr lang="en-US" sz="2800" dirty="0"/>
          </a:p>
        </p:txBody>
      </p:sp>
      <p:sp>
        <p:nvSpPr>
          <p:cNvPr id="6" name="Left Arrow 5"/>
          <p:cNvSpPr/>
          <p:nvPr/>
        </p:nvSpPr>
        <p:spPr>
          <a:xfrm>
            <a:off x="8458200" y="2362200"/>
            <a:ext cx="533400" cy="10668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Arrow Connector 8"/>
          <p:cNvCxnSpPr>
            <a:stCxn id="4" idx="1"/>
            <a:endCxn id="5" idx="3"/>
          </p:cNvCxnSpPr>
          <p:nvPr/>
        </p:nvCxnSpPr>
        <p:spPr>
          <a:xfrm flipH="1" flipV="1">
            <a:off x="4510617" y="4117859"/>
            <a:ext cx="969156" cy="53868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stCxn id="4" idx="1"/>
            <a:endCxn id="7" idx="3"/>
          </p:cNvCxnSpPr>
          <p:nvPr/>
        </p:nvCxnSpPr>
        <p:spPr>
          <a:xfrm flipH="1">
            <a:off x="4538839" y="4656541"/>
            <a:ext cx="940934" cy="636599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56139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7" grpId="0"/>
      <p:bldP spid="6" grpId="0" animBg="1"/>
    </p:bldLst>
  </p:timing>
</p:sld>
</file>

<file path=ppt/slides/slide3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19800" y="1257601"/>
            <a:ext cx="31961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على المستوى الكلي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1068212" y="1991838"/>
            <a:ext cx="56345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تغيير على الأشكال التقليدية 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6248400" y="3854937"/>
            <a:ext cx="31157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على المستوى الجزئي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1892301" y="4419600"/>
            <a:ext cx="479636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ظهرت تنظيمات جديدة تخص الفرد ومكان عمله</a:t>
            </a:r>
            <a:endParaRPr lang="en-US" sz="2800" dirty="0"/>
          </a:p>
        </p:txBody>
      </p:sp>
      <p:sp>
        <p:nvSpPr>
          <p:cNvPr id="6" name="Rectangle 5"/>
          <p:cNvSpPr/>
          <p:nvPr/>
        </p:nvSpPr>
        <p:spPr>
          <a:xfrm>
            <a:off x="685800" y="2747615"/>
            <a:ext cx="617219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DZ" sz="2800" dirty="0" smtClean="0">
                <a:solidFill>
                  <a:prstClr val="black"/>
                </a:solidFill>
              </a:rPr>
              <a:t>وظهور </a:t>
            </a:r>
            <a:r>
              <a:rPr lang="ar-DZ" sz="2800" dirty="0">
                <a:solidFill>
                  <a:prstClr val="black"/>
                </a:solidFill>
              </a:rPr>
              <a:t>اشكال جديدة تتماشى اكثر مع العالم الحديث</a:t>
            </a:r>
            <a:endParaRPr lang="en-US" sz="2800" dirty="0">
              <a:solidFill>
                <a:prstClr val="black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8077200" y="1905000"/>
            <a:ext cx="0" cy="1220117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9" name="Left Arrow 8"/>
          <p:cNvSpPr/>
          <p:nvPr/>
        </p:nvSpPr>
        <p:spPr>
          <a:xfrm>
            <a:off x="7142922" y="2782892"/>
            <a:ext cx="914400" cy="342225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Left Arrow 9"/>
          <p:cNvSpPr/>
          <p:nvPr/>
        </p:nvSpPr>
        <p:spPr>
          <a:xfrm>
            <a:off x="7152861" y="2147897"/>
            <a:ext cx="914400" cy="342225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9264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9" grpId="0" animBg="1"/>
      <p:bldP spid="10" grpId="0" animBg="1"/>
    </p:bldLst>
  </p:timing>
</p:sld>
</file>

<file path=ppt/slides/slide3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05200" y="609600"/>
            <a:ext cx="601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1789042" y="4495800"/>
            <a:ext cx="5867400" cy="555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ar-SA" sz="2800" dirty="0" smtClean="0">
                <a:latin typeface="Calibri"/>
                <a:ea typeface="Calibri"/>
                <a:cs typeface="Arial"/>
              </a:rPr>
              <a:t> </a:t>
            </a:r>
            <a:r>
              <a:rPr lang="ar-SA" sz="2800" dirty="0">
                <a:latin typeface="Calibri"/>
                <a:ea typeface="Calibri"/>
                <a:cs typeface="Arial"/>
              </a:rPr>
              <a:t>على مستوى مضمون المنظمات </a:t>
            </a:r>
            <a:endParaRPr lang="en-US" sz="2800" dirty="0">
              <a:effectLst/>
              <a:latin typeface="Calibri"/>
              <a:ea typeface="Calibri"/>
              <a:cs typeface="Arial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786926" y="831869"/>
            <a:ext cx="3448380" cy="5878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ar-SA" sz="2800" dirty="0">
                <a:solidFill>
                  <a:prstClr val="black"/>
                </a:solidFill>
                <a:latin typeface="Calibri"/>
                <a:ea typeface="Calibri"/>
                <a:cs typeface="Arial"/>
              </a:rPr>
              <a:t>ندرس هذا التغييرات الحديثة </a:t>
            </a:r>
            <a:endParaRPr lang="en-US" sz="2800" dirty="0">
              <a:solidFill>
                <a:prstClr val="black"/>
              </a:solidFill>
              <a:latin typeface="Calibri"/>
              <a:ea typeface="Calibri"/>
              <a:cs typeface="Arial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62658" y="1905000"/>
            <a:ext cx="6534150" cy="555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ar-SA" sz="2800" dirty="0">
                <a:solidFill>
                  <a:prstClr val="black"/>
                </a:solidFill>
                <a:latin typeface="Calibri"/>
                <a:ea typeface="Calibri"/>
                <a:cs typeface="Arial"/>
              </a:rPr>
              <a:t>في الهياكل </a:t>
            </a:r>
            <a:r>
              <a:rPr lang="ar-SA" sz="2800" dirty="0" smtClean="0">
                <a:solidFill>
                  <a:prstClr val="black"/>
                </a:solidFill>
                <a:latin typeface="Calibri"/>
                <a:ea typeface="Calibri"/>
                <a:cs typeface="Arial"/>
              </a:rPr>
              <a:t>التقليدية </a:t>
            </a:r>
            <a:endParaRPr lang="en-US" sz="2800" dirty="0">
              <a:solidFill>
                <a:prstClr val="black"/>
              </a:solidFill>
              <a:latin typeface="Calibri"/>
              <a:ea typeface="Calibri"/>
              <a:cs typeface="Arial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996900" y="3200400"/>
            <a:ext cx="466566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dirty="0" smtClean="0">
                <a:solidFill>
                  <a:prstClr val="black"/>
                </a:solidFill>
                <a:latin typeface="Calibri"/>
                <a:ea typeface="Calibri"/>
                <a:cs typeface="Arial"/>
              </a:rPr>
              <a:t>الأشكال </a:t>
            </a:r>
            <a:r>
              <a:rPr lang="ar-SA" sz="2800" dirty="0">
                <a:solidFill>
                  <a:prstClr val="black"/>
                </a:solidFill>
                <a:latin typeface="Calibri"/>
                <a:ea typeface="Calibri"/>
                <a:cs typeface="Arial"/>
              </a:rPr>
              <a:t>الحديثة للمنظمات المرتبطة بخصائص العالم المعاصر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916251" y="2590800"/>
            <a:ext cx="173637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>
                <a:solidFill>
                  <a:prstClr val="black"/>
                </a:solidFill>
                <a:latin typeface="Calibri"/>
                <a:ea typeface="Calibri"/>
                <a:cs typeface="Arial"/>
              </a:rPr>
              <a:t>تطور الهيكلة 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1295400" y="5262215"/>
            <a:ext cx="548322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dirty="0" smtClean="0">
                <a:solidFill>
                  <a:prstClr val="black"/>
                </a:solidFill>
                <a:latin typeface="Calibri"/>
                <a:ea typeface="Calibri"/>
                <a:cs typeface="Arial"/>
              </a:rPr>
              <a:t>الأفراد </a:t>
            </a:r>
            <a:r>
              <a:rPr lang="ar-SA" sz="2800" dirty="0">
                <a:solidFill>
                  <a:prstClr val="black"/>
                </a:solidFill>
                <a:latin typeface="Calibri"/>
                <a:ea typeface="Calibri"/>
                <a:cs typeface="Arial"/>
              </a:rPr>
              <a:t>والطرق </a:t>
            </a:r>
            <a:r>
              <a:rPr lang="ar-DZ" sz="2800" dirty="0" smtClean="0">
                <a:solidFill>
                  <a:prstClr val="black"/>
                </a:solidFill>
                <a:latin typeface="Calibri"/>
                <a:ea typeface="Calibri"/>
                <a:cs typeface="Arial"/>
              </a:rPr>
              <a:t>الحديثة </a:t>
            </a:r>
            <a:r>
              <a:rPr lang="ar-SA" sz="2800" dirty="0" smtClean="0">
                <a:solidFill>
                  <a:prstClr val="black"/>
                </a:solidFill>
                <a:latin typeface="Calibri"/>
                <a:ea typeface="Calibri"/>
                <a:cs typeface="Arial"/>
              </a:rPr>
              <a:t>لتنظيم العمل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6988217" y="2671193"/>
            <a:ext cx="52289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SA" sz="2800" dirty="0">
                <a:solidFill>
                  <a:prstClr val="black"/>
                </a:solidFill>
                <a:latin typeface="Calibri"/>
                <a:ea typeface="Calibri"/>
                <a:cs typeface="Arial"/>
                <a:sym typeface="Wingdings"/>
              </a:rPr>
              <a:t>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988216" y="3208304"/>
            <a:ext cx="52289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SA" sz="2800" dirty="0">
                <a:solidFill>
                  <a:prstClr val="black"/>
                </a:solidFill>
                <a:latin typeface="Calibri"/>
                <a:ea typeface="Calibri"/>
                <a:cs typeface="Arial"/>
                <a:sym typeface="Wingdings"/>
              </a:rPr>
              <a:t>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988215" y="5262215"/>
            <a:ext cx="52289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SA" sz="2800" dirty="0">
                <a:solidFill>
                  <a:prstClr val="black"/>
                </a:solidFill>
                <a:latin typeface="Calibri"/>
                <a:ea typeface="Calibri"/>
                <a:cs typeface="Arial"/>
                <a:sym typeface="Wingdings"/>
              </a:rPr>
              <a:t></a:t>
            </a:r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3699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/>
      <p:bldP spid="8" grpId="0"/>
    </p:bldLst>
  </p:timing>
</p:sld>
</file>

<file path=ppt/slides/slide3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067339" y="1219200"/>
            <a:ext cx="705674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/>
            <a:r>
              <a:rPr lang="ar-SA" sz="2800" dirty="0" smtClean="0">
                <a:latin typeface="Calibri"/>
                <a:ea typeface="Calibri"/>
                <a:cs typeface="Arial"/>
              </a:rPr>
              <a:t>لفهم التطورات الحديثة، </a:t>
            </a:r>
            <a:r>
              <a:rPr lang="ar-SA" sz="2800" dirty="0">
                <a:latin typeface="Calibri"/>
                <a:ea typeface="Calibri"/>
                <a:cs typeface="Arial"/>
              </a:rPr>
              <a:t>نلجأ عموما إلى 3 انواع من العناصر</a:t>
            </a:r>
            <a:endParaRPr lang="en-US" sz="2800" dirty="0"/>
          </a:p>
        </p:txBody>
      </p:sp>
      <p:sp>
        <p:nvSpPr>
          <p:cNvPr id="3" name="Rectangle 2"/>
          <p:cNvSpPr/>
          <p:nvPr/>
        </p:nvSpPr>
        <p:spPr>
          <a:xfrm>
            <a:off x="5595709" y="1879420"/>
            <a:ext cx="2584362" cy="555986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pPr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ar-SA" sz="2800" dirty="0">
                <a:latin typeface="Calibri"/>
                <a:ea typeface="Calibri"/>
                <a:cs typeface="Arial"/>
              </a:rPr>
              <a:t>العناصر التكنولوجية </a:t>
            </a:r>
            <a:endParaRPr lang="en-US" sz="2800" dirty="0">
              <a:effectLst/>
              <a:latin typeface="Calibri"/>
              <a:ea typeface="Calibri"/>
              <a:cs typeface="Arial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676400" y="2699570"/>
            <a:ext cx="5715000" cy="555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ar-SA" sz="2800" dirty="0">
                <a:latin typeface="Calibri"/>
                <a:ea typeface="Calibri"/>
                <a:cs typeface="Arial"/>
              </a:rPr>
              <a:t>ارتفاع تكلفة الاستثمار في الكثير من القطاعات </a:t>
            </a:r>
            <a:endParaRPr lang="en-US" sz="2800" dirty="0">
              <a:effectLst/>
              <a:latin typeface="Calibri"/>
              <a:ea typeface="Calibri"/>
              <a:cs typeface="Arial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447800" y="4286931"/>
            <a:ext cx="6324600" cy="15788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ar-SA" sz="2800" dirty="0">
                <a:latin typeface="Calibri"/>
                <a:ea typeface="Calibri"/>
                <a:cs typeface="Arial"/>
              </a:rPr>
              <a:t>تعقيد عمليات </a:t>
            </a:r>
            <a:r>
              <a:rPr lang="ar-SA" sz="2800" dirty="0" smtClean="0">
                <a:latin typeface="Calibri"/>
                <a:ea typeface="Calibri"/>
                <a:cs typeface="Arial"/>
              </a:rPr>
              <a:t>ال</a:t>
            </a:r>
            <a:r>
              <a:rPr lang="ar-DZ" sz="2800" dirty="0" smtClean="0">
                <a:latin typeface="Calibri"/>
                <a:ea typeface="Calibri"/>
                <a:cs typeface="Arial"/>
              </a:rPr>
              <a:t>إ</a:t>
            </a:r>
            <a:r>
              <a:rPr lang="ar-SA" sz="2800" dirty="0" smtClean="0">
                <a:latin typeface="Calibri"/>
                <a:ea typeface="Calibri"/>
                <a:cs typeface="Arial"/>
              </a:rPr>
              <a:t>نتاج </a:t>
            </a:r>
            <a:r>
              <a:rPr lang="ar-SA" sz="2800" dirty="0">
                <a:latin typeface="Calibri"/>
                <a:ea typeface="Calibri"/>
                <a:cs typeface="Arial"/>
              </a:rPr>
              <a:t>(التحكم عن بعد، و الانظمة الالكترونية ) يزيد من الاخطار ويؤدي </a:t>
            </a:r>
            <a:r>
              <a:rPr lang="ar-DZ" sz="2800" dirty="0" smtClean="0">
                <a:latin typeface="Calibri"/>
                <a:ea typeface="Calibri"/>
                <a:cs typeface="Arial"/>
              </a:rPr>
              <a:t>إلى </a:t>
            </a:r>
            <a:r>
              <a:rPr lang="ar-SA" sz="2800" dirty="0" smtClean="0">
                <a:latin typeface="Calibri"/>
                <a:ea typeface="Calibri"/>
                <a:cs typeface="Arial"/>
              </a:rPr>
              <a:t>زيادة </a:t>
            </a:r>
            <a:r>
              <a:rPr lang="ar-SA" sz="2800" dirty="0">
                <a:latin typeface="Calibri"/>
                <a:ea typeface="Calibri"/>
                <a:cs typeface="Arial"/>
              </a:rPr>
              <a:t>مشاكل الصيانة</a:t>
            </a:r>
            <a:endParaRPr lang="en-US" sz="2800" dirty="0">
              <a:effectLst/>
              <a:latin typeface="Calibri"/>
              <a:ea typeface="Calibri"/>
              <a:cs typeface="Arial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533900" y="474955"/>
            <a:ext cx="4665663" cy="523220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r>
              <a:rPr lang="ar-DZ" sz="2800" dirty="0" smtClean="0">
                <a:solidFill>
                  <a:prstClr val="black"/>
                </a:solidFill>
                <a:latin typeface="Calibri"/>
                <a:ea typeface="Calibri"/>
                <a:cs typeface="Arial"/>
              </a:rPr>
              <a:t>عناصر </a:t>
            </a:r>
            <a:r>
              <a:rPr lang="ar-SA" sz="2800" dirty="0" smtClean="0">
                <a:solidFill>
                  <a:prstClr val="black"/>
                </a:solidFill>
                <a:latin typeface="Calibri"/>
                <a:ea typeface="Calibri"/>
                <a:cs typeface="Arial"/>
              </a:rPr>
              <a:t>التطورات الحديثة</a:t>
            </a:r>
            <a:r>
              <a:rPr lang="ar-DZ" sz="2800" dirty="0" smtClean="0">
                <a:solidFill>
                  <a:prstClr val="black"/>
                </a:solidFill>
                <a:latin typeface="Calibri"/>
                <a:ea typeface="Calibri"/>
                <a:cs typeface="Arial"/>
              </a:rPr>
              <a:t> للمنظمات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105399" y="1895803"/>
            <a:ext cx="141897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>
                <a:solidFill>
                  <a:prstClr val="black"/>
                </a:solidFill>
                <a:latin typeface="Calibri"/>
                <a:ea typeface="Calibri"/>
                <a:cs typeface="Arial"/>
              </a:rPr>
              <a:t>وأهما اثنان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762000" y="3448878"/>
            <a:ext cx="4436338" cy="5878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ar-SA" sz="2800" dirty="0">
                <a:solidFill>
                  <a:prstClr val="black"/>
                </a:solidFill>
                <a:latin typeface="Calibri"/>
                <a:ea typeface="Calibri"/>
                <a:cs typeface="Arial"/>
              </a:rPr>
              <a:t>ومنه ارتفاع تكلفة </a:t>
            </a:r>
            <a:r>
              <a:rPr lang="ar-DZ" sz="2800" dirty="0">
                <a:solidFill>
                  <a:prstClr val="black"/>
                </a:solidFill>
                <a:latin typeface="Calibri"/>
                <a:ea typeface="Calibri"/>
                <a:cs typeface="Arial"/>
              </a:rPr>
              <a:t>إ</a:t>
            </a:r>
            <a:r>
              <a:rPr lang="ar-SA" sz="2800" dirty="0">
                <a:solidFill>
                  <a:prstClr val="black"/>
                </a:solidFill>
                <a:latin typeface="Calibri"/>
                <a:ea typeface="Calibri"/>
                <a:cs typeface="Arial"/>
              </a:rPr>
              <a:t>نشاء</a:t>
            </a:r>
            <a:r>
              <a:rPr lang="ar-DZ" sz="2800" dirty="0">
                <a:solidFill>
                  <a:prstClr val="black"/>
                </a:solidFill>
                <a:latin typeface="Calibri"/>
                <a:ea typeface="Calibri"/>
                <a:cs typeface="Arial"/>
              </a:rPr>
              <a:t> </a:t>
            </a:r>
            <a:r>
              <a:rPr lang="ar-SA" sz="2800" dirty="0">
                <a:solidFill>
                  <a:prstClr val="black"/>
                </a:solidFill>
                <a:latin typeface="Calibri"/>
                <a:ea typeface="Calibri"/>
                <a:cs typeface="Arial"/>
              </a:rPr>
              <a:t>منصب عمل</a:t>
            </a:r>
            <a:endParaRPr lang="en-US" sz="2800" dirty="0">
              <a:solidFill>
                <a:prstClr val="black"/>
              </a:solidFill>
              <a:latin typeface="Calibri"/>
              <a:ea typeface="Calibri"/>
              <a:cs typeface="Arial"/>
            </a:endParaRPr>
          </a:p>
        </p:txBody>
      </p:sp>
      <p:sp>
        <p:nvSpPr>
          <p:cNvPr id="9" name="Left Arrow 8"/>
          <p:cNvSpPr/>
          <p:nvPr/>
        </p:nvSpPr>
        <p:spPr>
          <a:xfrm>
            <a:off x="5342731" y="3448878"/>
            <a:ext cx="762000" cy="6858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5209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/>
      <p:bldP spid="5" grpId="0"/>
      <p:bldP spid="7" grpId="0"/>
      <p:bldP spid="8" grpId="0"/>
      <p:bldP spid="9" grpId="0" animBg="1"/>
    </p:bldLst>
  </p:timing>
</p:sld>
</file>

<file path=ppt/slides/slide3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675717" y="990600"/>
            <a:ext cx="2406428" cy="587853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ar-SA" sz="2800" dirty="0">
                <a:latin typeface="Calibri"/>
                <a:ea typeface="Calibri"/>
                <a:cs typeface="Arial"/>
              </a:rPr>
              <a:t>العناصر الاقتصادية</a:t>
            </a:r>
            <a:endParaRPr lang="en-US" sz="2800" dirty="0">
              <a:effectLst/>
              <a:latin typeface="Calibri"/>
              <a:ea typeface="Calibri"/>
              <a:cs typeface="Arial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727802" y="1752600"/>
            <a:ext cx="6026009" cy="5878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5720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ar-SA" sz="2800" dirty="0">
                <a:latin typeface="Calibri"/>
                <a:ea typeface="Calibri"/>
                <a:cs typeface="Arial"/>
              </a:rPr>
              <a:t>تنوع المنتجات والخدمات حتى في الانتاج الكبير</a:t>
            </a:r>
            <a:endParaRPr lang="en-US" sz="2800" dirty="0">
              <a:effectLst/>
              <a:latin typeface="Calibri"/>
              <a:ea typeface="Calibri"/>
              <a:cs typeface="Arial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054764" y="2438400"/>
            <a:ext cx="619753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>
                <a:latin typeface="Calibri"/>
                <a:ea typeface="Calibri"/>
                <a:cs typeface="Arial"/>
              </a:rPr>
              <a:t>سرعة اطلاق المنتجات في السوق بسبب شدة المنافسة</a:t>
            </a:r>
            <a:endParaRPr lang="en-US" sz="2800" dirty="0"/>
          </a:p>
        </p:txBody>
      </p:sp>
      <p:sp>
        <p:nvSpPr>
          <p:cNvPr id="5" name="Rectangle 4"/>
          <p:cNvSpPr/>
          <p:nvPr/>
        </p:nvSpPr>
        <p:spPr>
          <a:xfrm>
            <a:off x="5686948" y="3223559"/>
            <a:ext cx="3259226" cy="587853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ar-SA" sz="2800" dirty="0">
                <a:latin typeface="Calibri"/>
                <a:ea typeface="Calibri"/>
                <a:cs typeface="Arial"/>
              </a:rPr>
              <a:t>العناصر الاجتماعية واهمها</a:t>
            </a:r>
            <a:endParaRPr lang="en-US" sz="2800" dirty="0">
              <a:effectLst/>
              <a:latin typeface="Calibri"/>
              <a:ea typeface="Calibri"/>
              <a:cs typeface="Arial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399679" y="4038600"/>
            <a:ext cx="367280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>
                <a:latin typeface="Calibri"/>
                <a:ea typeface="Calibri"/>
                <a:cs typeface="Arial"/>
              </a:rPr>
              <a:t>تطور التطلعات الخاصة بالعمل</a:t>
            </a:r>
            <a:endParaRPr lang="en-US" sz="2800" dirty="0"/>
          </a:p>
        </p:txBody>
      </p:sp>
      <p:sp>
        <p:nvSpPr>
          <p:cNvPr id="7" name="Rectangle 6"/>
          <p:cNvSpPr/>
          <p:nvPr/>
        </p:nvSpPr>
        <p:spPr>
          <a:xfrm>
            <a:off x="3547320" y="4648200"/>
            <a:ext cx="4451860" cy="5559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5715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ar-SA" sz="2800" dirty="0">
                <a:latin typeface="Calibri"/>
                <a:ea typeface="Calibri"/>
                <a:cs typeface="Arial"/>
              </a:rPr>
              <a:t>تميز في مستويات التكوين بين الأفراد</a:t>
            </a:r>
            <a:endParaRPr lang="en-US" sz="2800" dirty="0">
              <a:effectLst/>
              <a:latin typeface="Calibri"/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99844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  <p:bldP spid="5" grpId="0" animBg="1"/>
      <p:bldP spid="6" grpId="0"/>
      <p:bldP spid="7" grpId="0"/>
    </p:bldLst>
  </p:timing>
</p:sld>
</file>

<file path=ppt/slides/slide3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76400" y="304800"/>
            <a:ext cx="7010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في مجال الإنتاج ظهر نمط جديد في الثمانيات  حول الانتاج في الوقت 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383822" y="1861810"/>
            <a:ext cx="83368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نموذج تويوتا للإنتاج   </a:t>
            </a:r>
            <a:r>
              <a:rPr lang="en-US" sz="2800" dirty="0" smtClean="0"/>
              <a:t>Toyota Production System   (TPS)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1018331" y="3124200"/>
            <a:ext cx="7696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أدى إلى انتقال من نموذج </a:t>
            </a:r>
            <a:r>
              <a:rPr lang="en-US" sz="2800" dirty="0" smtClean="0"/>
              <a:t>FORD  </a:t>
            </a:r>
            <a:r>
              <a:rPr lang="ar-DZ" sz="2800" dirty="0" smtClean="0"/>
              <a:t> إلى نموذج </a:t>
            </a:r>
            <a:r>
              <a:rPr lang="en-US" sz="2800" dirty="0" smtClean="0"/>
              <a:t>Toyota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2709334" y="4376410"/>
            <a:ext cx="59774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نموذج </a:t>
            </a:r>
            <a:r>
              <a:rPr lang="en-US" sz="2800" dirty="0" smtClean="0"/>
              <a:t>Toyota</a:t>
            </a:r>
            <a:r>
              <a:rPr lang="ar-DZ" sz="2800" dirty="0" smtClean="0"/>
              <a:t> يعطي للعمال مسؤوليات كبيرة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153949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</p:bldLst>
  </p:timing>
</p:sld>
</file>

<file path=ppt/slides/slide3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11896" y="304800"/>
            <a:ext cx="6477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هذه التطورات أدت إلى سياسات متقاربة حسب قطاعات النشاط والتي كان لها تأثير قوي على نمط التنظيم وهيكلة المنظمة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4545496" y="2133600"/>
            <a:ext cx="434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b="1" dirty="0" smtClean="0">
                <a:solidFill>
                  <a:srgbClr val="FF0000"/>
                </a:solidFill>
              </a:rPr>
              <a:t>سياسات الليونة </a:t>
            </a:r>
            <a:r>
              <a:rPr lang="ar-DZ" sz="2800" dirty="0" smtClean="0"/>
              <a:t>(المرونة)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1802295" y="2686397"/>
            <a:ext cx="7010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تظهر في اكثر من جانب (التقني، التوظيف، الرواتب،....)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990600" y="4099888"/>
            <a:ext cx="8001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حيث اصبحت المؤسسات تعتمد اكثر على المعرفة والانتاجية المعرفية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974035" y="5307029"/>
            <a:ext cx="7924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حيث اصبحت المؤسسات تهتم اكثر بالمعايير الدولية مثل  ايزو ...</a:t>
            </a:r>
            <a:endParaRPr lang="en-US" sz="2800" dirty="0"/>
          </a:p>
        </p:txBody>
      </p:sp>
      <p:sp>
        <p:nvSpPr>
          <p:cNvPr id="7" name="Rectangle 6"/>
          <p:cNvSpPr/>
          <p:nvPr/>
        </p:nvSpPr>
        <p:spPr>
          <a:xfrm>
            <a:off x="6637533" y="3576668"/>
            <a:ext cx="228780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DZ" sz="2800" b="1" dirty="0">
                <a:solidFill>
                  <a:srgbClr val="FF0000"/>
                </a:solidFill>
              </a:rPr>
              <a:t>سياسات </a:t>
            </a:r>
            <a:r>
              <a:rPr lang="ar-DZ" sz="2800" b="1" dirty="0" smtClean="0">
                <a:solidFill>
                  <a:srgbClr val="FF0000"/>
                </a:solidFill>
              </a:rPr>
              <a:t>الإنتاجية 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7011570" y="4842820"/>
            <a:ext cx="198002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DZ" sz="2800" b="1" dirty="0">
                <a:solidFill>
                  <a:srgbClr val="FF0000"/>
                </a:solidFill>
              </a:rPr>
              <a:t>سياسات الجودة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3061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</p:bldLst>
  </p:timing>
</p:sld>
</file>

<file path=ppt/slides/slide3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62600" y="304800"/>
            <a:ext cx="3733800" cy="523220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ar-DZ" sz="2800" b="1" dirty="0" smtClean="0"/>
              <a:t>التغيير على المستوى الكلي</a:t>
            </a:r>
            <a:endParaRPr lang="en-US" sz="28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1905000" y="1981125"/>
            <a:ext cx="7391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800" dirty="0" smtClean="0"/>
              <a:t>1-</a:t>
            </a:r>
            <a:r>
              <a:rPr lang="ar-DZ" sz="2800" dirty="0" smtClean="0"/>
              <a:t>ظهر على المستوى الكلي بعض التغيير والذي يكمن في التخفيف من الهيكلة والخط السلمي 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2233620" y="3200400"/>
            <a:ext cx="505042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مثال </a:t>
            </a:r>
            <a:r>
              <a:rPr lang="ar-DZ" sz="2800" dirty="0"/>
              <a:t>: خففت او </a:t>
            </a:r>
            <a:r>
              <a:rPr lang="ar-DZ" sz="2800" dirty="0" smtClean="0"/>
              <a:t>الغيت الهيئات الخاصة بالدراسات وتحضير القرارات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1905001" y="4419600"/>
            <a:ext cx="55245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ولوحظ نفس الأمر في مجالات أخرى غير الاستشارة (الهيئات المحاسبية مثلا </a:t>
            </a:r>
            <a:r>
              <a:rPr lang="ar-DZ" sz="2800" dirty="0"/>
              <a:t>...)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5181600" y="1186190"/>
            <a:ext cx="4137378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بعض التغيير على الهيكلة القديمة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874229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8" grpId="0" animBg="1"/>
    </p:bldLst>
  </p:timing>
</p:sld>
</file>

<file path=ppt/slides/slide3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919103" y="1295400"/>
            <a:ext cx="7086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800" dirty="0" smtClean="0"/>
              <a:t>3-</a:t>
            </a:r>
            <a:r>
              <a:rPr lang="ar-DZ" sz="2800" dirty="0" smtClean="0"/>
              <a:t>أُلغيت مستويات سلمية خاصة في مجال  الانتاج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1939906" y="457200"/>
            <a:ext cx="7086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800" dirty="0" smtClean="0"/>
              <a:t>2-</a:t>
            </a:r>
            <a:r>
              <a:rPr lang="ar-DZ" sz="2800" dirty="0" smtClean="0"/>
              <a:t>قسمت الهياكل الى وحدات صغيرة اكثر ليونة</a:t>
            </a:r>
            <a:endParaRPr lang="en-US" sz="2800" dirty="0"/>
          </a:p>
        </p:txBody>
      </p:sp>
      <p:graphicFrame>
        <p:nvGraphicFramePr>
          <p:cNvPr id="9" name="Diagram 8"/>
          <p:cNvGraphicFramePr/>
          <p:nvPr>
            <p:extLst>
              <p:ext uri="{D42A27DB-BD31-4B8C-83A1-F6EECF244321}">
                <p14:modId xmlns:p14="http://schemas.microsoft.com/office/powerpoint/2010/main" val="4022045740"/>
              </p:ext>
            </p:extLst>
          </p:nvPr>
        </p:nvGraphicFramePr>
        <p:xfrm>
          <a:off x="152400" y="2209800"/>
          <a:ext cx="5588000" cy="2743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0" name="Diagram 9"/>
          <p:cNvGraphicFramePr/>
          <p:nvPr>
            <p:extLst>
              <p:ext uri="{D42A27DB-BD31-4B8C-83A1-F6EECF244321}">
                <p14:modId xmlns:p14="http://schemas.microsoft.com/office/powerpoint/2010/main" val="825908678"/>
              </p:ext>
            </p:extLst>
          </p:nvPr>
        </p:nvGraphicFramePr>
        <p:xfrm>
          <a:off x="4114800" y="2209800"/>
          <a:ext cx="5588000" cy="2743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11" name="Oval 10"/>
          <p:cNvSpPr/>
          <p:nvPr/>
        </p:nvSpPr>
        <p:spPr>
          <a:xfrm>
            <a:off x="762000" y="3505200"/>
            <a:ext cx="3352800" cy="12954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304800" y="1818620"/>
            <a:ext cx="0" cy="313438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609600" y="1818620"/>
            <a:ext cx="0" cy="191518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6" name="Oval 15"/>
          <p:cNvSpPr/>
          <p:nvPr/>
        </p:nvSpPr>
        <p:spPr>
          <a:xfrm>
            <a:off x="730170" y="3526420"/>
            <a:ext cx="3352800" cy="12741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6553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Graphic spid="9" grpId="0">
        <p:bldAsOne/>
      </p:bldGraphic>
      <p:bldGraphic spid="10" grpId="0">
        <p:bldAsOne/>
      </p:bldGraphic>
      <p:bldP spid="11" grpId="0" animBg="1"/>
      <p:bldP spid="16" grpId="0" animBg="1"/>
    </p:bldLst>
  </p:timing>
</p:sld>
</file>

<file path=ppt/slides/slide3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23820" y="762000"/>
            <a:ext cx="4181253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تغيير على مستوى حدود المنظمات </a:t>
            </a:r>
            <a:endParaRPr lang="en-US" sz="2800" dirty="0"/>
          </a:p>
        </p:txBody>
      </p:sp>
      <p:sp>
        <p:nvSpPr>
          <p:cNvPr id="3" name="Rectangle 2"/>
          <p:cNvSpPr/>
          <p:nvPr/>
        </p:nvSpPr>
        <p:spPr>
          <a:xfrm>
            <a:off x="412289" y="1936638"/>
            <a:ext cx="863409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DZ" sz="2800" dirty="0" smtClean="0">
                <a:solidFill>
                  <a:prstClr val="black"/>
                </a:solidFill>
              </a:rPr>
              <a:t>نتيجة للكثير من التطورات، صارت حدود المنظمات متحركة اي  </a:t>
            </a:r>
            <a:r>
              <a:rPr lang="ar-DZ" sz="2800" dirty="0">
                <a:solidFill>
                  <a:prstClr val="black"/>
                </a:solidFill>
              </a:rPr>
              <a:t>غير ثابتة</a:t>
            </a:r>
            <a:endParaRPr lang="en-US" sz="2800" dirty="0">
              <a:solidFill>
                <a:prstClr val="black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764411" y="2698638"/>
            <a:ext cx="52041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يظهر هذا خاصة من خلال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3276600" y="3505200"/>
            <a:ext cx="52041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تقسيم المؤسسة الى وحدات صغيرة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1143000" y="5486400"/>
            <a:ext cx="78711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تكون هذه الوحدات مستقلة وحتى في بعض الحالات بعيدة جغرافيا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3276600" y="4038600"/>
            <a:ext cx="52041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800" dirty="0" smtClean="0"/>
              <a:t>المئسسات الافتراضية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838200" y="4648200"/>
            <a:ext cx="76425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800" dirty="0" smtClean="0"/>
              <a:t>المئسسات التي تتعامل عن بعد (التعامل الأليكتروني)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447257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  <p:bldP spid="5" grpId="0"/>
      <p:bldP spid="6" grpId="0"/>
      <p:bldP spid="7" grpId="0"/>
      <p:bldP spid="8" grpId="0"/>
    </p:bldLst>
  </p:timing>
</p:sld>
</file>

<file path=ppt/slides/slide3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001000" y="586770"/>
            <a:ext cx="1352550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الشبكة 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3333750" y="1610380"/>
            <a:ext cx="5867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هذه الوحدات تكون في اتصال بعضها ببعض وتنشئ علاقات قد تكون حتى غير رسمية احيانا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3267075" y="3200400"/>
            <a:ext cx="5867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هذا التنظيم الشبكي او المؤسسة الشبكة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382439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3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24400" y="304800"/>
            <a:ext cx="4572000" cy="523220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ar-DZ" sz="2800" b="1" dirty="0" smtClean="0"/>
              <a:t>على المستوى الفرد ومكان عمله</a:t>
            </a:r>
            <a:endParaRPr lang="en-US" sz="28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2209800" y="1371600"/>
            <a:ext cx="6019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التغيير على مستوى الفرد ومكان عمله جاء نتيجة للكثير من النظريات، أهمها :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5562599" y="2869985"/>
            <a:ext cx="3510455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المقاربة الاجتماعية التقنية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1686339" y="3810000"/>
            <a:ext cx="65532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ar-DZ" sz="2800" dirty="0" smtClean="0"/>
              <a:t>يرجع اصل هذه المقاربة الى بعد الحرب العالمية الثانية حيث قام باحثون بريطانيين وإسكندنافيتين بتصميم مناصب عمل يتجاوب محتواها مع المتطلبات التقنية ومتطلبات الشخص الذي يتولاها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242924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/>
    </p:bldLst>
  </p:timing>
</p:sld>
</file>

<file path=ppt/slides/slide3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635486" y="857837"/>
            <a:ext cx="3469219" cy="523220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pPr rtl="0"/>
            <a:r>
              <a:rPr lang="en-US" sz="2800" dirty="0" smtClean="0">
                <a:solidFill>
                  <a:prstClr val="black"/>
                </a:solidFill>
              </a:rPr>
              <a:t>HERZBERG </a:t>
            </a:r>
            <a:r>
              <a:rPr lang="ar-DZ" sz="2800" dirty="0">
                <a:solidFill>
                  <a:prstClr val="black"/>
                </a:solidFill>
              </a:rPr>
              <a:t>نظرية </a:t>
            </a:r>
            <a:r>
              <a:rPr lang="ar-DZ" sz="2800" dirty="0" smtClean="0">
                <a:solidFill>
                  <a:prstClr val="black"/>
                </a:solidFill>
              </a:rPr>
              <a:t>    </a:t>
            </a:r>
            <a:endParaRPr lang="en-US" sz="2800" dirty="0"/>
          </a:p>
        </p:txBody>
      </p:sp>
      <p:sp>
        <p:nvSpPr>
          <p:cNvPr id="3" name="Rectangle 2"/>
          <p:cNvSpPr/>
          <p:nvPr/>
        </p:nvSpPr>
        <p:spPr>
          <a:xfrm>
            <a:off x="1905000" y="1524000"/>
            <a:ext cx="719970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DZ" sz="2800" dirty="0" smtClean="0">
                <a:solidFill>
                  <a:prstClr val="black"/>
                </a:solidFill>
              </a:rPr>
              <a:t> بعد تقديم نظريته، قال </a:t>
            </a:r>
            <a:r>
              <a:rPr lang="en-US" sz="2800" dirty="0">
                <a:solidFill>
                  <a:prstClr val="black"/>
                </a:solidFill>
              </a:rPr>
              <a:t>HERZBERG </a:t>
            </a:r>
            <a:r>
              <a:rPr lang="ar-DZ" sz="2800" dirty="0" smtClean="0">
                <a:solidFill>
                  <a:prstClr val="black"/>
                </a:solidFill>
              </a:rPr>
              <a:t> أن المؤسسات تهتم خاصة </a:t>
            </a:r>
            <a:r>
              <a:rPr lang="ar-DZ" sz="2800" b="1" dirty="0" smtClean="0">
                <a:solidFill>
                  <a:srgbClr val="FF0000"/>
                </a:solidFill>
              </a:rPr>
              <a:t>بعوامل عدم الرضا </a:t>
            </a:r>
            <a:r>
              <a:rPr lang="ar-DZ" sz="2800" dirty="0" smtClean="0">
                <a:solidFill>
                  <a:prstClr val="black"/>
                </a:solidFill>
              </a:rPr>
              <a:t>(الرواتب، ظروف العمل...) ولهذا نادرا ما يكون الإنسان راض في المنظمات الحالية. </a:t>
            </a:r>
            <a:endParaRPr lang="en-US" sz="2800" dirty="0"/>
          </a:p>
        </p:txBody>
      </p:sp>
      <p:sp>
        <p:nvSpPr>
          <p:cNvPr id="4" name="Rectangle 3"/>
          <p:cNvSpPr/>
          <p:nvPr/>
        </p:nvSpPr>
        <p:spPr>
          <a:xfrm>
            <a:off x="762000" y="3048000"/>
            <a:ext cx="657165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DZ" sz="2800" dirty="0" smtClean="0">
                <a:solidFill>
                  <a:prstClr val="black"/>
                </a:solidFill>
              </a:rPr>
              <a:t> ويرى أن إعادة تصميم العمل بطريقة أخرى هي التي تمكن من تحفيز الافراد</a:t>
            </a:r>
            <a:endParaRPr lang="en-US" sz="2800" dirty="0"/>
          </a:p>
        </p:txBody>
      </p:sp>
      <p:sp>
        <p:nvSpPr>
          <p:cNvPr id="5" name="Rectangle 4"/>
          <p:cNvSpPr/>
          <p:nvPr/>
        </p:nvSpPr>
        <p:spPr>
          <a:xfrm>
            <a:off x="228600" y="4267200"/>
            <a:ext cx="74676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DZ" sz="2800" dirty="0" smtClean="0">
                <a:solidFill>
                  <a:prstClr val="black"/>
                </a:solidFill>
              </a:rPr>
              <a:t> إثراء المهام (إثراء مختلف مهام العمل)  </a:t>
            </a:r>
            <a:r>
              <a:rPr lang="en-US" sz="2800" dirty="0" smtClean="0">
                <a:solidFill>
                  <a:prstClr val="black"/>
                </a:solidFill>
              </a:rPr>
              <a:t>task enrichment</a:t>
            </a:r>
            <a:r>
              <a:rPr lang="ar-DZ" sz="2800" dirty="0" smtClean="0">
                <a:solidFill>
                  <a:prstClr val="black"/>
                </a:solidFill>
              </a:rPr>
              <a:t> </a:t>
            </a:r>
            <a:endParaRPr lang="en-US" sz="2800" dirty="0"/>
          </a:p>
        </p:txBody>
      </p:sp>
      <p:sp>
        <p:nvSpPr>
          <p:cNvPr id="6" name="Rectangle 5"/>
          <p:cNvSpPr/>
          <p:nvPr/>
        </p:nvSpPr>
        <p:spPr>
          <a:xfrm>
            <a:off x="228600" y="5628620"/>
            <a:ext cx="58674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DZ" sz="2800" dirty="0" smtClean="0">
                <a:solidFill>
                  <a:prstClr val="black"/>
                </a:solidFill>
              </a:rPr>
              <a:t> يساعد على إرضاء وتحفيز الأفراد</a:t>
            </a:r>
            <a:endParaRPr lang="en-US" sz="2800" dirty="0"/>
          </a:p>
        </p:txBody>
      </p:sp>
      <p:sp>
        <p:nvSpPr>
          <p:cNvPr id="7" name="Rectangle 6"/>
          <p:cNvSpPr/>
          <p:nvPr/>
        </p:nvSpPr>
        <p:spPr>
          <a:xfrm>
            <a:off x="228600" y="4953000"/>
            <a:ext cx="57912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DZ" sz="2800" dirty="0" smtClean="0">
                <a:solidFill>
                  <a:prstClr val="black"/>
                </a:solidFill>
              </a:rPr>
              <a:t> يعطي هذا الإثراء حرية ومسؤولية أكبر للأفراد </a:t>
            </a:r>
            <a:endParaRPr lang="en-US" sz="2800" dirty="0"/>
          </a:p>
        </p:txBody>
      </p:sp>
      <p:sp>
        <p:nvSpPr>
          <p:cNvPr id="8" name="Left Arrow 7"/>
          <p:cNvSpPr/>
          <p:nvPr/>
        </p:nvSpPr>
        <p:spPr>
          <a:xfrm>
            <a:off x="7696200" y="3788405"/>
            <a:ext cx="914400" cy="148081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0310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  <p:bldP spid="5" grpId="0"/>
      <p:bldP spid="6" grpId="0"/>
      <p:bldP spid="7" grpId="0"/>
      <p:bldP spid="8" grpId="0" animBg="1"/>
    </p:bldLst>
  </p:timing>
</p:sld>
</file>

<file path=ppt/slides/slide3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99405" y="2286000"/>
            <a:ext cx="18969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إثراء العمل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7290352" y="914400"/>
            <a:ext cx="20060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توسيع العمل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7848600" y="3299239"/>
            <a:ext cx="14477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الجماعة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3962400" y="3299239"/>
            <a:ext cx="37719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تمثل الجماعة نمطا جديدا للعمل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4782654" y="106017"/>
            <a:ext cx="4648200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الأشكال الجديدة للعمل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2133600" y="2292385"/>
            <a:ext cx="54101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جمع مهام من درجة أكثر تعقيد للفرد 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2579204" y="917472"/>
            <a:ext cx="47243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يتمثل في إضافة مهام جديدة لعمل معين</a:t>
            </a:r>
            <a:endParaRPr lang="en-US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2579205" y="1437620"/>
            <a:ext cx="47243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يهدف إلى محاربة الملل من العمل</a:t>
            </a:r>
            <a:endParaRPr lang="en-US" sz="2800" dirty="0"/>
          </a:p>
        </p:txBody>
      </p:sp>
      <p:sp>
        <p:nvSpPr>
          <p:cNvPr id="11" name="TextBox 10"/>
          <p:cNvSpPr txBox="1"/>
          <p:nvPr/>
        </p:nvSpPr>
        <p:spPr>
          <a:xfrm>
            <a:off x="1905000" y="3822459"/>
            <a:ext cx="585249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هذا النمط لا يقوم على مناصب فردية للعمل ولكن على عمل جماعي</a:t>
            </a:r>
            <a:endParaRPr lang="en-US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1524000" y="5029200"/>
            <a:ext cx="62103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حلقة الجودة، جزيرة الإنتاج، إدارة المشروع...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851608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6" grpId="0"/>
      <p:bldP spid="7" grpId="0" animBg="1"/>
      <p:bldP spid="8" grpId="0"/>
      <p:bldP spid="9" grpId="0"/>
      <p:bldP spid="10" grpId="0"/>
      <p:bldP spid="11" grpId="0"/>
      <p:bldP spid="12" grpId="0"/>
    </p:bldLst>
  </p:timing>
</p:sld>
</file>

<file path=ppt/slides/slide3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57400" y="228600"/>
            <a:ext cx="7162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الأنماط الحديثة للتنظيم تفرز نتائج معينة، من بينها أنها تمكن 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3505200" y="1445140"/>
            <a:ext cx="24765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تقاسم المعارف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1009650" y="1424851"/>
            <a:ext cx="20955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تحسين التأهيل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2895600" y="2209800"/>
            <a:ext cx="6172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ومن هنا جاءت تسمية «</a:t>
            </a:r>
            <a:r>
              <a:rPr lang="ar-DZ" sz="2800" b="1" dirty="0" smtClean="0">
                <a:solidFill>
                  <a:srgbClr val="FF0000"/>
                </a:solidFill>
              </a:rPr>
              <a:t>المنظمات المؤهلة</a:t>
            </a:r>
            <a:r>
              <a:rPr lang="ar-DZ" sz="2800" dirty="0" smtClean="0"/>
              <a:t>»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2895600" y="3200400"/>
            <a:ext cx="6172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يرى </a:t>
            </a:r>
            <a:r>
              <a:rPr lang="en-US" sz="2400" dirty="0" smtClean="0"/>
              <a:t>ZARIFIAN</a:t>
            </a:r>
            <a:r>
              <a:rPr lang="ar-DZ" sz="2800" dirty="0" smtClean="0"/>
              <a:t>  أن المنظمات المؤهلة هي تلك التي تحسّن مستوى تأهيل أفرادها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2781300" y="4419600"/>
            <a:ext cx="6172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لا يوجد نمط بهذه التسمية وإنما هي واحدة من مميزات المنظمات الحديثة</a:t>
            </a:r>
            <a:endParaRPr lang="en-US" sz="2800" dirty="0"/>
          </a:p>
        </p:txBody>
      </p:sp>
      <p:cxnSp>
        <p:nvCxnSpPr>
          <p:cNvPr id="10" name="Straight Arrow Connector 9"/>
          <p:cNvCxnSpPr/>
          <p:nvPr/>
        </p:nvCxnSpPr>
        <p:spPr>
          <a:xfrm flipH="1">
            <a:off x="2286000" y="751820"/>
            <a:ext cx="914400" cy="67303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3200400" y="751820"/>
            <a:ext cx="1066800" cy="69332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08068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</p:bldLst>
  </p:timing>
</p:sld>
</file>

<file path=ppt/slides/slide3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886200" y="228600"/>
            <a:ext cx="342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مخرجات الفصل</a:t>
            </a:r>
            <a:endParaRPr lang="en-US" sz="2800" dirty="0"/>
          </a:p>
        </p:txBody>
      </p:sp>
      <p:sp>
        <p:nvSpPr>
          <p:cNvPr id="4" name="Rectangle 3"/>
          <p:cNvSpPr/>
          <p:nvPr/>
        </p:nvSpPr>
        <p:spPr>
          <a:xfrm>
            <a:off x="2097877" y="1948190"/>
            <a:ext cx="530305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DZ" sz="2800" b="1" dirty="0" smtClean="0">
                <a:solidFill>
                  <a:prstClr val="black"/>
                </a:solidFill>
                <a:latin typeface="Calibri"/>
                <a:ea typeface="Calibri"/>
                <a:cs typeface="Arial"/>
                <a:sym typeface="Wingdings"/>
              </a:rPr>
              <a:t> </a:t>
            </a:r>
            <a:r>
              <a:rPr lang="ar-DZ" sz="2800" b="1" dirty="0" smtClean="0">
                <a:solidFill>
                  <a:prstClr val="black"/>
                </a:solidFill>
                <a:latin typeface="Calibri"/>
                <a:ea typeface="Calibri"/>
                <a:cs typeface="Arial"/>
              </a:rPr>
              <a:t>تذكر عناصر </a:t>
            </a:r>
            <a:r>
              <a:rPr lang="ar-SA" sz="2800" b="1" dirty="0">
                <a:solidFill>
                  <a:prstClr val="black"/>
                </a:solidFill>
                <a:latin typeface="Calibri"/>
                <a:ea typeface="Calibri"/>
                <a:cs typeface="Arial"/>
              </a:rPr>
              <a:t>التطورات الحديثة</a:t>
            </a:r>
            <a:r>
              <a:rPr lang="ar-DZ" sz="2800" b="1" dirty="0">
                <a:solidFill>
                  <a:prstClr val="black"/>
                </a:solidFill>
                <a:latin typeface="Calibri"/>
                <a:ea typeface="Calibri"/>
                <a:cs typeface="Arial"/>
              </a:rPr>
              <a:t> للمنظمات</a:t>
            </a:r>
            <a:endParaRPr lang="en-US" b="1" dirty="0">
              <a:solidFill>
                <a:prstClr val="black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048458" y="2667000"/>
            <a:ext cx="435247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DZ" sz="2800" b="1" dirty="0" smtClean="0">
                <a:solidFill>
                  <a:prstClr val="black"/>
                </a:solidFill>
                <a:sym typeface="Wingdings"/>
              </a:rPr>
              <a:t> </a:t>
            </a:r>
            <a:r>
              <a:rPr lang="ar-DZ" sz="2800" b="1" dirty="0" smtClean="0">
                <a:solidFill>
                  <a:prstClr val="black"/>
                </a:solidFill>
              </a:rPr>
              <a:t>تفهم التغيير على </a:t>
            </a:r>
            <a:r>
              <a:rPr lang="ar-DZ" sz="2800" b="1" dirty="0">
                <a:solidFill>
                  <a:prstClr val="black"/>
                </a:solidFill>
              </a:rPr>
              <a:t>المستوى الكلي</a:t>
            </a:r>
            <a:endParaRPr lang="en-US" sz="2800" b="1" dirty="0">
              <a:solidFill>
                <a:prstClr val="black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904188" y="3362980"/>
            <a:ext cx="449674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DZ" sz="2800" b="1" dirty="0" smtClean="0">
                <a:solidFill>
                  <a:prstClr val="black"/>
                </a:solidFill>
                <a:sym typeface="Wingdings"/>
              </a:rPr>
              <a:t> </a:t>
            </a:r>
            <a:r>
              <a:rPr lang="ar-DZ" sz="2800" b="1" dirty="0" smtClean="0">
                <a:solidFill>
                  <a:prstClr val="black"/>
                </a:solidFill>
              </a:rPr>
              <a:t>تدرك </a:t>
            </a:r>
            <a:r>
              <a:rPr lang="ar-DZ" sz="2800" b="1" dirty="0">
                <a:solidFill>
                  <a:prstClr val="black"/>
                </a:solidFill>
              </a:rPr>
              <a:t>التغيير على الهيكلة القديمة </a:t>
            </a:r>
            <a:endParaRPr lang="en-US" sz="2800" b="1" dirty="0">
              <a:solidFill>
                <a:prstClr val="black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514384" y="3962400"/>
            <a:ext cx="588654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DZ" sz="2800" b="1" dirty="0" smtClean="0">
                <a:solidFill>
                  <a:prstClr val="black"/>
                </a:solidFill>
                <a:sym typeface="Wingdings"/>
              </a:rPr>
              <a:t> </a:t>
            </a:r>
            <a:r>
              <a:rPr lang="ar-DZ" sz="2800" b="1" dirty="0" smtClean="0">
                <a:solidFill>
                  <a:prstClr val="black"/>
                </a:solidFill>
              </a:rPr>
              <a:t>تدرك التغيير على </a:t>
            </a:r>
            <a:r>
              <a:rPr lang="ar-DZ" sz="2800" b="1" dirty="0">
                <a:solidFill>
                  <a:prstClr val="black"/>
                </a:solidFill>
              </a:rPr>
              <a:t>المستوى الفرد </a:t>
            </a:r>
            <a:r>
              <a:rPr lang="ar-DZ" sz="2800" b="1" dirty="0" smtClean="0">
                <a:solidFill>
                  <a:prstClr val="black"/>
                </a:solidFill>
              </a:rPr>
              <a:t>ومكان عمله</a:t>
            </a:r>
            <a:endParaRPr lang="en-US" sz="2800" b="1" dirty="0">
              <a:solidFill>
                <a:prstClr val="black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352800" y="990600"/>
            <a:ext cx="480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بعد هذه المحاضر ستكون قادرا على أن :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768730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</p:bldLst>
  </p:timing>
</p:sld>
</file>

<file path=ppt/slides/slide3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Number Placeholder 3"/>
          <p:cNvSpPr txBox="1">
            <a:spLocks noGrp="1"/>
          </p:cNvSpPr>
          <p:nvPr/>
        </p:nvSpPr>
        <p:spPr bwMode="auto">
          <a:xfrm>
            <a:off x="2105025" y="6376994"/>
            <a:ext cx="5715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rtl="0" eaLnBrk="1" hangingPunct="1"/>
            <a:fld id="{8F2478C0-7C04-42A0-8562-FCDBDB7BC492}" type="slidenum">
              <a:rPr lang="ar-SA" sz="1200" b="0">
                <a:solidFill>
                  <a:schemeClr val="bg1"/>
                </a:solidFill>
                <a:latin typeface="Calibri" pitchFamily="34" charset="0"/>
              </a:rPr>
              <a:pPr rtl="0" eaLnBrk="1" hangingPunct="1"/>
              <a:t>320</a:t>
            </a:fld>
            <a:endParaRPr lang="en-US" sz="1200" b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6387" name="عنوان 1"/>
          <p:cNvSpPr>
            <a:spLocks/>
          </p:cNvSpPr>
          <p:nvPr/>
        </p:nvSpPr>
        <p:spPr bwMode="auto">
          <a:xfrm>
            <a:off x="838200" y="549277"/>
            <a:ext cx="85344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endParaRPr lang="ar-SA" sz="6400" b="0">
              <a:solidFill>
                <a:srgbClr val="376092"/>
              </a:solidFill>
              <a:latin typeface="Calibri" pitchFamily="34" charset="0"/>
              <a:cs typeface="AL-Battar" pitchFamily="2" charset="-78"/>
            </a:endParaRPr>
          </a:p>
        </p:txBody>
      </p:sp>
      <p:sp>
        <p:nvSpPr>
          <p:cNvPr id="16388" name="عنصر نائب للمحتوى 2"/>
          <p:cNvSpPr>
            <a:spLocks/>
          </p:cNvSpPr>
          <p:nvPr/>
        </p:nvSpPr>
        <p:spPr bwMode="auto">
          <a:xfrm>
            <a:off x="1020766" y="1447800"/>
            <a:ext cx="8504237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73050" indent="-273050" algn="just">
              <a:spcBef>
                <a:spcPct val="20000"/>
              </a:spcBef>
              <a:buFont typeface="Arial" pitchFamily="34" charset="0"/>
              <a:buChar char="•"/>
            </a:pPr>
            <a:endParaRPr lang="ar-SA" sz="3000" b="0">
              <a:solidFill>
                <a:srgbClr val="376092"/>
              </a:solidFill>
              <a:latin typeface="Calibri" pitchFamily="34" charset="0"/>
              <a:cs typeface="AL-Mohanad Bold" pitchFamily="2" charset="-78"/>
            </a:endParaRPr>
          </a:p>
        </p:txBody>
      </p:sp>
      <p:sp>
        <p:nvSpPr>
          <p:cNvPr id="6" name="Title 1"/>
          <p:cNvSpPr>
            <a:spLocks/>
          </p:cNvSpPr>
          <p:nvPr/>
        </p:nvSpPr>
        <p:spPr bwMode="auto">
          <a:xfrm>
            <a:off x="838200" y="120650"/>
            <a:ext cx="85344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endParaRPr lang="ar-SA" sz="6400" b="0">
              <a:solidFill>
                <a:srgbClr val="376092"/>
              </a:solidFill>
              <a:latin typeface="Calibri" pitchFamily="34" charset="0"/>
              <a:cs typeface="AL-Battar" pitchFamily="2" charset="-78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 idx="4294967295"/>
          </p:nvPr>
        </p:nvSpPr>
        <p:spPr>
          <a:xfrm>
            <a:off x="381001" y="2971800"/>
            <a:ext cx="8991600" cy="1143000"/>
          </a:xfr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 eaLnBrk="1" hangingPunct="1"/>
            <a:r>
              <a:rPr lang="ar-SA" sz="4000" dirty="0" smtClean="0">
                <a:solidFill>
                  <a:schemeClr val="accent5">
                    <a:lumMod val="75000"/>
                  </a:schemeClr>
                </a:solidFill>
                <a:cs typeface="Arial" pitchFamily="34" charset="0"/>
              </a:rPr>
              <a:t>مع </a:t>
            </a:r>
            <a:r>
              <a:rPr lang="ar-SA" sz="4000" dirty="0">
                <a:solidFill>
                  <a:schemeClr val="accent5">
                    <a:lumMod val="75000"/>
                  </a:schemeClr>
                </a:solidFill>
                <a:cs typeface="Arial" pitchFamily="34" charset="0"/>
              </a:rPr>
              <a:t>تمنياتي للجميع بالنجاح </a:t>
            </a:r>
            <a:r>
              <a:rPr lang="ar-SA" sz="4000" dirty="0" smtClean="0">
                <a:solidFill>
                  <a:schemeClr val="accent5">
                    <a:lumMod val="75000"/>
                  </a:schemeClr>
                </a:solidFill>
                <a:cs typeface="Arial" pitchFamily="34" charset="0"/>
              </a:rPr>
              <a:t>والتوفيق</a:t>
            </a:r>
          </a:p>
        </p:txBody>
      </p:sp>
    </p:spTree>
    <p:extLst>
      <p:ext uri="{BB962C8B-B14F-4D97-AF65-F5344CB8AC3E}">
        <p14:creationId xmlns:p14="http://schemas.microsoft.com/office/powerpoint/2010/main" val="2277430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6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3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6"/>
            <a:ext cx="2689226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3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668371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31"/>
            <a:ext cx="8420100" cy="1470025"/>
          </a:xfrm>
        </p:spPr>
        <p:txBody>
          <a:bodyPr/>
          <a:lstStyle/>
          <a:p>
            <a:pPr eaLnBrk="1" hangingPunct="1"/>
            <a:r>
              <a:rPr lang="ar-DZ" dirty="0" err="1" smtClean="0">
                <a:solidFill>
                  <a:srgbClr val="376092"/>
                </a:solidFill>
                <a:cs typeface="Arial" pitchFamily="34" charset="0"/>
              </a:rPr>
              <a:t>ليات</a:t>
            </a:r>
            <a:r>
              <a:rPr lang="ar-DZ" dirty="0" smtClean="0">
                <a:solidFill>
                  <a:srgbClr val="376092"/>
                </a:solidFill>
                <a:cs typeface="Arial" pitchFamily="34" charset="0"/>
              </a:rPr>
              <a:t> أن تتواجد</a:t>
            </a:r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322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3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latin typeface="Calibri" pitchFamily="34" charset="0"/>
              </a:rPr>
              <a:t>	</a:t>
            </a:r>
            <a:endParaRPr lang="en-US" sz="2400" dirty="0"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6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7432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9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322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 bwMode="auto">
          <a:xfrm>
            <a:off x="422032" y="3124200"/>
            <a:ext cx="4706815" cy="9905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700" b="1" i="0" u="none" strike="noStrike" kern="0" cap="none" spc="50" normalizeH="0" baseline="0" noProof="0" dirty="0" smtClean="0">
              <a:ln w="11430"/>
              <a:gradFill>
                <a:gsLst>
                  <a:gs pos="25000">
                    <a:srgbClr val="C0504D">
                      <a:satMod val="155000"/>
                    </a:srgbClr>
                  </a:gs>
                  <a:gs pos="100000">
                    <a:srgbClr val="C0504D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AYM Wadiy S_U normal.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700" b="1" i="0" u="none" strike="noStrike" kern="0" cap="none" spc="50" normalizeH="0" baseline="0" noProof="0" dirty="0">
              <a:ln w="11430"/>
              <a:gradFill>
                <a:gsLst>
                  <a:gs pos="25000">
                    <a:srgbClr val="C0504D">
                      <a:satMod val="155000"/>
                    </a:srgbClr>
                  </a:gs>
                  <a:gs pos="100000">
                    <a:srgbClr val="C0504D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AYM Wadiy S_U normal."/>
              <a:cs typeface="Times New Roman" pitchFamily="18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DZ" sz="4000" b="1" i="0" u="none" strike="noStrike" kern="0" cap="none" spc="50" normalizeH="0" baseline="0" noProof="0" dirty="0" smtClean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</a:rPr>
              <a:t>نظرية المنظمات</a:t>
            </a:r>
            <a:endParaRPr kumimoji="0" lang="en-US" sz="4000" b="1" i="0" u="none" strike="noStrike" kern="0" cap="none" spc="50" normalizeH="0" baseline="0" noProof="0" dirty="0" smtClean="0">
              <a:ln w="11430"/>
              <a:gradFill>
                <a:gsLst>
                  <a:gs pos="25000">
                    <a:srgbClr val="C0504D">
                      <a:satMod val="155000"/>
                    </a:srgbClr>
                  </a:gs>
                  <a:gs pos="100000">
                    <a:srgbClr val="C0504D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EG" sz="1800" b="1" i="0" u="none" strike="noStrike" kern="0" cap="none" spc="50" normalizeH="0" baseline="0" noProof="0" dirty="0" smtClean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Calibri" pitchFamily="34" charset="0"/>
                <a:cs typeface="Times New Roman" pitchFamily="18" charset="0"/>
              </a:rPr>
              <a:t/>
            </a:r>
            <a:br>
              <a:rPr kumimoji="0" lang="ar-EG" sz="1800" b="1" i="0" u="none" strike="noStrike" kern="0" cap="none" spc="50" normalizeH="0" baseline="0" noProof="0" dirty="0" smtClean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Calibri" pitchFamily="34" charset="0"/>
                <a:cs typeface="Times New Roman" pitchFamily="18" charset="0"/>
              </a:rPr>
            </a:br>
            <a:endParaRPr kumimoji="0" lang="en-US" sz="1700" b="1" i="0" u="none" strike="noStrike" kern="0" cap="none" spc="50" normalizeH="0" baseline="0" noProof="0" dirty="0" smtClean="0">
              <a:ln w="11430"/>
              <a:gradFill>
                <a:gsLst>
                  <a:gs pos="25000">
                    <a:srgbClr val="C0504D">
                      <a:satMod val="155000"/>
                    </a:srgbClr>
                  </a:gs>
                  <a:gs pos="100000">
                    <a:srgbClr val="C0504D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Calibri" pitchFamily="34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6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itchFamily="34" charset="0"/>
                <a:cs typeface="Times New Roman" pitchFamily="18" charset="0"/>
              </a:rPr>
              <a:t>أ.د عيسى </a:t>
            </a:r>
            <a:r>
              <a:rPr kumimoji="0" lang="ar-SA" sz="2600" b="1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itchFamily="34" charset="0"/>
                <a:cs typeface="Times New Roman" pitchFamily="18" charset="0"/>
              </a:rPr>
              <a:t>حيرش</a:t>
            </a:r>
            <a:endParaRPr kumimoji="0" lang="en-US" sz="26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itchFamily="34" charset="0"/>
              <a:cs typeface="Times New Roman" pitchFamily="18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600" b="1" i="0" u="none" strike="noStrike" kern="0" cap="none" spc="50" normalizeH="0" baseline="0" noProof="0" dirty="0">
              <a:ln w="11430"/>
              <a:gradFill>
                <a:gsLst>
                  <a:gs pos="25000">
                    <a:srgbClr val="C0504D">
                      <a:satMod val="155000"/>
                    </a:srgbClr>
                  </a:gs>
                  <a:gs pos="100000">
                    <a:srgbClr val="C0504D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4591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1" y="6356356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323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Title 4"/>
          <p:cNvSpPr txBox="1">
            <a:spLocks/>
          </p:cNvSpPr>
          <p:nvPr/>
        </p:nvSpPr>
        <p:spPr bwMode="auto">
          <a:xfrm>
            <a:off x="838200" y="2339979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Arial" charset="0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DZ" sz="4400" b="1" i="0" u="sng" strike="noStrike" kern="1200" spc="50" normalizeH="0" baseline="0" noProof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Simplified Arabic" pitchFamily="18" charset="-78"/>
                <a:ea typeface="+mj-ea"/>
                <a:cs typeface="Times New Roman"/>
              </a:rPr>
              <a:t>المحاضرة الثالثة عشر</a:t>
            </a:r>
            <a:endParaRPr kumimoji="0" lang="en-US" sz="4400" b="1" i="0" u="sng" strike="noStrike" kern="1200" spc="50" normalizeH="0" baseline="0" noProof="0" dirty="0">
              <a:ln w="11430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Simplified Arabic" pitchFamily="18" charset="-78"/>
              <a:ea typeface="+mj-ea"/>
            </a:endParaRPr>
          </a:p>
        </p:txBody>
      </p:sp>
      <p:sp>
        <p:nvSpPr>
          <p:cNvPr id="6" name="Title 4"/>
          <p:cNvSpPr txBox="1">
            <a:spLocks/>
          </p:cNvSpPr>
          <p:nvPr/>
        </p:nvSpPr>
        <p:spPr bwMode="auto">
          <a:xfrm>
            <a:off x="457200" y="3810004"/>
            <a:ext cx="8077199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ar-DZ" sz="4400" b="1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e_AlMateen" pitchFamily="2" charset="-78"/>
              </a:rPr>
              <a:t>ال</a:t>
            </a:r>
            <a:r>
              <a:rPr lang="ar-SA" sz="4400" b="1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e_AlMateen" pitchFamily="2" charset="-78"/>
              </a:rPr>
              <a:t>أشكال والتحديات الحديثة للمنظمات (2)</a:t>
            </a:r>
            <a:endParaRPr lang="ar-SA" sz="4400" b="1" spc="50" dirty="0">
              <a:ln w="11430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e_AlMateen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9163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029200" y="228600"/>
            <a:ext cx="342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مخرجات الفصل</a:t>
            </a:r>
            <a:endParaRPr lang="en-US" sz="2800" dirty="0"/>
          </a:p>
        </p:txBody>
      </p:sp>
      <p:sp>
        <p:nvSpPr>
          <p:cNvPr id="4" name="Rectangle 3"/>
          <p:cNvSpPr/>
          <p:nvPr/>
        </p:nvSpPr>
        <p:spPr>
          <a:xfrm>
            <a:off x="5208509" y="3124200"/>
            <a:ext cx="285847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 smtClean="0"/>
              <a:t>أهم تذكر </a:t>
            </a:r>
            <a:r>
              <a:rPr lang="ar-DZ" sz="2800" dirty="0" smtClean="0"/>
              <a:t>أساليب التغيير</a:t>
            </a:r>
            <a:endParaRPr lang="en-US" sz="2800" dirty="0"/>
          </a:p>
        </p:txBody>
      </p:sp>
      <p:sp>
        <p:nvSpPr>
          <p:cNvPr id="5" name="Rectangle 4"/>
          <p:cNvSpPr/>
          <p:nvPr/>
        </p:nvSpPr>
        <p:spPr>
          <a:xfrm>
            <a:off x="3962400" y="1752600"/>
            <a:ext cx="393889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400" dirty="0" smtClean="0"/>
              <a:t>فهم ضرورة </a:t>
            </a:r>
            <a:r>
              <a:rPr lang="ar-DZ" sz="2400" dirty="0" smtClean="0"/>
              <a:t>تحليل العمل</a:t>
            </a:r>
            <a:r>
              <a:rPr lang="ar-SA" sz="2400" dirty="0" smtClean="0"/>
              <a:t> في المنظمات</a:t>
            </a:r>
            <a:endParaRPr lang="en-US" sz="2400" dirty="0"/>
          </a:p>
        </p:txBody>
      </p:sp>
      <p:sp>
        <p:nvSpPr>
          <p:cNvPr id="6" name="Rectangle 5"/>
          <p:cNvSpPr/>
          <p:nvPr/>
        </p:nvSpPr>
        <p:spPr>
          <a:xfrm>
            <a:off x="3276600" y="2438400"/>
            <a:ext cx="472276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400" dirty="0" smtClean="0"/>
              <a:t>إدراك أهمية </a:t>
            </a:r>
            <a:r>
              <a:rPr lang="ar-DZ" sz="2400" dirty="0" smtClean="0"/>
              <a:t>تحليل ظروف العمل</a:t>
            </a:r>
            <a:r>
              <a:rPr lang="ar-SA" sz="2400" dirty="0" smtClean="0"/>
              <a:t> في المنظمات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1828800" y="990600"/>
            <a:ext cx="60198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ينتظر منك بعد هذه المحاضرة أن تكون قادرا على </a:t>
            </a:r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val="1635310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063067" y="541867"/>
            <a:ext cx="342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محتوى الفصل</a:t>
            </a:r>
            <a:endParaRPr lang="en-US" sz="2800" dirty="0"/>
          </a:p>
        </p:txBody>
      </p:sp>
      <p:sp>
        <p:nvSpPr>
          <p:cNvPr id="4" name="Rectangle 3"/>
          <p:cNvSpPr/>
          <p:nvPr/>
        </p:nvSpPr>
        <p:spPr>
          <a:xfrm>
            <a:off x="4629137" y="1295400"/>
            <a:ext cx="386836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DZ" sz="2800" dirty="0" smtClean="0"/>
              <a:t>طرق تحليل وتشخيص المنظمات</a:t>
            </a:r>
            <a:endParaRPr lang="en-US" sz="2800" dirty="0"/>
          </a:p>
        </p:txBody>
      </p:sp>
      <p:sp>
        <p:nvSpPr>
          <p:cNvPr id="5" name="Rectangle 4"/>
          <p:cNvSpPr/>
          <p:nvPr/>
        </p:nvSpPr>
        <p:spPr>
          <a:xfrm>
            <a:off x="6477000" y="3962400"/>
            <a:ext cx="19848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DZ" sz="2800" dirty="0" smtClean="0"/>
              <a:t>التغيير التنظيمي</a:t>
            </a:r>
            <a:endParaRPr lang="en-US" sz="2800" dirty="0"/>
          </a:p>
        </p:txBody>
      </p:sp>
      <p:sp>
        <p:nvSpPr>
          <p:cNvPr id="6" name="Rectangle 5"/>
          <p:cNvSpPr/>
          <p:nvPr/>
        </p:nvSpPr>
        <p:spPr>
          <a:xfrm>
            <a:off x="6418662" y="1981200"/>
            <a:ext cx="133081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DZ" sz="2400" dirty="0" smtClean="0"/>
              <a:t>تحليل العمل</a:t>
            </a:r>
            <a:endParaRPr lang="en-US" sz="2400" dirty="0"/>
          </a:p>
        </p:txBody>
      </p:sp>
      <p:sp>
        <p:nvSpPr>
          <p:cNvPr id="7" name="Rectangle 6"/>
          <p:cNvSpPr/>
          <p:nvPr/>
        </p:nvSpPr>
        <p:spPr>
          <a:xfrm>
            <a:off x="5535694" y="2514600"/>
            <a:ext cx="212109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DZ" sz="2400" dirty="0" smtClean="0"/>
              <a:t>تحليل ظروف العمل</a:t>
            </a:r>
            <a:endParaRPr lang="en-US" sz="2400" dirty="0"/>
          </a:p>
        </p:txBody>
      </p:sp>
      <p:sp>
        <p:nvSpPr>
          <p:cNvPr id="8" name="Rectangle 7"/>
          <p:cNvSpPr/>
          <p:nvPr/>
        </p:nvSpPr>
        <p:spPr>
          <a:xfrm>
            <a:off x="6060962" y="2971800"/>
            <a:ext cx="154561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DZ" sz="2400" dirty="0" smtClean="0"/>
              <a:t>تحليل الفاعلين</a:t>
            </a:r>
            <a:endParaRPr lang="en-US" sz="2400" dirty="0"/>
          </a:p>
        </p:txBody>
      </p:sp>
      <p:sp>
        <p:nvSpPr>
          <p:cNvPr id="9" name="Rectangle 8"/>
          <p:cNvSpPr/>
          <p:nvPr/>
        </p:nvSpPr>
        <p:spPr>
          <a:xfrm>
            <a:off x="5370468" y="3352800"/>
            <a:ext cx="217399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DZ" sz="2400" dirty="0" smtClean="0"/>
              <a:t>طرق تصميم الهياكل</a:t>
            </a:r>
            <a:endParaRPr lang="en-US" sz="2400" dirty="0"/>
          </a:p>
        </p:txBody>
      </p:sp>
      <p:sp>
        <p:nvSpPr>
          <p:cNvPr id="10" name="Rectangle 9"/>
          <p:cNvSpPr/>
          <p:nvPr/>
        </p:nvSpPr>
        <p:spPr>
          <a:xfrm>
            <a:off x="4449885" y="4038600"/>
            <a:ext cx="201689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 smtClean="0"/>
              <a:t>(</a:t>
            </a:r>
            <a:r>
              <a:rPr lang="ar-DZ" sz="2800" dirty="0" smtClean="0"/>
              <a:t>أساليب التغيير</a:t>
            </a:r>
            <a:r>
              <a:rPr lang="ar-SA" sz="2800" dirty="0" smtClean="0"/>
              <a:t>)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402816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411133" y="533400"/>
            <a:ext cx="4953000" cy="523220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طرق تحليل وتشخيص المنظمات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2514600" y="1371600"/>
            <a:ext cx="6858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نعرض بعض هذه الطرق انطلاقا من المستوى الجزئي إلى المستوى الكلي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6705600" y="2667000"/>
            <a:ext cx="2667000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تحليل العمل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2895600" y="3819576"/>
            <a:ext cx="4953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لا يمكن تحليل المنظمات دون تحليل العمل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2816578" y="4342796"/>
            <a:ext cx="4953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ينطلق تحليل المنظمات بتحليل العمل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2813756" y="4953000"/>
            <a:ext cx="4953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تاريخيا، يرجع تحليل العمل إلى </a:t>
            </a:r>
            <a:r>
              <a:rPr lang="en-US" sz="2800" dirty="0" smtClean="0"/>
              <a:t>Taylor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671447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/>
      <p:bldP spid="6" grpId="0"/>
      <p:bldP spid="7" grpId="0"/>
    </p:bldLst>
  </p:timing>
</p:sld>
</file>

<file path=ppt/slides/slide3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24400" y="609600"/>
            <a:ext cx="4114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يهدف تحليل العمل خاصة إلى: 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5562600" y="1676400"/>
            <a:ext cx="304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تنظيم مناصب العمل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5105400" y="2199620"/>
            <a:ext cx="3505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مقارنة مناصب العمل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5181599" y="2679902"/>
            <a:ext cx="34459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تصنيف مناصب العمل</a:t>
            </a:r>
            <a:endParaRPr lang="en-US" sz="2800" dirty="0"/>
          </a:p>
        </p:txBody>
      </p:sp>
      <p:sp>
        <p:nvSpPr>
          <p:cNvPr id="6" name="Left Brace 5"/>
          <p:cNvSpPr/>
          <p:nvPr/>
        </p:nvSpPr>
        <p:spPr>
          <a:xfrm>
            <a:off x="5334000" y="1905000"/>
            <a:ext cx="228600" cy="1188912"/>
          </a:xfrm>
          <a:prstGeom prst="leftBrac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819400" y="2085446"/>
            <a:ext cx="2286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DZ" sz="2800" dirty="0" smtClean="0"/>
              <a:t>من أجل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304800" y="3093912"/>
            <a:ext cx="3276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DZ" sz="2800" dirty="0" smtClean="0"/>
              <a:t>حصر الحاجة إلى التدريب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228600" y="3617132"/>
            <a:ext cx="342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DZ" sz="2800" dirty="0" smtClean="0"/>
              <a:t>الإنصاف في تحديد الرواتب </a:t>
            </a:r>
            <a:endParaRPr lang="en-US" sz="2800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3962400" y="2608666"/>
            <a:ext cx="0" cy="12700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endCxn id="9" idx="3"/>
          </p:cNvCxnSpPr>
          <p:nvPr/>
        </p:nvCxnSpPr>
        <p:spPr>
          <a:xfrm flipH="1">
            <a:off x="3657600" y="3878742"/>
            <a:ext cx="30480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H="1">
            <a:off x="3697111" y="3429000"/>
            <a:ext cx="30480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1976260" y="4766073"/>
            <a:ext cx="64106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يساعد تحليل العمل على تحديد مستويات كثيرة للعمل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496156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 animBg="1"/>
      <p:bldP spid="7" grpId="0"/>
      <p:bldP spid="8" grpId="0"/>
      <p:bldP spid="9" grpId="0"/>
      <p:bldP spid="15" grpId="0"/>
    </p:bldLst>
  </p:timing>
</p:sld>
</file>

<file path=ppt/slides/slide3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867400" y="381000"/>
            <a:ext cx="342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أولا- المهمة  </a:t>
            </a:r>
            <a:r>
              <a:rPr lang="en-US" sz="2800" dirty="0" smtClean="0"/>
              <a:t>Task</a:t>
            </a:r>
            <a:r>
              <a:rPr lang="ar-DZ" sz="2800" dirty="0" smtClean="0"/>
              <a:t> 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3352800" y="1143000"/>
            <a:ext cx="5257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أصغر جزء في العمل الذي يقدمه الإنسان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5959122" y="1981200"/>
            <a:ext cx="342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ثانيا- النشاط   </a:t>
            </a:r>
            <a:r>
              <a:rPr lang="en-US" sz="2800" dirty="0" smtClean="0"/>
              <a:t>Activity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3386667" y="2743200"/>
            <a:ext cx="5257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هي مجموعة من المهام التي لها نفس الهدف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4724400" y="3581400"/>
            <a:ext cx="47201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ثالثا- منصب العمل أو وظيفة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3386667" y="4419600"/>
            <a:ext cx="5257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هي مجموعة من الأنشطة المتجانسة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136929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</p:bldLst>
  </p:timing>
</p:sld>
</file>

<file path=ppt/slides/slide3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67200" y="381000"/>
            <a:ext cx="5257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يقوم الفرد بوظيفته في بيئة عمل تتكون من 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4230511" y="1143000"/>
            <a:ext cx="29322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الوسائل الضرورية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4230511" y="1666220"/>
            <a:ext cx="28673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مساحة عمل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4219222" y="2174220"/>
            <a:ext cx="28673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تنظيم معين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4219222" y="2708124"/>
            <a:ext cx="28673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توجيهات معينة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7162800" y="3231344"/>
            <a:ext cx="23142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...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223637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3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0" y="457200"/>
            <a:ext cx="2667000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تحليل ظروف العمل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762000" y="1295400"/>
            <a:ext cx="8305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لظروف العمل الملموسة  (الحرارة، الخطر، الوتيرة ...) أهمية كبرى بالنسبة للعامل 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776111" y="2362200"/>
            <a:ext cx="8305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يختل</a:t>
            </a:r>
            <a:r>
              <a:rPr lang="ar-SA" sz="2800" dirty="0" smtClean="0"/>
              <a:t>ف</a:t>
            </a:r>
            <a:r>
              <a:rPr lang="ar-DZ" sz="2800" dirty="0" smtClean="0"/>
              <a:t> تقدير ظروف العمل من فرد إلى آخر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2743200" y="3124200"/>
            <a:ext cx="6324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توجد مجموعة من الطرق لقياس ظروف العمل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2760133" y="4114800"/>
            <a:ext cx="6324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هذه ال</a:t>
            </a:r>
            <a:r>
              <a:rPr lang="ar-SA" sz="2800" dirty="0" smtClean="0"/>
              <a:t>ط</a:t>
            </a:r>
            <a:r>
              <a:rPr lang="ar-DZ" sz="2800" dirty="0" smtClean="0"/>
              <a:t>ر</a:t>
            </a:r>
            <a:r>
              <a:rPr lang="ar-SA" sz="2800" dirty="0" smtClean="0"/>
              <a:t>ق</a:t>
            </a:r>
            <a:r>
              <a:rPr lang="ar-DZ" sz="2800" dirty="0" smtClean="0"/>
              <a:t> ليست دقيقة ولكنها تمكن على الأقل من أخذ فكرة </a:t>
            </a:r>
            <a:r>
              <a:rPr lang="ar-SA" sz="2800" dirty="0" smtClean="0"/>
              <a:t>ع</a:t>
            </a:r>
            <a:r>
              <a:rPr lang="ar-DZ" sz="2800" dirty="0" smtClean="0"/>
              <a:t>ن </a:t>
            </a:r>
            <a:r>
              <a:rPr lang="ar-SA" sz="2800" dirty="0" smtClean="0"/>
              <a:t>ظ</a:t>
            </a:r>
            <a:r>
              <a:rPr lang="ar-DZ" sz="2800" dirty="0" smtClean="0"/>
              <a:t>روف العمل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777414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3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0" y="457200"/>
            <a:ext cx="2667000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تحليل الفاعلين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2777067" y="1524000"/>
            <a:ext cx="6324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كنا تطرقنا للفاعلين في حصص سابقة</a:t>
            </a:r>
            <a:r>
              <a:rPr lang="ar-SA" sz="2800" dirty="0" smtClean="0"/>
              <a:t> </a:t>
            </a:r>
            <a:r>
              <a:rPr lang="ar-DZ" sz="2800" dirty="0" smtClean="0"/>
              <a:t>عند تناول مقاربة أصحاب علم الاجتماع (نظرية الفاعلين)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2743200" y="2895600"/>
            <a:ext cx="6324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هذه المقاربة يمكن تطبيقها على النحو التالي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4571999" y="3657600"/>
            <a:ext cx="45296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يكون الانطلاق من وضع فيه مشكلة 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1981200" y="4419600"/>
            <a:ext cx="71416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لأن من هذه المشكلة سنعرف مواقف الفاعلين </a:t>
            </a:r>
            <a:r>
              <a:rPr lang="ar-DZ" sz="2800" dirty="0" err="1" smtClean="0"/>
              <a:t>وحركيتهم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83919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/>
    </p:bldLst>
  </p:timing>
</p:sld>
</file>

<file path=ppt/slides/slide3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770489" y="533400"/>
            <a:ext cx="533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يتم تحليل المنظمة بهذه المقاربة في مراحل :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6934200" y="1524000"/>
            <a:ext cx="2133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المرحلة الأولى :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1828800" y="1524000"/>
            <a:ext cx="4953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أخذ نظرة شاملة على المنظمة من خلال التعرف على مكوناتها الاساسية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6934200" y="2819400"/>
            <a:ext cx="2133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المرحلة الثانية: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1447800" y="2865566"/>
            <a:ext cx="532271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تحليل العلاقات بين أهم الأفراد و</a:t>
            </a:r>
            <a:r>
              <a:rPr lang="ar-SA" sz="2800" dirty="0" smtClean="0"/>
              <a:t>ال</a:t>
            </a:r>
            <a:r>
              <a:rPr lang="ar-DZ" sz="2800" dirty="0" smtClean="0"/>
              <a:t>مجموعات </a:t>
            </a:r>
            <a:r>
              <a:rPr lang="ar-SA" sz="2800" dirty="0" smtClean="0"/>
              <a:t>ال</a:t>
            </a:r>
            <a:r>
              <a:rPr lang="ar-DZ" sz="2800" dirty="0" smtClean="0"/>
              <a:t>معنية بالوضع الذي يتم تحليله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6914444" y="4114800"/>
            <a:ext cx="2133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المرحلة الثالثة: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1834444" y="4114800"/>
            <a:ext cx="4953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تحديد أهم مناطق الاختلاف بين الجهات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6897511" y="5105400"/>
            <a:ext cx="2133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المرحلة الرابعة:</a:t>
            </a:r>
            <a:endParaRPr lang="en-US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1817511" y="5105400"/>
            <a:ext cx="4953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تحديد أهم الفاعلين في الوضعية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55735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3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0" y="457200"/>
            <a:ext cx="2667000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طرق تصميم الهياكل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2438400" y="1524000"/>
            <a:ext cx="6629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لا توجد حتى الآن أي طريقة</a:t>
            </a:r>
            <a:r>
              <a:rPr lang="ar-SA" sz="2800" dirty="0" smtClean="0"/>
              <a:t> موحدة</a:t>
            </a:r>
            <a:r>
              <a:rPr lang="ar-DZ" sz="2800" dirty="0" smtClean="0"/>
              <a:t> لتصميم الهياكل 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2438400" y="2286000"/>
            <a:ext cx="6629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لأنه لا توجد </a:t>
            </a:r>
            <a:r>
              <a:rPr lang="ar-SA" sz="2800" dirty="0" smtClean="0"/>
              <a:t>ارتباط قوي </a:t>
            </a:r>
            <a:r>
              <a:rPr lang="ar-DZ" sz="2800" dirty="0" smtClean="0"/>
              <a:t>بين الهيكلة والأداء</a:t>
            </a:r>
            <a:r>
              <a:rPr lang="ar-SA" sz="2800" dirty="0" smtClean="0"/>
              <a:t> القوي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2438400" y="3048000"/>
            <a:ext cx="6629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على المسؤولين الأخذ بيعين الاعتبار للعناصر المؤثرة من أجل تصميم هيكلة منظمتهم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676567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3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0" y="685800"/>
            <a:ext cx="3276600" cy="523220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التغيير التنظيمي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4495800" y="1676400"/>
            <a:ext cx="4876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عندما تختار المؤسسة هيكلة معينة 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1828800" y="2590800"/>
            <a:ext cx="6400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تحتاج إلى تعزيز ظروف التغيير حتى تحسن من حظوظ النجاح في هذا التغيير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1783644" y="3697111"/>
            <a:ext cx="7543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لا توجد طريقة تضمن النجاح في التغيير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1766711" y="4572000"/>
            <a:ext cx="7543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الذي يجب الانتباه إليه هو فرص وتهديدات  مختلف كيفيات إدخال التغيير للمنظمة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99773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3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77000" y="381000"/>
            <a:ext cx="2971800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أساليب التغيير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2590800" y="1066800"/>
            <a:ext cx="683542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توجد استراتيجيات كثيرة للتغيير حسب العلاقات بين المديرين (أو الفعلين الذين يقومون بالتغيير) والآخرين (الذين ينفذون التغيير)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3688644" y="2819400"/>
            <a:ext cx="5715000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بالاعتماد على السلطة (التغيير المفروض) 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3688644" y="3581400"/>
            <a:ext cx="5715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لا يعطى للعاملين إلا القليل من المعلومات.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3733800" y="4267200"/>
            <a:ext cx="5715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ينفذ التغير بطريقة صارمة ومخططة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77392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/>
      <p:bldP spid="6" grpId="0"/>
    </p:bldLst>
  </p:timing>
</p:sld>
</file>

<file path=ppt/slides/slide3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714044" y="381000"/>
            <a:ext cx="5715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تليق هذه الاستراتيجية بالتغيير السريع لكنها تؤدي عموما إلى 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3688645" y="1336020"/>
            <a:ext cx="2692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معارضات قوية 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3688645" y="1859240"/>
            <a:ext cx="2692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أو مقاومة سلبية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3714044" y="2474232"/>
            <a:ext cx="5715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هذا التغيير له حظوظ قليل في النجاح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4267201" y="3469972"/>
            <a:ext cx="5127976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بالاعتماد على الإقناع  (التغيير المسوق له)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3654778" y="4048780"/>
            <a:ext cx="5715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يسوق المسؤولون على التغيير لتغييرهم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3680177" y="4572000"/>
            <a:ext cx="5715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الشرح، الإقناع، الخطاب الجذاب ....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1447800" y="5095220"/>
            <a:ext cx="791351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قد ينجح هذا ولكن في بعض الحالات بعد «الحملة» يرجع كل شيء إلى ما كان عليه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286497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 animBg="1"/>
      <p:bldP spid="7" grpId="0"/>
      <p:bldP spid="8" grpId="0"/>
      <p:bldP spid="9" grpId="0"/>
    </p:bldLst>
  </p:timing>
</p:sld>
</file>

<file path=ppt/slides/slide3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495800" y="304800"/>
            <a:ext cx="5127976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بالاعتماد على التفاوض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3276600" y="1219200"/>
            <a:ext cx="63471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يعطي التفاوض لكل فاعل دورا أكثر فاعلية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5943600" y="1905000"/>
            <a:ext cx="36801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قد تكون المفاوضات صعبة 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5937956" y="2667000"/>
            <a:ext cx="36801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قد تكون المفاوضات طويلة 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4495800" y="3429000"/>
            <a:ext cx="5127976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بالاعتماد على المساهمة (التغيير بالمساهمة)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1143000" y="4343400"/>
            <a:ext cx="848077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هذه الاستراتيجية التي تفضلها مدرسة العلاقات الإنسانية لأنها أكثر مناسبة للأفراد في المنظمة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383213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 animBg="1"/>
      <p:bldP spid="7" grpId="0"/>
    </p:bldLst>
  </p:timing>
</p:sld>
</file>

<file path=ppt/slides/slide3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0" y="228600"/>
            <a:ext cx="342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مخرجات الفصل</a:t>
            </a:r>
            <a:endParaRPr lang="en-US" sz="2800" dirty="0"/>
          </a:p>
        </p:txBody>
      </p:sp>
      <p:sp>
        <p:nvSpPr>
          <p:cNvPr id="4" name="Rectangle 3"/>
          <p:cNvSpPr/>
          <p:nvPr/>
        </p:nvSpPr>
        <p:spPr>
          <a:xfrm>
            <a:off x="5208509" y="3124200"/>
            <a:ext cx="285847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 smtClean="0"/>
              <a:t>أهم تذكر </a:t>
            </a:r>
            <a:r>
              <a:rPr lang="ar-DZ" sz="2800" dirty="0" smtClean="0"/>
              <a:t>أساليب التغيير</a:t>
            </a:r>
            <a:endParaRPr lang="en-US" sz="2800" dirty="0"/>
          </a:p>
        </p:txBody>
      </p:sp>
      <p:sp>
        <p:nvSpPr>
          <p:cNvPr id="5" name="Rectangle 4"/>
          <p:cNvSpPr/>
          <p:nvPr/>
        </p:nvSpPr>
        <p:spPr>
          <a:xfrm>
            <a:off x="3962400" y="1752600"/>
            <a:ext cx="393889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400" dirty="0" smtClean="0"/>
              <a:t>فهم ضرورة </a:t>
            </a:r>
            <a:r>
              <a:rPr lang="ar-DZ" sz="2400" dirty="0" smtClean="0"/>
              <a:t>تحليل العمل</a:t>
            </a:r>
            <a:r>
              <a:rPr lang="ar-SA" sz="2400" dirty="0" smtClean="0"/>
              <a:t> في المنظمات</a:t>
            </a:r>
            <a:endParaRPr lang="en-US" sz="2400" dirty="0"/>
          </a:p>
        </p:txBody>
      </p:sp>
      <p:sp>
        <p:nvSpPr>
          <p:cNvPr id="6" name="Rectangle 5"/>
          <p:cNvSpPr/>
          <p:nvPr/>
        </p:nvSpPr>
        <p:spPr>
          <a:xfrm>
            <a:off x="3276600" y="2438400"/>
            <a:ext cx="472276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400" dirty="0" smtClean="0"/>
              <a:t>إدراك أهمية </a:t>
            </a:r>
            <a:r>
              <a:rPr lang="ar-DZ" sz="2400" dirty="0" smtClean="0"/>
              <a:t>تحليل ظروف العمل</a:t>
            </a:r>
            <a:r>
              <a:rPr lang="ar-SA" sz="2400" dirty="0" smtClean="0"/>
              <a:t> في المنظمات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1828800" y="990600"/>
            <a:ext cx="60198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ينتظر منك بعد هذه المحاضرة أن تكون قادرا على </a:t>
            </a:r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val="2787749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Number Placeholder 3"/>
          <p:cNvSpPr txBox="1">
            <a:spLocks noGrp="1"/>
          </p:cNvSpPr>
          <p:nvPr/>
        </p:nvSpPr>
        <p:spPr bwMode="auto">
          <a:xfrm>
            <a:off x="2105025" y="6376994"/>
            <a:ext cx="5715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rtl="0" eaLnBrk="1" hangingPunct="1"/>
            <a:fld id="{8F2478C0-7C04-42A0-8562-FCDBDB7BC492}" type="slidenum">
              <a:rPr lang="ar-SA" sz="1200" b="0">
                <a:solidFill>
                  <a:schemeClr val="bg1"/>
                </a:solidFill>
                <a:latin typeface="Calibri" pitchFamily="34" charset="0"/>
              </a:rPr>
              <a:pPr rtl="0" eaLnBrk="1" hangingPunct="1"/>
              <a:t>339</a:t>
            </a:fld>
            <a:endParaRPr lang="en-US" sz="1200" b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6387" name="عنوان 1"/>
          <p:cNvSpPr>
            <a:spLocks/>
          </p:cNvSpPr>
          <p:nvPr/>
        </p:nvSpPr>
        <p:spPr bwMode="auto">
          <a:xfrm>
            <a:off x="838200" y="549277"/>
            <a:ext cx="85344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endParaRPr lang="ar-SA" sz="6400" b="0">
              <a:solidFill>
                <a:srgbClr val="376092"/>
              </a:solidFill>
              <a:latin typeface="Calibri" pitchFamily="34" charset="0"/>
              <a:cs typeface="AL-Battar" pitchFamily="2" charset="-78"/>
            </a:endParaRPr>
          </a:p>
        </p:txBody>
      </p:sp>
      <p:sp>
        <p:nvSpPr>
          <p:cNvPr id="16388" name="عنصر نائب للمحتوى 2"/>
          <p:cNvSpPr>
            <a:spLocks/>
          </p:cNvSpPr>
          <p:nvPr/>
        </p:nvSpPr>
        <p:spPr bwMode="auto">
          <a:xfrm>
            <a:off x="1020766" y="1447800"/>
            <a:ext cx="8504237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73050" indent="-273050" algn="just">
              <a:spcBef>
                <a:spcPct val="20000"/>
              </a:spcBef>
              <a:buFont typeface="Arial" pitchFamily="34" charset="0"/>
              <a:buChar char="•"/>
            </a:pPr>
            <a:endParaRPr lang="ar-SA" sz="3000" b="0">
              <a:solidFill>
                <a:srgbClr val="376092"/>
              </a:solidFill>
              <a:latin typeface="Calibri" pitchFamily="34" charset="0"/>
              <a:cs typeface="AL-Mohanad Bold" pitchFamily="2" charset="-78"/>
            </a:endParaRPr>
          </a:p>
        </p:txBody>
      </p:sp>
      <p:sp>
        <p:nvSpPr>
          <p:cNvPr id="6" name="Title 1"/>
          <p:cNvSpPr>
            <a:spLocks/>
          </p:cNvSpPr>
          <p:nvPr/>
        </p:nvSpPr>
        <p:spPr bwMode="auto">
          <a:xfrm>
            <a:off x="838200" y="120650"/>
            <a:ext cx="85344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endParaRPr lang="ar-SA" sz="6400" b="0">
              <a:solidFill>
                <a:srgbClr val="376092"/>
              </a:solidFill>
              <a:latin typeface="Calibri" pitchFamily="34" charset="0"/>
              <a:cs typeface="AL-Battar" pitchFamily="2" charset="-78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 idx="4294967295"/>
          </p:nvPr>
        </p:nvSpPr>
        <p:spPr>
          <a:xfrm>
            <a:off x="381001" y="2971800"/>
            <a:ext cx="8991600" cy="1143000"/>
          </a:xfr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 eaLnBrk="1" hangingPunct="1"/>
            <a:r>
              <a:rPr lang="ar-SA" sz="4000" dirty="0" smtClean="0">
                <a:solidFill>
                  <a:schemeClr val="accent5">
                    <a:lumMod val="75000"/>
                  </a:schemeClr>
                </a:solidFill>
                <a:cs typeface="Arial" pitchFamily="34" charset="0"/>
              </a:rPr>
              <a:t>مع </a:t>
            </a:r>
            <a:r>
              <a:rPr lang="ar-SA" sz="4000" dirty="0">
                <a:solidFill>
                  <a:schemeClr val="accent5">
                    <a:lumMod val="75000"/>
                  </a:schemeClr>
                </a:solidFill>
                <a:cs typeface="Arial" pitchFamily="34" charset="0"/>
              </a:rPr>
              <a:t>تمنياتي للجميع بالنجاح </a:t>
            </a:r>
            <a:r>
              <a:rPr lang="ar-SA" sz="4000" dirty="0" smtClean="0">
                <a:solidFill>
                  <a:schemeClr val="accent5">
                    <a:lumMod val="75000"/>
                  </a:schemeClr>
                </a:solidFill>
                <a:cs typeface="Arial" pitchFamily="34" charset="0"/>
              </a:rPr>
              <a:t>والتوفيق</a:t>
            </a:r>
          </a:p>
        </p:txBody>
      </p:sp>
    </p:spTree>
    <p:extLst>
      <p:ext uri="{BB962C8B-B14F-4D97-AF65-F5344CB8AC3E}">
        <p14:creationId xmlns:p14="http://schemas.microsoft.com/office/powerpoint/2010/main" val="2851842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6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3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6"/>
            <a:ext cx="2689226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3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5093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31"/>
            <a:ext cx="8420100" cy="1470025"/>
          </a:xfrm>
        </p:spPr>
        <p:txBody>
          <a:bodyPr/>
          <a:lstStyle/>
          <a:p>
            <a:pPr eaLnBrk="1" hangingPunct="1"/>
            <a:r>
              <a:rPr lang="ar-DZ" dirty="0" err="1" smtClean="0">
                <a:solidFill>
                  <a:srgbClr val="376092"/>
                </a:solidFill>
                <a:cs typeface="Arial" pitchFamily="34" charset="0"/>
              </a:rPr>
              <a:t>ليات</a:t>
            </a:r>
            <a:r>
              <a:rPr lang="ar-DZ" dirty="0" smtClean="0">
                <a:solidFill>
                  <a:srgbClr val="376092"/>
                </a:solidFill>
                <a:cs typeface="Arial" pitchFamily="34" charset="0"/>
              </a:rPr>
              <a:t> أن تتواجد</a:t>
            </a:r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341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3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latin typeface="Calibri" pitchFamily="34" charset="0"/>
              </a:rPr>
              <a:t>	</a:t>
            </a:r>
            <a:endParaRPr lang="en-US" sz="2400" dirty="0"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6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7432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9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341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 bwMode="auto">
          <a:xfrm>
            <a:off x="422032" y="3124200"/>
            <a:ext cx="4706815" cy="9905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700" b="1" i="0" u="none" strike="noStrike" kern="0" cap="none" spc="50" normalizeH="0" baseline="0" noProof="0" dirty="0" smtClean="0">
              <a:ln w="11430"/>
              <a:gradFill>
                <a:gsLst>
                  <a:gs pos="25000">
                    <a:srgbClr val="C0504D">
                      <a:satMod val="155000"/>
                    </a:srgbClr>
                  </a:gs>
                  <a:gs pos="100000">
                    <a:srgbClr val="C0504D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AYM Wadiy S_U normal.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700" b="1" i="0" u="none" strike="noStrike" kern="0" cap="none" spc="50" normalizeH="0" baseline="0" noProof="0" dirty="0">
              <a:ln w="11430"/>
              <a:gradFill>
                <a:gsLst>
                  <a:gs pos="25000">
                    <a:srgbClr val="C0504D">
                      <a:satMod val="155000"/>
                    </a:srgbClr>
                  </a:gs>
                  <a:gs pos="100000">
                    <a:srgbClr val="C0504D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AYM Wadiy S_U normal."/>
              <a:cs typeface="Times New Roman" pitchFamily="18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DZ" sz="4000" b="1" i="0" u="none" strike="noStrike" kern="0" cap="none" spc="50" normalizeH="0" baseline="0" noProof="0" dirty="0" smtClean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</a:rPr>
              <a:t>نظرية المنظمات</a:t>
            </a:r>
            <a:endParaRPr kumimoji="0" lang="en-US" sz="4000" b="1" i="0" u="none" strike="noStrike" kern="0" cap="none" spc="50" normalizeH="0" baseline="0" noProof="0" dirty="0" smtClean="0">
              <a:ln w="11430"/>
              <a:gradFill>
                <a:gsLst>
                  <a:gs pos="25000">
                    <a:srgbClr val="C0504D">
                      <a:satMod val="155000"/>
                    </a:srgbClr>
                  </a:gs>
                  <a:gs pos="100000">
                    <a:srgbClr val="C0504D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EG" sz="1800" b="1" i="0" u="none" strike="noStrike" kern="0" cap="none" spc="50" normalizeH="0" baseline="0" noProof="0" dirty="0" smtClean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Calibri" pitchFamily="34" charset="0"/>
                <a:cs typeface="Times New Roman" pitchFamily="18" charset="0"/>
              </a:rPr>
              <a:t/>
            </a:r>
            <a:br>
              <a:rPr kumimoji="0" lang="ar-EG" sz="1800" b="1" i="0" u="none" strike="noStrike" kern="0" cap="none" spc="50" normalizeH="0" baseline="0" noProof="0" dirty="0" smtClean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Calibri" pitchFamily="34" charset="0"/>
                <a:cs typeface="Times New Roman" pitchFamily="18" charset="0"/>
              </a:rPr>
            </a:br>
            <a:endParaRPr kumimoji="0" lang="en-US" sz="1700" b="1" i="0" u="none" strike="noStrike" kern="0" cap="none" spc="50" normalizeH="0" baseline="0" noProof="0" dirty="0" smtClean="0">
              <a:ln w="11430"/>
              <a:gradFill>
                <a:gsLst>
                  <a:gs pos="25000">
                    <a:srgbClr val="C0504D">
                      <a:satMod val="155000"/>
                    </a:srgbClr>
                  </a:gs>
                  <a:gs pos="100000">
                    <a:srgbClr val="C0504D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Calibri" pitchFamily="34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6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itchFamily="34" charset="0"/>
                <a:cs typeface="Times New Roman" pitchFamily="18" charset="0"/>
              </a:rPr>
              <a:t>أ.د عيسى </a:t>
            </a:r>
            <a:r>
              <a:rPr kumimoji="0" lang="ar-SA" sz="2600" b="1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itchFamily="34" charset="0"/>
                <a:cs typeface="Times New Roman" pitchFamily="18" charset="0"/>
              </a:rPr>
              <a:t>حيرش</a:t>
            </a:r>
            <a:endParaRPr kumimoji="0" lang="en-US" sz="26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itchFamily="34" charset="0"/>
              <a:cs typeface="Times New Roman" pitchFamily="18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600" b="1" i="0" u="none" strike="noStrike" kern="0" cap="none" spc="50" normalizeH="0" baseline="0" noProof="0" dirty="0">
              <a:ln w="11430"/>
              <a:gradFill>
                <a:gsLst>
                  <a:gs pos="25000">
                    <a:srgbClr val="C0504D">
                      <a:satMod val="155000"/>
                    </a:srgbClr>
                  </a:gs>
                  <a:gs pos="100000">
                    <a:srgbClr val="C0504D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8241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1" y="6356356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342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Title 4"/>
          <p:cNvSpPr txBox="1">
            <a:spLocks/>
          </p:cNvSpPr>
          <p:nvPr/>
        </p:nvSpPr>
        <p:spPr bwMode="auto">
          <a:xfrm>
            <a:off x="838200" y="2339979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Arial" charset="0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DZ" sz="4400" b="1" i="0" u="sng" strike="noStrike" kern="1200" spc="50" normalizeH="0" baseline="0" noProof="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Simplified Arabic" pitchFamily="18" charset="-78"/>
                <a:ea typeface="+mj-ea"/>
                <a:cs typeface="Times New Roman"/>
              </a:rPr>
              <a:t>الحصة الرابعة عشر</a:t>
            </a:r>
            <a:endParaRPr kumimoji="0" lang="en-US" sz="4400" b="1" i="0" u="sng" strike="noStrike" kern="1200" spc="50" normalizeH="0" baseline="0" noProof="0" dirty="0">
              <a:ln w="11430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Simplified Arabic" pitchFamily="18" charset="-78"/>
              <a:ea typeface="+mj-ea"/>
            </a:endParaRPr>
          </a:p>
        </p:txBody>
      </p:sp>
      <p:sp>
        <p:nvSpPr>
          <p:cNvPr id="6" name="Title 4"/>
          <p:cNvSpPr txBox="1">
            <a:spLocks/>
          </p:cNvSpPr>
          <p:nvPr/>
        </p:nvSpPr>
        <p:spPr bwMode="auto">
          <a:xfrm>
            <a:off x="829733" y="3810004"/>
            <a:ext cx="7537938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ar-DZ" sz="4400" b="1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e_AlMateen" pitchFamily="2" charset="-78"/>
              </a:rPr>
              <a:t>مراجعة</a:t>
            </a:r>
            <a:endParaRPr lang="ar-SA" sz="4400" b="1" spc="50" dirty="0">
              <a:ln w="11430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e_AlMateen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18192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438400" y="1600200"/>
            <a:ext cx="46417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3600" dirty="0" smtClean="0"/>
              <a:t>لماذا ندرس نظرية المنظمات؟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446273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14800" y="304800"/>
            <a:ext cx="5029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DZ" sz="4000" dirty="0" smtClean="0"/>
              <a:t>النظريات التقليدية</a:t>
            </a:r>
            <a:endParaRPr lang="en-US" sz="4000" dirty="0"/>
          </a:p>
        </p:txBody>
      </p:sp>
      <p:sp>
        <p:nvSpPr>
          <p:cNvPr id="3" name="TextBox 2"/>
          <p:cNvSpPr txBox="1"/>
          <p:nvPr/>
        </p:nvSpPr>
        <p:spPr>
          <a:xfrm>
            <a:off x="4635393" y="1339942"/>
            <a:ext cx="2743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b="1" dirty="0" smtClean="0"/>
              <a:t>النظرية الكلاسيكية</a:t>
            </a:r>
            <a:endParaRPr lang="en-US" sz="2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4789714" y="1801607"/>
            <a:ext cx="198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Taylor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787793" y="2592605"/>
            <a:ext cx="198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Fayol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787793" y="2961937"/>
            <a:ext cx="198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Weber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863032" y="3391181"/>
            <a:ext cx="2743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b="1" dirty="0" smtClean="0"/>
              <a:t>نظرية العلاقات الإنسانية</a:t>
            </a:r>
            <a:endParaRPr lang="en-US" sz="24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4789714" y="2170939"/>
            <a:ext cx="198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Ford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850225" y="3896181"/>
            <a:ext cx="20445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Mayo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4850225" y="4388344"/>
            <a:ext cx="20445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Lewin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4863032" y="4845544"/>
            <a:ext cx="20445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Argyris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0596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3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388997" y="1464752"/>
            <a:ext cx="2802369" cy="5878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tabLst>
                <a:tab pos="3646170" algn="l"/>
              </a:tabLst>
            </a:pPr>
            <a:r>
              <a:rPr lang="ar-DZ" sz="2800" dirty="0">
                <a:latin typeface="Calibri"/>
                <a:ea typeface="Calibri"/>
                <a:cs typeface="Simplified Arabic"/>
              </a:rPr>
              <a:t>عوامل الظرفية الداخلية</a:t>
            </a:r>
            <a:endParaRPr lang="en-US" sz="2800" dirty="0">
              <a:latin typeface="Calibri"/>
              <a:ea typeface="Calibri"/>
              <a:cs typeface="Arial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340738" y="4684104"/>
            <a:ext cx="2890535" cy="5716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tabLst>
                <a:tab pos="3646170" algn="l"/>
              </a:tabLst>
            </a:pPr>
            <a:r>
              <a:rPr lang="ar-DZ" sz="2800" dirty="0">
                <a:latin typeface="Calibri"/>
                <a:ea typeface="Calibri"/>
                <a:cs typeface="Simplified Arabic"/>
              </a:rPr>
              <a:t>عوامل الظرفية </a:t>
            </a:r>
            <a:r>
              <a:rPr lang="ar-DZ" sz="2800" dirty="0" smtClean="0">
                <a:latin typeface="Calibri"/>
                <a:ea typeface="Calibri"/>
                <a:cs typeface="Simplified Arabic"/>
              </a:rPr>
              <a:t>الخارجية</a:t>
            </a:r>
            <a:endParaRPr lang="en-US" sz="2800" dirty="0">
              <a:latin typeface="Calibri"/>
              <a:ea typeface="Calibri"/>
              <a:cs typeface="Arial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355606" y="1007552"/>
            <a:ext cx="183575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DZ" sz="2800" dirty="0">
                <a:latin typeface="Calibri"/>
                <a:ea typeface="Calibri"/>
                <a:cs typeface="Simplified Arabic"/>
              </a:rPr>
              <a:t>تعريف الظرفية</a:t>
            </a:r>
            <a:endParaRPr lang="en-US" sz="2800" dirty="0">
              <a:latin typeface="Calibri"/>
              <a:ea typeface="Calibri"/>
              <a:cs typeface="Simplified Arabic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121412" y="2183173"/>
            <a:ext cx="1693091" cy="5878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tabLst>
                <a:tab pos="3646170" algn="l"/>
              </a:tabLst>
            </a:pPr>
            <a:r>
              <a:rPr lang="ar-DZ" sz="2800" dirty="0">
                <a:latin typeface="Calibri"/>
                <a:ea typeface="Calibri"/>
                <a:cs typeface="Simplified Arabic"/>
              </a:rPr>
              <a:t>عمر المنظمة</a:t>
            </a:r>
            <a:endParaRPr lang="en-US" sz="2800" dirty="0">
              <a:latin typeface="Calibri"/>
              <a:ea typeface="Calibri"/>
              <a:cs typeface="Arial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114999" y="2786382"/>
            <a:ext cx="1699504" cy="5716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tabLst>
                <a:tab pos="3646170" algn="l"/>
              </a:tabLst>
            </a:pPr>
            <a:r>
              <a:rPr lang="ar-DZ" sz="2800" dirty="0" smtClean="0">
                <a:latin typeface="Calibri"/>
                <a:ea typeface="Calibri"/>
                <a:cs typeface="Simplified Arabic"/>
              </a:rPr>
              <a:t>حجم المنظمة</a:t>
            </a:r>
            <a:endParaRPr lang="en-US" sz="2800" dirty="0">
              <a:latin typeface="Calibri"/>
              <a:ea typeface="Calibri"/>
              <a:cs typeface="Arial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490101" y="3341920"/>
            <a:ext cx="1324402" cy="5716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tabLst>
                <a:tab pos="3646170" algn="l"/>
              </a:tabLst>
            </a:pPr>
            <a:r>
              <a:rPr lang="ar-DZ" sz="2800" dirty="0" smtClean="0">
                <a:latin typeface="Calibri"/>
                <a:ea typeface="Calibri"/>
                <a:cs typeface="Simplified Arabic"/>
              </a:rPr>
              <a:t>التكنولوجيا</a:t>
            </a:r>
            <a:endParaRPr lang="en-US" sz="2800" dirty="0">
              <a:latin typeface="Calibri"/>
              <a:ea typeface="Calibri"/>
              <a:cs typeface="Arial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278505" y="3913615"/>
            <a:ext cx="1535998" cy="5716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tabLst>
                <a:tab pos="3646170" algn="l"/>
              </a:tabLst>
            </a:pPr>
            <a:r>
              <a:rPr lang="ar-DZ" sz="2800" dirty="0" smtClean="0">
                <a:latin typeface="Calibri"/>
                <a:ea typeface="Calibri"/>
                <a:cs typeface="Simplified Arabic"/>
              </a:rPr>
              <a:t>الاستراتيجية</a:t>
            </a:r>
            <a:endParaRPr lang="en-US" sz="2800" dirty="0">
              <a:latin typeface="Calibri"/>
              <a:ea typeface="Calibri"/>
              <a:cs typeface="Arial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8046504" y="5255799"/>
            <a:ext cx="731289" cy="5716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tabLst>
                <a:tab pos="3646170" algn="l"/>
              </a:tabLst>
            </a:pPr>
            <a:r>
              <a:rPr lang="ar-DZ" sz="2800" dirty="0" smtClean="0">
                <a:latin typeface="Calibri"/>
                <a:ea typeface="Calibri"/>
                <a:cs typeface="Simplified Arabic"/>
              </a:rPr>
              <a:t>البيئة</a:t>
            </a:r>
            <a:endParaRPr lang="en-US" sz="2800" dirty="0">
              <a:latin typeface="Calibri"/>
              <a:ea typeface="Calibri"/>
              <a:cs typeface="Arial"/>
            </a:endParaRPr>
          </a:p>
        </p:txBody>
      </p:sp>
      <p:sp>
        <p:nvSpPr>
          <p:cNvPr id="12" name="Title 4"/>
          <p:cNvSpPr txBox="1">
            <a:spLocks/>
          </p:cNvSpPr>
          <p:nvPr/>
        </p:nvSpPr>
        <p:spPr bwMode="auto">
          <a:xfrm>
            <a:off x="3124200" y="76200"/>
            <a:ext cx="6207369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eaLnBrk="1" hangingPunct="1">
              <a:defRPr/>
            </a:pPr>
            <a:r>
              <a:rPr kumimoji="0" lang="ar-DZ" sz="4400" i="0" u="none" strike="noStrike" kern="1200" normalizeH="0" baseline="0" noProof="0" dirty="0" smtClean="0">
                <a:solidFill>
                  <a:schemeClr val="tx1"/>
                </a:solidFill>
                <a:uLnTx/>
                <a:uFillTx/>
                <a:latin typeface="ae_AlMateen" pitchFamily="2" charset="-78"/>
                <a:ea typeface="+mn-ea"/>
                <a:cs typeface="Times New Roman"/>
              </a:rPr>
              <a:t>نظريات </a:t>
            </a:r>
            <a:r>
              <a:rPr lang="ar-DZ" sz="4400" dirty="0">
                <a:solidFill>
                  <a:schemeClr val="tx1"/>
                </a:solidFill>
                <a:latin typeface="ae_AlMateen" pitchFamily="2" charset="-78"/>
                <a:cs typeface="Times New Roman"/>
              </a:rPr>
              <a:t>الظرفية </a:t>
            </a:r>
            <a:r>
              <a:rPr lang="ar-DZ" sz="4400" dirty="0" smtClean="0">
                <a:solidFill>
                  <a:schemeClr val="tx1"/>
                </a:solidFill>
                <a:latin typeface="ae_AlMateen" pitchFamily="2" charset="-78"/>
                <a:cs typeface="Times New Roman"/>
              </a:rPr>
              <a:t>(</a:t>
            </a:r>
            <a:r>
              <a:rPr lang="ar-DZ" sz="4400" dirty="0" err="1" smtClean="0">
                <a:solidFill>
                  <a:schemeClr val="tx1"/>
                </a:solidFill>
                <a:latin typeface="ae_AlMateen" pitchFamily="2" charset="-78"/>
                <a:cs typeface="Times New Roman"/>
              </a:rPr>
              <a:t>الموقفية</a:t>
            </a:r>
            <a:r>
              <a:rPr lang="ar-DZ" sz="4400" dirty="0">
                <a:solidFill>
                  <a:schemeClr val="tx1"/>
                </a:solidFill>
                <a:latin typeface="ae_AlMateen" pitchFamily="2" charset="-78"/>
                <a:cs typeface="Times New Roman"/>
              </a:rPr>
              <a:t>)</a:t>
            </a:r>
            <a:endParaRPr kumimoji="0" lang="ar-SA" sz="4400" i="0" u="none" strike="noStrike" kern="1200" normalizeH="0" baseline="0" noProof="0" dirty="0">
              <a:solidFill>
                <a:schemeClr val="tx1"/>
              </a:solidFill>
              <a:uLnTx/>
              <a:uFillTx/>
              <a:latin typeface="ae_AlMateen" pitchFamily="2" charset="-78"/>
              <a:ea typeface="+mn-ea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816293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3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4"/>
          <p:cNvSpPr txBox="1">
            <a:spLocks/>
          </p:cNvSpPr>
          <p:nvPr/>
        </p:nvSpPr>
        <p:spPr bwMode="auto">
          <a:xfrm>
            <a:off x="2667000" y="152400"/>
            <a:ext cx="6541477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/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ar-DZ" sz="4400" dirty="0" smtClean="0">
                <a:solidFill>
                  <a:schemeClr val="tx1"/>
                </a:solidFill>
                <a:latin typeface="ae_AlMateen" pitchFamily="2" charset="-78"/>
                <a:ea typeface="+mj-ea"/>
                <a:cs typeface="+mj-cs"/>
              </a:rPr>
              <a:t>الهياكل التنظيمية</a:t>
            </a:r>
            <a:endParaRPr lang="ar-SA" sz="4400" dirty="0">
              <a:solidFill>
                <a:schemeClr val="tx1"/>
              </a:solidFill>
              <a:latin typeface="ae_AlMateen" pitchFamily="2" charset="-78"/>
              <a:ea typeface="+mj-ea"/>
              <a:cs typeface="+mj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715000" y="1450972"/>
            <a:ext cx="3429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dirty="0" smtClean="0"/>
              <a:t>تعريف الهيكلة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5715000" y="2037615"/>
            <a:ext cx="3429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dirty="0" smtClean="0"/>
              <a:t>أنواع الهياكل 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5105400" y="2603849"/>
            <a:ext cx="3429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dirty="0" smtClean="0"/>
              <a:t>المقاربة الكلاسيكية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5102578" y="2990114"/>
            <a:ext cx="3429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dirty="0" smtClean="0"/>
              <a:t>المقاربة حسب التشكيلات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5334000" y="3451780"/>
            <a:ext cx="2743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dirty="0" smtClean="0"/>
              <a:t>مكونات المنظمة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4648200" y="3893428"/>
            <a:ext cx="3429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dirty="0" smtClean="0"/>
              <a:t>آليات التنسيق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4120444" y="4316790"/>
            <a:ext cx="39708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dirty="0" smtClean="0"/>
              <a:t>التشكيلات الخمسة لـ </a:t>
            </a:r>
            <a:r>
              <a:rPr lang="en-US" sz="2400" dirty="0" err="1" smtClean="0"/>
              <a:t>Mintzberg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867476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3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4"/>
          <p:cNvSpPr txBox="1">
            <a:spLocks/>
          </p:cNvSpPr>
          <p:nvPr/>
        </p:nvSpPr>
        <p:spPr bwMode="auto">
          <a:xfrm>
            <a:off x="1600200" y="381000"/>
            <a:ext cx="6541477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/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ar-DZ" sz="4400" dirty="0" smtClean="0">
                <a:solidFill>
                  <a:schemeClr val="tx1"/>
                </a:solidFill>
                <a:latin typeface="ae_AlMateen" pitchFamily="2" charset="-78"/>
                <a:ea typeface="+mj-ea"/>
                <a:cs typeface="+mj-cs"/>
              </a:rPr>
              <a:t>النظريات الاقتصادية</a:t>
            </a:r>
            <a:endParaRPr lang="ar-SA" sz="4400" dirty="0">
              <a:solidFill>
                <a:schemeClr val="tx1"/>
              </a:solidFill>
              <a:latin typeface="ae_AlMateen" pitchFamily="2" charset="-78"/>
              <a:ea typeface="+mj-ea"/>
              <a:cs typeface="+mj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674533" y="1600200"/>
            <a:ext cx="53340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أهم النظريات الاقتصادية يتمثل فيما يلي </a:t>
            </a:r>
            <a:endParaRPr lang="ar-SA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5410200" y="3048000"/>
            <a:ext cx="28194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النظرية السلوكية</a:t>
            </a:r>
            <a:endParaRPr lang="ar-SA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5638800" y="2514600"/>
            <a:ext cx="25146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نظرية القرار</a:t>
            </a:r>
            <a:endParaRPr lang="ar-SA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5181600" y="4267200"/>
            <a:ext cx="30480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نظرية تكاليف المعاملات</a:t>
            </a:r>
            <a:endParaRPr lang="ar-SA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5486400" y="4724400"/>
            <a:ext cx="27432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نظرية حقوق الملكية</a:t>
            </a:r>
            <a:endParaRPr lang="ar-SA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5638800" y="5257800"/>
            <a:ext cx="25908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نظرية الوكالة</a:t>
            </a:r>
            <a:endParaRPr lang="ar-SA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5867400" y="3505200"/>
            <a:ext cx="23622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النظرية الإدارية</a:t>
            </a:r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val="2097355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3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4"/>
          <p:cNvSpPr txBox="1">
            <a:spLocks/>
          </p:cNvSpPr>
          <p:nvPr/>
        </p:nvSpPr>
        <p:spPr bwMode="auto">
          <a:xfrm>
            <a:off x="1682260" y="579882"/>
            <a:ext cx="6541477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/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ar-DZ" sz="4400" dirty="0" smtClean="0">
                <a:solidFill>
                  <a:schemeClr val="tx1"/>
                </a:solidFill>
                <a:latin typeface="ae_AlMateen" pitchFamily="2" charset="-78"/>
                <a:ea typeface="+mj-ea"/>
                <a:cs typeface="+mj-cs"/>
              </a:rPr>
              <a:t>النظريات الحديثة</a:t>
            </a:r>
            <a:endParaRPr lang="ar-SA" sz="4400" dirty="0">
              <a:solidFill>
                <a:schemeClr val="tx1"/>
              </a:solidFill>
              <a:latin typeface="ae_AlMateen" pitchFamily="2" charset="-78"/>
              <a:ea typeface="+mj-ea"/>
              <a:cs typeface="+mj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895599" y="1451991"/>
            <a:ext cx="3657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3600" dirty="0" smtClean="0"/>
              <a:t>(أهمها نظرية النظم) </a:t>
            </a:r>
            <a:endParaRPr lang="en-US" sz="3600" dirty="0"/>
          </a:p>
        </p:txBody>
      </p:sp>
      <p:sp>
        <p:nvSpPr>
          <p:cNvPr id="4" name="TextBox 3"/>
          <p:cNvSpPr txBox="1"/>
          <p:nvPr/>
        </p:nvSpPr>
        <p:spPr>
          <a:xfrm>
            <a:off x="5283205" y="2316692"/>
            <a:ext cx="342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نظرية النظم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5283205" y="2823483"/>
            <a:ext cx="342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مؤسس نظرية النظم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5863171" y="3446185"/>
            <a:ext cx="28490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شكل النظام</a:t>
            </a:r>
            <a:endParaRPr lang="en-US" sz="2800" dirty="0"/>
          </a:p>
        </p:txBody>
      </p:sp>
      <p:sp>
        <p:nvSpPr>
          <p:cNvPr id="7" name="Rectangle 6"/>
          <p:cNvSpPr/>
          <p:nvPr/>
        </p:nvSpPr>
        <p:spPr>
          <a:xfrm>
            <a:off x="6735234" y="4512985"/>
            <a:ext cx="1905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DZ" sz="2800" dirty="0" smtClean="0">
                <a:solidFill>
                  <a:prstClr val="black"/>
                </a:solidFill>
              </a:rPr>
              <a:t>أنواع النظم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6735234" y="3947936"/>
            <a:ext cx="1905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DZ" sz="2800" dirty="0" smtClean="0">
                <a:solidFill>
                  <a:prstClr val="black"/>
                </a:solidFill>
              </a:rPr>
              <a:t>هدف النظم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5705127" y="5036205"/>
            <a:ext cx="28575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DZ" sz="2800" dirty="0" smtClean="0">
                <a:solidFill>
                  <a:prstClr val="black"/>
                </a:solidFill>
              </a:rPr>
              <a:t>المنظمة نظام مفتوح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4286955" y="5559425"/>
            <a:ext cx="43546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دور نظرية النظم في نظرية المنظمة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462905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3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4"/>
          <p:cNvSpPr txBox="1">
            <a:spLocks/>
          </p:cNvSpPr>
          <p:nvPr/>
        </p:nvSpPr>
        <p:spPr bwMode="auto">
          <a:xfrm>
            <a:off x="1676400" y="762000"/>
            <a:ext cx="6541477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/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ar-SA" sz="4400" dirty="0" smtClean="0">
                <a:solidFill>
                  <a:schemeClr val="tx1"/>
                </a:solidFill>
                <a:latin typeface="ae_AlMateen" pitchFamily="2" charset="-78"/>
                <a:ea typeface="+mj-ea"/>
                <a:cs typeface="+mj-cs"/>
              </a:rPr>
              <a:t>السلطة والاستراتيجية</a:t>
            </a:r>
            <a:endParaRPr lang="ar-SA" sz="4400" dirty="0">
              <a:solidFill>
                <a:schemeClr val="tx1"/>
              </a:solidFill>
              <a:latin typeface="ae_AlMateen" pitchFamily="2" charset="-78"/>
              <a:ea typeface="+mj-ea"/>
              <a:cs typeface="+mj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621383" y="2284623"/>
            <a:ext cx="342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منطلقات مقاربة الفاعلين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5545183" y="2807843"/>
            <a:ext cx="342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تفسير السلوك في المنظمة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5545183" y="3331063"/>
            <a:ext cx="342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الفاعل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5545183" y="3904297"/>
            <a:ext cx="342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الاستراتيجية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5545183" y="4427517"/>
            <a:ext cx="342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القواعد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5545183" y="4950737"/>
            <a:ext cx="342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أسس استراتيجيات الفاعلين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365950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</p:bldLst>
  </p:timing>
</p:sld>
</file>

<file path=ppt/slides/slide3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4"/>
          <p:cNvSpPr txBox="1">
            <a:spLocks/>
          </p:cNvSpPr>
          <p:nvPr/>
        </p:nvSpPr>
        <p:spPr bwMode="auto">
          <a:xfrm>
            <a:off x="1143000" y="762000"/>
            <a:ext cx="7995139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/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hangingPunct="1"/>
            <a:r>
              <a:rPr lang="ar-SA" sz="4400" dirty="0" smtClean="0">
                <a:solidFill>
                  <a:schemeClr val="tx1"/>
                </a:solidFill>
                <a:latin typeface="ae_AlMateen" pitchFamily="2" charset="-78"/>
                <a:ea typeface="+mj-ea"/>
                <a:cs typeface="+mj-cs"/>
              </a:rPr>
              <a:t>الأشكال والتحديات الحديثة للمنظمات</a:t>
            </a:r>
            <a:endParaRPr lang="ar-SA" sz="4400" dirty="0">
              <a:solidFill>
                <a:schemeClr val="tx1"/>
              </a:solidFill>
              <a:latin typeface="ae_AlMateen" pitchFamily="2" charset="-78"/>
              <a:ea typeface="+mj-ea"/>
              <a:cs typeface="+mj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276600" y="1958230"/>
            <a:ext cx="42611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DZ" sz="2800" b="1" dirty="0">
                <a:solidFill>
                  <a:prstClr val="black"/>
                </a:solidFill>
                <a:latin typeface="Calibri"/>
                <a:ea typeface="Calibri"/>
                <a:cs typeface="Arial"/>
              </a:rPr>
              <a:t>عناصر </a:t>
            </a:r>
            <a:r>
              <a:rPr lang="ar-SA" sz="2800" b="1" dirty="0">
                <a:solidFill>
                  <a:prstClr val="black"/>
                </a:solidFill>
                <a:latin typeface="Calibri"/>
                <a:ea typeface="Calibri"/>
                <a:cs typeface="Arial"/>
              </a:rPr>
              <a:t>التطورات الحديثة</a:t>
            </a:r>
            <a:r>
              <a:rPr lang="ar-DZ" sz="2800" b="1" dirty="0">
                <a:solidFill>
                  <a:prstClr val="black"/>
                </a:solidFill>
                <a:latin typeface="Calibri"/>
                <a:ea typeface="Calibri"/>
                <a:cs typeface="Arial"/>
              </a:rPr>
              <a:t> للمنظمات</a:t>
            </a:r>
            <a:endParaRPr lang="en-US" b="1" dirty="0">
              <a:solidFill>
                <a:prstClr val="black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114800" y="2667000"/>
            <a:ext cx="330891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DZ" sz="2800" b="1" dirty="0" smtClean="0">
                <a:solidFill>
                  <a:prstClr val="black"/>
                </a:solidFill>
              </a:rPr>
              <a:t>التغيير على </a:t>
            </a:r>
            <a:r>
              <a:rPr lang="ar-DZ" sz="2800" b="1" dirty="0">
                <a:solidFill>
                  <a:prstClr val="black"/>
                </a:solidFill>
              </a:rPr>
              <a:t>المستوى الكلي</a:t>
            </a:r>
            <a:endParaRPr lang="en-US" sz="2800" b="1" dirty="0">
              <a:solidFill>
                <a:prstClr val="black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636380" y="3216801"/>
            <a:ext cx="477887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DZ" sz="2800" b="1" dirty="0" smtClean="0">
                <a:solidFill>
                  <a:prstClr val="black"/>
                </a:solidFill>
              </a:rPr>
              <a:t>التغيير على </a:t>
            </a:r>
            <a:r>
              <a:rPr lang="ar-DZ" sz="2800" b="1" dirty="0">
                <a:solidFill>
                  <a:prstClr val="black"/>
                </a:solidFill>
              </a:rPr>
              <a:t>المستوى الفرد </a:t>
            </a:r>
            <a:r>
              <a:rPr lang="ar-DZ" sz="2800" b="1" dirty="0" smtClean="0">
                <a:solidFill>
                  <a:prstClr val="black"/>
                </a:solidFill>
              </a:rPr>
              <a:t>ومكان عمله</a:t>
            </a:r>
            <a:endParaRPr lang="en-US" sz="2800" b="1" dirty="0">
              <a:solidFill>
                <a:prstClr val="black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819400" y="4038600"/>
            <a:ext cx="44958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dirty="0" smtClean="0">
                <a:solidFill>
                  <a:prstClr val="black"/>
                </a:solidFill>
              </a:rPr>
              <a:t>تحليل وتشخيص المنظمات</a:t>
            </a:r>
          </a:p>
        </p:txBody>
      </p:sp>
    </p:spTree>
    <p:extLst>
      <p:ext uri="{BB962C8B-B14F-4D97-AF65-F5344CB8AC3E}">
        <p14:creationId xmlns:p14="http://schemas.microsoft.com/office/powerpoint/2010/main" val="1827991061"/>
      </p:ext>
    </p:extLst>
  </p:cSld>
  <p:clrMapOvr>
    <a:masterClrMapping/>
  </p:clrMapOvr>
</p:sld>
</file>

<file path=ppt/slides/slide3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Number Placeholder 3"/>
          <p:cNvSpPr txBox="1">
            <a:spLocks noGrp="1"/>
          </p:cNvSpPr>
          <p:nvPr/>
        </p:nvSpPr>
        <p:spPr bwMode="auto">
          <a:xfrm>
            <a:off x="2105025" y="6376994"/>
            <a:ext cx="5715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rtl="0" eaLnBrk="1" hangingPunct="1"/>
            <a:fld id="{8F2478C0-7C04-42A0-8562-FCDBDB7BC492}" type="slidenum">
              <a:rPr lang="ar-SA" sz="1200" b="0">
                <a:solidFill>
                  <a:schemeClr val="bg1"/>
                </a:solidFill>
                <a:latin typeface="Calibri" pitchFamily="34" charset="0"/>
              </a:rPr>
              <a:pPr rtl="0" eaLnBrk="1" hangingPunct="1"/>
              <a:t>351</a:t>
            </a:fld>
            <a:endParaRPr lang="en-US" sz="1200" b="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6387" name="عنوان 1"/>
          <p:cNvSpPr>
            <a:spLocks/>
          </p:cNvSpPr>
          <p:nvPr/>
        </p:nvSpPr>
        <p:spPr bwMode="auto">
          <a:xfrm>
            <a:off x="838200" y="549277"/>
            <a:ext cx="85344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endParaRPr lang="ar-SA" sz="6400" b="0">
              <a:solidFill>
                <a:srgbClr val="376092"/>
              </a:solidFill>
              <a:latin typeface="Calibri" pitchFamily="34" charset="0"/>
              <a:cs typeface="AL-Battar" pitchFamily="2" charset="-78"/>
            </a:endParaRPr>
          </a:p>
        </p:txBody>
      </p:sp>
      <p:sp>
        <p:nvSpPr>
          <p:cNvPr id="16388" name="عنصر نائب للمحتوى 2"/>
          <p:cNvSpPr>
            <a:spLocks/>
          </p:cNvSpPr>
          <p:nvPr/>
        </p:nvSpPr>
        <p:spPr bwMode="auto">
          <a:xfrm>
            <a:off x="1020766" y="1447800"/>
            <a:ext cx="8504237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73050" indent="-273050" algn="just">
              <a:spcBef>
                <a:spcPct val="20000"/>
              </a:spcBef>
              <a:buFont typeface="Arial" pitchFamily="34" charset="0"/>
              <a:buChar char="•"/>
            </a:pPr>
            <a:endParaRPr lang="ar-SA" sz="3000" b="0">
              <a:solidFill>
                <a:srgbClr val="376092"/>
              </a:solidFill>
              <a:latin typeface="Calibri" pitchFamily="34" charset="0"/>
              <a:cs typeface="AL-Mohanad Bold" pitchFamily="2" charset="-78"/>
            </a:endParaRPr>
          </a:p>
        </p:txBody>
      </p:sp>
      <p:sp>
        <p:nvSpPr>
          <p:cNvPr id="6" name="Title 1"/>
          <p:cNvSpPr>
            <a:spLocks/>
          </p:cNvSpPr>
          <p:nvPr/>
        </p:nvSpPr>
        <p:spPr bwMode="auto">
          <a:xfrm>
            <a:off x="838200" y="120650"/>
            <a:ext cx="85344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endParaRPr lang="ar-SA" sz="6400" b="0">
              <a:solidFill>
                <a:srgbClr val="376092"/>
              </a:solidFill>
              <a:latin typeface="Calibri" pitchFamily="34" charset="0"/>
              <a:cs typeface="AL-Battar" pitchFamily="2" charset="-78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 idx="4294967295"/>
          </p:nvPr>
        </p:nvSpPr>
        <p:spPr>
          <a:xfrm>
            <a:off x="381001" y="2971800"/>
            <a:ext cx="8991600" cy="1143000"/>
          </a:xfr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 eaLnBrk="1" hangingPunct="1"/>
            <a:r>
              <a:rPr lang="ar-SA" sz="4000" dirty="0" smtClean="0">
                <a:solidFill>
                  <a:schemeClr val="accent5">
                    <a:lumMod val="75000"/>
                  </a:schemeClr>
                </a:solidFill>
                <a:cs typeface="Arial" pitchFamily="34" charset="0"/>
              </a:rPr>
              <a:t>مع </a:t>
            </a:r>
            <a:r>
              <a:rPr lang="ar-SA" sz="4000" dirty="0">
                <a:solidFill>
                  <a:schemeClr val="accent5">
                    <a:lumMod val="75000"/>
                  </a:schemeClr>
                </a:solidFill>
                <a:cs typeface="Arial" pitchFamily="34" charset="0"/>
              </a:rPr>
              <a:t>تمنياتي للجميع بالنجاح </a:t>
            </a:r>
            <a:r>
              <a:rPr lang="ar-SA" sz="4000" dirty="0" smtClean="0">
                <a:solidFill>
                  <a:schemeClr val="accent5">
                    <a:lumMod val="75000"/>
                  </a:schemeClr>
                </a:solidFill>
                <a:cs typeface="Arial" pitchFamily="34" charset="0"/>
              </a:rPr>
              <a:t>والتوفيق</a:t>
            </a:r>
          </a:p>
        </p:txBody>
      </p:sp>
    </p:spTree>
    <p:extLst>
      <p:ext uri="{BB962C8B-B14F-4D97-AF65-F5344CB8AC3E}">
        <p14:creationId xmlns:p14="http://schemas.microsoft.com/office/powerpoint/2010/main" val="2797736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6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3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6"/>
            <a:ext cx="2689226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3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18887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3057</TotalTime>
  <Words>12011</Words>
  <Application>Microsoft Office PowerPoint</Application>
  <PresentationFormat>A4 Paper (210x297 mm)</PresentationFormat>
  <Paragraphs>2483</Paragraphs>
  <Slides>352</Slides>
  <Notes>6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352</vt:i4>
      </vt:variant>
    </vt:vector>
  </HeadingPairs>
  <TitlesOfParts>
    <vt:vector size="353" baseType="lpstr"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مع تمنياتي للجميع بالنجاح والتوفيق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مع تمنياتي للجميع بالنجاح والتوفيق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مع تمنياتي للجميع بالنجاح والتوفيق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مع تمنياتي للجميع بالنجاح والتوفيق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مع تمنياتي للجميع بالنجاح والتوفيق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مع تمنياتي للجميع بالنجاح والتوفيق</vt:lpstr>
      <vt:lpstr>عرض تقديمي في PowerPoint</vt:lpstr>
      <vt:lpstr>ليات أن تتواجد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مع تمنياتي للجميع بالنجاح والتوفيق</vt:lpstr>
      <vt:lpstr>عرض تقديمي في PowerPoint</vt:lpstr>
      <vt:lpstr>ليات أن تتواجد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مع تمنياتي للجميع بالنجاح والتوفيق</vt:lpstr>
      <vt:lpstr>عرض تقديمي في PowerPoint</vt:lpstr>
      <vt:lpstr>ليات أن تتواجد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مع تمنياتي للجميع بالنجاح والتوفيق</vt:lpstr>
      <vt:lpstr>عرض تقديمي في PowerPoint</vt:lpstr>
      <vt:lpstr>ليات أن تتواجد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مع تمنياتي للجميع بالنجاح والتوفيق</vt:lpstr>
      <vt:lpstr>عرض تقديمي في PowerPoint</vt:lpstr>
      <vt:lpstr>ليات أن تتواجد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مع تمنياتي للجميع بالنجاح والتوفيق</vt:lpstr>
      <vt:lpstr>عرض تقديمي في PowerPoint</vt:lpstr>
      <vt:lpstr>ليات أن تتواجد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مع تمنياتي للجميع بالنجاح والتوفيق</vt:lpstr>
      <vt:lpstr>عرض تقديمي في PowerPoint</vt:lpstr>
      <vt:lpstr>ليات أن تتواجد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مع تمنياتي للجميع بالنجاح والتوفيق</vt:lpstr>
      <vt:lpstr>عرض تقديمي في PowerPoint</vt:lpstr>
      <vt:lpstr>ليات أن تتواجد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مع تمنياتي للجميع بالنجاح والتوفيق</vt:lpstr>
      <vt:lpstr>عرض تقديمي في PowerPoint</vt:lpstr>
      <vt:lpstr>ليات أن تتواجد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مع تمنياتي للجميع بالنجاح والتوفيق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DELL</cp:lastModifiedBy>
  <cp:revision>212</cp:revision>
  <dcterms:created xsi:type="dcterms:W3CDTF">2009-10-14T19:14:34Z</dcterms:created>
  <dcterms:modified xsi:type="dcterms:W3CDTF">2015-12-18T21:20:38Z</dcterms:modified>
</cp:coreProperties>
</file>