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93" r:id="rId4"/>
    <p:sldId id="316" r:id="rId5"/>
    <p:sldId id="290" r:id="rId6"/>
    <p:sldId id="307" r:id="rId7"/>
    <p:sldId id="314" r:id="rId8"/>
    <p:sldId id="317" r:id="rId9"/>
    <p:sldId id="318" r:id="rId10"/>
    <p:sldId id="319" r:id="rId11"/>
    <p:sldId id="320" r:id="rId12"/>
    <p:sldId id="322" r:id="rId13"/>
    <p:sldId id="321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4" r:id="rId25"/>
    <p:sldId id="333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5" r:id="rId35"/>
    <p:sldId id="344" r:id="rId36"/>
    <p:sldId id="346" r:id="rId37"/>
    <p:sldId id="347" r:id="rId38"/>
    <p:sldId id="348" r:id="rId39"/>
    <p:sldId id="349" r:id="rId40"/>
    <p:sldId id="351" r:id="rId41"/>
    <p:sldId id="350" r:id="rId42"/>
    <p:sldId id="352" r:id="rId43"/>
    <p:sldId id="353" r:id="rId44"/>
    <p:sldId id="354" r:id="rId45"/>
    <p:sldId id="355" r:id="rId46"/>
    <p:sldId id="357" r:id="rId47"/>
    <p:sldId id="356" r:id="rId48"/>
    <p:sldId id="358" r:id="rId49"/>
    <p:sldId id="360" r:id="rId50"/>
    <p:sldId id="361" r:id="rId51"/>
    <p:sldId id="362" r:id="rId52"/>
    <p:sldId id="359" r:id="rId53"/>
    <p:sldId id="363" r:id="rId54"/>
    <p:sldId id="364" r:id="rId55"/>
    <p:sldId id="365" r:id="rId56"/>
    <p:sldId id="266" r:id="rId5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D35E0-9A5D-4EB8-8A48-4ED52D2D6EAC}" type="doc">
      <dgm:prSet loTypeId="urn:microsoft.com/office/officeart/2005/8/layout/hierarchy4#2" loCatId="hierarchy" qsTypeId="urn:microsoft.com/office/officeart/2005/8/quickstyle/3d5#1" qsCatId="3D" csTypeId="urn:microsoft.com/office/officeart/2005/8/colors/colorful1" csCatId="colorful" phldr="1"/>
      <dgm:spPr/>
      <dgm:t>
        <a:bodyPr/>
        <a:lstStyle>
          <a:extLst/>
        </a:lstStyle>
        <a:p>
          <a:endParaRPr lang="fr-FR"/>
        </a:p>
      </dgm:t>
    </dgm:pt>
    <dgm:pt modelId="{F9A846BA-06FB-46AF-80ED-5EA0073A08FA}">
      <dgm:prSet phldrT="[Text]"/>
      <dgm:spPr>
        <a:solidFill>
          <a:schemeClr val="accent5">
            <a:lumMod val="75000"/>
          </a:schemeClr>
        </a:solidFill>
      </dgm:spPr>
      <dgm:t>
        <a:bodyPr/>
        <a:lstStyle>
          <a:extLst/>
        </a:lstStyle>
        <a:p>
          <a:pPr rtl="1"/>
          <a:r>
            <a:rPr lang="ar-DZ" dirty="0" smtClean="0">
              <a:cs typeface="Simplified Arabic" pitchFamily="2" charset="-78"/>
            </a:rPr>
            <a:t>و</a:t>
          </a:r>
          <a:r>
            <a:rPr lang="ar-QA" dirty="0" smtClean="0">
              <a:cs typeface="Simplified Arabic" pitchFamily="2" charset="-78"/>
            </a:rPr>
            <a:t>ظ</a:t>
          </a:r>
          <a:r>
            <a:rPr lang="ar-DZ" dirty="0" smtClean="0">
              <a:cs typeface="Simplified Arabic" pitchFamily="2" charset="-78"/>
            </a:rPr>
            <a:t>ائف الإدارة</a:t>
          </a:r>
          <a:endParaRPr lang="fr-FR" dirty="0">
            <a:cs typeface="Simplified Arabic" pitchFamily="2" charset="-78"/>
          </a:endParaRPr>
        </a:p>
      </dgm:t>
    </dgm:pt>
    <dgm:pt modelId="{867140E2-327F-4343-AA77-39B40F758E20}" type="parTrans" cxnId="{E0A59ECF-A5D6-4165-81D6-37160CDE59E0}">
      <dgm:prSet/>
      <dgm:spPr/>
      <dgm:t>
        <a:bodyPr/>
        <a:lstStyle>
          <a:extLst/>
        </a:lstStyle>
        <a:p>
          <a:endParaRPr lang="fr-FR"/>
        </a:p>
      </dgm:t>
    </dgm:pt>
    <dgm:pt modelId="{D054D334-137E-4116-BF8C-3B5A64D95A38}" type="sibTrans" cxnId="{E0A59ECF-A5D6-4165-81D6-37160CDE59E0}">
      <dgm:prSet/>
      <dgm:spPr/>
      <dgm:t>
        <a:bodyPr/>
        <a:lstStyle>
          <a:extLst/>
        </a:lstStyle>
        <a:p>
          <a:endParaRPr lang="fr-FR"/>
        </a:p>
      </dgm:t>
    </dgm:pt>
    <dgm:pt modelId="{F158A836-9807-4BB5-96D7-55AAE48F5E54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QA" dirty="0" smtClean="0">
              <a:cs typeface="Simplified Arabic" pitchFamily="2" charset="-78"/>
            </a:rPr>
            <a:t>الرقابة</a:t>
          </a:r>
          <a:endParaRPr lang="fr-FR" dirty="0">
            <a:cs typeface="Simplified Arabic" pitchFamily="2" charset="-78"/>
          </a:endParaRPr>
        </a:p>
      </dgm:t>
    </dgm:pt>
    <dgm:pt modelId="{558C0938-D0E9-4B08-AF25-06F808A3FD1D}" type="parTrans" cxnId="{5DEF2495-9985-44C6-8EDA-3F14AE904248}">
      <dgm:prSet/>
      <dgm:spPr/>
      <dgm:t>
        <a:bodyPr/>
        <a:lstStyle>
          <a:extLst/>
        </a:lstStyle>
        <a:p>
          <a:endParaRPr lang="fr-FR"/>
        </a:p>
      </dgm:t>
    </dgm:pt>
    <dgm:pt modelId="{641FD4FB-DEB5-4BAD-8DE6-FF7449A706FD}" type="sibTrans" cxnId="{5DEF2495-9985-44C6-8EDA-3F14AE904248}">
      <dgm:prSet/>
      <dgm:spPr/>
      <dgm:t>
        <a:bodyPr/>
        <a:lstStyle>
          <a:extLst/>
        </a:lstStyle>
        <a:p>
          <a:endParaRPr lang="fr-FR"/>
        </a:p>
      </dgm:t>
    </dgm:pt>
    <dgm:pt modelId="{1D5437B4-AE63-4725-B3BF-757CE9D3B51A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</a:t>
          </a:r>
          <a:r>
            <a:rPr lang="ar-SA" dirty="0" smtClean="0">
              <a:cs typeface="Simplified Arabic" pitchFamily="2" charset="-78"/>
            </a:rPr>
            <a:t>لتوجيه</a:t>
          </a:r>
          <a:endParaRPr lang="fr-FR" dirty="0">
            <a:cs typeface="Simplified Arabic" pitchFamily="2" charset="-78"/>
          </a:endParaRPr>
        </a:p>
      </dgm:t>
    </dgm:pt>
    <dgm:pt modelId="{EE3EA5B9-D085-48DC-A4C9-23E6FD27D486}" type="parTrans" cxnId="{1890C31B-6C5A-492A-B02D-6A7C8BDE111A}">
      <dgm:prSet/>
      <dgm:spPr/>
      <dgm:t>
        <a:bodyPr/>
        <a:lstStyle>
          <a:extLst/>
        </a:lstStyle>
        <a:p>
          <a:endParaRPr lang="fr-FR"/>
        </a:p>
      </dgm:t>
    </dgm:pt>
    <dgm:pt modelId="{77151872-762C-4E0C-84E2-38FC583BA821}" type="sibTrans" cxnId="{1890C31B-6C5A-492A-B02D-6A7C8BDE111A}">
      <dgm:prSet/>
      <dgm:spPr/>
      <dgm:t>
        <a:bodyPr/>
        <a:lstStyle>
          <a:extLst/>
        </a:lstStyle>
        <a:p>
          <a:endParaRPr lang="fr-FR"/>
        </a:p>
      </dgm:t>
    </dgm:pt>
    <dgm:pt modelId="{F4DD7773-E0F0-4CA0-AE12-39FE24E2D38B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ال</a:t>
          </a:r>
          <a:r>
            <a:rPr lang="ar-QA" dirty="0" smtClean="0">
              <a:cs typeface="Simplified Arabic" pitchFamily="2" charset="-78"/>
            </a:rPr>
            <a:t>تنظيم</a:t>
          </a:r>
          <a:endParaRPr lang="fr-FR" dirty="0">
            <a:cs typeface="Simplified Arabic" pitchFamily="2" charset="-78"/>
          </a:endParaRPr>
        </a:p>
      </dgm:t>
    </dgm:pt>
    <dgm:pt modelId="{5EB1A185-9242-4C2E-BC90-611B22CE7796}" type="parTrans" cxnId="{71F9C174-A9A7-4C4B-82AD-F0A584F94B69}">
      <dgm:prSet/>
      <dgm:spPr/>
      <dgm:t>
        <a:bodyPr/>
        <a:lstStyle>
          <a:extLst/>
        </a:lstStyle>
        <a:p>
          <a:endParaRPr lang="fr-FR"/>
        </a:p>
      </dgm:t>
    </dgm:pt>
    <dgm:pt modelId="{BDF0DF6A-C77C-48ED-8BA1-44B4EE5AE580}" type="sibTrans" cxnId="{71F9C174-A9A7-4C4B-82AD-F0A584F94B69}">
      <dgm:prSet/>
      <dgm:spPr/>
      <dgm:t>
        <a:bodyPr/>
        <a:lstStyle>
          <a:extLst/>
        </a:lstStyle>
        <a:p>
          <a:endParaRPr lang="fr-FR"/>
        </a:p>
      </dgm:t>
    </dgm:pt>
    <dgm:pt modelId="{E7099059-3858-4031-AA26-70F1AE740B29}">
      <dgm:prSet phldrT="[Text]"/>
      <dgm:spPr>
        <a:solidFill>
          <a:schemeClr val="accent6">
            <a:lumMod val="75000"/>
          </a:schemeClr>
        </a:solidFill>
      </dgm:spPr>
      <dgm:t>
        <a:bodyPr/>
        <a:lstStyle>
          <a:extLst/>
        </a:lstStyle>
        <a:p>
          <a:r>
            <a:rPr lang="ar-DZ" dirty="0" smtClean="0">
              <a:cs typeface="Simplified Arabic" pitchFamily="2" charset="-78"/>
            </a:rPr>
            <a:t>ال</a:t>
          </a:r>
          <a:r>
            <a:rPr lang="ar-QA" dirty="0" smtClean="0">
              <a:cs typeface="Simplified Arabic" pitchFamily="2" charset="-78"/>
            </a:rPr>
            <a:t>تخطيط</a:t>
          </a:r>
          <a:endParaRPr lang="fr-FR" dirty="0">
            <a:cs typeface="Simplified Arabic" pitchFamily="2" charset="-78"/>
          </a:endParaRPr>
        </a:p>
      </dgm:t>
    </dgm:pt>
    <dgm:pt modelId="{2AD9F856-1FCF-4306-9F3B-5565B9795A99}" type="parTrans" cxnId="{C6BE03DB-B2D6-41F0-AD77-FF31B62F1DBE}">
      <dgm:prSet/>
      <dgm:spPr/>
      <dgm:t>
        <a:bodyPr/>
        <a:lstStyle>
          <a:extLst/>
        </a:lstStyle>
        <a:p>
          <a:endParaRPr lang="fr-FR"/>
        </a:p>
      </dgm:t>
    </dgm:pt>
    <dgm:pt modelId="{05C988DA-E2F2-414D-AFF5-AF61883FBE3F}" type="sibTrans" cxnId="{C6BE03DB-B2D6-41F0-AD77-FF31B62F1DBE}">
      <dgm:prSet/>
      <dgm:spPr/>
      <dgm:t>
        <a:bodyPr/>
        <a:lstStyle>
          <a:extLst/>
        </a:lstStyle>
        <a:p>
          <a:endParaRPr lang="fr-FR"/>
        </a:p>
      </dgm:t>
    </dgm:pt>
    <dgm:pt modelId="{31F49077-DBE9-44A1-A1DC-E5B1FCF7A0AB}" type="pres">
      <dgm:prSet presAssocID="{105D35E0-9A5D-4EB8-8A48-4ED52D2D6E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C18E4812-C36C-4299-A23F-F302133DE763}" type="pres">
      <dgm:prSet presAssocID="{F9A846BA-06FB-46AF-80ED-5EA0073A08FA}" presName="vertOne" presStyleCnt="0"/>
      <dgm:spPr/>
      <dgm:t>
        <a:bodyPr/>
        <a:lstStyle>
          <a:extLst/>
        </a:lstStyle>
        <a:p>
          <a:endParaRPr lang="fr-FR"/>
        </a:p>
      </dgm:t>
    </dgm:pt>
    <dgm:pt modelId="{C09C4BAB-D6A7-468D-B07E-BB5310B681B1}" type="pres">
      <dgm:prSet presAssocID="{F9A846BA-06FB-46AF-80ED-5EA0073A08FA}" presName="txOne" presStyleLbl="node0" presStyleIdx="0" presStyleCnt="1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18A19349-6365-47F8-835F-0C81437E72A0}" type="pres">
      <dgm:prSet presAssocID="{F9A846BA-06FB-46AF-80ED-5EA0073A08FA}" presName="parTransOne" presStyleCnt="0"/>
      <dgm:spPr/>
      <dgm:t>
        <a:bodyPr/>
        <a:lstStyle>
          <a:extLst/>
        </a:lstStyle>
        <a:p>
          <a:endParaRPr lang="fr-FR"/>
        </a:p>
      </dgm:t>
    </dgm:pt>
    <dgm:pt modelId="{C5AC6143-59D1-4B00-BB54-9411E2A2B7A8}" type="pres">
      <dgm:prSet presAssocID="{F9A846BA-06FB-46AF-80ED-5EA0073A08FA}" presName="horzOne" presStyleCnt="0"/>
      <dgm:spPr/>
      <dgm:t>
        <a:bodyPr/>
        <a:lstStyle>
          <a:extLst/>
        </a:lstStyle>
        <a:p>
          <a:endParaRPr lang="fr-FR"/>
        </a:p>
      </dgm:t>
    </dgm:pt>
    <dgm:pt modelId="{4A9763C1-EDA1-45C9-8C0D-0D8BCFBFE4CE}" type="pres">
      <dgm:prSet presAssocID="{F158A836-9807-4BB5-96D7-55AAE48F5E54}" presName="vertTwo" presStyleCnt="0"/>
      <dgm:spPr/>
      <dgm:t>
        <a:bodyPr/>
        <a:lstStyle>
          <a:extLst/>
        </a:lstStyle>
        <a:p>
          <a:endParaRPr lang="fr-FR"/>
        </a:p>
      </dgm:t>
    </dgm:pt>
    <dgm:pt modelId="{65D17466-8AE6-4EF6-80A3-4A2D022A1AF2}" type="pres">
      <dgm:prSet presAssocID="{F158A836-9807-4BB5-96D7-55AAE48F5E54}" presName="txTwo" presStyleLbl="node2" presStyleIdx="0" presStyleCnt="4" custLinFactNeighborX="-277" custLinFactNeighborY="-8648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43B90D46-2F30-46ED-8AD5-00925FB7223A}" type="pres">
      <dgm:prSet presAssocID="{F158A836-9807-4BB5-96D7-55AAE48F5E54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5265AFDA-E228-4DDC-9FDB-99B5739E8799}" type="pres">
      <dgm:prSet presAssocID="{F158A836-9807-4BB5-96D7-55AAE48F5E54}" presName="horzTwo" presStyleCnt="0"/>
      <dgm:spPr/>
      <dgm:t>
        <a:bodyPr/>
        <a:lstStyle>
          <a:extLst/>
        </a:lstStyle>
        <a:p>
          <a:endParaRPr lang="fr-FR"/>
        </a:p>
      </dgm:t>
    </dgm:pt>
    <dgm:pt modelId="{34141CC7-894D-4C91-ABB5-790C952BBCF1}" type="pres">
      <dgm:prSet presAssocID="{641FD4FB-DEB5-4BAD-8DE6-FF7449A706FD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4DBD85E0-526A-433E-AA20-844244992F90}" type="pres">
      <dgm:prSet presAssocID="{1D5437B4-AE63-4725-B3BF-757CE9D3B51A}" presName="vertTwo" presStyleCnt="0"/>
      <dgm:spPr/>
      <dgm:t>
        <a:bodyPr/>
        <a:lstStyle>
          <a:extLst/>
        </a:lstStyle>
        <a:p>
          <a:endParaRPr lang="fr-FR"/>
        </a:p>
      </dgm:t>
    </dgm:pt>
    <dgm:pt modelId="{D1C32F7D-B459-45E7-8599-1C37444288A4}" type="pres">
      <dgm:prSet presAssocID="{1D5437B4-AE63-4725-B3BF-757CE9D3B51A}" presName="txTwo" presStyleLbl="node2" presStyleIdx="1" presStyleCnt="4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5D2D5C49-3FCA-409B-A2C5-D92FC98F2CAA}" type="pres">
      <dgm:prSet presAssocID="{1D5437B4-AE63-4725-B3BF-757CE9D3B51A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626C0D09-BFC6-4CE1-B7D1-362C534ADE8D}" type="pres">
      <dgm:prSet presAssocID="{1D5437B4-AE63-4725-B3BF-757CE9D3B51A}" presName="horzTwo" presStyleCnt="0"/>
      <dgm:spPr/>
      <dgm:t>
        <a:bodyPr/>
        <a:lstStyle>
          <a:extLst/>
        </a:lstStyle>
        <a:p>
          <a:endParaRPr lang="fr-FR"/>
        </a:p>
      </dgm:t>
    </dgm:pt>
    <dgm:pt modelId="{446599AB-B680-4B28-82B7-0593C47118C8}" type="pres">
      <dgm:prSet presAssocID="{77151872-762C-4E0C-84E2-38FC583BA821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65C5EE98-B3C9-4E5C-8CBF-883A24D98EC7}" type="pres">
      <dgm:prSet presAssocID="{F4DD7773-E0F0-4CA0-AE12-39FE24E2D38B}" presName="vertTwo" presStyleCnt="0"/>
      <dgm:spPr/>
      <dgm:t>
        <a:bodyPr/>
        <a:lstStyle>
          <a:extLst/>
        </a:lstStyle>
        <a:p>
          <a:endParaRPr lang="fr-FR"/>
        </a:p>
      </dgm:t>
    </dgm:pt>
    <dgm:pt modelId="{5C53023D-DA3B-429C-A637-D4C76DD550B7}" type="pres">
      <dgm:prSet presAssocID="{F4DD7773-E0F0-4CA0-AE12-39FE24E2D38B}" presName="txTwo" presStyleLbl="node2" presStyleIdx="2" presStyleCnt="4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8D10DD1F-A51D-4898-B8C6-0BEA1FF0195A}" type="pres">
      <dgm:prSet presAssocID="{F4DD7773-E0F0-4CA0-AE12-39FE24E2D38B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58BE194D-6F64-4005-9BF5-B80B19E05BEF}" type="pres">
      <dgm:prSet presAssocID="{F4DD7773-E0F0-4CA0-AE12-39FE24E2D38B}" presName="horzTwo" presStyleCnt="0"/>
      <dgm:spPr/>
      <dgm:t>
        <a:bodyPr/>
        <a:lstStyle>
          <a:extLst/>
        </a:lstStyle>
        <a:p>
          <a:endParaRPr lang="fr-FR"/>
        </a:p>
      </dgm:t>
    </dgm:pt>
    <dgm:pt modelId="{D7003DC4-A656-4909-B2FF-FAA6419ACEC7}" type="pres">
      <dgm:prSet presAssocID="{BDF0DF6A-C77C-48ED-8BA1-44B4EE5AE580}" presName="sibSpaceTwo" presStyleCnt="0"/>
      <dgm:spPr/>
      <dgm:t>
        <a:bodyPr/>
        <a:lstStyle>
          <a:extLst/>
        </a:lstStyle>
        <a:p>
          <a:endParaRPr lang="fr-FR"/>
        </a:p>
      </dgm:t>
    </dgm:pt>
    <dgm:pt modelId="{12A9463C-744C-4DE4-8E88-C6444D940494}" type="pres">
      <dgm:prSet presAssocID="{E7099059-3858-4031-AA26-70F1AE740B29}" presName="vertTwo" presStyleCnt="0"/>
      <dgm:spPr/>
      <dgm:t>
        <a:bodyPr/>
        <a:lstStyle>
          <a:extLst/>
        </a:lstStyle>
        <a:p>
          <a:endParaRPr lang="fr-FR"/>
        </a:p>
      </dgm:t>
    </dgm:pt>
    <dgm:pt modelId="{71888359-F0DC-489E-B35A-9F5289C4BFFD}" type="pres">
      <dgm:prSet presAssocID="{E7099059-3858-4031-AA26-70F1AE740B29}" presName="txTwo" presStyleLbl="node2" presStyleIdx="3" presStyleCnt="4" custLinFactNeighborX="-6836" custLinFactNeighborY="26860">
        <dgm:presLayoutVars>
          <dgm:chPref val="3"/>
        </dgm:presLayoutVars>
      </dgm:prSet>
      <dgm:spPr/>
      <dgm:t>
        <a:bodyPr/>
        <a:lstStyle>
          <a:extLst/>
        </a:lstStyle>
        <a:p>
          <a:endParaRPr lang="fr-FR"/>
        </a:p>
      </dgm:t>
    </dgm:pt>
    <dgm:pt modelId="{4D76A402-D8DD-43C1-A7CD-A27840BCC8B9}" type="pres">
      <dgm:prSet presAssocID="{E7099059-3858-4031-AA26-70F1AE740B29}" presName="parTransTwo" presStyleCnt="0"/>
      <dgm:spPr/>
      <dgm:t>
        <a:bodyPr/>
        <a:lstStyle>
          <a:extLst/>
        </a:lstStyle>
        <a:p>
          <a:endParaRPr lang="fr-FR"/>
        </a:p>
      </dgm:t>
    </dgm:pt>
    <dgm:pt modelId="{856176A2-0199-4FA6-AC46-6B8D767AB282}" type="pres">
      <dgm:prSet presAssocID="{E7099059-3858-4031-AA26-70F1AE740B29}" presName="horzTwo" presStyleCnt="0"/>
      <dgm:spPr/>
      <dgm:t>
        <a:bodyPr/>
        <a:lstStyle>
          <a:extLst/>
        </a:lstStyle>
        <a:p>
          <a:endParaRPr lang="fr-FR"/>
        </a:p>
      </dgm:t>
    </dgm:pt>
  </dgm:ptLst>
  <dgm:cxnLst>
    <dgm:cxn modelId="{6DDC0CD1-E623-4238-BFB4-18F4003BA485}" type="presOf" srcId="{F4DD7773-E0F0-4CA0-AE12-39FE24E2D38B}" destId="{5C53023D-DA3B-429C-A637-D4C76DD550B7}" srcOrd="0" destOrd="0" presId="urn:microsoft.com/office/officeart/2005/8/layout/hierarchy4#2"/>
    <dgm:cxn modelId="{71F9C174-A9A7-4C4B-82AD-F0A584F94B69}" srcId="{F9A846BA-06FB-46AF-80ED-5EA0073A08FA}" destId="{F4DD7773-E0F0-4CA0-AE12-39FE24E2D38B}" srcOrd="2" destOrd="0" parTransId="{5EB1A185-9242-4C2E-BC90-611B22CE7796}" sibTransId="{BDF0DF6A-C77C-48ED-8BA1-44B4EE5AE580}"/>
    <dgm:cxn modelId="{E0A59ECF-A5D6-4165-81D6-37160CDE59E0}" srcId="{105D35E0-9A5D-4EB8-8A48-4ED52D2D6EAC}" destId="{F9A846BA-06FB-46AF-80ED-5EA0073A08FA}" srcOrd="0" destOrd="0" parTransId="{867140E2-327F-4343-AA77-39B40F758E20}" sibTransId="{D054D334-137E-4116-BF8C-3B5A64D95A38}"/>
    <dgm:cxn modelId="{5DEF2495-9985-44C6-8EDA-3F14AE904248}" srcId="{F9A846BA-06FB-46AF-80ED-5EA0073A08FA}" destId="{F158A836-9807-4BB5-96D7-55AAE48F5E54}" srcOrd="0" destOrd="0" parTransId="{558C0938-D0E9-4B08-AF25-06F808A3FD1D}" sibTransId="{641FD4FB-DEB5-4BAD-8DE6-FF7449A706FD}"/>
    <dgm:cxn modelId="{84B3BDB9-A5D5-48D3-B110-B97E81FDC629}" type="presOf" srcId="{F158A836-9807-4BB5-96D7-55AAE48F5E54}" destId="{65D17466-8AE6-4EF6-80A3-4A2D022A1AF2}" srcOrd="0" destOrd="0" presId="urn:microsoft.com/office/officeart/2005/8/layout/hierarchy4#2"/>
    <dgm:cxn modelId="{08A58D73-70F0-4F77-9FC7-20A5D70CD65F}" type="presOf" srcId="{1D5437B4-AE63-4725-B3BF-757CE9D3B51A}" destId="{D1C32F7D-B459-45E7-8599-1C37444288A4}" srcOrd="0" destOrd="0" presId="urn:microsoft.com/office/officeart/2005/8/layout/hierarchy4#2"/>
    <dgm:cxn modelId="{C6BE03DB-B2D6-41F0-AD77-FF31B62F1DBE}" srcId="{F9A846BA-06FB-46AF-80ED-5EA0073A08FA}" destId="{E7099059-3858-4031-AA26-70F1AE740B29}" srcOrd="3" destOrd="0" parTransId="{2AD9F856-1FCF-4306-9F3B-5565B9795A99}" sibTransId="{05C988DA-E2F2-414D-AFF5-AF61883FBE3F}"/>
    <dgm:cxn modelId="{1890C31B-6C5A-492A-B02D-6A7C8BDE111A}" srcId="{F9A846BA-06FB-46AF-80ED-5EA0073A08FA}" destId="{1D5437B4-AE63-4725-B3BF-757CE9D3B51A}" srcOrd="1" destOrd="0" parTransId="{EE3EA5B9-D085-48DC-A4C9-23E6FD27D486}" sibTransId="{77151872-762C-4E0C-84E2-38FC583BA821}"/>
    <dgm:cxn modelId="{CC233310-FCF0-4982-87B6-426FFCF38051}" type="presOf" srcId="{F9A846BA-06FB-46AF-80ED-5EA0073A08FA}" destId="{C09C4BAB-D6A7-468D-B07E-BB5310B681B1}" srcOrd="0" destOrd="0" presId="urn:microsoft.com/office/officeart/2005/8/layout/hierarchy4#2"/>
    <dgm:cxn modelId="{B46B8B9B-26F5-4E58-9E7C-E1851B367D04}" type="presOf" srcId="{105D35E0-9A5D-4EB8-8A48-4ED52D2D6EAC}" destId="{31F49077-DBE9-44A1-A1DC-E5B1FCF7A0AB}" srcOrd="0" destOrd="0" presId="urn:microsoft.com/office/officeart/2005/8/layout/hierarchy4#2"/>
    <dgm:cxn modelId="{CCDAD56D-91D8-483A-843E-61BE34A0233A}" type="presOf" srcId="{E7099059-3858-4031-AA26-70F1AE740B29}" destId="{71888359-F0DC-489E-B35A-9F5289C4BFFD}" srcOrd="0" destOrd="0" presId="urn:microsoft.com/office/officeart/2005/8/layout/hierarchy4#2"/>
    <dgm:cxn modelId="{62E3E5F1-B9B2-40DE-B003-6C46C7B89CC9}" type="presParOf" srcId="{31F49077-DBE9-44A1-A1DC-E5B1FCF7A0AB}" destId="{C18E4812-C36C-4299-A23F-F302133DE763}" srcOrd="0" destOrd="0" presId="urn:microsoft.com/office/officeart/2005/8/layout/hierarchy4#2"/>
    <dgm:cxn modelId="{867EFFF6-60D7-4FFB-AC9D-49EF05D79233}" type="presParOf" srcId="{C18E4812-C36C-4299-A23F-F302133DE763}" destId="{C09C4BAB-D6A7-468D-B07E-BB5310B681B1}" srcOrd="0" destOrd="0" presId="urn:microsoft.com/office/officeart/2005/8/layout/hierarchy4#2"/>
    <dgm:cxn modelId="{609ACD37-1156-40DC-86AA-8D42F979E484}" type="presParOf" srcId="{C18E4812-C36C-4299-A23F-F302133DE763}" destId="{18A19349-6365-47F8-835F-0C81437E72A0}" srcOrd="1" destOrd="0" presId="urn:microsoft.com/office/officeart/2005/8/layout/hierarchy4#2"/>
    <dgm:cxn modelId="{D94C72B4-8D55-4712-97B2-D84F9ED72D0E}" type="presParOf" srcId="{C18E4812-C36C-4299-A23F-F302133DE763}" destId="{C5AC6143-59D1-4B00-BB54-9411E2A2B7A8}" srcOrd="2" destOrd="0" presId="urn:microsoft.com/office/officeart/2005/8/layout/hierarchy4#2"/>
    <dgm:cxn modelId="{B80E70BB-A496-4B99-8DE5-AE41797036DE}" type="presParOf" srcId="{C5AC6143-59D1-4B00-BB54-9411E2A2B7A8}" destId="{4A9763C1-EDA1-45C9-8C0D-0D8BCFBFE4CE}" srcOrd="0" destOrd="0" presId="urn:microsoft.com/office/officeart/2005/8/layout/hierarchy4#2"/>
    <dgm:cxn modelId="{ECB1E842-4284-4339-9748-7DF76F679003}" type="presParOf" srcId="{4A9763C1-EDA1-45C9-8C0D-0D8BCFBFE4CE}" destId="{65D17466-8AE6-4EF6-80A3-4A2D022A1AF2}" srcOrd="0" destOrd="0" presId="urn:microsoft.com/office/officeart/2005/8/layout/hierarchy4#2"/>
    <dgm:cxn modelId="{90710E71-30FC-4171-83E1-62EFB99B251C}" type="presParOf" srcId="{4A9763C1-EDA1-45C9-8C0D-0D8BCFBFE4CE}" destId="{43B90D46-2F30-46ED-8AD5-00925FB7223A}" srcOrd="1" destOrd="0" presId="urn:microsoft.com/office/officeart/2005/8/layout/hierarchy4#2"/>
    <dgm:cxn modelId="{3EE6D8D7-FD84-4EED-A20F-59A09208BF0C}" type="presParOf" srcId="{4A9763C1-EDA1-45C9-8C0D-0D8BCFBFE4CE}" destId="{5265AFDA-E228-4DDC-9FDB-99B5739E8799}" srcOrd="2" destOrd="0" presId="urn:microsoft.com/office/officeart/2005/8/layout/hierarchy4#2"/>
    <dgm:cxn modelId="{F4690952-6172-4D4A-91E3-BC8274EDD716}" type="presParOf" srcId="{C5AC6143-59D1-4B00-BB54-9411E2A2B7A8}" destId="{34141CC7-894D-4C91-ABB5-790C952BBCF1}" srcOrd="1" destOrd="0" presId="urn:microsoft.com/office/officeart/2005/8/layout/hierarchy4#2"/>
    <dgm:cxn modelId="{96019F26-5D72-4F37-8160-9C4CFF4B957B}" type="presParOf" srcId="{C5AC6143-59D1-4B00-BB54-9411E2A2B7A8}" destId="{4DBD85E0-526A-433E-AA20-844244992F90}" srcOrd="2" destOrd="0" presId="urn:microsoft.com/office/officeart/2005/8/layout/hierarchy4#2"/>
    <dgm:cxn modelId="{8891F0A6-DA0F-49AF-922A-70CCE71FCEA3}" type="presParOf" srcId="{4DBD85E0-526A-433E-AA20-844244992F90}" destId="{D1C32F7D-B459-45E7-8599-1C37444288A4}" srcOrd="0" destOrd="0" presId="urn:microsoft.com/office/officeart/2005/8/layout/hierarchy4#2"/>
    <dgm:cxn modelId="{4A7EFEB0-AB21-43A9-8047-267F4959590E}" type="presParOf" srcId="{4DBD85E0-526A-433E-AA20-844244992F90}" destId="{5D2D5C49-3FCA-409B-A2C5-D92FC98F2CAA}" srcOrd="1" destOrd="0" presId="urn:microsoft.com/office/officeart/2005/8/layout/hierarchy4#2"/>
    <dgm:cxn modelId="{219C9046-34D0-4565-9364-EAC61799F9E6}" type="presParOf" srcId="{4DBD85E0-526A-433E-AA20-844244992F90}" destId="{626C0D09-BFC6-4CE1-B7D1-362C534ADE8D}" srcOrd="2" destOrd="0" presId="urn:microsoft.com/office/officeart/2005/8/layout/hierarchy4#2"/>
    <dgm:cxn modelId="{6C5C1E02-1299-49C7-872F-8287DF379E4A}" type="presParOf" srcId="{C5AC6143-59D1-4B00-BB54-9411E2A2B7A8}" destId="{446599AB-B680-4B28-82B7-0593C47118C8}" srcOrd="3" destOrd="0" presId="urn:microsoft.com/office/officeart/2005/8/layout/hierarchy4#2"/>
    <dgm:cxn modelId="{7AC9D9C0-6317-4A53-BE71-FE8B18E4C752}" type="presParOf" srcId="{C5AC6143-59D1-4B00-BB54-9411E2A2B7A8}" destId="{65C5EE98-B3C9-4E5C-8CBF-883A24D98EC7}" srcOrd="4" destOrd="0" presId="urn:microsoft.com/office/officeart/2005/8/layout/hierarchy4#2"/>
    <dgm:cxn modelId="{DF4BC8DB-D4B4-46EB-93E5-D8552B3B3610}" type="presParOf" srcId="{65C5EE98-B3C9-4E5C-8CBF-883A24D98EC7}" destId="{5C53023D-DA3B-429C-A637-D4C76DD550B7}" srcOrd="0" destOrd="0" presId="urn:microsoft.com/office/officeart/2005/8/layout/hierarchy4#2"/>
    <dgm:cxn modelId="{14EF1D38-7B7B-462E-8BC2-0E34218B98F8}" type="presParOf" srcId="{65C5EE98-B3C9-4E5C-8CBF-883A24D98EC7}" destId="{8D10DD1F-A51D-4898-B8C6-0BEA1FF0195A}" srcOrd="1" destOrd="0" presId="urn:microsoft.com/office/officeart/2005/8/layout/hierarchy4#2"/>
    <dgm:cxn modelId="{6687DFC8-4AC2-487D-AA9A-AFE7D7D5A5C9}" type="presParOf" srcId="{65C5EE98-B3C9-4E5C-8CBF-883A24D98EC7}" destId="{58BE194D-6F64-4005-9BF5-B80B19E05BEF}" srcOrd="2" destOrd="0" presId="urn:microsoft.com/office/officeart/2005/8/layout/hierarchy4#2"/>
    <dgm:cxn modelId="{EAAD7E73-6EF3-466E-97AA-12164421233E}" type="presParOf" srcId="{C5AC6143-59D1-4B00-BB54-9411E2A2B7A8}" destId="{D7003DC4-A656-4909-B2FF-FAA6419ACEC7}" srcOrd="5" destOrd="0" presId="urn:microsoft.com/office/officeart/2005/8/layout/hierarchy4#2"/>
    <dgm:cxn modelId="{DC1EB5EE-F5BA-41C3-8191-27BADCD1BB7A}" type="presParOf" srcId="{C5AC6143-59D1-4B00-BB54-9411E2A2B7A8}" destId="{12A9463C-744C-4DE4-8E88-C6444D940494}" srcOrd="6" destOrd="0" presId="urn:microsoft.com/office/officeart/2005/8/layout/hierarchy4#2"/>
    <dgm:cxn modelId="{DB962820-7B3A-4258-9470-100E76205597}" type="presParOf" srcId="{12A9463C-744C-4DE4-8E88-C6444D940494}" destId="{71888359-F0DC-489E-B35A-9F5289C4BFFD}" srcOrd="0" destOrd="0" presId="urn:microsoft.com/office/officeart/2005/8/layout/hierarchy4#2"/>
    <dgm:cxn modelId="{75F989C3-E383-49B5-AB08-4EBD70433C5C}" type="presParOf" srcId="{12A9463C-744C-4DE4-8E88-C6444D940494}" destId="{4D76A402-D8DD-43C1-A7CD-A27840BCC8B9}" srcOrd="1" destOrd="0" presId="urn:microsoft.com/office/officeart/2005/8/layout/hierarchy4#2"/>
    <dgm:cxn modelId="{E65C8640-A196-4D2E-8714-46C755B07BDC}" type="presParOf" srcId="{12A9463C-744C-4DE4-8E88-C6444D940494}" destId="{856176A2-0199-4FA6-AC46-6B8D767AB282}" srcOrd="2" destOrd="0" presId="urn:microsoft.com/office/officeart/2005/8/layout/hierarchy4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676F5A-B9AB-45BA-98C8-F51D30983F5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2A5FF68-2D74-4590-B7E3-A806DEAE93BC}">
      <dgm:prSet phldrT="[Testo]" custT="1"/>
      <dgm:spPr/>
      <dgm:t>
        <a:bodyPr/>
        <a:lstStyle/>
        <a:p>
          <a:pPr rtl="1"/>
          <a:endParaRPr lang="ar-QA" sz="1400" b="1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rtl="1"/>
          <a:endParaRPr lang="ar-QA" sz="1400" b="1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rtl="1"/>
          <a:r>
            <a:rPr lang="ar-QA" sz="1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حاجات تحقيق</a:t>
          </a:r>
        </a:p>
        <a:p>
          <a:r>
            <a:rPr lang="ar-QA" sz="1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 الذات </a:t>
          </a:r>
          <a:endParaRPr lang="fr-FR" sz="1400" b="1" dirty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C79ECF79-E809-495A-8AE6-76BA3E6182DC}" type="parTrans" cxnId="{68A2E596-39F1-4208-BA2E-ACC0184C458D}">
      <dgm:prSet/>
      <dgm:spPr/>
      <dgm:t>
        <a:bodyPr/>
        <a:lstStyle/>
        <a:p>
          <a:endParaRPr lang="fr-FR" sz="1200"/>
        </a:p>
      </dgm:t>
    </dgm:pt>
    <dgm:pt modelId="{262FDAF3-8619-4193-B9F6-8B37222901CF}" type="sibTrans" cxnId="{68A2E596-39F1-4208-BA2E-ACC0184C458D}">
      <dgm:prSet/>
      <dgm:spPr/>
      <dgm:t>
        <a:bodyPr/>
        <a:lstStyle/>
        <a:p>
          <a:endParaRPr lang="fr-FR" sz="1200"/>
        </a:p>
      </dgm:t>
    </dgm:pt>
    <dgm:pt modelId="{DDDAA4A2-89E4-427A-B2E1-7CFAFF78E863}">
      <dgm:prSet phldrT="[Testo]" custT="1"/>
      <dgm:spPr/>
      <dgm:t>
        <a:bodyPr/>
        <a:lstStyle/>
        <a:p>
          <a:pPr rtl="1"/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الحاجة الى التقدير 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50209F9-E6C4-4E6C-BC89-B3E229E3593C}" type="parTrans" cxnId="{D6D0F4B0-E9AD-449F-9AC8-C62B59BAD2E1}">
      <dgm:prSet/>
      <dgm:spPr/>
      <dgm:t>
        <a:bodyPr/>
        <a:lstStyle/>
        <a:p>
          <a:endParaRPr lang="fr-FR" sz="1200"/>
        </a:p>
      </dgm:t>
    </dgm:pt>
    <dgm:pt modelId="{4A1A960E-CA62-435F-AA61-9794D212FDE9}" type="sibTrans" cxnId="{D6D0F4B0-E9AD-449F-9AC8-C62B59BAD2E1}">
      <dgm:prSet/>
      <dgm:spPr/>
      <dgm:t>
        <a:bodyPr/>
        <a:lstStyle/>
        <a:p>
          <a:endParaRPr lang="fr-FR" sz="1200"/>
        </a:p>
      </dgm:t>
    </dgm:pt>
    <dgm:pt modelId="{2D94DA3C-8851-4FDE-BE00-940BCADDA52E}">
      <dgm:prSet phldrT="[Testo]"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 الفسيولوجية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557D683-72F3-4765-ABD9-579DFC349FC8}" type="parTrans" cxnId="{70A5169A-3ACF-4036-AE8A-A411D353855C}">
      <dgm:prSet/>
      <dgm:spPr/>
      <dgm:t>
        <a:bodyPr/>
        <a:lstStyle/>
        <a:p>
          <a:endParaRPr lang="fr-FR" sz="1200"/>
        </a:p>
      </dgm:t>
    </dgm:pt>
    <dgm:pt modelId="{9CECE94C-7440-4377-A3B5-81CAD040F5F6}" type="sibTrans" cxnId="{70A5169A-3ACF-4036-AE8A-A411D353855C}">
      <dgm:prSet/>
      <dgm:spPr/>
      <dgm:t>
        <a:bodyPr/>
        <a:lstStyle/>
        <a:p>
          <a:endParaRPr lang="fr-FR" sz="1200"/>
        </a:p>
      </dgm:t>
    </dgm:pt>
    <dgm:pt modelId="{106A307E-E9D6-46B1-A3DC-BF833B9015FF}">
      <dgm:prSet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</a:t>
          </a:r>
          <a:r>
            <a:rPr lang="ar-QA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الاجتماعية </a:t>
          </a:r>
          <a:endParaRPr lang="fr-FR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189BF2D-7231-4D0E-B60F-ED2A418326F7}" type="parTrans" cxnId="{6F39F33D-4A89-4C41-AC8B-9CAD3E8C59A0}">
      <dgm:prSet/>
      <dgm:spPr/>
      <dgm:t>
        <a:bodyPr/>
        <a:lstStyle/>
        <a:p>
          <a:endParaRPr lang="fr-FR" sz="1200"/>
        </a:p>
      </dgm:t>
    </dgm:pt>
    <dgm:pt modelId="{61A4C590-14D6-473D-9378-7EACB90E849B}" type="sibTrans" cxnId="{6F39F33D-4A89-4C41-AC8B-9CAD3E8C59A0}">
      <dgm:prSet/>
      <dgm:spPr/>
      <dgm:t>
        <a:bodyPr/>
        <a:lstStyle/>
        <a:p>
          <a:endParaRPr lang="fr-FR" sz="1200"/>
        </a:p>
      </dgm:t>
    </dgm:pt>
    <dgm:pt modelId="{DB7AE837-22FF-419D-85A9-8CC74CA03EB8}">
      <dgm:prSet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حاجات الامان 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62671471-6766-4954-938F-686E71955077}" type="parTrans" cxnId="{2FB219E9-C995-496D-8D27-6522698E20F1}">
      <dgm:prSet/>
      <dgm:spPr/>
      <dgm:t>
        <a:bodyPr/>
        <a:lstStyle/>
        <a:p>
          <a:endParaRPr lang="fr-FR" sz="1200"/>
        </a:p>
      </dgm:t>
    </dgm:pt>
    <dgm:pt modelId="{F73FE9C1-61F9-427A-BDE0-8125957D5F72}" type="sibTrans" cxnId="{2FB219E9-C995-496D-8D27-6522698E20F1}">
      <dgm:prSet/>
      <dgm:spPr/>
      <dgm:t>
        <a:bodyPr/>
        <a:lstStyle/>
        <a:p>
          <a:endParaRPr lang="fr-FR" sz="1200"/>
        </a:p>
      </dgm:t>
    </dgm:pt>
    <dgm:pt modelId="{C8426911-F702-4CDE-A5DF-FFC5FD050BAD}" type="pres">
      <dgm:prSet presAssocID="{CB676F5A-B9AB-45BA-98C8-F51D30983F56}" presName="Name0" presStyleCnt="0">
        <dgm:presLayoutVars>
          <dgm:dir/>
          <dgm:animLvl val="lvl"/>
          <dgm:resizeHandles val="exact"/>
        </dgm:presLayoutVars>
      </dgm:prSet>
      <dgm:spPr/>
    </dgm:pt>
    <dgm:pt modelId="{7A4FEA94-EB26-484B-BDAF-19283DA86FE6}" type="pres">
      <dgm:prSet presAssocID="{42A5FF68-2D74-4590-B7E3-A806DEAE93BC}" presName="Name8" presStyleCnt="0"/>
      <dgm:spPr/>
    </dgm:pt>
    <dgm:pt modelId="{A97EA8E8-6444-4B05-8DBB-73DD860D1F60}" type="pres">
      <dgm:prSet presAssocID="{42A5FF68-2D74-4590-B7E3-A806DEAE93BC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D40D3F-8F22-4D9D-950B-87863080DBEB}" type="pres">
      <dgm:prSet presAssocID="{42A5FF68-2D74-4590-B7E3-A806DEAE93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0E87EA-924B-4ED0-BCC8-896DB95F7079}" type="pres">
      <dgm:prSet presAssocID="{DDDAA4A2-89E4-427A-B2E1-7CFAFF78E863}" presName="Name8" presStyleCnt="0"/>
      <dgm:spPr/>
    </dgm:pt>
    <dgm:pt modelId="{AFF8B892-814A-4491-BD02-D5DB667AE6A8}" type="pres">
      <dgm:prSet presAssocID="{DDDAA4A2-89E4-427A-B2E1-7CFAFF78E86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A631BF-ABDA-4D47-878B-AA3F16586532}" type="pres">
      <dgm:prSet presAssocID="{DDDAA4A2-89E4-427A-B2E1-7CFAFF78E86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325D4B-FF8C-48D5-B858-A638E71ABE3F}" type="pres">
      <dgm:prSet presAssocID="{106A307E-E9D6-46B1-A3DC-BF833B9015FF}" presName="Name8" presStyleCnt="0"/>
      <dgm:spPr/>
    </dgm:pt>
    <dgm:pt modelId="{A0700E7A-8FAD-468A-B81D-6C59C0D4A614}" type="pres">
      <dgm:prSet presAssocID="{106A307E-E9D6-46B1-A3DC-BF833B9015FF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4945C27-99F9-4FE7-899E-8D8E4E2C0BFF}" type="pres">
      <dgm:prSet presAssocID="{106A307E-E9D6-46B1-A3DC-BF833B9015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9343E8-09CB-4174-A883-CD643AD07625}" type="pres">
      <dgm:prSet presAssocID="{DB7AE837-22FF-419D-85A9-8CC74CA03EB8}" presName="Name8" presStyleCnt="0"/>
      <dgm:spPr/>
    </dgm:pt>
    <dgm:pt modelId="{2DB10C12-C021-4D7D-9689-9E928ACCDA90}" type="pres">
      <dgm:prSet presAssocID="{DB7AE837-22FF-419D-85A9-8CC74CA03EB8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935F09-1801-4BC2-A561-512112AAE66F}" type="pres">
      <dgm:prSet presAssocID="{DB7AE837-22FF-419D-85A9-8CC74CA03E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F28AE9-92B1-4EB2-9F68-8CDD2690AF72}" type="pres">
      <dgm:prSet presAssocID="{2D94DA3C-8851-4FDE-BE00-940BCADDA52E}" presName="Name8" presStyleCnt="0"/>
      <dgm:spPr/>
    </dgm:pt>
    <dgm:pt modelId="{76D43AE4-48F4-4623-989F-CCC0C8F2BD48}" type="pres">
      <dgm:prSet presAssocID="{2D94DA3C-8851-4FDE-BE00-940BCADDA52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0BB0D3-9DDC-4CA8-9C69-63FD9495F082}" type="pres">
      <dgm:prSet presAssocID="{2D94DA3C-8851-4FDE-BE00-940BCADDA52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F39F33D-4A89-4C41-AC8B-9CAD3E8C59A0}" srcId="{CB676F5A-B9AB-45BA-98C8-F51D30983F56}" destId="{106A307E-E9D6-46B1-A3DC-BF833B9015FF}" srcOrd="2" destOrd="0" parTransId="{5189BF2D-7231-4D0E-B60F-ED2A418326F7}" sibTransId="{61A4C590-14D6-473D-9378-7EACB90E849B}"/>
    <dgm:cxn modelId="{68A2E596-39F1-4208-BA2E-ACC0184C458D}" srcId="{CB676F5A-B9AB-45BA-98C8-F51D30983F56}" destId="{42A5FF68-2D74-4590-B7E3-A806DEAE93BC}" srcOrd="0" destOrd="0" parTransId="{C79ECF79-E809-495A-8AE6-76BA3E6182DC}" sibTransId="{262FDAF3-8619-4193-B9F6-8B37222901CF}"/>
    <dgm:cxn modelId="{2FB219E9-C995-496D-8D27-6522698E20F1}" srcId="{CB676F5A-B9AB-45BA-98C8-F51D30983F56}" destId="{DB7AE837-22FF-419D-85A9-8CC74CA03EB8}" srcOrd="3" destOrd="0" parTransId="{62671471-6766-4954-938F-686E71955077}" sibTransId="{F73FE9C1-61F9-427A-BDE0-8125957D5F72}"/>
    <dgm:cxn modelId="{70A5169A-3ACF-4036-AE8A-A411D353855C}" srcId="{CB676F5A-B9AB-45BA-98C8-F51D30983F56}" destId="{2D94DA3C-8851-4FDE-BE00-940BCADDA52E}" srcOrd="4" destOrd="0" parTransId="{0557D683-72F3-4765-ABD9-579DFC349FC8}" sibTransId="{9CECE94C-7440-4377-A3B5-81CAD040F5F6}"/>
    <dgm:cxn modelId="{9C4026CF-F640-4C57-A3B4-BB1D49D6E360}" type="presOf" srcId="{DDDAA4A2-89E4-427A-B2E1-7CFAFF78E863}" destId="{AFF8B892-814A-4491-BD02-D5DB667AE6A8}" srcOrd="0" destOrd="0" presId="urn:microsoft.com/office/officeart/2005/8/layout/pyramid1"/>
    <dgm:cxn modelId="{0766BF31-D55F-4F39-95DD-66BDDFE6996E}" type="presOf" srcId="{CB676F5A-B9AB-45BA-98C8-F51D30983F56}" destId="{C8426911-F702-4CDE-A5DF-FFC5FD050BAD}" srcOrd="0" destOrd="0" presId="urn:microsoft.com/office/officeart/2005/8/layout/pyramid1"/>
    <dgm:cxn modelId="{7013EAAD-09BF-4C0B-BC2B-A07863F1F1EF}" type="presOf" srcId="{2D94DA3C-8851-4FDE-BE00-940BCADDA52E}" destId="{76D43AE4-48F4-4623-989F-CCC0C8F2BD48}" srcOrd="0" destOrd="0" presId="urn:microsoft.com/office/officeart/2005/8/layout/pyramid1"/>
    <dgm:cxn modelId="{EBD654D8-E924-4125-9335-E6B3FD442DCF}" type="presOf" srcId="{106A307E-E9D6-46B1-A3DC-BF833B9015FF}" destId="{84945C27-99F9-4FE7-899E-8D8E4E2C0BFF}" srcOrd="1" destOrd="0" presId="urn:microsoft.com/office/officeart/2005/8/layout/pyramid1"/>
    <dgm:cxn modelId="{DD652ABF-9F84-4B92-BF7E-EF837E8139BE}" type="presOf" srcId="{DB7AE837-22FF-419D-85A9-8CC74CA03EB8}" destId="{4A935F09-1801-4BC2-A561-512112AAE66F}" srcOrd="1" destOrd="0" presId="urn:microsoft.com/office/officeart/2005/8/layout/pyramid1"/>
    <dgm:cxn modelId="{683C5CFD-2231-4FFD-A93F-46A110B055CD}" type="presOf" srcId="{42A5FF68-2D74-4590-B7E3-A806DEAE93BC}" destId="{A97EA8E8-6444-4B05-8DBB-73DD860D1F60}" srcOrd="0" destOrd="0" presId="urn:microsoft.com/office/officeart/2005/8/layout/pyramid1"/>
    <dgm:cxn modelId="{D6D0F4B0-E9AD-449F-9AC8-C62B59BAD2E1}" srcId="{CB676F5A-B9AB-45BA-98C8-F51D30983F56}" destId="{DDDAA4A2-89E4-427A-B2E1-7CFAFF78E863}" srcOrd="1" destOrd="0" parTransId="{E50209F9-E6C4-4E6C-BC89-B3E229E3593C}" sibTransId="{4A1A960E-CA62-435F-AA61-9794D212FDE9}"/>
    <dgm:cxn modelId="{E493B151-1D3F-4257-BAAF-F6424DC83262}" type="presOf" srcId="{DB7AE837-22FF-419D-85A9-8CC74CA03EB8}" destId="{2DB10C12-C021-4D7D-9689-9E928ACCDA90}" srcOrd="0" destOrd="0" presId="urn:microsoft.com/office/officeart/2005/8/layout/pyramid1"/>
    <dgm:cxn modelId="{789886B6-7DF3-488B-BE13-EDCA1D6BE9D8}" type="presOf" srcId="{106A307E-E9D6-46B1-A3DC-BF833B9015FF}" destId="{A0700E7A-8FAD-468A-B81D-6C59C0D4A614}" srcOrd="0" destOrd="0" presId="urn:microsoft.com/office/officeart/2005/8/layout/pyramid1"/>
    <dgm:cxn modelId="{92ED55A5-21A0-45FD-9BF6-B6EFEE6E5954}" type="presOf" srcId="{2D94DA3C-8851-4FDE-BE00-940BCADDA52E}" destId="{C70BB0D3-9DDC-4CA8-9C69-63FD9495F082}" srcOrd="1" destOrd="0" presId="urn:microsoft.com/office/officeart/2005/8/layout/pyramid1"/>
    <dgm:cxn modelId="{39FC266E-2B00-49B2-A631-79B372B15914}" type="presOf" srcId="{DDDAA4A2-89E4-427A-B2E1-7CFAFF78E863}" destId="{B2A631BF-ABDA-4D47-878B-AA3F16586532}" srcOrd="1" destOrd="0" presId="urn:microsoft.com/office/officeart/2005/8/layout/pyramid1"/>
    <dgm:cxn modelId="{0B3C938B-9EC9-40D3-B94C-9B89F2C13ABB}" type="presOf" srcId="{42A5FF68-2D74-4590-B7E3-A806DEAE93BC}" destId="{A1D40D3F-8F22-4D9D-950B-87863080DBEB}" srcOrd="1" destOrd="0" presId="urn:microsoft.com/office/officeart/2005/8/layout/pyramid1"/>
    <dgm:cxn modelId="{8C03B0FC-243F-4C87-817A-6C81B72F314C}" type="presParOf" srcId="{C8426911-F702-4CDE-A5DF-FFC5FD050BAD}" destId="{7A4FEA94-EB26-484B-BDAF-19283DA86FE6}" srcOrd="0" destOrd="0" presId="urn:microsoft.com/office/officeart/2005/8/layout/pyramid1"/>
    <dgm:cxn modelId="{2131D559-E9CE-489F-B50D-9A4C01E5C090}" type="presParOf" srcId="{7A4FEA94-EB26-484B-BDAF-19283DA86FE6}" destId="{A97EA8E8-6444-4B05-8DBB-73DD860D1F60}" srcOrd="0" destOrd="0" presId="urn:microsoft.com/office/officeart/2005/8/layout/pyramid1"/>
    <dgm:cxn modelId="{25A143C2-BD2F-40F5-BADA-F92840752B63}" type="presParOf" srcId="{7A4FEA94-EB26-484B-BDAF-19283DA86FE6}" destId="{A1D40D3F-8F22-4D9D-950B-87863080DBEB}" srcOrd="1" destOrd="0" presId="urn:microsoft.com/office/officeart/2005/8/layout/pyramid1"/>
    <dgm:cxn modelId="{54B7A28C-C7A8-4C1B-BADB-607A778BC173}" type="presParOf" srcId="{C8426911-F702-4CDE-A5DF-FFC5FD050BAD}" destId="{7B0E87EA-924B-4ED0-BCC8-896DB95F7079}" srcOrd="1" destOrd="0" presId="urn:microsoft.com/office/officeart/2005/8/layout/pyramid1"/>
    <dgm:cxn modelId="{6EBAC481-6872-48B7-8D5A-89E1985F155E}" type="presParOf" srcId="{7B0E87EA-924B-4ED0-BCC8-896DB95F7079}" destId="{AFF8B892-814A-4491-BD02-D5DB667AE6A8}" srcOrd="0" destOrd="0" presId="urn:microsoft.com/office/officeart/2005/8/layout/pyramid1"/>
    <dgm:cxn modelId="{47BC52FF-1D58-445E-8641-DEE7C1CF20C8}" type="presParOf" srcId="{7B0E87EA-924B-4ED0-BCC8-896DB95F7079}" destId="{B2A631BF-ABDA-4D47-878B-AA3F16586532}" srcOrd="1" destOrd="0" presId="urn:microsoft.com/office/officeart/2005/8/layout/pyramid1"/>
    <dgm:cxn modelId="{69453242-A054-45A5-BCB7-AC43F3387CD1}" type="presParOf" srcId="{C8426911-F702-4CDE-A5DF-FFC5FD050BAD}" destId="{48325D4B-FF8C-48D5-B858-A638E71ABE3F}" srcOrd="2" destOrd="0" presId="urn:microsoft.com/office/officeart/2005/8/layout/pyramid1"/>
    <dgm:cxn modelId="{EBA02B9C-A6FA-4CD9-8460-17F24CDD5A6E}" type="presParOf" srcId="{48325D4B-FF8C-48D5-B858-A638E71ABE3F}" destId="{A0700E7A-8FAD-468A-B81D-6C59C0D4A614}" srcOrd="0" destOrd="0" presId="urn:microsoft.com/office/officeart/2005/8/layout/pyramid1"/>
    <dgm:cxn modelId="{91F3D90C-D6AC-4485-85BA-10215554737B}" type="presParOf" srcId="{48325D4B-FF8C-48D5-B858-A638E71ABE3F}" destId="{84945C27-99F9-4FE7-899E-8D8E4E2C0BFF}" srcOrd="1" destOrd="0" presId="urn:microsoft.com/office/officeart/2005/8/layout/pyramid1"/>
    <dgm:cxn modelId="{AB580A74-EFB2-46D5-AF18-D32AC0D3E998}" type="presParOf" srcId="{C8426911-F702-4CDE-A5DF-FFC5FD050BAD}" destId="{189343E8-09CB-4174-A883-CD643AD07625}" srcOrd="3" destOrd="0" presId="urn:microsoft.com/office/officeart/2005/8/layout/pyramid1"/>
    <dgm:cxn modelId="{4F63CBD9-43D9-4711-9E72-289B973CE77C}" type="presParOf" srcId="{189343E8-09CB-4174-A883-CD643AD07625}" destId="{2DB10C12-C021-4D7D-9689-9E928ACCDA90}" srcOrd="0" destOrd="0" presId="urn:microsoft.com/office/officeart/2005/8/layout/pyramid1"/>
    <dgm:cxn modelId="{14408DB1-BA3B-40A6-B149-4CA36D667D43}" type="presParOf" srcId="{189343E8-09CB-4174-A883-CD643AD07625}" destId="{4A935F09-1801-4BC2-A561-512112AAE66F}" srcOrd="1" destOrd="0" presId="urn:microsoft.com/office/officeart/2005/8/layout/pyramid1"/>
    <dgm:cxn modelId="{43119908-5294-4555-9844-6CAA39A4FD7F}" type="presParOf" srcId="{C8426911-F702-4CDE-A5DF-FFC5FD050BAD}" destId="{67F28AE9-92B1-4EB2-9F68-8CDD2690AF72}" srcOrd="4" destOrd="0" presId="urn:microsoft.com/office/officeart/2005/8/layout/pyramid1"/>
    <dgm:cxn modelId="{E3D2524C-7915-48CB-BB03-C3E06D0C1A2F}" type="presParOf" srcId="{67F28AE9-92B1-4EB2-9F68-8CDD2690AF72}" destId="{76D43AE4-48F4-4623-989F-CCC0C8F2BD48}" srcOrd="0" destOrd="0" presId="urn:microsoft.com/office/officeart/2005/8/layout/pyramid1"/>
    <dgm:cxn modelId="{DC94318A-5708-4484-8C9F-73703BE4FE7D}" type="presParOf" srcId="{67F28AE9-92B1-4EB2-9F68-8CDD2690AF72}" destId="{C70BB0D3-9DDC-4CA8-9C69-63FD9495F08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9C4BAB-D6A7-468D-B07E-BB5310B681B1}">
      <dsp:nvSpPr>
        <dsp:cNvPr id="0" name=""/>
        <dsp:cNvSpPr/>
      </dsp:nvSpPr>
      <dsp:spPr>
        <a:xfrm>
          <a:off x="4111" y="550"/>
          <a:ext cx="8411877" cy="198730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890" tIns="262890" rIns="262890" bIns="262890" numCol="1" spcCol="1270" anchor="ctr" anchorCtr="0">
          <a:noAutofit/>
        </a:bodyPr>
        <a:lstStyle/>
        <a:p>
          <a:pPr lvl="0" algn="ctr" defTabSz="3067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6900" kern="1200" dirty="0" smtClean="0">
              <a:cs typeface="Simplified Arabic" pitchFamily="2" charset="-78"/>
            </a:rPr>
            <a:t>و</a:t>
          </a:r>
          <a:r>
            <a:rPr lang="ar-QA" sz="6900" kern="1200" dirty="0" smtClean="0">
              <a:cs typeface="Simplified Arabic" pitchFamily="2" charset="-78"/>
            </a:rPr>
            <a:t>ظ</a:t>
          </a:r>
          <a:r>
            <a:rPr lang="ar-DZ" sz="6900" kern="1200" dirty="0" smtClean="0">
              <a:cs typeface="Simplified Arabic" pitchFamily="2" charset="-78"/>
            </a:rPr>
            <a:t>ائف الإدارة</a:t>
          </a:r>
          <a:endParaRPr lang="fr-FR" sz="6900" kern="1200" dirty="0">
            <a:cs typeface="Simplified Arabic" pitchFamily="2" charset="-78"/>
          </a:endParaRPr>
        </a:p>
      </dsp:txBody>
      <dsp:txXfrm>
        <a:off x="4111" y="550"/>
        <a:ext cx="8411877" cy="1987305"/>
      </dsp:txXfrm>
    </dsp:sp>
    <dsp:sp modelId="{65D17466-8AE6-4EF6-80A3-4A2D022A1AF2}">
      <dsp:nvSpPr>
        <dsp:cNvPr id="0" name=""/>
        <dsp:cNvSpPr/>
      </dsp:nvSpPr>
      <dsp:spPr>
        <a:xfrm>
          <a:off x="0" y="2169578"/>
          <a:ext cx="1977694" cy="198730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4500" kern="1200" dirty="0" smtClean="0">
              <a:cs typeface="Simplified Arabic" pitchFamily="2" charset="-78"/>
            </a:rPr>
            <a:t>الرقابة</a:t>
          </a:r>
          <a:endParaRPr lang="fr-FR" sz="4500" kern="1200" dirty="0">
            <a:cs typeface="Simplified Arabic" pitchFamily="2" charset="-78"/>
          </a:endParaRPr>
        </a:p>
      </dsp:txBody>
      <dsp:txXfrm>
        <a:off x="0" y="2169578"/>
        <a:ext cx="1977694" cy="1987305"/>
      </dsp:txXfrm>
    </dsp:sp>
    <dsp:sp modelId="{D1C32F7D-B459-45E7-8599-1C37444288A4}">
      <dsp:nvSpPr>
        <dsp:cNvPr id="0" name=""/>
        <dsp:cNvSpPr/>
      </dsp:nvSpPr>
      <dsp:spPr>
        <a:xfrm>
          <a:off x="2149292" y="2186781"/>
          <a:ext cx="1977694" cy="198730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4500" kern="1200" dirty="0" smtClean="0">
              <a:cs typeface="Simplified Arabic" pitchFamily="2" charset="-78"/>
            </a:rPr>
            <a:t>ا</a:t>
          </a:r>
          <a:r>
            <a:rPr lang="ar-SA" sz="4500" kern="1200" dirty="0" smtClean="0">
              <a:cs typeface="Simplified Arabic" pitchFamily="2" charset="-78"/>
            </a:rPr>
            <a:t>لتوجيه</a:t>
          </a:r>
          <a:endParaRPr lang="fr-FR" sz="4500" kern="1200" dirty="0">
            <a:cs typeface="Simplified Arabic" pitchFamily="2" charset="-78"/>
          </a:endParaRPr>
        </a:p>
      </dsp:txBody>
      <dsp:txXfrm>
        <a:off x="2149292" y="2186781"/>
        <a:ext cx="1977694" cy="1987305"/>
      </dsp:txXfrm>
    </dsp:sp>
    <dsp:sp modelId="{5C53023D-DA3B-429C-A637-D4C76DD550B7}">
      <dsp:nvSpPr>
        <dsp:cNvPr id="0" name=""/>
        <dsp:cNvSpPr/>
      </dsp:nvSpPr>
      <dsp:spPr>
        <a:xfrm>
          <a:off x="4293113" y="2186781"/>
          <a:ext cx="1977694" cy="198730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4500" kern="1200" dirty="0" smtClean="0">
              <a:cs typeface="Simplified Arabic" pitchFamily="2" charset="-78"/>
            </a:rPr>
            <a:t>ال</a:t>
          </a:r>
          <a:r>
            <a:rPr lang="ar-QA" sz="4500" kern="1200" dirty="0" smtClean="0">
              <a:cs typeface="Simplified Arabic" pitchFamily="2" charset="-78"/>
            </a:rPr>
            <a:t>تنظيم</a:t>
          </a:r>
          <a:endParaRPr lang="fr-FR" sz="4500" kern="1200" dirty="0">
            <a:cs typeface="Simplified Arabic" pitchFamily="2" charset="-78"/>
          </a:endParaRPr>
        </a:p>
      </dsp:txBody>
      <dsp:txXfrm>
        <a:off x="4293113" y="2186781"/>
        <a:ext cx="1977694" cy="1987305"/>
      </dsp:txXfrm>
    </dsp:sp>
    <dsp:sp modelId="{71888359-F0DC-489E-B35A-9F5289C4BFFD}">
      <dsp:nvSpPr>
        <dsp:cNvPr id="0" name=""/>
        <dsp:cNvSpPr/>
      </dsp:nvSpPr>
      <dsp:spPr>
        <a:xfrm>
          <a:off x="6301739" y="2240212"/>
          <a:ext cx="1977694" cy="198730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4500" kern="1200" dirty="0" smtClean="0">
              <a:cs typeface="Simplified Arabic" pitchFamily="2" charset="-78"/>
            </a:rPr>
            <a:t>ال</a:t>
          </a:r>
          <a:r>
            <a:rPr lang="ar-QA" sz="4500" kern="1200" dirty="0" smtClean="0">
              <a:cs typeface="Simplified Arabic" pitchFamily="2" charset="-78"/>
            </a:rPr>
            <a:t>تخطيط</a:t>
          </a:r>
          <a:endParaRPr lang="fr-FR" sz="4500" kern="1200" dirty="0">
            <a:cs typeface="Simplified Arabic" pitchFamily="2" charset="-78"/>
          </a:endParaRPr>
        </a:p>
      </dsp:txBody>
      <dsp:txXfrm>
        <a:off x="6301739" y="2240212"/>
        <a:ext cx="1977694" cy="198730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7EA8E8-6444-4B05-8DBB-73DD860D1F60}">
      <dsp:nvSpPr>
        <dsp:cNvPr id="0" name=""/>
        <dsp:cNvSpPr/>
      </dsp:nvSpPr>
      <dsp:spPr>
        <a:xfrm>
          <a:off x="3047999" y="0"/>
          <a:ext cx="1524000" cy="966152"/>
        </a:xfrm>
        <a:prstGeom prst="trapezoid">
          <a:avLst>
            <a:gd name="adj" fmla="val 788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QA" sz="1400" b="1" kern="1200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QA" sz="1400" b="1" kern="1200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1400" b="1" kern="12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حاجات تحقيق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1400" b="1" kern="12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 الذات </a:t>
          </a:r>
          <a:endParaRPr lang="fr-FR" sz="1400" b="1" kern="1200" dirty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3047999" y="0"/>
        <a:ext cx="1524000" cy="966152"/>
      </dsp:txXfrm>
    </dsp:sp>
    <dsp:sp modelId="{AFF8B892-814A-4491-BD02-D5DB667AE6A8}">
      <dsp:nvSpPr>
        <dsp:cNvPr id="0" name=""/>
        <dsp:cNvSpPr/>
      </dsp:nvSpPr>
      <dsp:spPr>
        <a:xfrm>
          <a:off x="2285999" y="966152"/>
          <a:ext cx="3048000" cy="966152"/>
        </a:xfrm>
        <a:prstGeom prst="trapezoid">
          <a:avLst>
            <a:gd name="adj" fmla="val 788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الحاجة الى التقدير </a:t>
          </a:r>
          <a:endParaRPr lang="fr-FR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2819400" y="966152"/>
        <a:ext cx="1981200" cy="966152"/>
      </dsp:txXfrm>
    </dsp:sp>
    <dsp:sp modelId="{A0700E7A-8FAD-468A-B81D-6C59C0D4A614}">
      <dsp:nvSpPr>
        <dsp:cNvPr id="0" name=""/>
        <dsp:cNvSpPr/>
      </dsp:nvSpPr>
      <dsp:spPr>
        <a:xfrm>
          <a:off x="1523999" y="1932305"/>
          <a:ext cx="4572000" cy="966152"/>
        </a:xfrm>
        <a:prstGeom prst="trapezoid">
          <a:avLst>
            <a:gd name="adj" fmla="val 788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</a:t>
          </a:r>
          <a:r>
            <a:rPr lang="ar-QA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الاجتماعية </a:t>
          </a:r>
          <a:endParaRPr lang="fr-FR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2324099" y="1932305"/>
        <a:ext cx="2971800" cy="966152"/>
      </dsp:txXfrm>
    </dsp:sp>
    <dsp:sp modelId="{2DB10C12-C021-4D7D-9689-9E928ACCDA90}">
      <dsp:nvSpPr>
        <dsp:cNvPr id="0" name=""/>
        <dsp:cNvSpPr/>
      </dsp:nvSpPr>
      <dsp:spPr>
        <a:xfrm>
          <a:off x="761999" y="2898457"/>
          <a:ext cx="6096000" cy="966152"/>
        </a:xfrm>
        <a:prstGeom prst="trapezoid">
          <a:avLst>
            <a:gd name="adj" fmla="val 788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حاجات الامان </a:t>
          </a:r>
          <a:endParaRPr lang="fr-FR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828799" y="2898457"/>
        <a:ext cx="3962400" cy="966152"/>
      </dsp:txXfrm>
    </dsp:sp>
    <dsp:sp modelId="{76D43AE4-48F4-4623-989F-CCC0C8F2BD48}">
      <dsp:nvSpPr>
        <dsp:cNvPr id="0" name=""/>
        <dsp:cNvSpPr/>
      </dsp:nvSpPr>
      <dsp:spPr>
        <a:xfrm>
          <a:off x="0" y="3864610"/>
          <a:ext cx="7620000" cy="966152"/>
        </a:xfrm>
        <a:prstGeom prst="trapezoid">
          <a:avLst>
            <a:gd name="adj" fmla="val 788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Q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 الفسيولوجية</a:t>
          </a:r>
          <a:endParaRPr lang="fr-FR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333499" y="3864610"/>
        <a:ext cx="4953000" cy="96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#2" minVer="12.0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h" for="des" ptType="node" op="equ"/>
      <dgm:constr type="primFontSz" for="des" forName="txOne" val="100"/>
      <dgm:constr type="primFontSz" for="des" forName="txTwo" val="100"/>
      <dgm:constr type="primFontSz" for="des" forName="txTwo" refType="primFontSz" refFor="des" refForName="txOne" op="lte"/>
      <dgm:constr type="primFontSz" for="des" forName="txThree" val="100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100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horzOne" refType="w"/>
          <dgm:constr type="w" for="ch" forName="txOne" refType="w" refFor="ch" refForName="horzOne" op="equ"/>
          <dgm:constr type="h" for="ch" forName="txOne" refType="w" refFor="ch" refForName="txOne" fact="0.56"/>
          <dgm:constr type="userH" for="des" ptType="node" refType="h" refFor="ch" refForName="txOne" op="equ"/>
        </dgm:constrLst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2" fact="NaN" max="NaN"/>
          </dgm:ruleLst>
        </dgm:layoutNode>
        <dgm:layoutNode name="parTransOne">
          <dgm:alg type="sp"/>
          <dgm:shape xmlns:r="http://schemas.openxmlformats.org/officeDocument/2006/relationships" r:blip="">
            <dgm:adjLst/>
          </dgm:shape>
          <dgm:presOf/>
          <dgm:constrLst/>
        </dgm:layoutNode>
        <dgm:layoutNode name="horzOne">
          <dgm:choose name="Name5">
            <dgm:if name="Name6" func="var" arg="dir" op="equ" val="norm">
              <dgm:alg type="lin">
                <dgm:param type="linDir" val="fromL"/>
                <dgm:param type="nodeVertAlign" val="t"/>
              </dgm:alg>
            </dgm:if>
            <dgm:else name="Name7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vertTwo" refType="w"/>
          </dgm:constrLst>
          <dgm:forEach name="Name8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horzTwo" refType="w"/>
                <dgm:constr type="w" for="ch" forName="txTwo" refType="w" refFor="ch" refForName="horzTwo" op="equ"/>
              </dgm:constrLst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2" fact="NaN" max="NaN"/>
                </dgm:ruleLst>
              </dgm:layoutNode>
              <dgm:layoutNode name="parTransTwo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  <dgm:layoutNode name="horzTwo">
                <dgm:choose name="Name9">
                  <dgm:if name="Name10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1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vertThree" refType="w"/>
                </dgm:constrLst>
                <dgm:forEach name="Name12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horzThree" refType="w"/>
                      <dgm:constr type="w" for="ch" forName="txThree" refType="w" refFor="ch" refForName="horzThree" op="equ"/>
                    </dgm:constrLst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2" fact="NaN" max="NaN"/>
                      </dgm:ruleLst>
                    </dgm:layoutNode>
                    <dgm:layoutNode name="parTransThree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</dgm:layoutNode>
                    <dgm:layoutNode name="horzThree">
                      <dgm:choose name="Name13">
                        <dgm:if name="Name14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15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vertFour" refType="w"/>
                      </dgm:constr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horzFour" refType="w" op="equ"/>
                            <dgm:constr type="w" for="ch" forName="txFour" refType="w" refFor="ch" refForName="horzFour" op="equ"/>
                          </dgm:constrLst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2" fact="NaN" max="NaN"/>
                            </dgm:ruleLst>
                          </dgm:layoutNode>
                          <dgm:layoutNode name="parTransFour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</dgm:layoutNode>
                          <dgm:layoutNode name="horzFour">
                            <dgm:choose name="Name16">
                              <dgm:if name="Name17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18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vertFour" refType="w"/>
                            </dgm:constrLst>
                            <dgm:forEach name="Name19" ref="repeat"/>
                          </dgm:layoutNode>
                        </dgm:layoutNode>
                        <dgm:choose name="Name20">
                          <dgm:if name="Name21" axis="self" ptType="node" func="revPos" op="gte" val="2">
                            <dgm:forEach name="Name22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>
                                  <dgm:constr type="w" val="15"/>
                                </dgm:constrLst>
                              </dgm:layoutNode>
                            </dgm:forEach>
                          </dgm:if>
                          <dgm:else name="Name23"/>
                        </dgm:choose>
                      </dgm:forEach>
                    </dgm:layoutNode>
                  </dgm:layoutNode>
                  <dgm:choose name="Name24">
                    <dgm:if name="Name25" axis="self" ptType="node" func="revPos" op="gte" val="2">
                      <dgm:forEach name="Name26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val="15"/>
                          </dgm:constrLst>
                        </dgm:layoutNode>
                      </dgm:forEach>
                    </dgm:if>
                    <dgm:else name="Name27"/>
                  </dgm:choose>
                </dgm:forEach>
              </dgm:layoutNode>
            </dgm:layoutNode>
            <dgm:choose name="Name28">
              <dgm:if name="Name29" axis="self" ptType="node" func="revPos" op="gte" val="2">
                <dgm:forEach name="Name30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val="15"/>
                    </dgm:constrLst>
                  </dgm:layoutNode>
                </dgm:forEach>
              </dgm:if>
              <dgm:else name="Name31"/>
            </dgm:choose>
          </dgm:forEach>
        </dgm:layoutNode>
      </dgm:layoutNode>
      <dgm:choose name="Name32">
        <dgm:if name="Name33" axis="self" ptType="node" func="revPos" op="gte" val="2">
          <dgm:forEach name="Name34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>
                <dgm:constr type="w" val="15"/>
              </dgm:constrLst>
            </dgm:layoutNode>
          </dgm:forEach>
        </dgm:if>
        <dgm:else name="Name3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3-D Style 5"/>
  <dgm:desc val="3-D Style 5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3A18D0-D1E6-47F9-88C2-2DE0A1924C63}" type="datetimeFigureOut">
              <a:rPr lang="en-US"/>
              <a:pPr>
                <a:defRPr/>
              </a:pPr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5D8EB66-E46F-47A6-A261-F5DA040A826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637E6-00D8-4566-9C42-0A5409DEBE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BA083-EC54-483B-BBE7-B83725F5F48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54F1-D350-41AC-A6D5-F1191B53736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53E77-D87E-4CDE-894F-72C166BB109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0BDC4-0382-4CCA-A422-F6137A9A886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081C1-1BF2-4166-B5D4-B36D70BBC0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CE8D5-E241-48FB-8784-B2FD4ED1DDF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2B188-1A7D-463E-B83C-DFEE1213AA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746C7-D18A-4559-B5BC-A7D29089870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9BEC2-9DE7-4F2E-BA59-5268097669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9A4D7-31E1-40E3-8CA2-867E96C983F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A4CF202-CB83-4C50-A368-A6D83C4DAF8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890" r:id="rId3"/>
    <p:sldLayoutId id="214748390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medina.com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9333F3-28CF-4256-8739-A78613C01582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240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اسم </a:t>
            </a:r>
            <a:r>
              <a:rPr lang="ar-EG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المقرر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محمد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الدوغان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2094697B-77DA-4326-A8D5-F9E8D45EC51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295400" y="2133600"/>
            <a:ext cx="7239000" cy="1470025"/>
          </a:xfrm>
        </p:spPr>
        <p:txBody>
          <a:bodyPr/>
          <a:lstStyle/>
          <a:p>
            <a:pPr rtl="1">
              <a:defRPr/>
            </a:pP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المحاضرة الرابعة عشرة</a:t>
            </a:r>
            <a:r>
              <a:rPr lang="ar-DZ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sz="4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752600"/>
          </a:xfrm>
        </p:spPr>
        <p:txBody>
          <a:bodyPr/>
          <a:lstStyle/>
          <a:p>
            <a:pPr rtl="1" eaLnBrk="1" hangingPunct="1">
              <a:defRPr/>
            </a:pPr>
            <a:endParaRPr lang="ar-SA" sz="4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rtl="1" eaLnBrk="1" hangingPunct="1">
              <a:defRPr/>
            </a:pPr>
            <a:r>
              <a:rPr lang="ar-SA" sz="44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مراجعةعامة</a:t>
            </a:r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للمقرر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D38EE0-6C88-49F8-B5E6-B3FFF85718A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الأولى: </a:t>
            </a:r>
            <a:r>
              <a:rPr lang="ar-DZ" b="1" dirty="0" smtClean="0"/>
              <a:t>مفاهيم </a:t>
            </a:r>
            <a:r>
              <a:rPr lang="ar-SA" b="1" dirty="0" smtClean="0"/>
              <a:t>عامة حول الإدارة</a:t>
            </a:r>
            <a:endParaRPr lang="ar-SA" dirty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371600"/>
            <a:ext cx="7315200" cy="4953000"/>
          </a:xfrm>
        </p:spPr>
        <p:txBody>
          <a:bodyPr/>
          <a:lstStyle/>
          <a:p>
            <a:pPr rtl="1">
              <a:defRPr/>
            </a:pPr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مفهوم الإدارة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وظائف الإدارة </a:t>
            </a:r>
            <a:endParaRPr lang="ar-SA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ar-SA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تعريف المدير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مستويات المدراء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ادوار المدير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مهارات المدير</a:t>
            </a:r>
            <a:endParaRPr lang="ar-SA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fr-FR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مفهوم المنظمة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buFontTx/>
              <a:buChar char="•"/>
              <a:defRPr/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أهم أنواع المنظمة</a:t>
            </a:r>
          </a:p>
          <a:p>
            <a:pPr>
              <a:defRPr/>
            </a:pPr>
            <a:endParaRPr lang="ar-SA" sz="2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717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982D08-103E-4918-BB59-07798A6D7981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تعريف الإدارة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34290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just" rtl="1">
              <a:defRPr/>
            </a:pPr>
            <a:r>
              <a:rPr lang="ar-SA" b="1" dirty="0" smtClean="0">
                <a:solidFill>
                  <a:schemeClr val="bg1"/>
                </a:solidFill>
              </a:rPr>
              <a:t>  </a:t>
            </a:r>
          </a:p>
          <a:p>
            <a:pPr algn="just" rtl="1">
              <a:defRPr/>
            </a:pPr>
            <a:r>
              <a:rPr lang="ar-SA" b="1" dirty="0" smtClean="0">
                <a:solidFill>
                  <a:schemeClr val="bg1"/>
                </a:solidFill>
              </a:rPr>
              <a:t>   هي عمليات فكرية تنعكس في الواقع العملي للمنظمات بشكل  ممارسات في مجال التخطيط  والتنظيم والتوجيه والرقابة للموارد البشرية والمادية والمعلوماتية وتؤدي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تحويل هذه الموارد إلى سلع وخدمات تنتج بشكل فاعل وكفؤ محققة الأهداف التي تم صياغتها مسبقا.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1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BA0033-9883-4E1F-9669-5CCA1ACF49B6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endParaRPr lang="ar-SA" smtClean="0">
              <a:solidFill>
                <a:schemeClr val="bg1"/>
              </a:solidFill>
              <a:cs typeface="Arial" pitchFamily="34" charset="0"/>
            </a:endParaRPr>
          </a:p>
          <a:p>
            <a:endParaRPr lang="en-US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smtClean="0">
                <a:solidFill>
                  <a:schemeClr val="bg1"/>
                </a:solidFill>
                <a:cs typeface="Arial" pitchFamily="34" charset="0"/>
              </a:rPr>
              <a:t>		</a:t>
            </a:r>
            <a:endParaRPr lang="ar-SA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219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775F362-11F4-4B3B-995E-885C2332F045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2294" name="مستطيل 5"/>
          <p:cNvSpPr>
            <a:spLocks noChangeArrowheads="1"/>
          </p:cNvSpPr>
          <p:nvPr/>
        </p:nvSpPr>
        <p:spPr bwMode="auto">
          <a:xfrm>
            <a:off x="5257800" y="3886200"/>
            <a:ext cx="2282825" cy="461963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400" b="1" dirty="0">
                <a:solidFill>
                  <a:schemeClr val="bg1"/>
                </a:solidFill>
              </a:rPr>
              <a:t>لها أربعة وظائف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2295" name="مستطيل 6"/>
          <p:cNvSpPr>
            <a:spLocks noChangeArrowheads="1"/>
          </p:cNvSpPr>
          <p:nvPr/>
        </p:nvSpPr>
        <p:spPr bwMode="auto">
          <a:xfrm>
            <a:off x="2667000" y="3886200"/>
            <a:ext cx="2366963" cy="461963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2400" b="1" dirty="0">
                <a:solidFill>
                  <a:schemeClr val="bg1"/>
                </a:solidFill>
              </a:rPr>
              <a:t>تهتم بتحقيق الأهداف 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مستطيل 5"/>
          <p:cNvSpPr>
            <a:spLocks noChangeArrowheads="1"/>
          </p:cNvSpPr>
          <p:nvPr/>
        </p:nvSpPr>
        <p:spPr bwMode="auto">
          <a:xfrm>
            <a:off x="3810000" y="1752600"/>
            <a:ext cx="2743200" cy="1200150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7200" b="1" dirty="0">
                <a:solidFill>
                  <a:schemeClr val="bg1"/>
                </a:solidFill>
              </a:rPr>
              <a:t>الإدارة </a:t>
            </a:r>
            <a:endParaRPr lang="fr-FR" sz="7200" b="1" dirty="0">
              <a:solidFill>
                <a:schemeClr val="bg1"/>
              </a:solidFill>
            </a:endParaRPr>
          </a:p>
        </p:txBody>
      </p:sp>
      <p:sp>
        <p:nvSpPr>
          <p:cNvPr id="9" name="سهم للأسفل 8"/>
          <p:cNvSpPr/>
          <p:nvPr/>
        </p:nvSpPr>
        <p:spPr>
          <a:xfrm>
            <a:off x="3657600" y="3048000"/>
            <a:ext cx="838200" cy="8382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سهم للأسفل 9"/>
          <p:cNvSpPr/>
          <p:nvPr/>
        </p:nvSpPr>
        <p:spPr>
          <a:xfrm>
            <a:off x="5867400" y="3048000"/>
            <a:ext cx="838200" cy="8382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8"/>
          <p:cNvGraphicFramePr>
            <a:graphicFrameLocks noGrp="1"/>
          </p:cNvGraphicFramePr>
          <p:nvPr>
            <p:ph idx="1"/>
          </p:nvPr>
        </p:nvGraphicFramePr>
        <p:xfrm>
          <a:off x="495300" y="1752600"/>
          <a:ext cx="84201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3" name="عنصر نائب لرقم الشريحة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9B6EA8-29B1-4BDA-A0AD-54F9FA4D5118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</a:br>
            <a:r>
              <a:rPr lang="ar-DZ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المهارات الضرورية للمديرين 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/>
            </a:r>
            <a:b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</a:b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276600"/>
          </a:xfrm>
        </p:spPr>
        <p:txBody>
          <a:bodyPr/>
          <a:lstStyle/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تقنية: وهي القدرة على توظيف المعارف والخبرة لأداء مهام معينة</a:t>
            </a: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إنسانية : وهي القدرة على العمل مع الآخرين بشكل جيد</a:t>
            </a: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defRPr/>
            </a:pP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r>
              <a:rPr lang="ar-DZ" sz="3200" b="1" dirty="0" smtClean="0">
                <a:solidFill>
                  <a:schemeClr val="accent6">
                    <a:lumMod val="75000"/>
                  </a:schemeClr>
                </a:solidFill>
              </a:rPr>
              <a:t>مهارات إدراكية (تصورية): وهي القدرة على التفكير والتحليل الناقد من أجل حل المشاكل المعقدة </a:t>
            </a: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 rtl="1">
              <a:buFontTx/>
              <a:buChar char="-"/>
              <a:defRPr/>
            </a:pPr>
            <a:endParaRPr lang="fr-FR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26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DD5EED-6E3B-48AD-B4A2-D7F4D8183BE6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المحاضرة الثانية: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مفهوم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المنظمة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المنظمة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أهم أنواع المنظمات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المنظم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ة كنظام مفتوح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الأداء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تنظيمي</a:t>
            </a:r>
          </a:p>
          <a:p>
            <a:pPr marL="0" indent="228600" rtl="1">
              <a:spcBef>
                <a:spcPct val="0"/>
              </a:spcBef>
              <a:defRPr/>
            </a:pP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</a:rPr>
              <a:t>التحديات المعاصرة للمنظمة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229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3B1233-64B2-416F-93D6-3485C3D72301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DZ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مفهوم المنظمة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هو </a:t>
            </a:r>
            <a:r>
              <a:rPr lang="ar-DZ" sz="4400" b="1" dirty="0" smtClean="0">
                <a:solidFill>
                  <a:schemeClr val="accent6">
                    <a:lumMod val="75000"/>
                  </a:schemeClr>
                </a:solidFill>
              </a:rPr>
              <a:t>تجمع أفراد يعملون مع بعضهم في إطار تقسيم واضح للعمل من أجل إنجاز أهداف محددة </a:t>
            </a:r>
            <a:r>
              <a:rPr lang="ar-DZ" sz="4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4400" b="1" dirty="0" smtClean="0">
                <a:solidFill>
                  <a:schemeClr val="accent6">
                    <a:lumMod val="75000"/>
                  </a:schemeClr>
                </a:solidFill>
              </a:rPr>
              <a:t>ت</a:t>
            </a:r>
            <a:r>
              <a:rPr lang="ar-DZ" sz="4400" b="1" dirty="0" smtClean="0">
                <a:solidFill>
                  <a:schemeClr val="accent6">
                    <a:lumMod val="75000"/>
                  </a:schemeClr>
                </a:solidFill>
              </a:rPr>
              <a:t>تميز </a:t>
            </a:r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هذه العلاقة </a:t>
            </a:r>
            <a:r>
              <a:rPr lang="ar-DZ" sz="4400" b="1" dirty="0" smtClean="0">
                <a:solidFill>
                  <a:schemeClr val="accent6">
                    <a:lumMod val="75000"/>
                  </a:schemeClr>
                </a:solidFill>
              </a:rPr>
              <a:t>بطابع الاستمرارية</a:t>
            </a:r>
            <a:r>
              <a:rPr lang="ar-QA" sz="44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4400" dirty="0"/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B394BE-C855-4DA3-8DCE-AE26A44EEA4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</a:rPr>
              <a:t>الأداء </a:t>
            </a:r>
            <a:r>
              <a:rPr lang="ar-QA" b="1" dirty="0" err="1" smtClean="0">
                <a:solidFill>
                  <a:schemeClr val="accent5">
                    <a:lumMod val="75000"/>
                  </a:schemeClr>
                </a:solidFill>
              </a:rPr>
              <a:t>ال</a:t>
            </a: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</a:rPr>
              <a:t>تنظيم</a:t>
            </a: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</a:rPr>
              <a:t>ي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مؤشرات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الاداء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الفاعلية: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Effectiveness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وهي قياس لمدى تحقيق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الاهداف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المحددة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وترتكزعلى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م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خرجات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الكفاءة: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Efficiency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هي مقياس لحسن استغلال الموارد التي ترتبط بأهداف محددة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ترتكز على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المدخلات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الانتاجية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Productivity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 هي العلاقة بين كمية 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نوع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الاداء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واستغلال الموارد    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sz="2400" dirty="0"/>
          </a:p>
        </p:txBody>
      </p:sp>
      <p:sp>
        <p:nvSpPr>
          <p:cNvPr id="1434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130191-6FEB-4D7F-9F59-D32FF095B98B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المحاضرة الثالثة: تطور الفكر الإداري</a:t>
            </a:r>
            <a:br>
              <a:rPr lang="ar-SA" b="1" dirty="0" smtClean="0"/>
            </a:b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228600" rtl="1">
              <a:spcBef>
                <a:spcPct val="0"/>
              </a:spcBef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المدرسة أو المدخل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المدرسة الكلاسيكية 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الإدارة العلمية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المبادئ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العمليات الإدارية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البيروقراطية 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المدرسة السلوكية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العلاقات الإنسانية 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الحاجات الإنسانية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و نظرية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الشخصية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النا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ض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جة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2400" dirty="0"/>
          </a:p>
        </p:txBody>
      </p:sp>
      <p:sp>
        <p:nvSpPr>
          <p:cNvPr id="1536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B45284-9159-4133-8FD3-829BA2764D93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ابرز أفكار </a:t>
            </a:r>
            <a:r>
              <a:rPr lang="ar-QA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فايول</a:t>
            </a: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مساهماته </a:t>
            </a:r>
            <a:r>
              <a:rPr lang="ar-QA" b="1" dirty="0" smtClean="0">
                <a:solidFill>
                  <a:schemeClr val="accent1"/>
                </a:solidFill>
              </a:rPr>
              <a:t> </a:t>
            </a:r>
            <a:br>
              <a:rPr lang="ar-QA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dirty="0" smtClean="0">
                <a:solidFill>
                  <a:schemeClr val="accent6">
                    <a:lumMod val="75000"/>
                  </a:schemeClr>
                </a:solidFill>
              </a:rPr>
              <a:t>ـ قسّم المنظمة إلى عدة نشاطات:</a:t>
            </a:r>
          </a:p>
          <a:p>
            <a:pPr rtl="1">
              <a:defRPr/>
            </a:pPr>
            <a:r>
              <a:rPr lang="ar-QA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النشاط الإنتاجي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التجاري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المالي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المحاسبي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نشاط الحماية من المخاطر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الإداري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38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6AF324-4997-4536-A354-242F7F74A9FB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هرم الحاجات </a:t>
            </a:r>
            <a:r>
              <a:rPr lang="ar-SA" dirty="0" err="1" smtClean="0"/>
              <a:t>لماسلو</a:t>
            </a:r>
            <a:endParaRPr lang="en-US" dirty="0"/>
          </a:p>
        </p:txBody>
      </p:sp>
      <p:sp>
        <p:nvSpPr>
          <p:cNvPr id="1741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C848E54-CF21-48E5-BDDF-5F1176CF76E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Diagramma 7"/>
          <p:cNvGraphicFramePr>
            <a:graphicFrameLocks noGrp="1"/>
          </p:cNvGraphicFramePr>
          <p:nvPr>
            <p:ph idx="1"/>
          </p:nvPr>
        </p:nvGraphicFramePr>
        <p:xfrm>
          <a:off x="381000" y="1447800"/>
          <a:ext cx="76200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9"/>
          <p:cNvSpPr txBox="1"/>
          <p:nvPr/>
        </p:nvSpPr>
        <p:spPr>
          <a:xfrm>
            <a:off x="5715000" y="1447800"/>
            <a:ext cx="3429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الانجاز المتميز و استخدام الطاقات الذاتية للابداع و التفرد باعمال اساتثنائية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asellaDiTesto 10"/>
          <p:cNvSpPr txBox="1"/>
          <p:nvPr/>
        </p:nvSpPr>
        <p:spPr>
          <a:xfrm>
            <a:off x="6248400" y="2438400"/>
            <a:ext cx="30003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الى الاحترام او التقدير من قبل الآخرين و الاعتراف بالجهود المبذولة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sellaDiTesto 11"/>
          <p:cNvSpPr txBox="1"/>
          <p:nvPr/>
        </p:nvSpPr>
        <p:spPr>
          <a:xfrm>
            <a:off x="6400800" y="3429000"/>
            <a:ext cx="30003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للحنان و الانتماء الى مجموعة </a:t>
            </a:r>
          </a:p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ضمن المجتمع الذي نعيش فيه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12"/>
          <p:cNvSpPr txBox="1"/>
          <p:nvPr/>
        </p:nvSpPr>
        <p:spPr>
          <a:xfrm>
            <a:off x="6629400" y="4267200"/>
            <a:ext cx="3000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للامان و الحماية و الاستقرار</a:t>
            </a:r>
          </a:p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كالامن الشخصي، الحماية من الامراض و البطالة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sellaDiTesto 13"/>
          <p:cNvSpPr txBox="1"/>
          <p:nvPr/>
        </p:nvSpPr>
        <p:spPr>
          <a:xfrm>
            <a:off x="6553200" y="5486400"/>
            <a:ext cx="3000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مثل الغذاء و الماء، ..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الرابعة: البيئة وثقافة المنظمة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تعريف البيئة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مفهوم البيئة الداخلية والخارجية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العلاقة بين البيئة والمنظمة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تعريف ثقافة المنظمة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العناصر المكونة لثقافة المنظمة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التنوع الثقافي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العولمة 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الأبعاد بيئة الأعمال الدولية  </a:t>
            </a:r>
          </a:p>
          <a:p>
            <a:pPr>
              <a:defRPr/>
            </a:pPr>
            <a:endParaRPr lang="en-US" sz="2800" dirty="0"/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E5C132-EF34-4ED8-AB31-EC604F611608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تعريف البيئة: </a:t>
            </a:r>
            <a:endParaRPr lang="en-US" b="1" dirty="0"/>
          </a:p>
        </p:txBody>
      </p:sp>
      <p:sp>
        <p:nvSpPr>
          <p:cNvPr id="19459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9029700" cy="4525963"/>
          </a:xfrm>
        </p:spPr>
        <p:txBody>
          <a:bodyPr/>
          <a:lstStyle/>
          <a:p>
            <a:r>
              <a:rPr lang="ar-SA" sz="4000" b="1" dirty="0" smtClean="0">
                <a:solidFill>
                  <a:srgbClr val="E46C0A"/>
                </a:solidFill>
                <a:ea typeface="Majalla UI"/>
                <a:cs typeface="Majalla UI"/>
              </a:rPr>
              <a:t>البيئة هي مختلف العوامل والمتغيرات الخارجية التي </a:t>
            </a:r>
            <a:r>
              <a:rPr lang="ar-SA" sz="4000" b="1" dirty="0" smtClean="0">
                <a:solidFill>
                  <a:srgbClr val="E46C0A"/>
                </a:solidFill>
                <a:ea typeface="Majalla UI"/>
                <a:cs typeface="Majalla UI"/>
              </a:rPr>
              <a:t>تؤثر </a:t>
            </a:r>
            <a:r>
              <a:rPr lang="ar-SA" sz="4000" b="1" dirty="0" smtClean="0">
                <a:solidFill>
                  <a:srgbClr val="E46C0A"/>
                </a:solidFill>
                <a:ea typeface="Majalla UI"/>
                <a:cs typeface="Majalla UI"/>
              </a:rPr>
              <a:t>في نشاط المنظمة بصفة مباشرة وغير مباشرة.</a:t>
            </a:r>
            <a:endParaRPr lang="en-US" sz="4000" dirty="0" smtClean="0">
              <a:cs typeface="Arial" pitchFamily="34" charset="0"/>
            </a:endParaRPr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1B2A00-82AE-4300-BF4F-85C7737E512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البيئات المختلفة للمنظمة </a:t>
            </a:r>
            <a:endParaRPr lang="en-US" b="1" dirty="0"/>
          </a:p>
        </p:txBody>
      </p:sp>
      <p:sp>
        <p:nvSpPr>
          <p:cNvPr id="2048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5D95A6-8A31-4D77-A5FA-0A93421DA3A8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2133600" y="1524000"/>
            <a:ext cx="4795838" cy="4548188"/>
          </a:xfrm>
          <a:prstGeom prst="ellipse">
            <a:avLst/>
          </a:prstGeom>
          <a:solidFill>
            <a:srgbClr val="84AA33">
              <a:lumMod val="60000"/>
              <a:lumOff val="40000"/>
            </a:srgbClr>
          </a:solidFill>
          <a:ln w="25400" cap="flat" cmpd="sng" algn="ctr">
            <a:solidFill>
              <a:srgbClr val="475A8D">
                <a:lumMod val="50000"/>
              </a:srgbClr>
            </a:solidFill>
            <a:prstDash val="solid"/>
          </a:ln>
          <a:effectLst/>
        </p:spPr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b="1" kern="0" dirty="0">
              <a:solidFill>
                <a:srgbClr val="964305"/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b="1" kern="0" dirty="0">
              <a:solidFill>
                <a:srgbClr val="964305"/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kern="0" dirty="0">
                <a:solidFill>
                  <a:schemeClr val="bg1"/>
                </a:solidFill>
                <a:latin typeface="Gill Sans MT"/>
              </a:rPr>
              <a:t>البيئة الخارجية العامة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b="1" kern="0" dirty="0">
              <a:solidFill>
                <a:srgbClr val="3891A7">
                  <a:lumMod val="50000"/>
                </a:srgbClr>
              </a:solidFill>
              <a:latin typeface="Gill Sans MT"/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3124200" y="2514600"/>
            <a:ext cx="2714625" cy="28956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1600" b="1" dirty="0">
              <a:solidFill>
                <a:schemeClr val="accent5"/>
              </a:solidFill>
            </a:endParaRPr>
          </a:p>
          <a:p>
            <a:pPr algn="ctr">
              <a:defRPr/>
            </a:pPr>
            <a:endParaRPr lang="ar-SA" sz="1600" b="1" dirty="0">
              <a:solidFill>
                <a:schemeClr val="accent5"/>
              </a:solidFill>
            </a:endParaRPr>
          </a:p>
          <a:p>
            <a:pPr algn="ctr">
              <a:defRPr/>
            </a:pPr>
            <a:r>
              <a:rPr lang="ar-SA" sz="2400" b="1" dirty="0">
                <a:solidFill>
                  <a:schemeClr val="bg1"/>
                </a:solidFill>
              </a:rPr>
              <a:t>البيئة الخارجية الخاصة</a:t>
            </a:r>
          </a:p>
          <a:p>
            <a:pPr algn="ctr">
              <a:defRPr/>
            </a:pP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endParaRPr lang="ar-S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3581400" y="3429000"/>
            <a:ext cx="1785942" cy="1376370"/>
          </a:xfrm>
          <a:prstGeom prst="ellips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المنظمة</a:t>
            </a:r>
            <a:endParaRPr lang="ar-S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150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8C5E17-8D15-4AE8-A9AC-6E2A8FD95546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ستطيل ذو زوايا قطرية مستديرة 4"/>
          <p:cNvSpPr/>
          <p:nvPr/>
        </p:nvSpPr>
        <p:spPr>
          <a:xfrm>
            <a:off x="6096000" y="1447800"/>
            <a:ext cx="2590800" cy="4648200"/>
          </a:xfrm>
          <a:prstGeom prst="round2Diag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ar-S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ا</a:t>
            </a:r>
            <a:r>
              <a:rPr lang="ar-SA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لبيئة الخارجية:</a:t>
            </a:r>
          </a:p>
          <a:p>
            <a:pPr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عامة: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القوى الاقتصادية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القوى الاجتماعية والثقافية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القوى القانونية والسياسية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القوى التكنولوجية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ظروف البيئة الطبيعية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البعد الدولي</a:t>
            </a:r>
          </a:p>
          <a:p>
            <a:pPr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خاصة: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المنافسون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الزبائن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الموردون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الشركاء الاستراتيجيين</a:t>
            </a:r>
          </a:p>
          <a:p>
            <a:pPr marL="239713">
              <a:buFontTx/>
              <a:buChar char="-"/>
              <a:defRPr/>
            </a:pPr>
            <a:r>
              <a:rPr lang="ar-SA" b="1" dirty="0">
                <a:solidFill>
                  <a:schemeClr val="bg1"/>
                </a:solidFill>
              </a:rPr>
              <a:t>المشرعون</a:t>
            </a:r>
          </a:p>
          <a:p>
            <a:pPr algn="ctr">
              <a:defRPr/>
            </a:pP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6" name="مجسم مشطوف الحواف 5"/>
          <p:cNvSpPr/>
          <p:nvPr/>
        </p:nvSpPr>
        <p:spPr>
          <a:xfrm>
            <a:off x="457200" y="1600200"/>
            <a:ext cx="2514600" cy="4386263"/>
          </a:xfrm>
          <a:prstGeom prst="bevel">
            <a:avLst>
              <a:gd name="adj" fmla="val 8490"/>
            </a:avLst>
          </a:prstGeom>
          <a:solidFill>
            <a:schemeClr val="tx2">
              <a:alpha val="92157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المنظمة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العاملون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الملاك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البيئة المادية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مجلس الإدارة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الهيكل التنظيمي</a:t>
            </a:r>
          </a:p>
          <a:p>
            <a:pPr>
              <a:defRPr/>
            </a:pPr>
            <a:r>
              <a:rPr lang="ar-SA" sz="2400" b="1" dirty="0">
                <a:solidFill>
                  <a:schemeClr val="bg1"/>
                </a:solidFill>
              </a:rPr>
              <a:t>- الثقافة</a:t>
            </a:r>
          </a:p>
        </p:txBody>
      </p:sp>
      <p:sp>
        <p:nvSpPr>
          <p:cNvPr id="7" name="وسيلة شرح مع سهم إلى اليسار واليمين 6"/>
          <p:cNvSpPr/>
          <p:nvPr/>
        </p:nvSpPr>
        <p:spPr>
          <a:xfrm>
            <a:off x="3200400" y="2667000"/>
            <a:ext cx="2743200" cy="2743200"/>
          </a:xfrm>
          <a:prstGeom prst="leftRightArrowCallout">
            <a:avLst>
              <a:gd name="adj1" fmla="val 25000"/>
              <a:gd name="adj2" fmla="val 25000"/>
              <a:gd name="adj3" fmla="val 16688"/>
              <a:gd name="adj4" fmla="val 48123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>
                <a:solidFill>
                  <a:schemeClr val="bg1"/>
                </a:solidFill>
              </a:rPr>
              <a:t>علاقات التأثير والتأثر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الخامسة: التخطيط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525963"/>
          </a:xfrm>
        </p:spPr>
        <p:txBody>
          <a:bodyPr/>
          <a:lstStyle/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تعريف التخطيط</a:t>
            </a: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التخطيط وصياغة الأهداف </a:t>
            </a:r>
          </a:p>
          <a:p>
            <a:pPr rtl="1">
              <a:buFontTx/>
              <a:buChar char="-"/>
              <a:defRPr/>
            </a:pPr>
            <a:r>
              <a:rPr lang="ar-DZ" sz="2400" b="1" dirty="0" smtClean="0">
                <a:solidFill>
                  <a:schemeClr val="accent6">
                    <a:lumMod val="75000"/>
                  </a:schemeClr>
                </a:solidFill>
              </a:rPr>
              <a:t>مراحل العملية التخطيطية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فوائد التخطيط</a:t>
            </a: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الأهداف التنظيمية</a:t>
            </a: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هرمية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الاهداف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خصائص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الاهداف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مجالات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الاهداف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buFontTx/>
              <a:buChar char="-"/>
              <a:defRPr/>
            </a:pP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الادارة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بالاهداف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انواع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الخطط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ادوات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واساليب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التخطيط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2253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2247A-C603-4621-9B6B-4C53B51D42FF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التخطيط هو عملية وضع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اهداف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المنظمة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تحديد الوسائل اللازمة للوصول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اليها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بأحسن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الاحوال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en-US" dirty="0"/>
          </a:p>
        </p:txBody>
      </p:sp>
      <p:sp>
        <p:nvSpPr>
          <p:cNvPr id="2355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9272B0-E036-4C73-BCE6-469DCE6516B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QA" b="1" dirty="0" smtClean="0"/>
              <a:t>التخطيط </a:t>
            </a:r>
            <a:r>
              <a:rPr lang="ar-QA" b="1" dirty="0" err="1" smtClean="0"/>
              <a:t>و</a:t>
            </a:r>
            <a:r>
              <a:rPr lang="ar-QA" b="1" dirty="0" smtClean="0"/>
              <a:t> صياغة </a:t>
            </a:r>
            <a:r>
              <a:rPr lang="ar-QA" b="1" dirty="0" err="1" smtClean="0"/>
              <a:t>الاهداف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ar-SA" b="1" dirty="0"/>
          </a:p>
        </p:txBody>
      </p:sp>
      <p:sp>
        <p:nvSpPr>
          <p:cNvPr id="24579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4C097A-B7A9-4030-9B16-832CE9E89257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ttangolo 6"/>
          <p:cNvSpPr/>
          <p:nvPr/>
        </p:nvSpPr>
        <p:spPr>
          <a:xfrm>
            <a:off x="6858000" y="2057400"/>
            <a:ext cx="1690688" cy="419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التخطيط: كيف و لماذا يخطط المديرون</a:t>
            </a:r>
          </a:p>
          <a:p>
            <a:pPr algn="ctr"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مفهوم التخطيط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المراحل العملية للتخطيط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فوائد التخطيط 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انظمة التخطيط الفرعية</a:t>
            </a:r>
          </a:p>
          <a:p>
            <a:pPr algn="ctr">
              <a:defRPr/>
            </a:pPr>
            <a:endParaRPr lang="ar-QA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ttangolo 8"/>
          <p:cNvSpPr/>
          <p:nvPr/>
        </p:nvSpPr>
        <p:spPr>
          <a:xfrm>
            <a:off x="5029200" y="2057400"/>
            <a:ext cx="1624013" cy="419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ar-Q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الاهداف المنظمية</a:t>
            </a:r>
          </a:p>
          <a:p>
            <a:pPr algn="ctr"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مفهوم الاهداف و مستوياتها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هرمية الاهداف 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خصائص الاهداف و مجالاتها 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الادارة بالاهداف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Rettangolo 10"/>
          <p:cNvSpPr/>
          <p:nvPr/>
        </p:nvSpPr>
        <p:spPr>
          <a:xfrm>
            <a:off x="3048000" y="2057400"/>
            <a:ext cx="1752600" cy="419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ar-Q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انواع التخطيط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 حسب المستوى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حسب المدى الزمني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حسب الاستخدام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انواع اخرى من الخطط 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tangolo 11"/>
          <p:cNvSpPr/>
          <p:nvPr/>
        </p:nvSpPr>
        <p:spPr>
          <a:xfrm>
            <a:off x="1219200" y="2057400"/>
            <a:ext cx="1633538" cy="4181475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ادوات و اساليب التخطيط </a:t>
            </a:r>
          </a:p>
          <a:p>
            <a:pPr algn="ctr"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التنبؤ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كتابة السيناريوهات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المقارنة المرجعية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استخدام الكوادر </a:t>
            </a:r>
          </a:p>
          <a:p>
            <a:pPr>
              <a:defRPr/>
            </a:pPr>
            <a:endParaRPr lang="ar-Q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المشاركة و الاندماج 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ttangolo 5"/>
          <p:cNvSpPr/>
          <p:nvPr/>
        </p:nvSpPr>
        <p:spPr>
          <a:xfrm>
            <a:off x="1066800" y="1447800"/>
            <a:ext cx="7643813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800" dirty="0"/>
              <a:t>التخطيط و صياغة الاهداف</a:t>
            </a:r>
            <a:endParaRPr lang="fr-FR" sz="2800" dirty="0"/>
          </a:p>
        </p:txBody>
      </p:sp>
      <p:sp>
        <p:nvSpPr>
          <p:cNvPr id="11" name="Freccia in giù 14"/>
          <p:cNvSpPr/>
          <p:nvPr/>
        </p:nvSpPr>
        <p:spPr>
          <a:xfrm>
            <a:off x="3886200" y="1752600"/>
            <a:ext cx="2667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Freccia in giù 14"/>
          <p:cNvSpPr/>
          <p:nvPr/>
        </p:nvSpPr>
        <p:spPr>
          <a:xfrm>
            <a:off x="1752600" y="1752600"/>
            <a:ext cx="2667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Freccia in giù 14"/>
          <p:cNvSpPr/>
          <p:nvPr/>
        </p:nvSpPr>
        <p:spPr>
          <a:xfrm>
            <a:off x="5715000" y="1752600"/>
            <a:ext cx="2667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Freccia in giù 14"/>
          <p:cNvSpPr/>
          <p:nvPr/>
        </p:nvSpPr>
        <p:spPr>
          <a:xfrm>
            <a:off x="7620000" y="1752600"/>
            <a:ext cx="2667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2560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775BF5-16F4-4177-8333-80F77B1C353F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riangolo isoscele 10"/>
          <p:cNvSpPr/>
          <p:nvPr/>
        </p:nvSpPr>
        <p:spPr>
          <a:xfrm>
            <a:off x="2895600" y="1905000"/>
            <a:ext cx="327660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/>
              <a:t>رسالة المنظمة </a:t>
            </a:r>
            <a:endParaRPr lang="fr-FR" sz="2400" b="1" dirty="0"/>
          </a:p>
        </p:txBody>
      </p:sp>
      <p:sp>
        <p:nvSpPr>
          <p:cNvPr id="6" name="Rettangolo 8"/>
          <p:cNvSpPr/>
          <p:nvPr/>
        </p:nvSpPr>
        <p:spPr>
          <a:xfrm>
            <a:off x="2895600" y="2895600"/>
            <a:ext cx="327660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/>
              <a:t>الاهداف الاستراتيجية</a:t>
            </a:r>
          </a:p>
          <a:p>
            <a:pPr algn="ctr">
              <a:defRPr/>
            </a:pPr>
            <a:r>
              <a:rPr lang="ar-QA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الادارة العليا</a:t>
            </a:r>
            <a:endParaRPr lang="fr-FR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95600" y="3733800"/>
            <a:ext cx="3276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/>
              <a:t>الاهداف التكتيكية</a:t>
            </a:r>
          </a:p>
          <a:p>
            <a:pPr algn="ctr">
              <a:defRPr/>
            </a:pPr>
            <a:r>
              <a:rPr lang="ar-QA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الادارة الوسطى </a:t>
            </a:r>
            <a:endParaRPr lang="fr-F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ttangolo 5"/>
          <p:cNvSpPr/>
          <p:nvPr/>
        </p:nvSpPr>
        <p:spPr>
          <a:xfrm>
            <a:off x="2895600" y="4648200"/>
            <a:ext cx="3276600" cy="1119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>
                <a:solidFill>
                  <a:schemeClr val="bg1"/>
                </a:solidFill>
              </a:rPr>
              <a:t>الاهداف العملياتية (التشغيلية)</a:t>
            </a:r>
          </a:p>
          <a:p>
            <a:pPr algn="ctr">
              <a:defRPr/>
            </a:pPr>
            <a:r>
              <a:rPr lang="ar-QA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الادارة الاشرافية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b="1" dirty="0" smtClean="0"/>
              <a:t>المحاضرة السادسة</a:t>
            </a:r>
            <a:r>
              <a:rPr lang="en-US" b="1" dirty="0" smtClean="0"/>
              <a:t>: </a:t>
            </a:r>
            <a:r>
              <a:rPr lang="ar-SA" b="1" dirty="0" smtClean="0"/>
              <a:t>القرار</a:t>
            </a:r>
            <a:br>
              <a:rPr lang="ar-SA" b="1" dirty="0" smtClean="0"/>
            </a:b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مفهوم القرار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مصطلحات متعلقة بالقرار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عملية صنع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اتخاذ القرار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أنواع القرارات 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ظروف اتخاذ القرار 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نماذج اتخاذ القرار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D4BA75-5B72-4F25-8749-269230229E61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3733800"/>
          </a:xfrm>
        </p:spPr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القرار هو اختيار بديل من عدة بدائل متاحة في سبيل تحقيق هدف معين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الأركان الثلاثة  للقرار: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1"/>
                </a:solidFill>
              </a:rPr>
              <a:t>ـ وجود البدائل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1"/>
                </a:solidFill>
              </a:rPr>
              <a:t>	ـ حرية الاختيار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1"/>
                </a:solidFill>
              </a:rPr>
              <a:t>	ـ وجود الهدف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(وراء كل قرار هدف نسعى لتحقيقه)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EFD441-8EBB-40DA-B749-9D749FDDFF31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</a:rPr>
              <a:t>عملية صنع واتخاذ القرار</a:t>
            </a:r>
            <a:endParaRPr lang="en-US" dirty="0"/>
          </a:p>
        </p:txBody>
      </p:sp>
      <p:sp>
        <p:nvSpPr>
          <p:cNvPr id="28675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6DC053E-3890-42CC-8729-DBC8FFF834C9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 rot="16200000">
            <a:off x="7731125" y="3241675"/>
            <a:ext cx="3454400" cy="6286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ar-QA" sz="2800" b="1">
                <a:solidFill>
                  <a:schemeClr val="bg1"/>
                </a:solidFill>
                <a:latin typeface="+mj-lt"/>
                <a:ea typeface="+mj-ea"/>
                <a:cs typeface="Arial" charset="0"/>
              </a:rPr>
              <a:t> عملية صنع و اتخاذ القرار</a:t>
            </a:r>
            <a:endParaRPr lang="fr-FR" sz="2800" b="1" dirty="0">
              <a:solidFill>
                <a:schemeClr val="bg1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6" name="Parentesi graffa chiusa 15"/>
          <p:cNvSpPr/>
          <p:nvPr/>
        </p:nvSpPr>
        <p:spPr>
          <a:xfrm>
            <a:off x="8153400" y="1447800"/>
            <a:ext cx="947738" cy="4648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CasellaDiTesto 17"/>
          <p:cNvSpPr txBox="1"/>
          <p:nvPr/>
        </p:nvSpPr>
        <p:spPr>
          <a:xfrm rot="16200000">
            <a:off x="7481888" y="2347912"/>
            <a:ext cx="1500188" cy="4619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sz="2400" b="1" dirty="0">
                <a:solidFill>
                  <a:schemeClr val="bg1"/>
                </a:solidFill>
              </a:rPr>
              <a:t>صنع القرار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CasellaDiTesto 18"/>
          <p:cNvSpPr txBox="1"/>
          <p:nvPr/>
        </p:nvSpPr>
        <p:spPr>
          <a:xfrm rot="16200000">
            <a:off x="7446169" y="4517231"/>
            <a:ext cx="1571625" cy="4619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sz="2400" b="1" dirty="0">
                <a:solidFill>
                  <a:schemeClr val="bg1"/>
                </a:solidFill>
              </a:rPr>
              <a:t>اتخاذ القرار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Parentesi graffa chiusa 19"/>
          <p:cNvSpPr/>
          <p:nvPr/>
        </p:nvSpPr>
        <p:spPr>
          <a:xfrm>
            <a:off x="7467600" y="1600200"/>
            <a:ext cx="514350" cy="19335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Parentesi graffa chiusa 19"/>
          <p:cNvSpPr/>
          <p:nvPr/>
        </p:nvSpPr>
        <p:spPr>
          <a:xfrm>
            <a:off x="7467600" y="3886200"/>
            <a:ext cx="514350" cy="18573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Rettangolo 6"/>
          <p:cNvSpPr/>
          <p:nvPr/>
        </p:nvSpPr>
        <p:spPr>
          <a:xfrm>
            <a:off x="4114800" y="16764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ادراك متطلبات القرار </a:t>
            </a:r>
          </a:p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(تحديد الموقف)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Rettangolo 9"/>
          <p:cNvSpPr/>
          <p:nvPr/>
        </p:nvSpPr>
        <p:spPr>
          <a:xfrm>
            <a:off x="4114800" y="22860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تشخيص و تحليل الاسباب </a:t>
            </a:r>
          </a:p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(جمع المعلومات و التحليل)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" name="Rettangolo 10"/>
          <p:cNvSpPr/>
          <p:nvPr/>
        </p:nvSpPr>
        <p:spPr>
          <a:xfrm>
            <a:off x="4114800" y="28956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تطوير بدائل و تقييمها </a:t>
            </a:r>
          </a:p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(حلول محتملة)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" name="Rettangolo 11"/>
          <p:cNvSpPr/>
          <p:nvPr/>
        </p:nvSpPr>
        <p:spPr>
          <a:xfrm>
            <a:off x="4114800" y="36576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/>
              <a:t>اختيار البديل المناسب </a:t>
            </a:r>
            <a:endParaRPr lang="fr-FR" b="1" dirty="0"/>
          </a:p>
        </p:txBody>
      </p:sp>
      <p:sp>
        <p:nvSpPr>
          <p:cNvPr id="15" name="Rettangolo 12"/>
          <p:cNvSpPr/>
          <p:nvPr/>
        </p:nvSpPr>
        <p:spPr>
          <a:xfrm>
            <a:off x="4114800" y="42672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تنفيذ الحل المختار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6" name="Rettangolo 13"/>
          <p:cNvSpPr/>
          <p:nvPr/>
        </p:nvSpPr>
        <p:spPr>
          <a:xfrm>
            <a:off x="4114800" y="4876800"/>
            <a:ext cx="3357563" cy="5334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تقييم و تغذية عكسية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7" name="Rettangolo 14"/>
          <p:cNvSpPr/>
          <p:nvPr/>
        </p:nvSpPr>
        <p:spPr>
          <a:xfrm>
            <a:off x="4114800" y="5486400"/>
            <a:ext cx="3357563" cy="561975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اقرار التنفيذ او اجراء تصحيحات 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18" name="Connettore 2 37"/>
          <p:cNvCxnSpPr/>
          <p:nvPr/>
        </p:nvCxnSpPr>
        <p:spPr>
          <a:xfrm rot="10800000">
            <a:off x="3505200" y="19812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37"/>
          <p:cNvCxnSpPr/>
          <p:nvPr/>
        </p:nvCxnSpPr>
        <p:spPr>
          <a:xfrm rot="10800000">
            <a:off x="3505200" y="25908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37"/>
          <p:cNvCxnSpPr/>
          <p:nvPr/>
        </p:nvCxnSpPr>
        <p:spPr>
          <a:xfrm rot="10800000">
            <a:off x="3505200" y="31242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37"/>
          <p:cNvCxnSpPr/>
          <p:nvPr/>
        </p:nvCxnSpPr>
        <p:spPr>
          <a:xfrm rot="10800000">
            <a:off x="3505200" y="39624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37"/>
          <p:cNvCxnSpPr/>
          <p:nvPr/>
        </p:nvCxnSpPr>
        <p:spPr>
          <a:xfrm rot="10800000">
            <a:off x="3505200" y="45720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37"/>
          <p:cNvCxnSpPr/>
          <p:nvPr/>
        </p:nvCxnSpPr>
        <p:spPr>
          <a:xfrm rot="10800000">
            <a:off x="3505200" y="51816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37"/>
          <p:cNvCxnSpPr/>
          <p:nvPr/>
        </p:nvCxnSpPr>
        <p:spPr>
          <a:xfrm rot="10800000">
            <a:off x="3505200" y="5791200"/>
            <a:ext cx="6429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46"/>
          <p:cNvSpPr txBox="1">
            <a:spLocks noChangeArrowheads="1"/>
          </p:cNvSpPr>
          <p:nvPr/>
        </p:nvSpPr>
        <p:spPr bwMode="auto">
          <a:xfrm>
            <a:off x="1524000" y="17526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وجود مشكلة أو فرصة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CasellaDiTesto 47"/>
          <p:cNvSpPr txBox="1">
            <a:spLocks noChangeArrowheads="1"/>
          </p:cNvSpPr>
          <p:nvPr/>
        </p:nvSpPr>
        <p:spPr bwMode="auto">
          <a:xfrm>
            <a:off x="533400" y="2362200"/>
            <a:ext cx="2919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أسباب المشكلة أو ملامح الفرصة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CasellaDiTesto 48"/>
          <p:cNvSpPr txBox="1">
            <a:spLocks noChangeArrowheads="1"/>
          </p:cNvSpPr>
          <p:nvPr/>
        </p:nvSpPr>
        <p:spPr bwMode="auto">
          <a:xfrm>
            <a:off x="304800" y="2895600"/>
            <a:ext cx="3148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خيارات حل المشكلة أو اقتناص الفرص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CasellaDiTesto 49"/>
          <p:cNvSpPr txBox="1">
            <a:spLocks noChangeArrowheads="1"/>
          </p:cNvSpPr>
          <p:nvPr/>
        </p:nvSpPr>
        <p:spPr bwMode="auto">
          <a:xfrm>
            <a:off x="228600" y="3733800"/>
            <a:ext cx="322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افتراض حل معين بعد تقييم البدائل 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CasellaDiTesto 50"/>
          <p:cNvSpPr txBox="1">
            <a:spLocks noChangeArrowheads="1"/>
          </p:cNvSpPr>
          <p:nvPr/>
        </p:nvSpPr>
        <p:spPr bwMode="auto">
          <a:xfrm>
            <a:off x="152400" y="4343400"/>
            <a:ext cx="3295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استخدام القدرات الإدارية  من اجل الحل المختار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CasellaDiTesto 51"/>
          <p:cNvSpPr txBox="1">
            <a:spLocks noChangeArrowheads="1"/>
          </p:cNvSpPr>
          <p:nvPr/>
        </p:nvSpPr>
        <p:spPr bwMode="auto">
          <a:xfrm>
            <a:off x="152400" y="4953000"/>
            <a:ext cx="33004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جمع المعلومات حول عملية التنفيذ وتقييمها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CasellaDiTesto 52"/>
          <p:cNvSpPr txBox="1">
            <a:spLocks noChangeArrowheads="1"/>
          </p:cNvSpPr>
          <p:nvPr/>
        </p:nvSpPr>
        <p:spPr bwMode="auto">
          <a:xfrm>
            <a:off x="228600" y="5562600"/>
            <a:ext cx="3224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</a:rPr>
              <a:t>الإقرار بصواب القرار أو تعديله (تقييم نتائج التنفيذ</a:t>
            </a:r>
            <a:r>
              <a:rPr lang="ar-SA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ar-SA" b="1" dirty="0" smtClean="0"/>
              <a:t>المحاضرة السابعة:</a:t>
            </a:r>
            <a:r>
              <a:rPr lang="en-US" b="1" dirty="0" smtClean="0"/>
              <a:t> </a:t>
            </a:r>
            <a:r>
              <a:rPr lang="ar-SA" b="1" dirty="0" smtClean="0"/>
              <a:t>التنظيم</a:t>
            </a:r>
            <a:br>
              <a:rPr lang="ar-SA" b="1" dirty="0" smtClean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مفهوم التنظيم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مفهوم الهيكل التنظيمي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الهيكل التنظيمي الرسمي والهيكل التنظيمي الغير الرسمي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أسس تجميع الوحدات التنظيمية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السلطة والمسؤولية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970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4FD857-DFE6-4CF7-B69A-FABDA2C1412C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مفهوم التنظيم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التنظيم هو مجموعة من الأنشطة التي تتعلق بترتيب استخدامات الموارد المختلفة بغرض الوصول إلى أهداف معينة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072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5B9FDD-F574-47DC-B99B-C0F2122725A7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الهيكل التنظيمي الرسمي</a:t>
            </a:r>
            <a:b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174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25F6FA-C7BE-4D36-99FC-E39F13336276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9" name="مربع نص 3"/>
          <p:cNvSpPr txBox="1">
            <a:spLocks noGrp="1" noChangeArrowheads="1"/>
          </p:cNvSpPr>
          <p:nvPr>
            <p:ph idx="1"/>
          </p:nvPr>
        </p:nvSpPr>
        <p:spPr>
          <a:xfrm>
            <a:off x="533400" y="1447800"/>
            <a:ext cx="9144000" cy="2800350"/>
          </a:xfrm>
        </p:spPr>
        <p:txBody>
          <a:bodyPr>
            <a:spAutoFit/>
          </a:bodyPr>
          <a:lstStyle/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الهيكل التنظيمي الرسمي</a:t>
            </a:r>
          </a:p>
          <a:p>
            <a:pPr>
              <a:defRPr/>
            </a:pPr>
            <a:endParaRPr lang="ar-SA" dirty="0"/>
          </a:p>
        </p:txBody>
      </p:sp>
      <p:sp>
        <p:nvSpPr>
          <p:cNvPr id="11" name="مربع نص 3"/>
          <p:cNvSpPr txBox="1">
            <a:spLocks noChangeArrowheads="1"/>
          </p:cNvSpPr>
          <p:nvPr/>
        </p:nvSpPr>
        <p:spPr bwMode="auto">
          <a:xfrm>
            <a:off x="1600200" y="1905000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معتمد من طرف الإدارة</a:t>
            </a:r>
          </a:p>
        </p:txBody>
      </p:sp>
      <p:sp>
        <p:nvSpPr>
          <p:cNvPr id="12" name="مربع نص 4"/>
          <p:cNvSpPr txBox="1">
            <a:spLocks noChangeArrowheads="1"/>
          </p:cNvSpPr>
          <p:nvPr/>
        </p:nvSpPr>
        <p:spPr bwMode="auto">
          <a:xfrm>
            <a:off x="1600200" y="2590800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يظهر العلاقات الرسمية</a:t>
            </a:r>
          </a:p>
        </p:txBody>
      </p:sp>
      <p:sp>
        <p:nvSpPr>
          <p:cNvPr id="13" name="مربع نص 5"/>
          <p:cNvSpPr txBox="1">
            <a:spLocks noChangeArrowheads="1"/>
          </p:cNvSpPr>
          <p:nvPr/>
        </p:nvSpPr>
        <p:spPr bwMode="auto">
          <a:xfrm>
            <a:off x="1524000" y="3276600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يظهر السلطة</a:t>
            </a:r>
          </a:p>
        </p:txBody>
      </p:sp>
      <p:sp>
        <p:nvSpPr>
          <p:cNvPr id="14" name="مربع نص 7"/>
          <p:cNvSpPr txBox="1">
            <a:spLocks noChangeArrowheads="1"/>
          </p:cNvSpPr>
          <p:nvPr/>
        </p:nvSpPr>
        <p:spPr bwMode="auto">
          <a:xfrm>
            <a:off x="838200" y="4114800"/>
            <a:ext cx="5000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يظهر في شكل خارطة تنظيمية</a:t>
            </a:r>
          </a:p>
        </p:txBody>
      </p:sp>
      <p:cxnSp>
        <p:nvCxnSpPr>
          <p:cNvPr id="32" name="رابط كسهم مستقيم 31"/>
          <p:cNvCxnSpPr/>
          <p:nvPr/>
        </p:nvCxnSpPr>
        <p:spPr>
          <a:xfrm rot="10800000">
            <a:off x="5867400" y="2895600"/>
            <a:ext cx="609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rot="10800000">
            <a:off x="5867400" y="3657600"/>
            <a:ext cx="609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كسهم مستقيم 35"/>
          <p:cNvCxnSpPr/>
          <p:nvPr/>
        </p:nvCxnSpPr>
        <p:spPr>
          <a:xfrm rot="10800000">
            <a:off x="5867400" y="2209800"/>
            <a:ext cx="609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>
          <a:xfrm rot="10800000">
            <a:off x="5867400" y="4419600"/>
            <a:ext cx="609600" cy="1588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5400000">
            <a:off x="5372100" y="3314700"/>
            <a:ext cx="22098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مستطيل 40"/>
          <p:cNvSpPr/>
          <p:nvPr/>
        </p:nvSpPr>
        <p:spPr>
          <a:xfrm>
            <a:off x="228600" y="5257800"/>
            <a:ext cx="92964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chemeClr val="accent1"/>
                </a:solidFill>
              </a:rPr>
              <a:t>الخارطة التنظيمية </a:t>
            </a: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هي مخطط بياني </a:t>
            </a:r>
            <a:r>
              <a:rPr lang="ar-SA" sz="3200" b="1" dirty="0" err="1">
                <a:solidFill>
                  <a:schemeClr val="accent6">
                    <a:lumMod val="75000"/>
                  </a:schemeClr>
                </a:solidFill>
              </a:rPr>
              <a:t>ي</a:t>
            </a: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</a:rPr>
              <a:t>ظهر</a:t>
            </a: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</a:rPr>
              <a:t> الهيكل التنظيمي الرسمي</a:t>
            </a:r>
            <a:endParaRPr lang="ar-SA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ar-SA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الهيكل التنظيمي غير الرسمي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en-US" dirty="0"/>
          </a:p>
        </p:txBody>
      </p:sp>
      <p:sp>
        <p:nvSpPr>
          <p:cNvPr id="3277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1316B8-31E2-4085-9160-5180C4E3BEE7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381000" y="1828800"/>
            <a:ext cx="7143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solidFill>
                  <a:schemeClr val="accent6">
                    <a:lumMod val="75000"/>
                  </a:schemeClr>
                </a:solidFill>
              </a:rPr>
              <a:t>مجموعة العلاقات غير الرسمية بين أعضاء المنظمة</a:t>
            </a:r>
            <a:endParaRPr lang="ar-S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3657600" y="2514600"/>
            <a:ext cx="3857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solidFill>
                  <a:schemeClr val="accent6">
                    <a:lumMod val="75000"/>
                  </a:schemeClr>
                </a:solidFill>
              </a:rPr>
              <a:t>لا يلاحظ في المنظمة</a:t>
            </a:r>
            <a:endParaRPr lang="ar-S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2590800" y="3124200"/>
            <a:ext cx="4929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solidFill>
                  <a:schemeClr val="accent6">
                    <a:lumMod val="75000"/>
                  </a:schemeClr>
                </a:solidFill>
              </a:rPr>
              <a:t>غير معتمد من طرف الإدارة</a:t>
            </a:r>
            <a:endParaRPr lang="ar-S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2514600" y="3733800"/>
            <a:ext cx="4929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200" dirty="0">
                <a:solidFill>
                  <a:schemeClr val="accent6">
                    <a:lumMod val="75000"/>
                  </a:schemeClr>
                </a:solidFill>
              </a:rPr>
              <a:t>لا يتضمن السلطة</a:t>
            </a:r>
            <a:endParaRPr lang="ar-S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Flèche gauche 5"/>
          <p:cNvSpPr/>
          <p:nvPr/>
        </p:nvSpPr>
        <p:spPr>
          <a:xfrm>
            <a:off x="7543800" y="1828800"/>
            <a:ext cx="571500" cy="571500"/>
          </a:xfrm>
          <a:prstGeom prst="leftArrow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Flèche gauche 5"/>
          <p:cNvSpPr/>
          <p:nvPr/>
        </p:nvSpPr>
        <p:spPr>
          <a:xfrm>
            <a:off x="7543800" y="2438400"/>
            <a:ext cx="571500" cy="571500"/>
          </a:xfrm>
          <a:prstGeom prst="leftArrow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Flèche gauche 5"/>
          <p:cNvSpPr/>
          <p:nvPr/>
        </p:nvSpPr>
        <p:spPr>
          <a:xfrm>
            <a:off x="7543800" y="3048000"/>
            <a:ext cx="571500" cy="571500"/>
          </a:xfrm>
          <a:prstGeom prst="leftArrow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Flèche gauche 5"/>
          <p:cNvSpPr/>
          <p:nvPr/>
        </p:nvSpPr>
        <p:spPr>
          <a:xfrm>
            <a:off x="7543800" y="3657600"/>
            <a:ext cx="571500" cy="571500"/>
          </a:xfrm>
          <a:prstGeom prst="leftArrow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ZoneTexte 10"/>
          <p:cNvSpPr txBox="1">
            <a:spLocks noChangeArrowheads="1"/>
          </p:cNvSpPr>
          <p:nvPr/>
        </p:nvSpPr>
        <p:spPr bwMode="auto">
          <a:xfrm>
            <a:off x="685800" y="4876800"/>
            <a:ext cx="7929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</a:rPr>
              <a:t>له دور هام في أداء المنظمات إذا عرف المدير استعماله</a:t>
            </a:r>
            <a:endParaRPr lang="fr-F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أسس تجميع الوحدات التنظيمية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372600" cy="4525963"/>
          </a:xfrm>
        </p:spPr>
        <p:txBody>
          <a:bodyPr/>
          <a:lstStyle/>
          <a:p>
            <a:pPr rtl="1">
              <a:defRPr/>
            </a:pP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</a:rPr>
              <a:t>يتم تجميع الأفراد والوظائف في المنظمة ووضعها في شكل أقسام على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الأساس: </a:t>
            </a:r>
          </a:p>
          <a:p>
            <a:pPr rtl="1">
              <a:defRPr/>
            </a:pPr>
            <a:r>
              <a:rPr lang="ar-SA" sz="2500" b="1" dirty="0" smtClean="0">
                <a:solidFill>
                  <a:schemeClr val="accent6">
                    <a:lumMod val="75000"/>
                  </a:schemeClr>
                </a:solidFill>
              </a:rPr>
              <a:t>-   </a:t>
            </a: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الوظيفي </a:t>
            </a:r>
            <a:endParaRPr lang="fr-FR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SA" sz="2500" b="1" dirty="0" smtClean="0">
                <a:solidFill>
                  <a:schemeClr val="accent6">
                    <a:lumMod val="75000"/>
                  </a:schemeClr>
                </a:solidFill>
              </a:rPr>
              <a:t>-   </a:t>
            </a: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المنتج </a:t>
            </a:r>
            <a:endParaRPr lang="fr-FR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الزبائن </a:t>
            </a:r>
            <a:endParaRPr lang="ar-SA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الجغرافي</a:t>
            </a:r>
            <a:endParaRPr lang="ar-SA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عملية الإنتاج</a:t>
            </a:r>
            <a:endParaRPr lang="ar-SA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التنظيم المختلط</a:t>
            </a:r>
            <a:endParaRPr lang="fr-FR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sz="2500" b="1" dirty="0" smtClean="0">
                <a:solidFill>
                  <a:schemeClr val="accent6">
                    <a:lumMod val="75000"/>
                  </a:schemeClr>
                </a:solidFill>
              </a:rPr>
              <a:t>الهيكل </a:t>
            </a:r>
            <a:r>
              <a:rPr lang="ar-DZ" sz="2500" b="1" dirty="0" smtClean="0">
                <a:solidFill>
                  <a:schemeClr val="accent6">
                    <a:lumMod val="75000"/>
                  </a:schemeClr>
                </a:solidFill>
              </a:rPr>
              <a:t>الشبكي</a:t>
            </a:r>
            <a:endParaRPr lang="ar-SA" sz="2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fr-FR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fr-FR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7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2CFD0D-2078-4C50-AB84-2A5EA5A975A6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60F82F-A966-470F-93C7-CE3140C5D816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3200" b="1" dirty="0" smtClean="0"/>
              <a:t>الهيكل </a:t>
            </a:r>
            <a:r>
              <a:rPr lang="ar-DZ" sz="3200" b="1" dirty="0" smtClean="0"/>
              <a:t>الشبكي</a:t>
            </a:r>
            <a:r>
              <a:rPr lang="en-US" sz="3200" b="1" dirty="0" smtClean="0">
                <a:ea typeface="+mn-ea"/>
                <a:cs typeface="+mn-cs"/>
              </a:rPr>
              <a:t> (Outsourcing)</a:t>
            </a:r>
            <a:endParaRPr lang="ar-SA" sz="3200" b="1" dirty="0" smtClean="0">
              <a:ea typeface="+mn-ea"/>
              <a:cs typeface="+mn-cs"/>
            </a:endParaRPr>
          </a:p>
        </p:txBody>
      </p:sp>
      <p:sp>
        <p:nvSpPr>
          <p:cNvPr id="6" name="Ellipse 4"/>
          <p:cNvSpPr/>
          <p:nvPr/>
        </p:nvSpPr>
        <p:spPr>
          <a:xfrm>
            <a:off x="3886200" y="2438400"/>
            <a:ext cx="1647825" cy="160020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</a:rPr>
              <a:t>مركز قيادة الشركة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6629400" y="1981200"/>
            <a:ext cx="1928813" cy="642937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متابعة الحسابات (أمريكا)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6629400" y="3429000"/>
            <a:ext cx="1928812" cy="64293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</a:rPr>
              <a:t>شركة التوزيع (أوروبا)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0" y="4800600"/>
            <a:ext cx="1928813" cy="64293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</a:rPr>
              <a:t>شركة التصنيع والإنتاج (آسيا)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762000" y="3429000"/>
            <a:ext cx="1928812" cy="64293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شركة النقل (كوريا)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762000" y="1905000"/>
            <a:ext cx="1928812" cy="642937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شركة التصميم (كندا)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5410200" y="2286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Connecteur droit avec flèche 20"/>
          <p:cNvCxnSpPr/>
          <p:nvPr/>
        </p:nvCxnSpPr>
        <p:spPr>
          <a:xfrm>
            <a:off x="5486400" y="3505200"/>
            <a:ext cx="11430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Connecteur droit avec flèche 26"/>
          <p:cNvCxnSpPr>
            <a:stCxn id="6" idx="4"/>
          </p:cNvCxnSpPr>
          <p:nvPr/>
        </p:nvCxnSpPr>
        <p:spPr>
          <a:xfrm rot="16200000" flipH="1">
            <a:off x="4325938" y="4422775"/>
            <a:ext cx="782638" cy="14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Connecteur droit avec flèche 20"/>
          <p:cNvCxnSpPr>
            <a:endCxn id="0" idx="3"/>
          </p:cNvCxnSpPr>
          <p:nvPr/>
        </p:nvCxnSpPr>
        <p:spPr>
          <a:xfrm rot="10800000" flipV="1">
            <a:off x="2690813" y="3429000"/>
            <a:ext cx="1195387" cy="3206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Connecteur droit avec flèche 11"/>
          <p:cNvCxnSpPr>
            <a:endCxn id="0" idx="3"/>
          </p:cNvCxnSpPr>
          <p:nvPr/>
        </p:nvCxnSpPr>
        <p:spPr>
          <a:xfrm rot="10800000">
            <a:off x="2690813" y="2227263"/>
            <a:ext cx="1271587" cy="5921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الثامنة: القيادة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طبيعة وأساليب القيادة</a:t>
            </a: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نظريات القيادة: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- النظريات التقليدية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-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النظريات السلوكية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- النظريات الموقفية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- الاتجاهات الحديثة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0FA6A5-2CED-499E-92E2-78CED48D07DB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تعريف القيادة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القيادة هي عملية التأثير في الآخرين وجعلهم أكثر التزاما بالمهام</a:t>
            </a:r>
            <a:endParaRPr lang="en-US" dirty="0"/>
          </a:p>
        </p:txBody>
      </p:sp>
      <p:sp>
        <p:nvSpPr>
          <p:cNvPr id="3686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0E8E30-9DA5-483E-9936-50377B842185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latin typeface="Arabic Typesetting" pitchFamily="66" charset="-78"/>
                <a:cs typeface="+mn-cs"/>
              </a:rPr>
              <a:t/>
            </a:r>
            <a:br>
              <a:rPr lang="ar-SA" b="1" dirty="0" smtClean="0">
                <a:latin typeface="Arabic Typesetting" pitchFamily="66" charset="-78"/>
                <a:cs typeface="+mn-cs"/>
              </a:rPr>
            </a:br>
            <a:r>
              <a:rPr lang="ar-DZ" b="1" dirty="0" smtClean="0">
                <a:latin typeface="Arabic Typesetting" pitchFamily="66" charset="-78"/>
                <a:cs typeface="+mn-cs"/>
              </a:rPr>
              <a:t>النظريات التقليدية في </a:t>
            </a:r>
            <a:r>
              <a:rPr lang="ar-SA" b="1" dirty="0" smtClean="0">
                <a:latin typeface="Arabic Typesetting" pitchFamily="66" charset="-78"/>
                <a:cs typeface="+mn-cs"/>
              </a:rPr>
              <a:t>ا</a:t>
            </a:r>
            <a:r>
              <a:rPr lang="ar-DZ" b="1" dirty="0" smtClean="0">
                <a:latin typeface="Arabic Typesetting" pitchFamily="66" charset="-78"/>
                <a:cs typeface="+mn-cs"/>
              </a:rPr>
              <a:t>لقيادة</a:t>
            </a:r>
            <a:r>
              <a:rPr lang="fr-FR" b="1" dirty="0" smtClean="0">
                <a:latin typeface="Arabic Typesetting" pitchFamily="66" charset="-78"/>
                <a:cs typeface="+mn-cs"/>
              </a:rPr>
              <a:t/>
            </a:r>
            <a:br>
              <a:rPr lang="fr-FR" b="1" dirty="0" smtClean="0">
                <a:latin typeface="Arabic Typesetting" pitchFamily="66" charset="-78"/>
                <a:cs typeface="+mn-cs"/>
              </a:rPr>
            </a:br>
            <a:endParaRPr lang="en-US" dirty="0"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 تبحث هذه النظريات في الكيفية التي تظهر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بها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القيادة أي ما الذي يجعل شخص معين قائدا؟ </a:t>
            </a: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من أهم هذه النظريات: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			ـ نظرية الرجل العظيم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			ـ نظرية السمات</a:t>
            </a: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3789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E5BEC4-6E35-4677-818C-B8EBF407AAAE}" type="slidenum">
              <a:rPr lang="ar-SA" smtClean="0">
                <a:cs typeface="Arial" pitchFamily="34" charset="0"/>
              </a:rPr>
              <a:pPr/>
              <a:t>33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DZ" b="1" dirty="0" smtClean="0"/>
              <a:t>النظري</a:t>
            </a:r>
            <a:r>
              <a:rPr lang="ar-QA" b="1" dirty="0" err="1" smtClean="0"/>
              <a:t>ات</a:t>
            </a:r>
            <a:r>
              <a:rPr lang="ar-DZ" b="1" dirty="0" smtClean="0"/>
              <a:t> السلوكية </a:t>
            </a:r>
            <a:endParaRPr lang="fr-FR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0"/>
            <a:ext cx="9296400" cy="4602163"/>
          </a:xfrm>
        </p:spPr>
        <p:txBody>
          <a:bodyPr/>
          <a:lstStyle/>
          <a:p>
            <a:pPr rtl="1">
              <a:buFontTx/>
              <a:buChar char="-"/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هي نظريات عديدة قدمت في إطار محاولة تفسير ظاهرة القيادة على أساس دراسة سلوك وأفعال القائد بدلا من دراسة سماته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وخصائصه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 </a:t>
            </a:r>
          </a:p>
          <a:p>
            <a:pPr rtl="1">
              <a:buFontTx/>
              <a:buChar char="-"/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لذا تتكلم هذه النظريات عن أساليب القيادة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  (Leadership Style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) 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من أهم النظريات في هذه الإطار: 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	- دراسات ميشيغان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			-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الشبكة الإدارية لـ  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Blake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 و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 Mouton</a:t>
            </a:r>
          </a:p>
          <a:p>
            <a:pPr rtl="1"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endParaRPr lang="fr-FR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389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5405C9-08E8-42CA-9E25-5D690BA72281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نظرية </a:t>
            </a:r>
            <a:r>
              <a:rPr lang="ar-DZ" b="1" dirty="0" smtClean="0"/>
              <a:t>الشبكة الإدارية</a:t>
            </a:r>
            <a:r>
              <a:rPr lang="ar-SA" b="1" dirty="0" smtClean="0"/>
              <a:t> </a:t>
            </a:r>
            <a:r>
              <a:rPr lang="ar-DZ" b="1" dirty="0" smtClean="0"/>
              <a:t>لـ  </a:t>
            </a:r>
            <a:r>
              <a:rPr lang="fr-FR" b="1" dirty="0" smtClean="0"/>
              <a:t>Blake</a:t>
            </a:r>
            <a:r>
              <a:rPr lang="ar-DZ" b="1" dirty="0" smtClean="0"/>
              <a:t> و</a:t>
            </a:r>
            <a:r>
              <a:rPr lang="fr-FR" b="1" dirty="0" smtClean="0"/>
              <a:t> Mouton</a:t>
            </a:r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9939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1DF4AB-5D6B-4A9A-AED0-DDF23BDFB83B}" type="slidenum">
              <a:rPr lang="ar-SA" smtClean="0">
                <a:cs typeface="Arial" pitchFamily="34" charset="0"/>
              </a:rPr>
              <a:pPr/>
              <a:t>35</a:t>
            </a:fld>
            <a:endParaRPr lang="en-US" smtClean="0">
              <a:cs typeface="Arial" pitchFamily="34" charset="0"/>
            </a:endParaRPr>
          </a:p>
        </p:txBody>
      </p:sp>
      <p:cxnSp>
        <p:nvCxnSpPr>
          <p:cNvPr id="7" name="Connecteur droit avec flèche 3"/>
          <p:cNvCxnSpPr/>
          <p:nvPr/>
        </p:nvCxnSpPr>
        <p:spPr>
          <a:xfrm rot="5400000" flipH="1" flipV="1">
            <a:off x="569913" y="3500438"/>
            <a:ext cx="3144837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6"/>
          <p:cNvCxnSpPr/>
          <p:nvPr/>
        </p:nvCxnSpPr>
        <p:spPr>
          <a:xfrm>
            <a:off x="2143125" y="5072063"/>
            <a:ext cx="42862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14348" y="2357430"/>
            <a:ext cx="677108" cy="250033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3200" b="1" dirty="0">
                <a:latin typeface="Arabic Typesetting" pitchFamily="66" charset="-78"/>
                <a:cs typeface="Arabic Typesetting" pitchFamily="66" charset="-78"/>
              </a:rPr>
              <a:t>مستوى الاهتمام بالفرد</a:t>
            </a:r>
            <a:endParaRPr lang="fr-FR" sz="32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9943" name="ZoneTexte 9"/>
          <p:cNvSpPr txBox="1">
            <a:spLocks noChangeArrowheads="1"/>
          </p:cNvSpPr>
          <p:nvPr/>
        </p:nvSpPr>
        <p:spPr bwMode="auto">
          <a:xfrm>
            <a:off x="1571625" y="471487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1</a:t>
            </a:r>
            <a:endParaRPr lang="fr-FR">
              <a:latin typeface="Corbel" pitchFamily="34" charset="0"/>
            </a:endParaRPr>
          </a:p>
        </p:txBody>
      </p:sp>
      <p:sp>
        <p:nvSpPr>
          <p:cNvPr id="39944" name="ZoneTexte 10"/>
          <p:cNvSpPr txBox="1">
            <a:spLocks noChangeArrowheads="1"/>
          </p:cNvSpPr>
          <p:nvPr/>
        </p:nvSpPr>
        <p:spPr bwMode="auto">
          <a:xfrm>
            <a:off x="1571625" y="441642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2</a:t>
            </a:r>
            <a:endParaRPr lang="fr-FR">
              <a:latin typeface="Corbel" pitchFamily="34" charset="0"/>
            </a:endParaRPr>
          </a:p>
        </p:txBody>
      </p:sp>
      <p:sp>
        <p:nvSpPr>
          <p:cNvPr id="39945" name="ZoneTexte 11"/>
          <p:cNvSpPr txBox="1">
            <a:spLocks noChangeArrowheads="1"/>
          </p:cNvSpPr>
          <p:nvPr/>
        </p:nvSpPr>
        <p:spPr bwMode="auto">
          <a:xfrm>
            <a:off x="1571625" y="4059238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3</a:t>
            </a:r>
            <a:endParaRPr lang="fr-FR">
              <a:latin typeface="Corbel" pitchFamily="34" charset="0"/>
            </a:endParaRPr>
          </a:p>
        </p:txBody>
      </p:sp>
      <p:sp>
        <p:nvSpPr>
          <p:cNvPr id="39946" name="ZoneTexte 12"/>
          <p:cNvSpPr txBox="1">
            <a:spLocks noChangeArrowheads="1"/>
          </p:cNvSpPr>
          <p:nvPr/>
        </p:nvSpPr>
        <p:spPr bwMode="auto">
          <a:xfrm>
            <a:off x="1571625" y="3702050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4</a:t>
            </a:r>
            <a:endParaRPr lang="fr-FR">
              <a:latin typeface="Corbel" pitchFamily="34" charset="0"/>
            </a:endParaRPr>
          </a:p>
        </p:txBody>
      </p:sp>
      <p:sp>
        <p:nvSpPr>
          <p:cNvPr id="39947" name="ZoneTexte 13"/>
          <p:cNvSpPr txBox="1">
            <a:spLocks noChangeArrowheads="1"/>
          </p:cNvSpPr>
          <p:nvPr/>
        </p:nvSpPr>
        <p:spPr bwMode="auto">
          <a:xfrm>
            <a:off x="1571625" y="33448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5</a:t>
            </a:r>
            <a:endParaRPr lang="fr-FR">
              <a:latin typeface="Corbel" pitchFamily="34" charset="0"/>
            </a:endParaRPr>
          </a:p>
        </p:txBody>
      </p:sp>
      <p:sp>
        <p:nvSpPr>
          <p:cNvPr id="39948" name="ZoneTexte 14"/>
          <p:cNvSpPr txBox="1">
            <a:spLocks noChangeArrowheads="1"/>
          </p:cNvSpPr>
          <p:nvPr/>
        </p:nvSpPr>
        <p:spPr bwMode="auto">
          <a:xfrm>
            <a:off x="1571625" y="298767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6</a:t>
            </a:r>
            <a:endParaRPr lang="fr-FR">
              <a:latin typeface="Corbel" pitchFamily="34" charset="0"/>
            </a:endParaRPr>
          </a:p>
        </p:txBody>
      </p:sp>
      <p:sp>
        <p:nvSpPr>
          <p:cNvPr id="39949" name="ZoneTexte 15"/>
          <p:cNvSpPr txBox="1">
            <a:spLocks noChangeArrowheads="1"/>
          </p:cNvSpPr>
          <p:nvPr/>
        </p:nvSpPr>
        <p:spPr bwMode="auto">
          <a:xfrm>
            <a:off x="1571625" y="270192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7</a:t>
            </a:r>
            <a:endParaRPr lang="fr-FR">
              <a:latin typeface="Corbel" pitchFamily="34" charset="0"/>
            </a:endParaRPr>
          </a:p>
        </p:txBody>
      </p:sp>
      <p:sp>
        <p:nvSpPr>
          <p:cNvPr id="39950" name="ZoneTexte 16"/>
          <p:cNvSpPr txBox="1">
            <a:spLocks noChangeArrowheads="1"/>
          </p:cNvSpPr>
          <p:nvPr/>
        </p:nvSpPr>
        <p:spPr bwMode="auto">
          <a:xfrm>
            <a:off x="1571625" y="2357438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8</a:t>
            </a:r>
            <a:endParaRPr lang="fr-FR">
              <a:latin typeface="Corbel" pitchFamily="34" charset="0"/>
            </a:endParaRPr>
          </a:p>
        </p:txBody>
      </p:sp>
      <p:sp>
        <p:nvSpPr>
          <p:cNvPr id="39951" name="ZoneTexte 17"/>
          <p:cNvSpPr txBox="1">
            <a:spLocks noChangeArrowheads="1"/>
          </p:cNvSpPr>
          <p:nvPr/>
        </p:nvSpPr>
        <p:spPr bwMode="auto">
          <a:xfrm>
            <a:off x="1571625" y="2000250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9</a:t>
            </a:r>
            <a:endParaRPr lang="fr-FR">
              <a:latin typeface="Corbel" pitchFamily="34" charset="0"/>
            </a:endParaRPr>
          </a:p>
        </p:txBody>
      </p:sp>
      <p:sp>
        <p:nvSpPr>
          <p:cNvPr id="39952" name="ZoneTexte 19"/>
          <p:cNvSpPr txBox="1">
            <a:spLocks noChangeArrowheads="1"/>
          </p:cNvSpPr>
          <p:nvPr/>
        </p:nvSpPr>
        <p:spPr bwMode="auto">
          <a:xfrm>
            <a:off x="2214563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1</a:t>
            </a:r>
            <a:endParaRPr lang="fr-FR">
              <a:latin typeface="Corbel" pitchFamily="34" charset="0"/>
            </a:endParaRPr>
          </a:p>
        </p:txBody>
      </p:sp>
      <p:sp>
        <p:nvSpPr>
          <p:cNvPr id="39953" name="ZoneTexte 20"/>
          <p:cNvSpPr txBox="1">
            <a:spLocks noChangeArrowheads="1"/>
          </p:cNvSpPr>
          <p:nvPr/>
        </p:nvSpPr>
        <p:spPr bwMode="auto">
          <a:xfrm>
            <a:off x="2643188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2</a:t>
            </a:r>
            <a:endParaRPr lang="fr-FR">
              <a:latin typeface="Corbel" pitchFamily="34" charset="0"/>
            </a:endParaRPr>
          </a:p>
        </p:txBody>
      </p:sp>
      <p:sp>
        <p:nvSpPr>
          <p:cNvPr id="39954" name="ZoneTexte 21"/>
          <p:cNvSpPr txBox="1">
            <a:spLocks noChangeArrowheads="1"/>
          </p:cNvSpPr>
          <p:nvPr/>
        </p:nvSpPr>
        <p:spPr bwMode="auto">
          <a:xfrm>
            <a:off x="3143250" y="50720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3</a:t>
            </a:r>
            <a:endParaRPr lang="fr-FR">
              <a:latin typeface="Corbel" pitchFamily="34" charset="0"/>
            </a:endParaRPr>
          </a:p>
        </p:txBody>
      </p:sp>
      <p:sp>
        <p:nvSpPr>
          <p:cNvPr id="39955" name="ZoneTexte 22"/>
          <p:cNvSpPr txBox="1">
            <a:spLocks noChangeArrowheads="1"/>
          </p:cNvSpPr>
          <p:nvPr/>
        </p:nvSpPr>
        <p:spPr bwMode="auto">
          <a:xfrm>
            <a:off x="3571875" y="50720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4</a:t>
            </a:r>
            <a:endParaRPr lang="fr-FR">
              <a:latin typeface="Corbel" pitchFamily="34" charset="0"/>
            </a:endParaRPr>
          </a:p>
        </p:txBody>
      </p:sp>
      <p:sp>
        <p:nvSpPr>
          <p:cNvPr id="39956" name="ZoneTexte 23"/>
          <p:cNvSpPr txBox="1">
            <a:spLocks noChangeArrowheads="1"/>
          </p:cNvSpPr>
          <p:nvPr/>
        </p:nvSpPr>
        <p:spPr bwMode="auto">
          <a:xfrm>
            <a:off x="4000500" y="50720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5</a:t>
            </a:r>
            <a:endParaRPr lang="fr-FR">
              <a:latin typeface="Corbel" pitchFamily="34" charset="0"/>
            </a:endParaRPr>
          </a:p>
        </p:txBody>
      </p:sp>
      <p:sp>
        <p:nvSpPr>
          <p:cNvPr id="39957" name="ZoneTexte 24"/>
          <p:cNvSpPr txBox="1">
            <a:spLocks noChangeArrowheads="1"/>
          </p:cNvSpPr>
          <p:nvPr/>
        </p:nvSpPr>
        <p:spPr bwMode="auto">
          <a:xfrm>
            <a:off x="4500563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6</a:t>
            </a:r>
            <a:endParaRPr lang="fr-FR">
              <a:latin typeface="Corbel" pitchFamily="34" charset="0"/>
            </a:endParaRPr>
          </a:p>
        </p:txBody>
      </p:sp>
      <p:sp>
        <p:nvSpPr>
          <p:cNvPr id="39958" name="ZoneTexte 25"/>
          <p:cNvSpPr txBox="1">
            <a:spLocks noChangeArrowheads="1"/>
          </p:cNvSpPr>
          <p:nvPr/>
        </p:nvSpPr>
        <p:spPr bwMode="auto">
          <a:xfrm>
            <a:off x="4929188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7</a:t>
            </a:r>
            <a:endParaRPr lang="fr-FR">
              <a:latin typeface="Corbel" pitchFamily="34" charset="0"/>
            </a:endParaRPr>
          </a:p>
        </p:txBody>
      </p:sp>
      <p:sp>
        <p:nvSpPr>
          <p:cNvPr id="39959" name="ZoneTexte 26"/>
          <p:cNvSpPr txBox="1">
            <a:spLocks noChangeArrowheads="1"/>
          </p:cNvSpPr>
          <p:nvPr/>
        </p:nvSpPr>
        <p:spPr bwMode="auto">
          <a:xfrm>
            <a:off x="5357813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8</a:t>
            </a:r>
            <a:endParaRPr lang="fr-FR">
              <a:latin typeface="Corbel" pitchFamily="34" charset="0"/>
            </a:endParaRPr>
          </a:p>
        </p:txBody>
      </p:sp>
      <p:sp>
        <p:nvSpPr>
          <p:cNvPr id="39960" name="ZoneTexte 27"/>
          <p:cNvSpPr txBox="1">
            <a:spLocks noChangeArrowheads="1"/>
          </p:cNvSpPr>
          <p:nvPr/>
        </p:nvSpPr>
        <p:spPr bwMode="auto">
          <a:xfrm>
            <a:off x="5786438" y="5072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>
                <a:latin typeface="Corbel" pitchFamily="34" charset="0"/>
                <a:cs typeface="Tahoma" pitchFamily="34" charset="0"/>
              </a:rPr>
              <a:t>9</a:t>
            </a:r>
            <a:endParaRPr lang="fr-FR">
              <a:latin typeface="Corbel" pitchFamily="34" charset="0"/>
            </a:endParaRPr>
          </a:p>
        </p:txBody>
      </p:sp>
      <p:sp>
        <p:nvSpPr>
          <p:cNvPr id="18457" name="ZoneTexte 28"/>
          <p:cNvSpPr txBox="1">
            <a:spLocks noChangeArrowheads="1"/>
          </p:cNvSpPr>
          <p:nvPr/>
        </p:nvSpPr>
        <p:spPr bwMode="auto">
          <a:xfrm>
            <a:off x="2286000" y="3929063"/>
            <a:ext cx="17145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1</a:t>
            </a:r>
            <a:r>
              <a:rPr lang="fr-FR" dirty="0">
                <a:solidFill>
                  <a:srgbClr val="FF0000"/>
                </a:solidFill>
                <a:latin typeface="Corbel" pitchFamily="34" charset="0"/>
              </a:rPr>
              <a:t>;</a:t>
            </a: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1</a:t>
            </a:r>
          </a:p>
          <a:p>
            <a:pPr algn="ctr"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القيادة </a:t>
            </a:r>
            <a:r>
              <a:rPr lang="ar-DZ" sz="3200" b="1" dirty="0" err="1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الإهمالية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Corbel" pitchFamily="34" charset="0"/>
            </a:endParaRPr>
          </a:p>
          <a:p>
            <a:pPr algn="ctr">
              <a:defRPr/>
            </a:pPr>
            <a:endParaRPr lang="fr-FR" dirty="0">
              <a:latin typeface="Corbel" pitchFamily="34" charset="0"/>
            </a:endParaRPr>
          </a:p>
        </p:txBody>
      </p:sp>
      <p:sp>
        <p:nvSpPr>
          <p:cNvPr id="18458" name="ZoneTexte 29"/>
          <p:cNvSpPr txBox="1">
            <a:spLocks noChangeArrowheads="1"/>
          </p:cNvSpPr>
          <p:nvPr/>
        </p:nvSpPr>
        <p:spPr bwMode="auto">
          <a:xfrm>
            <a:off x="2143125" y="1785938"/>
            <a:ext cx="14287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ar-DZ" dirty="0">
              <a:latin typeface="Corbel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1</a:t>
            </a:r>
            <a:r>
              <a:rPr lang="fr-FR" dirty="0">
                <a:solidFill>
                  <a:srgbClr val="FF0000"/>
                </a:solidFill>
                <a:latin typeface="Corbel" pitchFamily="34" charset="0"/>
              </a:rPr>
              <a:t>;</a:t>
            </a: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9</a:t>
            </a:r>
          </a:p>
          <a:p>
            <a:pPr algn="ctr">
              <a:lnSpc>
                <a:spcPts val="2700"/>
              </a:lnSpc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قيادة نادي </a:t>
            </a:r>
            <a:r>
              <a:rPr lang="ar-QA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اجتماعي</a:t>
            </a:r>
            <a:endParaRPr lang="fr-FR" sz="3200" b="1" dirty="0">
              <a:solidFill>
                <a:schemeClr val="accent6">
                  <a:lumMod val="75000"/>
                </a:schemeClr>
              </a:solidFill>
              <a:latin typeface="Corbel" pitchFamily="34" charset="0"/>
            </a:endParaRPr>
          </a:p>
          <a:p>
            <a:pPr algn="ctr">
              <a:defRPr/>
            </a:pPr>
            <a:endParaRPr lang="fr-FR" dirty="0">
              <a:latin typeface="Corbel" pitchFamily="34" charset="0"/>
            </a:endParaRPr>
          </a:p>
        </p:txBody>
      </p:sp>
      <p:sp>
        <p:nvSpPr>
          <p:cNvPr id="18459" name="ZoneTexte 30"/>
          <p:cNvSpPr txBox="1">
            <a:spLocks noChangeArrowheads="1"/>
          </p:cNvSpPr>
          <p:nvPr/>
        </p:nvSpPr>
        <p:spPr bwMode="auto">
          <a:xfrm>
            <a:off x="5143500" y="1714500"/>
            <a:ext cx="157162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fr-FR" dirty="0">
              <a:latin typeface="Corbel" pitchFamily="34" charset="0"/>
            </a:endParaRPr>
          </a:p>
          <a:p>
            <a:pPr algn="ctr">
              <a:defRPr/>
            </a:pPr>
            <a:r>
              <a:rPr lang="fr-FR" dirty="0">
                <a:solidFill>
                  <a:srgbClr val="FF0000"/>
                </a:solidFill>
                <a:latin typeface="Corbel" pitchFamily="34" charset="0"/>
              </a:rPr>
              <a:t>9;9</a:t>
            </a:r>
            <a:endParaRPr lang="ar-DZ" dirty="0">
              <a:solidFill>
                <a:srgbClr val="FF0000"/>
              </a:solidFill>
              <a:latin typeface="Corbel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القيادة المثالية</a:t>
            </a:r>
            <a:endParaRPr lang="fr-FR" sz="3200" b="1" dirty="0">
              <a:solidFill>
                <a:schemeClr val="accent6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8460" name="ZoneTexte 31"/>
          <p:cNvSpPr txBox="1">
            <a:spLocks noChangeArrowheads="1"/>
          </p:cNvSpPr>
          <p:nvPr/>
        </p:nvSpPr>
        <p:spPr bwMode="auto">
          <a:xfrm>
            <a:off x="5000625" y="3786188"/>
            <a:ext cx="185737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fr-FR" dirty="0">
              <a:latin typeface="Corbel" pitchFamily="34" charset="0"/>
            </a:endParaRPr>
          </a:p>
          <a:p>
            <a:pPr algn="ctr">
              <a:defRPr/>
            </a:pP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9</a:t>
            </a:r>
            <a:r>
              <a:rPr lang="fr-FR" dirty="0">
                <a:solidFill>
                  <a:srgbClr val="FF0000"/>
                </a:solidFill>
                <a:latin typeface="Corbel" pitchFamily="34" charset="0"/>
              </a:rPr>
              <a:t>;</a:t>
            </a: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1</a:t>
            </a:r>
            <a:endParaRPr lang="fr-FR" dirty="0">
              <a:solidFill>
                <a:srgbClr val="FF0000"/>
              </a:solidFill>
              <a:latin typeface="Corbel" pitchFamily="34" charset="0"/>
            </a:endParaRPr>
          </a:p>
          <a:p>
            <a:pPr algn="ctr"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القيادة الاستبدادية</a:t>
            </a:r>
            <a:endParaRPr lang="fr-FR" sz="3200" b="1" dirty="0">
              <a:solidFill>
                <a:schemeClr val="accent6">
                  <a:lumMod val="7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8461" name="ZoneTexte 32"/>
          <p:cNvSpPr txBox="1">
            <a:spLocks noChangeArrowheads="1"/>
          </p:cNvSpPr>
          <p:nvPr/>
        </p:nvSpPr>
        <p:spPr bwMode="auto">
          <a:xfrm>
            <a:off x="3357563" y="2857500"/>
            <a:ext cx="1928812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fr-FR" dirty="0">
              <a:latin typeface="Corbel" pitchFamily="34" charset="0"/>
            </a:endParaRPr>
          </a:p>
          <a:p>
            <a:pPr algn="ctr">
              <a:defRPr/>
            </a:pP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5</a:t>
            </a:r>
            <a:r>
              <a:rPr lang="fr-FR" dirty="0">
                <a:solidFill>
                  <a:srgbClr val="FF0000"/>
                </a:solidFill>
                <a:latin typeface="Corbel" pitchFamily="34" charset="0"/>
              </a:rPr>
              <a:t>;</a:t>
            </a:r>
            <a:r>
              <a:rPr lang="ar-DZ" dirty="0">
                <a:solidFill>
                  <a:srgbClr val="FF0000"/>
                </a:solidFill>
                <a:latin typeface="Corbel" pitchFamily="34" charset="0"/>
                <a:cs typeface="Tahoma" pitchFamily="34" charset="0"/>
              </a:rPr>
              <a:t>5</a:t>
            </a:r>
          </a:p>
          <a:p>
            <a:pPr algn="ctr">
              <a:defRPr/>
            </a:pPr>
            <a:r>
              <a:rPr lang="ar-DZ" sz="3200" b="1" dirty="0">
                <a:solidFill>
                  <a:schemeClr val="accent6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القيادة الوسطى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Corbel" pitchFamily="34" charset="0"/>
            </a:endParaRPr>
          </a:p>
        </p:txBody>
      </p:sp>
      <p:sp>
        <p:nvSpPr>
          <p:cNvPr id="39966" name="ZoneTexte 36"/>
          <p:cNvSpPr txBox="1">
            <a:spLocks noChangeArrowheads="1"/>
          </p:cNvSpPr>
          <p:nvPr/>
        </p:nvSpPr>
        <p:spPr bwMode="auto">
          <a:xfrm>
            <a:off x="642938" y="4857750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3200">
                <a:latin typeface="Arabic Typesetting" pitchFamily="66" charset="-78"/>
                <a:cs typeface="Arabic Typesetting" pitchFamily="66" charset="-78"/>
              </a:rPr>
              <a:t>ضعيف</a:t>
            </a:r>
            <a:endParaRPr lang="fr-FR" sz="320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9967" name="ZoneTexte 34"/>
          <p:cNvSpPr txBox="1">
            <a:spLocks noChangeArrowheads="1"/>
          </p:cNvSpPr>
          <p:nvPr/>
        </p:nvSpPr>
        <p:spPr bwMode="auto">
          <a:xfrm>
            <a:off x="5791200" y="5486400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3200">
                <a:latin typeface="Arabic Typesetting" pitchFamily="66" charset="-78"/>
                <a:cs typeface="Arabic Typesetting" pitchFamily="66" charset="-78"/>
              </a:rPr>
              <a:t>قوي</a:t>
            </a:r>
            <a:endParaRPr lang="fr-FR" sz="320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9968" name="ZoneTexte 33"/>
          <p:cNvSpPr txBox="1">
            <a:spLocks noChangeArrowheads="1"/>
          </p:cNvSpPr>
          <p:nvPr/>
        </p:nvSpPr>
        <p:spPr bwMode="auto">
          <a:xfrm>
            <a:off x="1981200" y="5562600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3200">
                <a:latin typeface="Arabic Typesetting" pitchFamily="66" charset="-78"/>
                <a:cs typeface="Arabic Typesetting" pitchFamily="66" charset="-78"/>
              </a:rPr>
              <a:t>ضعيف</a:t>
            </a:r>
            <a:endParaRPr lang="fr-FR" sz="320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9969" name="ZoneTexte 37"/>
          <p:cNvSpPr txBox="1">
            <a:spLocks noChangeArrowheads="1"/>
          </p:cNvSpPr>
          <p:nvPr/>
        </p:nvSpPr>
        <p:spPr bwMode="auto">
          <a:xfrm>
            <a:off x="609600" y="1676400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3200">
                <a:latin typeface="Arabic Typesetting" pitchFamily="66" charset="-78"/>
                <a:cs typeface="Arabic Typesetting" pitchFamily="66" charset="-78"/>
              </a:rPr>
              <a:t>قوي</a:t>
            </a:r>
            <a:endParaRPr lang="fr-FR" sz="320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9970" name="ZoneTexte 7"/>
          <p:cNvSpPr txBox="1">
            <a:spLocks noChangeArrowheads="1"/>
          </p:cNvSpPr>
          <p:nvPr/>
        </p:nvSpPr>
        <p:spPr bwMode="auto">
          <a:xfrm>
            <a:off x="3352800" y="5638800"/>
            <a:ext cx="2295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3200" b="1">
                <a:latin typeface="Arabic Typesetting" pitchFamily="66" charset="-78"/>
                <a:cs typeface="Arabic Typesetting" pitchFamily="66" charset="-78"/>
              </a:rPr>
              <a:t>مستوى الاهتمام بالمهمة</a:t>
            </a:r>
            <a:endParaRPr lang="fr-FR" sz="3200" b="1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المحاضرة التاسعة: التحفيز</a:t>
            </a:r>
            <a:br>
              <a:rPr lang="ar-SA" b="1" dirty="0" smtClean="0"/>
            </a:b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مفاهيم حول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 التحفيز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تعريف التحفيز </a:t>
            </a:r>
          </a:p>
          <a:p>
            <a:pPr rtl="1">
              <a:buFontTx/>
              <a:buChar char="-"/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نظريات التحفيز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Tx/>
              <a:buChar char="-"/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التحفيز من خلال تصميم الوظيفة والمكافآت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rtl="1">
              <a:buFontTx/>
              <a:buChar char="-"/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تحفيز العاملين من خلال المشاركة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096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01B27-8E70-49F6-A938-7517190D2E95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 هو ممارسة إدارية تهدف للتأثير على العاملين من خلال تحريك الدوافع والرغبات والحاجات لغرض إشباعها وجعلهم مستعدين لتقديم أفضل ما لديهم لتحقيق أهداف المنظمة.</a:t>
            </a:r>
            <a:endParaRPr lang="en-US" dirty="0"/>
          </a:p>
        </p:txBody>
      </p:sp>
      <p:sp>
        <p:nvSpPr>
          <p:cNvPr id="4198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B748B-FB8E-473A-A27D-B3FCEC713654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نظريات التحفيز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1ـ نظريات المحتوى</a:t>
            </a:r>
          </a:p>
          <a:p>
            <a:pPr marL="26988" rtl="1" eaLnBrk="1" hangingPunct="1">
              <a:defRPr/>
            </a:pPr>
            <a:endParaRPr lang="ar-QA" sz="36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2ـ نظريات المسار </a:t>
            </a:r>
          </a:p>
          <a:p>
            <a:pPr marL="26988" rtl="1" eaLnBrk="1" hangingPunct="1">
              <a:defRPr/>
            </a:pPr>
            <a:endParaRPr lang="ar-QA" sz="36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3ـ نظرية التعزيز  </a:t>
            </a:r>
          </a:p>
          <a:p>
            <a:pPr marL="26988" rtl="1" eaLnBrk="1" hangingPunct="1">
              <a:defRPr/>
            </a:pP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430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2EB4CD5-2E36-4F17-AEB5-9AC07A1808AB}" type="slidenum">
              <a:rPr lang="ar-SA" smtClean="0">
                <a:cs typeface="Arial" pitchFamily="34" charset="0"/>
              </a:rPr>
              <a:pPr/>
              <a:t>38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latin typeface="Arial" pitchFamily="34" charset="0"/>
                <a:cs typeface="Arial" pitchFamily="34" charset="0"/>
              </a:rPr>
              <a:t>من أهم </a:t>
            </a:r>
            <a:r>
              <a:rPr lang="ar-QA" b="1" dirty="0" smtClean="0">
                <a:latin typeface="Arial" pitchFamily="34" charset="0"/>
                <a:cs typeface="Arial" pitchFamily="34" charset="0"/>
              </a:rPr>
              <a:t>نظريات المحتوى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600200"/>
            <a:ext cx="88011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نظرية </a:t>
            </a:r>
            <a:r>
              <a:rPr lang="ar-QA" sz="2800" b="1" u="sng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ماسلو</a:t>
            </a:r>
            <a:r>
              <a:rPr lang="ar-QA" sz="28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(هرمية الحاجات)</a:t>
            </a:r>
            <a:r>
              <a:rPr lang="ar-SA" sz="28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QA" sz="2800" b="1" u="sng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حاجات المستوى الأدنى (الحاجات الفسيولوجية والامان و الحجات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الاجتماعية)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حاجات المستوى الأعلى: (الحاجة الى التقدير وتحقيق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الذات)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مبادئ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ماسلو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مبدأ العوز: الحاجات المشبعة ليست محفزة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مبدأ التدرج في الإشباع (ا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لأ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كل قبل التقدير)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rtl="1"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0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855230-F03C-4B30-93BC-2A852987DF13}" type="slidenum">
              <a:rPr lang="ar-SA" smtClean="0">
                <a:cs typeface="Arial" pitchFamily="34" charset="0"/>
              </a:rPr>
              <a:pPr/>
              <a:t>39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latin typeface="Arial" pitchFamily="34" charset="0"/>
                <a:cs typeface="Arial" pitchFamily="34" charset="0"/>
              </a:rPr>
              <a:t>من أهم </a:t>
            </a:r>
            <a:r>
              <a:rPr lang="ar-QA" b="1" dirty="0" smtClean="0">
                <a:latin typeface="Arial" pitchFamily="34" charset="0"/>
                <a:cs typeface="Arial" pitchFamily="34" charset="0"/>
              </a:rPr>
              <a:t>نظريات المسار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نظرية التوقع :</a:t>
            </a:r>
            <a:endParaRPr lang="ar-SA" sz="2800" b="1" u="sng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تفترض هذه النظرية: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SA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		 </a:t>
            </a:r>
            <a:r>
              <a:rPr lang="ar-Q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التحفيز = </a:t>
            </a:r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 x I x V</a:t>
            </a:r>
            <a:r>
              <a:rPr lang="ar-Q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QA" sz="36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التوقع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(E)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وهو توقع نتائج مرغوبة عندما يبذل الفرد جهدا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المنافع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(I)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وهي اعتقاد الإفراد بان الأداء الناجح ستتبعه مكافآت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القيمة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(V)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تمثل تقييم الفرد للمنافع المتوقع حصولها على انجاز 	       العمل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endParaRPr lang="ar-QA" sz="9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Aft>
                <a:spcPts val="0"/>
              </a:spcAft>
              <a:buClr>
                <a:srgbClr val="3891A7"/>
              </a:buClr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إن أي قيمة صفرية في الطرف الأيسر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للمعادلة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يجعل التحفيز معدوما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rtl="1"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0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AA4611-01B8-42E6-BE38-13724989023F}" type="slidenum">
              <a:rPr lang="ar-SA" smtClean="0">
                <a:cs typeface="Arial" pitchFamily="34" charset="0"/>
              </a:rPr>
              <a:pPr/>
              <a:t>40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العاشرة: الاتصال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مفاهيم عامة حول الاتصالات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أهمية الاتصالات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أنواع شبكات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عقبات الاتصال والحلول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الممكنة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استراتيجيات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608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66BADE-1802-433D-848C-0F5F8630ACB0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latin typeface="Arial" pitchFamily="34" charset="0"/>
                <a:cs typeface="Arial" pitchFamily="34" charset="0"/>
              </a:rPr>
              <a:t>مفاهيم عامة حول الاتصالات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الاتصالات: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 عمليات إرسال واستلام رموز ذات معاني مرتبطة فيما بينها، بهدف إعلام الآخر أو طلب منه إجراء عمل معين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أو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تعديل سلوك معين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 الفاعل: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عملية إرسال رسالة بشكل تكون مفهومة بصورة تامة وشاملة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 الكف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وء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هو الاتصال الذي يتم بأدنى التكاليف وبأفضل وسائل 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10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87EBA5-CF2E-442E-B73E-36E5D980E59E}" type="slidenum">
              <a:rPr lang="ar-SA" smtClean="0">
                <a:cs typeface="Arial" pitchFamily="34" charset="0"/>
              </a:rPr>
              <a:pPr/>
              <a:t>42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4813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E0B335-5617-4B8E-862C-BFF65AAD5E1E}" type="slidenum">
              <a:rPr lang="ar-SA" smtClean="0">
                <a:cs typeface="Arial" pitchFamily="34" charset="0"/>
              </a:rPr>
              <a:pPr/>
              <a:t>43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Rettangolo 7"/>
          <p:cNvSpPr/>
          <p:nvPr/>
        </p:nvSpPr>
        <p:spPr>
          <a:xfrm>
            <a:off x="7696200" y="2286000"/>
            <a:ext cx="92868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مرسل</a:t>
            </a:r>
            <a:endParaRPr lang="fr-FR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ttangolo 8"/>
          <p:cNvSpPr/>
          <p:nvPr/>
        </p:nvSpPr>
        <p:spPr>
          <a:xfrm>
            <a:off x="6410325" y="2286000"/>
            <a:ext cx="92868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ترميز</a:t>
            </a:r>
            <a:endParaRPr lang="ar-SA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(تشفير)</a:t>
            </a: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ttangolo 9"/>
          <p:cNvSpPr/>
          <p:nvPr/>
        </p:nvSpPr>
        <p:spPr>
          <a:xfrm>
            <a:off x="2909888" y="2286000"/>
            <a:ext cx="928687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 smtClean="0">
                <a:latin typeface="Times New Roman" pitchFamily="18" charset="0"/>
                <a:cs typeface="Times New Roman" pitchFamily="18" charset="0"/>
              </a:rPr>
              <a:t>مس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تقبل</a:t>
            </a:r>
            <a:r>
              <a:rPr lang="ar-Q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ttangolo 10"/>
          <p:cNvSpPr/>
          <p:nvPr/>
        </p:nvSpPr>
        <p:spPr>
          <a:xfrm>
            <a:off x="1447800" y="2286000"/>
            <a:ext cx="11763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تفسير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(فك </a:t>
            </a:r>
            <a:r>
              <a:rPr lang="ar-SA" sz="2000" b="1" dirty="0" err="1">
                <a:latin typeface="Times New Roman" pitchFamily="18" charset="0"/>
                <a:cs typeface="Times New Roman" pitchFamily="18" charset="0"/>
              </a:rPr>
              <a:t>الشفيرة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11"/>
          <p:cNvSpPr/>
          <p:nvPr/>
        </p:nvSpPr>
        <p:spPr>
          <a:xfrm>
            <a:off x="4267200" y="2133600"/>
            <a:ext cx="1785938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وسيلة (قناة)</a:t>
            </a:r>
          </a:p>
          <a:p>
            <a:pPr algn="ctr">
              <a:defRPr/>
            </a:pPr>
            <a:endParaRPr lang="ar-QA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رسالة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2"/>
          <p:cNvSpPr/>
          <p:nvPr/>
        </p:nvSpPr>
        <p:spPr>
          <a:xfrm>
            <a:off x="3195638" y="4214813"/>
            <a:ext cx="3643312" cy="5000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/>
              <a:t>ضوضاء</a:t>
            </a:r>
            <a:endParaRPr lang="fr-FR" sz="2400" b="1" dirty="0"/>
          </a:p>
        </p:txBody>
      </p:sp>
      <p:sp>
        <p:nvSpPr>
          <p:cNvPr id="12" name="Rettangolo 13"/>
          <p:cNvSpPr/>
          <p:nvPr/>
        </p:nvSpPr>
        <p:spPr>
          <a:xfrm>
            <a:off x="5338763" y="5429250"/>
            <a:ext cx="2786062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تغذية عكسية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ttangolo 14"/>
          <p:cNvSpPr/>
          <p:nvPr/>
        </p:nvSpPr>
        <p:spPr>
          <a:xfrm>
            <a:off x="2124075" y="5429250"/>
            <a:ext cx="27146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استجابة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ttore 2 16"/>
          <p:cNvCxnSpPr>
            <a:endCxn id="7" idx="3"/>
          </p:cNvCxnSpPr>
          <p:nvPr/>
        </p:nvCxnSpPr>
        <p:spPr>
          <a:xfrm rot="10800000" flipV="1">
            <a:off x="7339013" y="2786063"/>
            <a:ext cx="2857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7"/>
          <p:cNvCxnSpPr/>
          <p:nvPr/>
        </p:nvCxnSpPr>
        <p:spPr>
          <a:xfrm rot="10800000">
            <a:off x="6053138" y="2786063"/>
            <a:ext cx="357187" cy="158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20"/>
          <p:cNvCxnSpPr>
            <a:endCxn id="8" idx="3"/>
          </p:cNvCxnSpPr>
          <p:nvPr/>
        </p:nvCxnSpPr>
        <p:spPr>
          <a:xfrm rot="10800000" flipV="1">
            <a:off x="3838575" y="2786063"/>
            <a:ext cx="42862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22"/>
          <p:cNvCxnSpPr/>
          <p:nvPr/>
        </p:nvCxnSpPr>
        <p:spPr>
          <a:xfrm rot="10800000" flipV="1">
            <a:off x="2624138" y="2786063"/>
            <a:ext cx="2857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4 24"/>
          <p:cNvCxnSpPr/>
          <p:nvPr/>
        </p:nvCxnSpPr>
        <p:spPr>
          <a:xfrm rot="10800000" flipH="1" flipV="1">
            <a:off x="1447800" y="2743200"/>
            <a:ext cx="428625" cy="2894013"/>
          </a:xfrm>
          <a:prstGeom prst="bentConnector3">
            <a:avLst>
              <a:gd name="adj1" fmla="val -53336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Forma 26"/>
          <p:cNvCxnSpPr>
            <a:stCxn id="12" idx="3"/>
          </p:cNvCxnSpPr>
          <p:nvPr/>
        </p:nvCxnSpPr>
        <p:spPr>
          <a:xfrm flipV="1">
            <a:off x="8124825" y="3286125"/>
            <a:ext cx="285750" cy="2393950"/>
          </a:xfrm>
          <a:prstGeom prst="bentConnector2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33"/>
          <p:cNvCxnSpPr/>
          <p:nvPr/>
        </p:nvCxnSpPr>
        <p:spPr>
          <a:xfrm rot="5400000" flipH="1" flipV="1">
            <a:off x="4802982" y="3893344"/>
            <a:ext cx="500062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36"/>
          <p:cNvCxnSpPr/>
          <p:nvPr/>
        </p:nvCxnSpPr>
        <p:spPr>
          <a:xfrm>
            <a:off x="6910388" y="4500563"/>
            <a:ext cx="857250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38"/>
          <p:cNvCxnSpPr/>
          <p:nvPr/>
        </p:nvCxnSpPr>
        <p:spPr>
          <a:xfrm rot="10800000">
            <a:off x="2195513" y="4500563"/>
            <a:ext cx="857250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40"/>
          <p:cNvCxnSpPr/>
          <p:nvPr/>
        </p:nvCxnSpPr>
        <p:spPr>
          <a:xfrm rot="5400000">
            <a:off x="4803775" y="5037138"/>
            <a:ext cx="500063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42"/>
          <p:cNvCxnSpPr>
            <a:stCxn id="13" idx="3"/>
            <a:endCxn id="12" idx="1"/>
          </p:cNvCxnSpPr>
          <p:nvPr/>
        </p:nvCxnSpPr>
        <p:spPr>
          <a:xfrm>
            <a:off x="4838700" y="5680075"/>
            <a:ext cx="500063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>
            <a:stCxn id="10" idx="1"/>
            <a:endCxn id="10" idx="3"/>
          </p:cNvCxnSpPr>
          <p:nvPr/>
        </p:nvCxnSpPr>
        <p:spPr>
          <a:xfrm rot="10800000" flipH="1">
            <a:off x="4267200" y="2776538"/>
            <a:ext cx="1785938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المحاضرة الحادية عشرة: الرقابة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الرقابة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العملية الرقابية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هداف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الرقابة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مراحل الرقابة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أنواع الرقابة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915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0096BF-772A-4128-A872-1009AA7C36B6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مفهوم الرقابة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عملية قياس النتائج الفعلية ومقارنتها بالمعايير أو الخطط الموضوعة ومعرفة أسباب الانحرافات بين النتائج المتحققة والنتائج المطلوبة واتخاذ فعل تصحيحي إن اقتضت الضرورة. </a:t>
            </a:r>
            <a:endParaRPr lang="en-US" sz="4000" dirty="0"/>
          </a:p>
        </p:txBody>
      </p:sp>
      <p:sp>
        <p:nvSpPr>
          <p:cNvPr id="5018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BCBF75-0548-4D6C-B66D-3CFF1FAEE795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</a:rPr>
              <a:t>أنواع الرقابة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الرقابة حسب المستوى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الرقابة حسب موعد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اجرائها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الرقابة حسب المصدر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الرقابة حسب الجهة القائمة بالرقابة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الرقابة حسب المجال</a:t>
            </a:r>
          </a:p>
          <a:p>
            <a:pPr>
              <a:defRPr/>
            </a:pPr>
            <a:endParaRPr lang="ar-SA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20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F18D17-E98E-49AE-A313-5A8B8D05AA32}" type="slidenum">
              <a:rPr lang="ar-SA" smtClean="0">
                <a:cs typeface="Arial" pitchFamily="34" charset="0"/>
              </a:rPr>
              <a:pPr/>
              <a:t>46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rtl="1"/>
            <a:r>
              <a:rPr lang="ar-SA" b="1" smtClean="0">
                <a:solidFill>
                  <a:srgbClr val="376092"/>
                </a:solidFill>
                <a:cs typeface="Arial" pitchFamily="34" charset="0"/>
              </a:rPr>
              <a:t>المحاضرة الثانية عشرة: </a:t>
            </a:r>
            <a:br>
              <a:rPr lang="ar-SA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b="1" smtClean="0">
                <a:solidFill>
                  <a:srgbClr val="376092"/>
                </a:solidFill>
                <a:cs typeface="Calibri" pitchFamily="34" charset="0"/>
              </a:rPr>
              <a:t>الريادة والمشروعات الصغيرة</a:t>
            </a:r>
            <a:endParaRPr lang="en-US" b="1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المبادرات الخاصة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خصائص الشخصية المبادرة 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مفاهيم خاطئة عن الشخصية المبادرة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أنواع المبادرات الخاصة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معايير تصنيف 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مجالات نشاط 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المبادرة عبر الانترنت والأعمال الصغيرة</a:t>
            </a:r>
          </a:p>
          <a:p>
            <a:pPr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أسباب نجاح وفشل الأعمال الصغيرة</a:t>
            </a:r>
          </a:p>
          <a:p>
            <a:pPr>
              <a:defRPr/>
            </a:pPr>
            <a:endParaRPr lang="en-US" sz="2800" dirty="0"/>
          </a:p>
        </p:txBody>
      </p:sp>
      <p:sp>
        <p:nvSpPr>
          <p:cNvPr id="5222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28E549-F762-4A97-8C54-3A5538349C4B}" type="slidenum">
              <a:rPr lang="ar-SA" smtClean="0">
                <a:cs typeface="Arial" pitchFamily="34" charset="0"/>
              </a:rPr>
              <a:pPr/>
              <a:t>47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مفهوم المبادرات الخاصة </a:t>
            </a:r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Entrepreneurship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      هي خصائص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</a:rPr>
              <a:t>وسلوكات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تتعلق بالابتداء بعمل وللتخطيط له 	وتنظيمه وتحمل  مخاطره والإبداع في إدارته.</a:t>
            </a: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		</a:t>
            </a:r>
            <a:r>
              <a:rPr lang="ar-Q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المبادر</a:t>
            </a: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: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	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هو فرد يتمتع بقدرات على تحمل المخاطر ورؤية الفرص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والتخطيط والإدارة الإبداعية لعمل خاص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به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5325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DC435F-E4ED-4CB9-8068-4ABCFF75999C}" type="slidenum">
              <a:rPr lang="ar-SA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خصائص الشخصية المبادرة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القدرة على التحكم الذاتي والاعتقاد بأن مصيرهم يحددونه بأنفسهم ويحبون الاستقلالية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يتمتعون بطاقة عمل هائلة ويعملون بجد واجتهاد ومثابرة ورغبة بالتميز والنجاح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يشعرون بالحاجة إلى تحقيق انجازات متميزة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يسعون وراء تحقيق أهداف فيها نسبة كبيرة من التحدي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427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E3BB7D8-7629-4421-8FF7-5FF5A2080C77}" type="slidenum">
              <a:rPr lang="ar-SA" smtClean="0">
                <a:cs typeface="Arial" pitchFamily="34" charset="0"/>
              </a:rPr>
              <a:pPr/>
              <a:t>49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المبادرة عبر الانترنت والأعمال الصغيرة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لقد فتح الانترنت آفاقا كبيرة أمام المبادرة في إطار الأعمال، فهناك الكثير </a:t>
            </a:r>
            <a:r>
              <a:rPr lang="ar-QA" b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من الأعمال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الناجحة التي كانت بفضل جهود عدد قليل من الأفراد (مثل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e-Bay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يمكنكم مراجعة موقع انترنت هذه منظمة الأعمال الصغيرة: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www.mymedina.com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كمثال لمبادرات ناجحة في مجال الخدمات السياحة عبر الانترنت. 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530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ECE2E5-F17C-4CAC-B91F-8B3390AC2A9F}" type="slidenum">
              <a:rPr lang="ar-SA" smtClean="0">
                <a:cs typeface="Arial" pitchFamily="34" charset="0"/>
              </a:rPr>
              <a:pPr/>
              <a:t>50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شخصيات ناجحة  بدأت من أعمال صغيرة </a:t>
            </a:r>
            <a:endParaRPr lang="en-US" b="1" dirty="0"/>
          </a:p>
        </p:txBody>
      </p:sp>
      <p:sp>
        <p:nvSpPr>
          <p:cNvPr id="5632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D432AD-2347-4C00-8E02-3C246CA80098}" type="slidenum">
              <a:rPr lang="ar-SA" smtClean="0">
                <a:cs typeface="Arial" pitchFamily="34" charset="0"/>
              </a:rPr>
              <a:pPr/>
              <a:t>51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5632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304800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11"/>
          <p:cNvSpPr txBox="1">
            <a:spLocks noChangeArrowheads="1"/>
          </p:cNvSpPr>
          <p:nvPr/>
        </p:nvSpPr>
        <p:spPr bwMode="auto">
          <a:xfrm>
            <a:off x="304800" y="3962400"/>
            <a:ext cx="3733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Bill Gates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Microsoft </a:t>
            </a: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563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1524000"/>
            <a:ext cx="3657600" cy="2386013"/>
          </a:xfrm>
          <a:noFill/>
        </p:spPr>
      </p:pic>
      <p:sp>
        <p:nvSpPr>
          <p:cNvPr id="10" name="CasellaDiTesto 5"/>
          <p:cNvSpPr txBox="1">
            <a:spLocks noChangeArrowheads="1"/>
          </p:cNvSpPr>
          <p:nvPr/>
        </p:nvSpPr>
        <p:spPr bwMode="auto">
          <a:xfrm>
            <a:off x="5105400" y="3962400"/>
            <a:ext cx="45005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Sergey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Brin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-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Larry Page</a:t>
            </a:r>
            <a:endParaRPr lang="ar-QA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Google</a:t>
            </a:r>
            <a:r>
              <a:rPr lang="ar-QA" sz="28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endParaRPr lang="fr-FR" sz="2800" b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4000" b="1" smtClean="0">
                <a:solidFill>
                  <a:srgbClr val="376092"/>
                </a:solidFill>
                <a:cs typeface="Arial" pitchFamily="34" charset="0"/>
              </a:rPr>
              <a:t>المحاضرة الثالثة عشرة:</a:t>
            </a:r>
            <a:br>
              <a:rPr lang="ar-SA" sz="40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4000" b="1" smtClean="0">
                <a:solidFill>
                  <a:srgbClr val="376092"/>
                </a:solidFill>
                <a:cs typeface="Calibri" pitchFamily="34" charset="0"/>
              </a:rPr>
              <a:t>أخلاقيات الأعمال والمسؤولية الاجتماعية  للمنظمات </a:t>
            </a:r>
            <a:br>
              <a:rPr lang="ar-SA" sz="4000" b="1" smtClean="0">
                <a:solidFill>
                  <a:srgbClr val="376092"/>
                </a:solidFill>
                <a:cs typeface="Calibri" pitchFamily="34" charset="0"/>
              </a:rPr>
            </a:br>
            <a:r>
              <a:rPr lang="ar-SA" sz="4000" b="1" smtClean="0">
                <a:solidFill>
                  <a:srgbClr val="376092"/>
                </a:solidFill>
                <a:cs typeface="Arial" pitchFamily="34" charset="0"/>
              </a:rPr>
              <a:t> </a:t>
            </a:r>
            <a:endParaRPr lang="en-US" sz="4000" b="1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مفهوم أخلاقيات إدارة الأعمال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المداخل المختلفة لتفسير الأخلاق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الإشكاليات الأخلاقية في مكان العمل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العوامل المؤثرة في السلوك الأخلاقي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تبرير السلوك الغير أخلاقي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عناصر المنظمة الأخلاقية 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المسؤولية الاجتماعية للمنظمات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مجالات المسؤولية الاجتماعية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استراتيجيات التعامل مع المسؤولية الاجتماعية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تقييم الأداء الاجتماعي</a:t>
            </a: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	الحكومة ومنظمات الأعمال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5734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B20899-D428-48A3-969D-8C3BE5E9EB94}" type="slidenum">
              <a:rPr lang="ar-SA" smtClean="0">
                <a:cs typeface="Arial" pitchFamily="34" charset="0"/>
              </a:rPr>
              <a:pPr/>
              <a:t>52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مفهوم أخلاقيات إدارة الأعمال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مصطلح الأخلاق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Et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h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ics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هو مجموعة المبادئ والمعايير والقيم التي تحكم سلوك الفرد أو المجموعة فيما يخص الصواب والخطأ وكذلك الجيد والسيئ في المواقف المختلفة.</a:t>
            </a:r>
          </a:p>
          <a:p>
            <a:pPr indent="228600" rtl="1">
              <a:defRPr/>
            </a:pPr>
            <a:endParaRPr lang="ar-QA" sz="9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الأخلاقيات الإدارية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Managerial Ethics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هي معايير السلوك التي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تقود المدراء وتوجههم في عملهم وهذا في ثلاث مجالات:</a:t>
            </a: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	ـ التعامل المتعلق بالتعاقد والتسريح،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الرواتب،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ظروف العمل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cs typeface="+mj-cs"/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	ـ تعامل العاملين مع المنظمة (النزاهة وحماية اسرار العمل)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</a:t>
            </a: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	ـ تعامل العاملين والمنظمة مع أطراف أخرى (المستهلكون،  	الموردون، نقابات العمال و جمعيات الدفاع عن المستهلك)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.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j-cs"/>
              </a:rPr>
              <a:t>  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5837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8E1203-9BD6-4536-A364-5DB838E7ED4A}" type="slidenum">
              <a:rPr lang="ar-SA" smtClean="0">
                <a:cs typeface="Arial" pitchFamily="34" charset="0"/>
              </a:rPr>
              <a:pPr/>
              <a:t>53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الإشكاليات الأخلاقية في مكان العمل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indent="228600" rtl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تضارب المصالح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(تأثير الرشوة في اتخاذ القرارات)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ثقة الزبون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(تسريب معلومات عن الزبائن الى اطراف أخرى)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التمييز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(حجب الترقية بسبب الجنس، الدين او العمر)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	 </a:t>
            </a: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التجاوز أو التحرش الجنسي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(الفاظ مخجلة وتصرفات مخلة بالحياء)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موارد المنظمة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(اساءة استخدام الموارد المادية و المالية)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الاتصالات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(تسريب معلومات تلحق الضرر بالمنظمة)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SA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3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EECE44-EC7C-44A8-B051-6F144D34F067}" type="slidenum">
              <a:rPr lang="ar-SA" smtClean="0">
                <a:cs typeface="Arial" pitchFamily="34" charset="0"/>
              </a:rPr>
              <a:pPr/>
              <a:t>54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مجالات المسؤولية الاجتماعية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28600"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اصحاب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المصالح: المستفيدون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المتأثرون من سلوك المنظمة (العاملون،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الزبائن، المجهزون، المالكون و المستثمرين، المنافسون، الحكومة و الدوائر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المختلفة، جماعات الضغط) </a:t>
            </a: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   ـ البيئة الطبيعية: </a:t>
            </a:r>
          </a:p>
          <a:p>
            <a:pPr indent="228600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اهمية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العمل في بيئة صحية</a:t>
            </a:r>
          </a:p>
          <a:p>
            <a:pPr indent="228600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الاهتمام بالبيئة الطبيعية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حمايتها يعد هدفا بعيد المدى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مستمرا</a:t>
            </a:r>
          </a:p>
          <a:p>
            <a:pPr indent="228600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سمعة منظمة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الاعمال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الحسنة في مجال حماية البيئة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صيانتها له 	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مردود مستقبلي </a:t>
            </a:r>
          </a:p>
          <a:p>
            <a:pPr indent="228600" rtl="1">
              <a:defRPr/>
            </a:pPr>
            <a:endParaRPr lang="ar-QA" sz="1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    ـ رفاهية المجتمع بشكل عام (المساهمة في الانشطة الاجتماعية والاحسان و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دعم الانشطة الثقافية و حقوق الانسان) </a:t>
            </a:r>
          </a:p>
          <a:p>
            <a:pPr>
              <a:defRPr/>
            </a:pPr>
            <a:endParaRPr lang="ar-S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042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D1F44C-FAED-4D58-9E26-2C58079D778D}" type="slidenum">
              <a:rPr lang="ar-SA" smtClean="0">
                <a:cs typeface="Arial" pitchFamily="34" charset="0"/>
              </a:rPr>
              <a:pPr/>
              <a:t>55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E4977-1934-4562-BCC6-16842F4021AD}" type="slidenum">
              <a:rPr lang="ar-SA" smtClean="0">
                <a:cs typeface="Arial" pitchFamily="34" charset="0"/>
              </a:rPr>
              <a:pPr/>
              <a:t>56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1444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4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45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46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1569</Words>
  <Application>Microsoft Office PowerPoint</Application>
  <PresentationFormat>A4 Paper (210x297 mm)</PresentationFormat>
  <Paragraphs>562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Calibri</vt:lpstr>
      <vt:lpstr>Times New Roman</vt:lpstr>
      <vt:lpstr>Simplified Arabic</vt:lpstr>
      <vt:lpstr>Gill Sans MT</vt:lpstr>
      <vt:lpstr>Majalla UI</vt:lpstr>
      <vt:lpstr>Arabic Typesetting</vt:lpstr>
      <vt:lpstr>Corbel</vt:lpstr>
      <vt:lpstr>Tahoma</vt:lpstr>
      <vt:lpstr>Office Theme</vt:lpstr>
      <vt:lpstr>Slide 1</vt:lpstr>
      <vt:lpstr>المحاضرة الرابعة عشرة:  </vt:lpstr>
      <vt:lpstr>المحاضرة الأولى: مفاهيم عامة حول الإدارة</vt:lpstr>
      <vt:lpstr>تعريف الإدارة</vt:lpstr>
      <vt:lpstr>Slide 5</vt:lpstr>
      <vt:lpstr>Slide 6</vt:lpstr>
      <vt:lpstr> المهارات الضرورية للمديرين  </vt:lpstr>
      <vt:lpstr> المحاضرة الثانية: مفهوم المنظمة </vt:lpstr>
      <vt:lpstr>مفهوم المنظمة</vt:lpstr>
      <vt:lpstr>الأداء التنظيمي </vt:lpstr>
      <vt:lpstr> المحاضرة الثالثة: تطور الفكر الإداري </vt:lpstr>
      <vt:lpstr> ابرز أفكار فايول و مساهماته   </vt:lpstr>
      <vt:lpstr>هرم الحاجات لماسلو</vt:lpstr>
      <vt:lpstr>المحاضرة الرابعة: البيئة وثقافة المنظمة</vt:lpstr>
      <vt:lpstr>تعريف البيئة: </vt:lpstr>
      <vt:lpstr>البيئات المختلفة للمنظمة </vt:lpstr>
      <vt:lpstr>Slide 17</vt:lpstr>
      <vt:lpstr>المحاضرة الخامسة: التخطيط</vt:lpstr>
      <vt:lpstr>Slide 19</vt:lpstr>
      <vt:lpstr> التخطيط و صياغة الاهداف </vt:lpstr>
      <vt:lpstr>Slide 21</vt:lpstr>
      <vt:lpstr> المحاضرة السادسة: القرار </vt:lpstr>
      <vt:lpstr>Slide 23</vt:lpstr>
      <vt:lpstr>عملية صنع واتخاذ القرار</vt:lpstr>
      <vt:lpstr>  المحاضرة السابعة: التنظيم  </vt:lpstr>
      <vt:lpstr>مفهوم التنظيم</vt:lpstr>
      <vt:lpstr> الهيكل التنظيمي الرسمي </vt:lpstr>
      <vt:lpstr>  الهيكل التنظيمي غير الرسمي  </vt:lpstr>
      <vt:lpstr>أسس تجميع الوحدات التنظيمية</vt:lpstr>
      <vt:lpstr>الهيكل الشبكي (Outsourcing)</vt:lpstr>
      <vt:lpstr>المحاضرة الثامنة: القيادة</vt:lpstr>
      <vt:lpstr>تعريف القيادة</vt:lpstr>
      <vt:lpstr> النظريات التقليدية في القيادة </vt:lpstr>
      <vt:lpstr>النظريات السلوكية </vt:lpstr>
      <vt:lpstr>نظرية الشبكة الإدارية لـ  Blake و Mouton </vt:lpstr>
      <vt:lpstr> المحاضرة التاسعة: التحفيز </vt:lpstr>
      <vt:lpstr>Slide 37</vt:lpstr>
      <vt:lpstr>نظريات التحفيز</vt:lpstr>
      <vt:lpstr>من أهم نظريات المحتوى</vt:lpstr>
      <vt:lpstr>من أهم نظريات المسار </vt:lpstr>
      <vt:lpstr>المحاضرة العاشرة: الاتصال</vt:lpstr>
      <vt:lpstr>مفاهيم عامة حول الاتصالات</vt:lpstr>
      <vt:lpstr>عملية الاتصال</vt:lpstr>
      <vt:lpstr>المحاضرة الحادية عشرة: الرقابة</vt:lpstr>
      <vt:lpstr>مفهوم الرقابة</vt:lpstr>
      <vt:lpstr>أنواع الرقابة</vt:lpstr>
      <vt:lpstr>المحاضرة الثانية عشرة:  الريادة والمشروعات الصغيرة</vt:lpstr>
      <vt:lpstr>مفهوم المبادرات الخاصة Entrepreneurship</vt:lpstr>
      <vt:lpstr>خصائص الشخصية المبادرة </vt:lpstr>
      <vt:lpstr>المبادرة عبر الانترنت والأعمال الصغيرة</vt:lpstr>
      <vt:lpstr>شخصيات ناجحة  بدأت من أعمال صغيرة </vt:lpstr>
      <vt:lpstr> المحاضرة الثالثة عشرة: أخلاقيات الأعمال والمسؤولية الاجتماعية  للمنظمات   </vt:lpstr>
      <vt:lpstr>مفهوم أخلاقيات إدارة الأعمال</vt:lpstr>
      <vt:lpstr>الإشكاليات الأخلاقية في مكان العمل</vt:lpstr>
      <vt:lpstr>مجالات المسؤولية الاجتماعية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nadir aliane</dc:creator>
  <cp:lastModifiedBy>user</cp:lastModifiedBy>
  <cp:revision>118</cp:revision>
  <dcterms:created xsi:type="dcterms:W3CDTF">2009-10-14T19:14:34Z</dcterms:created>
  <dcterms:modified xsi:type="dcterms:W3CDTF">2012-03-15T22:32:28Z</dcterms:modified>
</cp:coreProperties>
</file>