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14"/>
  </p:notesMasterIdLst>
  <p:sldIdLst>
    <p:sldId id="289" r:id="rId2"/>
    <p:sldId id="290" r:id="rId3"/>
    <p:sldId id="291" r:id="rId4"/>
    <p:sldId id="293" r:id="rId5"/>
    <p:sldId id="295" r:id="rId6"/>
    <p:sldId id="297" r:id="rId7"/>
    <p:sldId id="299" r:id="rId8"/>
    <p:sldId id="301" r:id="rId9"/>
    <p:sldId id="303" r:id="rId10"/>
    <p:sldId id="305" r:id="rId11"/>
    <p:sldId id="307" r:id="rId12"/>
    <p:sldId id="309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71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93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FF90A1-DEE8-406A-A078-C8C47B1157F3}" type="slidenum">
              <a:rPr lang="en-US"/>
              <a:pPr/>
              <a:t>1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F902F1-0CC5-405C-AA20-D9785BFB0355}" type="slidenum">
              <a:rPr lang="en-US"/>
              <a:pPr/>
              <a:t>2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FF3DCC-A696-4FD1-A742-806B1202D767}" type="slidenum">
              <a:rPr lang="en-US"/>
              <a:pPr/>
              <a:t>3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61951B-5B94-4201-90DE-DECB0DE53A98}" type="slidenum">
              <a:rPr lang="en-US"/>
              <a:pPr/>
              <a:t>4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E102F7-4381-4DDB-B02E-3A06D01614D9}" type="slidenum">
              <a:rPr lang="en-US"/>
              <a:pPr/>
              <a:t>5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07D98D-554C-4771-9CBB-78436EDDB755}" type="slidenum">
              <a:rPr lang="en-US"/>
              <a:pPr/>
              <a:t>6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7A6196-C9EF-4007-A77E-DC851306751E}" type="slidenum">
              <a:rPr lang="en-US"/>
              <a:pPr/>
              <a:t>7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638235-C765-4809-8541-E75EE10731B7}" type="slidenum">
              <a:rPr lang="en-US"/>
              <a:pPr/>
              <a:t>8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4F019F-F6F4-4852-9F80-DABFE1C6C1C5}" type="slidenum">
              <a:rPr lang="en-US"/>
              <a:pPr/>
              <a:t>9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33FA5-B8BB-462B-A2A2-EE5BCE2B6DF5}" type="slidenum">
              <a:rPr lang="en-US"/>
              <a:pPr/>
              <a:t>10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656EA-8486-4164-8F28-DC6CE18D189D}" type="slidenum">
              <a:rPr lang="en-US"/>
              <a:pPr/>
              <a:t>11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4CF9F-4330-454E-8399-806906A9E825}" type="slidenum">
              <a:rPr lang="en-US"/>
              <a:pPr/>
              <a:t>12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5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2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86EA3-B4A9-46A0-8B08-0477E30907ED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2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3AABE-F36E-43B7-8B2F-06DD759917E9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82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E09BD4-D9F4-4194-BCCC-6C9ED048020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8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32DCD-742E-4DAD-9300-9CC48CFF2C0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1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0D710-FEE9-4DD8-AEED-EBF044EACAB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D681FE-95EB-43BB-90BC-9DFA564FD6C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0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2D931-4EC8-4CD2-97D6-9D3F541B751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E1D026-1D84-4E55-B04D-2B54F501D56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67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E1370-8CB4-4BE8-B095-CA7FF98F7DF2}" type="datetimeFigureOut">
              <a:rPr lang="ar-SA" smtClean="0"/>
              <a:t>12/01/1434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2D9BD2-73CB-4415-AF14-2BFFD6D4FF8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74" r:id="rId12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slide" Target="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36C983E9-DD37-444E-9D6C-DD5E2168E6D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3549650" y="609600"/>
            <a:ext cx="272415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الفصل </a:t>
            </a:r>
            <a:r>
              <a:rPr lang="ar-SA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السابع</a:t>
            </a:r>
          </a:p>
          <a:p>
            <a:pPr algn="ctr" rtl="1"/>
            <a:endParaRPr lang="en-US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-Mujahed Classic"/>
            </a:endParaRPr>
          </a:p>
          <a:p>
            <a:pPr algn="ctr" rtl="1"/>
            <a:r>
              <a:rPr lang="ar-SA" sz="3600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المحاضرة الثامنة</a:t>
            </a:r>
            <a:endParaRPr lang="ar-SA" sz="3600" u="sng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-Mujahed Classic"/>
            </a:endParaRP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874573" y="3084516"/>
            <a:ext cx="5964238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l-Mujahed Free"/>
              </a:rPr>
              <a:t>نظرية الإنتاج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1336279" y="4325938"/>
            <a:ext cx="7233444" cy="627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M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l-Mujahed Free"/>
              </a:rPr>
              <a:t>The Theory of Production</a:t>
            </a:r>
            <a:endParaRPr lang="ar-SA" sz="3600" kern="1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latin typeface="Al-Mujahed Free"/>
            </a:endParaRPr>
          </a:p>
        </p:txBody>
      </p:sp>
      <p:sp>
        <p:nvSpPr>
          <p:cNvPr id="3077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D61CB354-334C-4860-9915-0219534D498D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5257802" y="188914"/>
            <a:ext cx="4481381" cy="496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الكفاءة الإنتاجية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40929" y="877891"/>
            <a:ext cx="91269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 dirty="0"/>
              <a:t> </a:t>
            </a:r>
            <a:r>
              <a:rPr lang="ar-BH" sz="2000" b="1" dirty="0" smtClean="0"/>
              <a:t>الكفاءة</a:t>
            </a:r>
            <a:r>
              <a:rPr lang="ar-SA" sz="2000" b="1" dirty="0" smtClean="0"/>
              <a:t> </a:t>
            </a:r>
            <a:r>
              <a:rPr lang="ar-BH" sz="2000" b="1" dirty="0" smtClean="0"/>
              <a:t>الفنية</a:t>
            </a:r>
            <a:r>
              <a:rPr lang="ar-BH" sz="2400" b="1" dirty="0" smtClean="0"/>
              <a:t>:</a:t>
            </a:r>
            <a:r>
              <a:rPr lang="ar-SA" sz="2400" b="1" dirty="0" smtClean="0"/>
              <a:t> </a:t>
            </a:r>
            <a:r>
              <a:rPr lang="ar-BH" sz="2400" dirty="0" smtClean="0"/>
              <a:t>أقصى </a:t>
            </a:r>
            <a:r>
              <a:rPr lang="ar-BH" sz="2400" dirty="0"/>
              <a:t>إنتاج ممكن باستخدام قدر</a:t>
            </a:r>
            <a:r>
              <a:rPr lang="en-US" sz="2400" dirty="0"/>
              <a:t> </a:t>
            </a:r>
            <a:r>
              <a:rPr lang="ar-BH" sz="2400" dirty="0"/>
              <a:t>معين من الموارد</a:t>
            </a:r>
            <a:r>
              <a:rPr lang="ar-BH" sz="2400" dirty="0" smtClean="0"/>
              <a:t>.</a:t>
            </a:r>
            <a:r>
              <a:rPr lang="ar-SA" sz="2400" dirty="0" smtClean="0"/>
              <a:t>(الاستغلال الامثل للموارد</a:t>
            </a:r>
            <a:endParaRPr lang="fr-MA" sz="2400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45837" y="1342729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 dirty="0"/>
              <a:t> الكفاءة الاقتصادية:</a:t>
            </a:r>
            <a:r>
              <a:rPr lang="ar-BH" sz="2400" dirty="0"/>
              <a:t> تحقيق قدر معين من الإنتاج بأقل تكلفة ممكنة.</a:t>
            </a:r>
            <a:endParaRPr lang="fr-MA" sz="2400" dirty="0"/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4991696" y="1817392"/>
            <a:ext cx="4760185" cy="6210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المدى القصير والمدى الطويل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40929" y="2743200"/>
            <a:ext cx="912693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 b="1" dirty="0" smtClean="0"/>
              <a:t>الفترة الزمنية ليست معيار لتحديد المدى (قصير او طويل)</a:t>
            </a:r>
          </a:p>
          <a:p>
            <a:pPr algn="just" rtl="1">
              <a:spcBef>
                <a:spcPct val="50000"/>
              </a:spcBef>
            </a:pPr>
            <a:r>
              <a:rPr lang="ar-SA" sz="2400" b="1" dirty="0" smtClean="0"/>
              <a:t>معيار لتحديد مدى الانتاج هي مدى تغير عناصر الانتاج</a:t>
            </a:r>
          </a:p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 dirty="0" smtClean="0"/>
              <a:t> </a:t>
            </a:r>
            <a:r>
              <a:rPr lang="ar-BH" sz="2400" b="1" dirty="0"/>
              <a:t>المدى القصير:</a:t>
            </a:r>
            <a:r>
              <a:rPr lang="ar-BH" sz="2400" dirty="0"/>
              <a:t> هو الفترة التي </a:t>
            </a:r>
            <a:r>
              <a:rPr lang="ar-BH" sz="2400" b="1" u="sng" dirty="0"/>
              <a:t>لا تكفي </a:t>
            </a:r>
            <a:r>
              <a:rPr lang="ar-BH" sz="2400" dirty="0"/>
              <a:t>لقيام المنشأة </a:t>
            </a:r>
            <a:r>
              <a:rPr lang="ar-BH" sz="2400" b="1" u="sng" dirty="0"/>
              <a:t>بتغيير جميع عناصر الإنتاج</a:t>
            </a:r>
            <a:r>
              <a:rPr lang="ar-BH" sz="2400" dirty="0"/>
              <a:t>، فيبقى على الأقل عنصر واحد من عناصر الإنتاج ثابتاً بينما تتغير باقي عناصر </a:t>
            </a:r>
            <a:r>
              <a:rPr lang="ar-BH" sz="2400" dirty="0" smtClean="0"/>
              <a:t>الإنتاج</a:t>
            </a:r>
            <a:endParaRPr lang="fr-MA" sz="2400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8229" y="5054603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 dirty="0"/>
              <a:t> المدى الطويل:</a:t>
            </a:r>
            <a:r>
              <a:rPr lang="ar-BH" sz="2400" dirty="0"/>
              <a:t> هو الفترة التي </a:t>
            </a:r>
            <a:r>
              <a:rPr lang="ar-BH" sz="2400" b="1" u="sng" dirty="0"/>
              <a:t>تصبح</a:t>
            </a:r>
            <a:r>
              <a:rPr lang="ar-BH" sz="2400" dirty="0"/>
              <a:t> فيها </a:t>
            </a:r>
            <a:r>
              <a:rPr lang="ar-BH" sz="2400" b="1" u="sng" dirty="0"/>
              <a:t>جميع عناصر الإنتاج متغيرة </a:t>
            </a:r>
            <a:r>
              <a:rPr lang="ar-BH" sz="2400" dirty="0"/>
              <a:t>فهو لهذا السبب يعرف بالمدى التخطيطي.</a:t>
            </a:r>
            <a:endParaRPr lang="fr-MA" sz="2400" dirty="0"/>
          </a:p>
        </p:txBody>
      </p:sp>
      <p:sp>
        <p:nvSpPr>
          <p:cNvPr id="6152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4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3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/>
      <p:bldP spid="6149" grpId="0" animBg="1"/>
      <p:bldP spid="6150" grpId="0"/>
      <p:bldP spid="61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EC0B3591-2F46-4E55-A2D2-53D4CA592A7E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5943602" y="188914"/>
            <a:ext cx="3795581" cy="496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قانون تناقص 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الغلة (الانتاج) 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28229" y="838202"/>
            <a:ext cx="91269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ينص هذا القانون على أنه عند </a:t>
            </a:r>
            <a:r>
              <a:rPr lang="ar-BH" sz="2400" b="1" u="sng" dirty="0"/>
              <a:t>إضافة وحدات متتالية من عنصر الإنتاج المتغير إلى قدر ثابت من عناصر الإنتاج </a:t>
            </a:r>
            <a:r>
              <a:rPr lang="ar-BH" sz="2400" dirty="0"/>
              <a:t>الأخرى، فإن </a:t>
            </a:r>
            <a:r>
              <a:rPr lang="ar-BH" sz="2400" b="1" u="sng" dirty="0"/>
              <a:t>الناتج الحدي</a:t>
            </a:r>
            <a:r>
              <a:rPr lang="ar-BH" sz="2400" dirty="0"/>
              <a:t> لعنصر الإنتاج المتغير يأخذ في النهاية في </a:t>
            </a:r>
            <a:r>
              <a:rPr lang="ar-BH" sz="2400" b="1" u="sng" dirty="0"/>
              <a:t>التناقص</a:t>
            </a:r>
            <a:r>
              <a:rPr lang="ar-BH" sz="2400" dirty="0"/>
              <a:t>.</a:t>
            </a:r>
            <a:endParaRPr lang="fr-MA" sz="2400" dirty="0"/>
          </a:p>
        </p:txBody>
      </p:sp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6858000" y="2205038"/>
            <a:ext cx="2803790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الناتج 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المتوسط للعمالة(</a:t>
            </a:r>
            <a:r>
              <a:rPr lang="en-US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APL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)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343400" y="2743202"/>
            <a:ext cx="52802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هو نصيب الوحدة من ذلك العنصر من الإنتاج الكلي.</a:t>
            </a:r>
            <a:endParaRPr lang="fr-MA" sz="2400" dirty="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9721270" y="28141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283283"/>
              </p:ext>
            </p:extLst>
          </p:nvPr>
        </p:nvGraphicFramePr>
        <p:xfrm>
          <a:off x="4284597" y="1752600"/>
          <a:ext cx="155125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583947" imgH="393529" progId="Equation.3">
                  <p:embed/>
                </p:oleObj>
              </mc:Choice>
              <mc:Fallback>
                <p:oleObj name="Equation" r:id="rId4" imgW="583947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597" y="1752600"/>
                        <a:ext cx="1551252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WordArt 8"/>
          <p:cNvSpPr>
            <a:spLocks noChangeArrowheads="1" noChangeShapeType="1" noTextEdit="1"/>
          </p:cNvSpPr>
          <p:nvPr/>
        </p:nvSpPr>
        <p:spPr bwMode="auto">
          <a:xfrm>
            <a:off x="2768865" y="4581525"/>
            <a:ext cx="6970316" cy="757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العلاقة بين الإنتاج وعناصر الإنتاج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28229" y="5445125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6"/>
              </a:buBlip>
            </a:pPr>
            <a:r>
              <a:rPr lang="ar-BH" sz="2400" dirty="0"/>
              <a:t> قانون تناقص الإنتاجية الحدية لعناصر الإنتاج المتغيرة أو قانون تناقص الغلة.</a:t>
            </a:r>
            <a:endParaRPr lang="fr-MA" sz="2400" dirty="0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28229" y="5995988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6"/>
              </a:buBlip>
            </a:pPr>
            <a:r>
              <a:rPr lang="ar-BH" sz="2400" dirty="0"/>
              <a:t> العائد على الحجم.</a:t>
            </a:r>
            <a:endParaRPr lang="fr-MA" sz="2400" dirty="0"/>
          </a:p>
        </p:txBody>
      </p:sp>
      <p:sp>
        <p:nvSpPr>
          <p:cNvPr id="8203" name="AutoShape 1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3" name="WordArt 4"/>
          <p:cNvSpPr>
            <a:spLocks noChangeArrowheads="1" noChangeShapeType="1" noTextEdit="1"/>
          </p:cNvSpPr>
          <p:nvPr/>
        </p:nvSpPr>
        <p:spPr bwMode="auto">
          <a:xfrm>
            <a:off x="6477000" y="3200400"/>
            <a:ext cx="3146690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الناتج 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المتوسط لرأس المال (</a:t>
            </a:r>
            <a:r>
              <a:rPr lang="en-US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K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)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5330" y="3281362"/>
            <a:ext cx="547727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en-US" sz="2400" dirty="0" smtClean="0"/>
              <a:t>APL=Q/K</a:t>
            </a:r>
            <a:endParaRPr lang="fr-MA" sz="2400" dirty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8100" y="2819699"/>
            <a:ext cx="3771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en-US" sz="2400" dirty="0" smtClean="0"/>
              <a:t>APL=Q/L</a:t>
            </a:r>
            <a:endParaRPr lang="fr-M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6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20"/>
                            </p:stCondLst>
                            <p:childTnLst>
                              <p:par>
                                <p:cTn id="6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/>
      <p:bldP spid="8196" grpId="0" animBg="1"/>
      <p:bldP spid="8197" grpId="0"/>
      <p:bldP spid="8200" grpId="0" animBg="1"/>
      <p:bldP spid="8201" grpId="0"/>
      <p:bldP spid="8202" grpId="0"/>
      <p:bldP spid="13" grpId="0" animBg="1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4F92BEEA-2645-4B31-BC60-B4194ABB62EB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3159259" y="260350"/>
            <a:ext cx="657992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D0903"/>
                    </a:gs>
                    <a:gs pos="50000">
                      <a:srgbClr val="003366"/>
                    </a:gs>
                    <a:gs pos="100000">
                      <a:srgbClr val="FD0903"/>
                    </a:gs>
                  </a:gsLst>
                  <a:lin ang="2700000" scaled="1"/>
                </a:gradFill>
                <a:cs typeface="Arabic Transparent"/>
              </a:rPr>
              <a:t>دالة الإنتاج في المدى القصير</a:t>
            </a: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29905" y="1123950"/>
          <a:ext cx="7687469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4" imgW="2844800" imgH="215900" progId="Equation.3">
                  <p:embed/>
                </p:oleObj>
              </mc:Choice>
              <mc:Fallback>
                <p:oleObj name="Equation" r:id="rId4" imgW="2844800" imgH="215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9905" y="1123950"/>
                        <a:ext cx="7687469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4562609" y="1916113"/>
            <a:ext cx="509746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D0903"/>
                    </a:gs>
                    <a:gs pos="50000">
                      <a:srgbClr val="003366"/>
                    </a:gs>
                    <a:gs pos="100000">
                      <a:srgbClr val="FD0903"/>
                    </a:gs>
                  </a:gsLst>
                  <a:lin ang="2700000" scaled="1"/>
                </a:gradFill>
                <a:cs typeface="Arabic Transparent"/>
              </a:rPr>
              <a:t>ا</a:t>
            </a:r>
            <a:r>
              <a:rPr lang="ar-SA" sz="3600" dirty="0"/>
              <a:t>لناتج </a:t>
            </a:r>
            <a:r>
              <a:rPr lang="ar-SA" sz="3600" dirty="0"/>
              <a:t>الحدي</a:t>
            </a:r>
            <a:r>
              <a:rPr lang="ar-SA" sz="3600" dirty="0"/>
              <a:t> </a:t>
            </a:r>
            <a:r>
              <a:rPr lang="ar-BH" sz="3600" dirty="0"/>
              <a:t>ال</a:t>
            </a:r>
            <a:r>
              <a:rPr lang="ar-BH" sz="3600" dirty="0"/>
              <a:t>كلي</a:t>
            </a:r>
            <a:r>
              <a:rPr lang="ar-SA" sz="3600" dirty="0"/>
              <a:t> </a:t>
            </a:r>
            <a:r>
              <a:rPr lang="ar-SA" sz="3600" dirty="0" smtClean="0"/>
              <a:t>لعنصر الانتاج المتغير</a:t>
            </a:r>
            <a:r>
              <a:rPr lang="en-US" sz="3600" dirty="0" smtClean="0"/>
              <a:t> </a:t>
            </a:r>
            <a:r>
              <a:rPr lang="ar-SA" sz="3600" dirty="0" smtClean="0"/>
              <a:t>(</a:t>
            </a:r>
            <a:r>
              <a:rPr lang="en-US" sz="3600" dirty="0" smtClean="0"/>
              <a:t>MPL</a:t>
            </a:r>
            <a:r>
              <a:rPr lang="ar-SA" sz="3600" dirty="0" smtClean="0"/>
              <a:t>) (</a:t>
            </a:r>
            <a:r>
              <a:rPr lang="en-US" sz="3600" dirty="0" smtClean="0"/>
              <a:t>L </a:t>
            </a:r>
            <a:r>
              <a:rPr lang="ar-SA" sz="3600" dirty="0" smtClean="0"/>
              <a:t>يعني العمالة</a:t>
            </a:r>
            <a:r>
              <a:rPr lang="en-US" sz="3600" dirty="0" smtClean="0"/>
              <a:t>(</a:t>
            </a:r>
            <a:endParaRPr lang="ar-SA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D0903"/>
                  </a:gs>
                  <a:gs pos="50000">
                    <a:srgbClr val="003366"/>
                  </a:gs>
                  <a:gs pos="100000">
                    <a:srgbClr val="FD0903"/>
                  </a:gs>
                </a:gsLst>
                <a:lin ang="2700000" scaled="1"/>
              </a:gradFill>
              <a:cs typeface="Arabic Transparent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28229" y="2779716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هو التغير في الناتج </a:t>
            </a:r>
            <a:r>
              <a:rPr lang="ar-BH" sz="2400" dirty="0" smtClean="0"/>
              <a:t>المترتب </a:t>
            </a:r>
            <a:r>
              <a:rPr lang="ar-BH" sz="2400" dirty="0"/>
              <a:t>على التغير في كمية هذا العنصر بوحدة واحدة عند ثبات كميات باقي عناصر الإنتاج. وتحسب كما يلي :</a:t>
            </a:r>
            <a:endParaRPr lang="fr-MA" sz="2400" dirty="0"/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4485219" y="3787775"/>
          <a:ext cx="168883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6" imgW="837836" imgH="444307" progId="Equation.3">
                  <p:embed/>
                </p:oleObj>
              </mc:Choice>
              <mc:Fallback>
                <p:oleObj name="Equation" r:id="rId6" imgW="837836" imgH="44430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5219" y="3787775"/>
                        <a:ext cx="168883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286404" y="379413"/>
            <a:ext cx="163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>
                <a:solidFill>
                  <a:srgbClr val="FD0903"/>
                </a:solidFill>
                <a:hlinkClick r:id="rId8" action="ppaction://hlinksldjump"/>
              </a:rPr>
              <a:t>الشكل (7-1)</a:t>
            </a:r>
            <a:endParaRPr lang="fr-MA" sz="2400" b="1">
              <a:solidFill>
                <a:srgbClr val="FD0903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58431" y="2122488"/>
            <a:ext cx="187285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 dirty="0">
                <a:solidFill>
                  <a:srgbClr val="FD0903"/>
                </a:solidFill>
                <a:hlinkClick r:id="rId9" action="ppaction://hlinksldjump"/>
              </a:rPr>
              <a:t>الجدول (7-1)</a:t>
            </a:r>
            <a:endParaRPr lang="fr-MA" sz="2400" b="1" dirty="0">
              <a:solidFill>
                <a:srgbClr val="FD0903"/>
              </a:solidFill>
            </a:endParaRPr>
          </a:p>
        </p:txBody>
      </p:sp>
      <p:sp>
        <p:nvSpPr>
          <p:cNvPr id="10249" name="AutoShape 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4876802"/>
            <a:ext cx="94166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24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D0903"/>
                    </a:gs>
                    <a:gs pos="50000">
                      <a:srgbClr val="003366"/>
                    </a:gs>
                    <a:gs pos="100000">
                      <a:srgbClr val="FD0903"/>
                    </a:gs>
                  </a:gsLst>
                  <a:lin ang="2700000" scaled="1"/>
                </a:gradFill>
                <a:cs typeface="Arabic Transparent"/>
              </a:rPr>
              <a:t>ا</a:t>
            </a:r>
            <a:r>
              <a:rPr lang="ar-SA" sz="2400" dirty="0"/>
              <a:t>لناتج الحدي </a:t>
            </a:r>
            <a:r>
              <a:rPr lang="ar-BH" sz="2400" dirty="0"/>
              <a:t>الكلي</a:t>
            </a:r>
            <a:r>
              <a:rPr lang="ar-SA" sz="2400" dirty="0"/>
              <a:t> لعنصر الانتاج </a:t>
            </a:r>
            <a:r>
              <a:rPr lang="ar-SA" sz="2400" dirty="0" smtClean="0"/>
              <a:t>المتغير </a:t>
            </a:r>
            <a:r>
              <a:rPr lang="en-US" sz="2400" dirty="0" smtClean="0"/>
              <a:t>=</a:t>
            </a:r>
            <a:r>
              <a:rPr lang="ar-SA" sz="2400" dirty="0" smtClean="0"/>
              <a:t> الكمية المتغيرة (</a:t>
            </a:r>
            <a:r>
              <a:rPr lang="en-US" sz="2400" dirty="0" smtClean="0"/>
              <a:t>^Q</a:t>
            </a:r>
            <a:r>
              <a:rPr lang="ar-SA" sz="2400" dirty="0" smtClean="0"/>
              <a:t>)/عنصر الانتاج المتغير(</a:t>
            </a:r>
            <a:r>
              <a:rPr lang="en-US" sz="2400" dirty="0" smtClean="0"/>
              <a:t>^L</a:t>
            </a:r>
            <a:r>
              <a:rPr lang="ar-SA" sz="2400" dirty="0" smtClean="0"/>
              <a:t>)</a:t>
            </a:r>
            <a:endParaRPr lang="fr-MA" sz="2400" b="1" dirty="0">
              <a:solidFill>
                <a:srgbClr val="FD090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4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8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4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40"/>
                            </p:stCondLst>
                            <p:childTnLst>
                              <p:par>
                                <p:cTn id="4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4" grpId="0" animBg="1"/>
      <p:bldP spid="10245" grpId="0"/>
      <p:bldP spid="1024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D76756E-C621-4FF2-BBE6-F5342DB3C9E6}" type="slidenum">
              <a:rPr lang="en-US"/>
              <a:pPr/>
              <a:t>5</a:t>
            </a:fld>
            <a:endParaRPr 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573729" y="1552578"/>
            <a:ext cx="50561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B</a:t>
            </a:r>
            <a:endParaRPr lang="en-US" sz="360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896932" y="4541841"/>
            <a:ext cx="505619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 dirty="0">
                <a:latin typeface="Times New Roman" pitchFamily="18" charset="0"/>
                <a:ea typeface="SimSun" pitchFamily="2" charset="-122"/>
              </a:rPr>
              <a:t>0</a:t>
            </a:r>
            <a:endParaRPr lang="en-US" sz="3600" dirty="0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752587" y="2574928"/>
            <a:ext cx="5073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</a:t>
            </a:r>
            <a:endParaRPr lang="en-US" sz="360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405189" y="4792666"/>
            <a:ext cx="842698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1</a:t>
            </a:r>
            <a:endParaRPr lang="en-US" sz="360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923764" y="4791075"/>
            <a:ext cx="844417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3600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2402551" y="631828"/>
            <a:ext cx="1719" cy="40941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2402551" y="4725991"/>
            <a:ext cx="489452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298" name="Arc 10"/>
          <p:cNvSpPr>
            <a:spLocks/>
          </p:cNvSpPr>
          <p:nvPr/>
        </p:nvSpPr>
        <p:spPr bwMode="auto">
          <a:xfrm flipV="1">
            <a:off x="2065472" y="2667003"/>
            <a:ext cx="1688835" cy="2011363"/>
          </a:xfrm>
          <a:custGeom>
            <a:avLst/>
            <a:gdLst>
              <a:gd name="G0" fmla="+- 0 0 0"/>
              <a:gd name="G1" fmla="+- 21103 0 0"/>
              <a:gd name="G2" fmla="+- 21600 0 0"/>
              <a:gd name="T0" fmla="*/ 4609 w 21600"/>
              <a:gd name="T1" fmla="*/ 0 h 21221"/>
              <a:gd name="T2" fmla="*/ 21600 w 21600"/>
              <a:gd name="T3" fmla="*/ 21221 h 21221"/>
              <a:gd name="T4" fmla="*/ 0 w 21600"/>
              <a:gd name="T5" fmla="*/ 21103 h 2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221" fill="none" extrusionOk="0">
                <a:moveTo>
                  <a:pt x="4608" y="0"/>
                </a:moveTo>
                <a:cubicBezTo>
                  <a:pt x="14528" y="2166"/>
                  <a:pt x="21600" y="10949"/>
                  <a:pt x="21600" y="21103"/>
                </a:cubicBezTo>
                <a:cubicBezTo>
                  <a:pt x="21600" y="21142"/>
                  <a:pt x="21599" y="21181"/>
                  <a:pt x="21599" y="21220"/>
                </a:cubicBezTo>
              </a:path>
              <a:path w="21600" h="21221" stroke="0" extrusionOk="0">
                <a:moveTo>
                  <a:pt x="4608" y="0"/>
                </a:moveTo>
                <a:cubicBezTo>
                  <a:pt x="14528" y="2166"/>
                  <a:pt x="21600" y="10949"/>
                  <a:pt x="21600" y="21103"/>
                </a:cubicBezTo>
                <a:cubicBezTo>
                  <a:pt x="21600" y="21142"/>
                  <a:pt x="21599" y="21181"/>
                  <a:pt x="21599" y="21220"/>
                </a:cubicBezTo>
                <a:lnTo>
                  <a:pt x="0" y="21103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299" name="Arc 11"/>
          <p:cNvSpPr>
            <a:spLocks/>
          </p:cNvSpPr>
          <p:nvPr/>
        </p:nvSpPr>
        <p:spPr bwMode="auto">
          <a:xfrm rot="10750141" flipV="1">
            <a:off x="3752586" y="1174750"/>
            <a:ext cx="2182416" cy="1677988"/>
          </a:xfrm>
          <a:custGeom>
            <a:avLst/>
            <a:gdLst>
              <a:gd name="G0" fmla="+- 0 0 0"/>
              <a:gd name="G1" fmla="+- 21219 0 0"/>
              <a:gd name="G2" fmla="+- 21600 0 0"/>
              <a:gd name="T0" fmla="*/ 4040 w 21486"/>
              <a:gd name="T1" fmla="*/ 0 h 21219"/>
              <a:gd name="T2" fmla="*/ 21486 w 21486"/>
              <a:gd name="T3" fmla="*/ 19000 h 21219"/>
              <a:gd name="T4" fmla="*/ 0 w 21486"/>
              <a:gd name="T5" fmla="*/ 21219 h 2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86" h="21219" fill="none" extrusionOk="0">
                <a:moveTo>
                  <a:pt x="4039" y="0"/>
                </a:moveTo>
                <a:cubicBezTo>
                  <a:pt x="13413" y="1784"/>
                  <a:pt x="20505" y="9508"/>
                  <a:pt x="21485" y="19000"/>
                </a:cubicBezTo>
              </a:path>
              <a:path w="21486" h="21219" stroke="0" extrusionOk="0">
                <a:moveTo>
                  <a:pt x="4039" y="0"/>
                </a:moveTo>
                <a:cubicBezTo>
                  <a:pt x="13413" y="1784"/>
                  <a:pt x="20505" y="9508"/>
                  <a:pt x="21485" y="19000"/>
                </a:cubicBezTo>
                <a:lnTo>
                  <a:pt x="0" y="21219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0" name="Arc 12"/>
          <p:cNvSpPr>
            <a:spLocks/>
          </p:cNvSpPr>
          <p:nvPr/>
        </p:nvSpPr>
        <p:spPr bwMode="auto">
          <a:xfrm rot="16160871" flipV="1">
            <a:off x="5374085" y="1238119"/>
            <a:ext cx="1727200" cy="1571890"/>
          </a:xfrm>
          <a:custGeom>
            <a:avLst/>
            <a:gdLst>
              <a:gd name="G0" fmla="+- 0 0 0"/>
              <a:gd name="G1" fmla="+- 18286 0 0"/>
              <a:gd name="G2" fmla="+- 21600 0 0"/>
              <a:gd name="T0" fmla="*/ 11497 w 21600"/>
              <a:gd name="T1" fmla="*/ 0 h 18286"/>
              <a:gd name="T2" fmla="*/ 21600 w 21600"/>
              <a:gd name="T3" fmla="*/ 18286 h 18286"/>
              <a:gd name="T4" fmla="*/ 0 w 21600"/>
              <a:gd name="T5" fmla="*/ 18286 h 18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286" fill="none" extrusionOk="0">
                <a:moveTo>
                  <a:pt x="11497" y="-1"/>
                </a:moveTo>
                <a:cubicBezTo>
                  <a:pt x="17784" y="3953"/>
                  <a:pt x="21600" y="10859"/>
                  <a:pt x="21600" y="18286"/>
                </a:cubicBezTo>
              </a:path>
              <a:path w="21600" h="18286" stroke="0" extrusionOk="0">
                <a:moveTo>
                  <a:pt x="11497" y="-1"/>
                </a:moveTo>
                <a:cubicBezTo>
                  <a:pt x="17784" y="3953"/>
                  <a:pt x="21600" y="10859"/>
                  <a:pt x="21600" y="18286"/>
                </a:cubicBezTo>
                <a:lnTo>
                  <a:pt x="0" y="18286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 flipV="1">
            <a:off x="2402551" y="871538"/>
            <a:ext cx="2352675" cy="3803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V="1">
            <a:off x="2402551" y="4059241"/>
            <a:ext cx="1350036" cy="6826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3752585" y="4059241"/>
            <a:ext cx="3365633" cy="12461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V="1">
            <a:off x="2402551" y="4281491"/>
            <a:ext cx="1845336" cy="4603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1878013" y="174625"/>
            <a:ext cx="844418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TP</a:t>
            </a:r>
            <a:endParaRPr lang="en-US" sz="3600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6622918" y="1893888"/>
            <a:ext cx="67415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TP</a:t>
            </a:r>
            <a:endParaRPr lang="en-US" sz="3600"/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7051146" y="4978403"/>
            <a:ext cx="101123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en-US" altLang="zh-CN" sz="1200" b="1">
              <a:latin typeface="Times New Roman" pitchFamily="18" charset="0"/>
              <a:ea typeface="SimSun" pitchFamily="2" charset="-122"/>
            </a:endParaRPr>
          </a:p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MP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L</a:t>
            </a:r>
            <a:endParaRPr lang="en-US" sz="3600"/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6980636" y="3990975"/>
            <a:ext cx="1012957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en-US" altLang="zh-CN" sz="1200" b="1">
              <a:latin typeface="Times New Roman" pitchFamily="18" charset="0"/>
              <a:ea typeface="SimSun" pitchFamily="2" charset="-122"/>
            </a:endParaRPr>
          </a:p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AP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L</a:t>
            </a:r>
            <a:endParaRPr lang="en-US" altLang="zh-CN" sz="2400" b="1">
              <a:latin typeface="Times New Roman" pitchFamily="18" charset="0"/>
              <a:ea typeface="SimSun" pitchFamily="2" charset="-122"/>
            </a:endParaRPr>
          </a:p>
          <a:p>
            <a:pPr algn="ctr" rtl="1"/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4247886" y="4281488"/>
            <a:ext cx="3038872" cy="3413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82931" y="600870"/>
            <a:ext cx="2217291" cy="2295684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SA" sz="19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ar-BH" sz="19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7-1</a:t>
            </a:r>
            <a:r>
              <a:rPr lang="ar-SA" sz="19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):</a:t>
            </a:r>
            <a:r>
              <a:rPr lang="ar-SA" sz="19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دالة الإنتاج في المدى القصير، حيث يزيد الإنتاج بمعدل متزايد في البداية، ثم يستمر في التزايد بمعدل متناقص حتى يصل نهايته العظمى  عند النقطة </a:t>
            </a:r>
            <a:r>
              <a:rPr lang="en-US" sz="1900">
                <a:latin typeface="Times New Roman" pitchFamily="18" charset="0"/>
                <a:ea typeface="SimSun" pitchFamily="2" charset="-122"/>
                <a:cs typeface="Helv" charset="0"/>
              </a:rPr>
              <a:t>M</a:t>
            </a:r>
            <a:r>
              <a:rPr lang="ar-SA" sz="1900">
                <a:latin typeface="Times New Roman" pitchFamily="18" charset="0"/>
                <a:ea typeface="SimSun" pitchFamily="2" charset="-122"/>
              </a:rPr>
              <a:t> ليتناقص بعد</a:t>
            </a:r>
            <a:r>
              <a:rPr lang="ar-SA" sz="1900">
                <a:latin typeface="Helv" charset="0"/>
                <a:ea typeface="SimSun" pitchFamily="2" charset="-122"/>
              </a:rPr>
              <a:t> </a:t>
            </a:r>
            <a:r>
              <a:rPr lang="ar-SA" sz="1900">
                <a:latin typeface="Times New Roman" pitchFamily="18" charset="0"/>
                <a:ea typeface="SimSun" pitchFamily="2" charset="-122"/>
              </a:rPr>
              <a:t>ذلك</a:t>
            </a:r>
            <a:r>
              <a:rPr lang="ar-SA" sz="190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/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6965156" y="4313238"/>
            <a:ext cx="101295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en-US" altLang="zh-CN" sz="1200" b="1">
              <a:latin typeface="Times New Roman" pitchFamily="18" charset="0"/>
              <a:ea typeface="SimSun" pitchFamily="2" charset="-122"/>
            </a:endParaRPr>
          </a:p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L</a:t>
            </a:r>
          </a:p>
          <a:p>
            <a:pPr algn="ctr" rtl="1"/>
            <a:endParaRPr lang="en-US"/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662120" y="174627"/>
            <a:ext cx="149886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 dirty="0" smtClean="0">
                <a:latin typeface="Times New Roman" pitchFamily="18" charset="0"/>
                <a:ea typeface="SimSun" pitchFamily="2" charset="-122"/>
              </a:rPr>
              <a:t>الناتج الكلي</a:t>
            </a:r>
            <a:endParaRPr lang="en-US" sz="3600" dirty="0"/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7772400" y="4535489"/>
            <a:ext cx="149886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b="1" dirty="0" smtClean="0">
                <a:latin typeface="Times New Roman" pitchFamily="18" charset="0"/>
                <a:ea typeface="SimSun" pitchFamily="2" charset="-122"/>
              </a:rPr>
              <a:t>العمالة (المتغير)</a:t>
            </a:r>
            <a:endParaRPr lang="en-US" sz="2800" dirty="0"/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4923764" y="507209"/>
            <a:ext cx="1858036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000" b="1" dirty="0" smtClean="0">
                <a:latin typeface="Times New Roman" pitchFamily="18" charset="0"/>
                <a:ea typeface="SimSun" pitchFamily="2" charset="-122"/>
              </a:rPr>
              <a:t>مؤشر الناتج الكلي</a:t>
            </a:r>
            <a:endParaRPr lang="en-US" sz="3200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7286759" y="5646741"/>
            <a:ext cx="113003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b="1" dirty="0" smtClean="0">
                <a:latin typeface="Times New Roman" pitchFamily="18" charset="0"/>
                <a:ea typeface="SimSun" pitchFamily="2" charset="-122"/>
              </a:rPr>
              <a:t>الناتج الحدي</a:t>
            </a:r>
            <a:endParaRPr lang="en-US" sz="2800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7033410" y="6353"/>
            <a:ext cx="2817045" cy="8651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SA" sz="1900" b="1" dirty="0" smtClean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قانون تناقص الغلة هو نفس قانون تناقص الناتج الحدي</a:t>
            </a:r>
            <a:endParaRPr lang="en-US" sz="3200" dirty="0"/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6237686" y="3601244"/>
            <a:ext cx="209973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b="1" dirty="0" smtClean="0">
                <a:latin typeface="Times New Roman" pitchFamily="18" charset="0"/>
                <a:ea typeface="SimSun" pitchFamily="2" charset="-122"/>
              </a:rPr>
              <a:t>الناتج المتوسط للعمالة</a:t>
            </a:r>
            <a:endParaRPr lang="en-US" sz="2800" dirty="0"/>
          </a:p>
        </p:txBody>
      </p:sp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7287553" y="1420814"/>
            <a:ext cx="2562902" cy="981074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SA" sz="1900" b="1" dirty="0" smtClean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الناتج الحدي اعلى من الناتج المتوسط ولكن عند التقاطع اصبح المتوسط أعلى</a:t>
            </a:r>
            <a:endParaRPr lang="en-US" sz="3200" dirty="0"/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4923764" y="1420815"/>
            <a:ext cx="1023293" cy="2860674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SA" sz="1900" b="1" dirty="0" smtClean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الناتج الكلي اذا وصل اقصى قيمة له فالناتج الحدي اصبح صفر</a:t>
            </a:r>
            <a:endParaRPr lang="en-US" sz="3200" dirty="0"/>
          </a:p>
        </p:txBody>
      </p:sp>
      <p:sp>
        <p:nvSpPr>
          <p:cNvPr id="37" name="Text Box 22"/>
          <p:cNvSpPr txBox="1">
            <a:spLocks noChangeArrowheads="1"/>
          </p:cNvSpPr>
          <p:nvPr/>
        </p:nvSpPr>
        <p:spPr bwMode="auto">
          <a:xfrm>
            <a:off x="82930" y="3304302"/>
            <a:ext cx="2217291" cy="131849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SA" sz="1900" b="1" dirty="0" smtClean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عندما يتناقص الناتج الكلي فيعني ان الناتج الحدي دخل منطقة السالب (فيتم استبعاد هذه المرحلة)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44B27414-7B81-4B80-9E28-FA41BDBFFF38}" type="slidenum">
              <a:rPr lang="en-US"/>
              <a:pPr/>
              <a:t>6</a:t>
            </a:fld>
            <a:endParaRPr lang="en-US"/>
          </a:p>
        </p:txBody>
      </p:sp>
      <p:graphicFrame>
        <p:nvGraphicFramePr>
          <p:cNvPr id="14338" name="Group 2"/>
          <p:cNvGraphicFramePr>
            <a:graphicFrameLocks noGrp="1"/>
          </p:cNvGraphicFramePr>
          <p:nvPr/>
        </p:nvGraphicFramePr>
        <p:xfrm>
          <a:off x="896013" y="76200"/>
          <a:ext cx="8034867" cy="6172200"/>
        </p:xfrm>
        <a:graphic>
          <a:graphicData uri="http://schemas.openxmlformats.org/drawingml/2006/table">
            <a:tbl>
              <a:tblPr rtl="1"/>
              <a:tblGrid>
                <a:gridCol w="2037954"/>
                <a:gridCol w="1661319"/>
                <a:gridCol w="2246048"/>
                <a:gridCol w="2089546"/>
              </a:tblGrid>
              <a:tr h="508000">
                <a:tc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الجدول (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1-7</a:t>
                      </a:r>
                      <a:r>
                        <a:rPr kumimoji="0" lang="ar-B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الناتج الكلي والمتوسط والحدي لعنصر العمل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الناتج المتوسط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</a:t>
                      </a:r>
                      <a:r>
                        <a:rPr kumimoji="0" lang="en-US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الناتج الحدي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MP</a:t>
                      </a:r>
                      <a:r>
                        <a:rPr kumimoji="0" lang="en-US" sz="2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الناتج الكلي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العمال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15.5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14.8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10.4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ar-SA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ar-SA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402" name="AutoShape 6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4403" name="AutoShape 6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727" y="5661025"/>
            <a:ext cx="350838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0A677321-28C8-409D-9DCD-269330DCC4AD}" type="slidenum">
              <a:rPr lang="en-US"/>
              <a:pPr/>
              <a:t>7</a:t>
            </a:fld>
            <a:endParaRPr lang="en-US"/>
          </a:p>
        </p:txBody>
      </p:sp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4562609" y="333375"/>
            <a:ext cx="509746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المراحل الثلاث للإنتاج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50839" y="1093791"/>
            <a:ext cx="9126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>
                <a:solidFill>
                  <a:srgbClr val="FD0903"/>
                </a:solidFill>
              </a:rPr>
              <a:t> </a:t>
            </a:r>
            <a:r>
              <a:rPr lang="ar-BH" sz="2400" b="1"/>
              <a:t>المرحلة الأولى:</a:t>
            </a:r>
            <a:r>
              <a:rPr lang="ar-BH" sz="2400"/>
              <a:t> من الصفر وحتى يصل الناتج المتوسط لعنصر الإنتاج المتغير إلى نهايته العظمى.</a:t>
            </a:r>
            <a:endParaRPr lang="fr-MA" sz="240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50839" y="1916116"/>
            <a:ext cx="9126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/>
              <a:t> المرحلة الثانية:</a:t>
            </a:r>
            <a:r>
              <a:rPr lang="ar-BH" sz="2400"/>
              <a:t> من مستوى الإنتاج المقابل للنهاية العظمى للناتج المتوسط وحتى يصل الناتج الكلي إلى نهايته العظمى.</a:t>
            </a:r>
            <a:endParaRPr lang="fr-MA" sz="24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50839" y="2781300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b="1">
                <a:solidFill>
                  <a:srgbClr val="FD0903"/>
                </a:solidFill>
              </a:rPr>
              <a:t> </a:t>
            </a:r>
            <a:r>
              <a:rPr lang="ar-BH" sz="2400" b="1"/>
              <a:t>المرحلة الثالثة:</a:t>
            </a:r>
            <a:r>
              <a:rPr lang="ar-BH" sz="2400"/>
              <a:t> من نقطة النهاية العظمى للناتج الكلي وما بعدها.</a:t>
            </a:r>
            <a:endParaRPr lang="fr-MA" sz="2400"/>
          </a:p>
        </p:txBody>
      </p:sp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3002758" y="3357563"/>
            <a:ext cx="6657314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العلاقة بين الناتج الحدي والناتج المتوسط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221971" y="379413"/>
            <a:ext cx="163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>
                <a:solidFill>
                  <a:srgbClr val="FD0903"/>
                </a:solidFill>
                <a:hlinkClick r:id="rId4" action="ppaction://hlinksldjump"/>
              </a:rPr>
              <a:t>الشكل (</a:t>
            </a:r>
            <a:r>
              <a:rPr lang="en-US" sz="2400" b="1">
                <a:solidFill>
                  <a:srgbClr val="FD0903"/>
                </a:solidFill>
                <a:hlinkClick r:id="rId4" action="ppaction://hlinksldjump"/>
              </a:rPr>
              <a:t>7</a:t>
            </a:r>
            <a:r>
              <a:rPr lang="ar-BH" sz="2400" b="1">
                <a:solidFill>
                  <a:srgbClr val="FD0903"/>
                </a:solidFill>
                <a:hlinkClick r:id="rId4" action="ppaction://hlinksldjump"/>
              </a:rPr>
              <a:t>-3)</a:t>
            </a:r>
            <a:endParaRPr lang="fr-MA" sz="2400" b="1">
              <a:solidFill>
                <a:srgbClr val="FD0903"/>
              </a:solidFill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129905" y="3429000"/>
            <a:ext cx="163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 dirty="0">
                <a:solidFill>
                  <a:srgbClr val="FD0903"/>
                </a:solidFill>
                <a:hlinkClick r:id="rId5" action="ppaction://hlinksldjump"/>
              </a:rPr>
              <a:t>الشكل (</a:t>
            </a:r>
            <a:r>
              <a:rPr lang="en-US" sz="2400" b="1" dirty="0">
                <a:solidFill>
                  <a:srgbClr val="FD0903"/>
                </a:solidFill>
                <a:hlinkClick r:id="rId5" action="ppaction://hlinksldjump"/>
              </a:rPr>
              <a:t>7</a:t>
            </a:r>
            <a:r>
              <a:rPr lang="ar-BH" sz="2400" b="1" dirty="0">
                <a:solidFill>
                  <a:srgbClr val="FD0903"/>
                </a:solidFill>
                <a:hlinkClick r:id="rId5" action="ppaction://hlinksldjump"/>
              </a:rPr>
              <a:t>-2)</a:t>
            </a:r>
            <a:endParaRPr lang="fr-MA" sz="2400" b="1" dirty="0">
              <a:solidFill>
                <a:srgbClr val="FD0903"/>
              </a:solidFill>
            </a:endParaRPr>
          </a:p>
        </p:txBody>
      </p:sp>
      <p:sp>
        <p:nvSpPr>
          <p:cNvPr id="16393" name="AutoShape 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4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2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90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/>
      <p:bldP spid="16390" grpId="0" animBg="1"/>
      <p:bldP spid="163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97828" y="4502150"/>
            <a:ext cx="7008152" cy="1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8436" name="Freeform 4"/>
          <p:cNvSpPr>
            <a:spLocks/>
          </p:cNvSpPr>
          <p:nvPr/>
        </p:nvSpPr>
        <p:spPr bwMode="auto">
          <a:xfrm>
            <a:off x="597826" y="2846388"/>
            <a:ext cx="6803496" cy="2095500"/>
          </a:xfrm>
          <a:custGeom>
            <a:avLst/>
            <a:gdLst/>
            <a:ahLst/>
            <a:cxnLst>
              <a:cxn ang="0">
                <a:pos x="0" y="1890"/>
              </a:cxn>
              <a:cxn ang="0">
                <a:pos x="2160" y="90"/>
              </a:cxn>
              <a:cxn ang="0">
                <a:pos x="4860" y="2430"/>
              </a:cxn>
            </a:cxnLst>
            <a:rect l="0" t="0" r="r" b="b"/>
            <a:pathLst>
              <a:path w="4860" h="2430">
                <a:moveTo>
                  <a:pt x="0" y="1890"/>
                </a:moveTo>
                <a:cubicBezTo>
                  <a:pt x="675" y="945"/>
                  <a:pt x="1350" y="0"/>
                  <a:pt x="2160" y="90"/>
                </a:cubicBezTo>
                <a:cubicBezTo>
                  <a:pt x="2970" y="180"/>
                  <a:pt x="3915" y="1305"/>
                  <a:pt x="4860" y="243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4513794" y="3170238"/>
            <a:ext cx="1719" cy="1397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8438" name="Freeform 6"/>
          <p:cNvSpPr>
            <a:spLocks/>
          </p:cNvSpPr>
          <p:nvPr/>
        </p:nvSpPr>
        <p:spPr bwMode="auto">
          <a:xfrm>
            <a:off x="597828" y="3052766"/>
            <a:ext cx="7008152" cy="1474787"/>
          </a:xfrm>
          <a:custGeom>
            <a:avLst/>
            <a:gdLst/>
            <a:ahLst/>
            <a:cxnLst>
              <a:cxn ang="0">
                <a:pos x="0" y="1140"/>
              </a:cxn>
              <a:cxn ang="0">
                <a:pos x="3240" y="60"/>
              </a:cxn>
              <a:cxn ang="0">
                <a:pos x="6120" y="780"/>
              </a:cxn>
            </a:cxnLst>
            <a:rect l="0" t="0" r="r" b="b"/>
            <a:pathLst>
              <a:path w="6120" h="1140">
                <a:moveTo>
                  <a:pt x="0" y="1140"/>
                </a:moveTo>
                <a:cubicBezTo>
                  <a:pt x="1110" y="630"/>
                  <a:pt x="2220" y="120"/>
                  <a:pt x="3240" y="60"/>
                </a:cubicBezTo>
                <a:cubicBezTo>
                  <a:pt x="4260" y="0"/>
                  <a:pt x="5190" y="390"/>
                  <a:pt x="6120" y="78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H="1">
            <a:off x="597826" y="982666"/>
            <a:ext cx="0" cy="35194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82748" y="142882"/>
            <a:ext cx="1030156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 dirty="0">
                <a:latin typeface="Times New Roman" pitchFamily="18" charset="0"/>
                <a:ea typeface="SimSun" pitchFamily="2" charset="-122"/>
              </a:rPr>
              <a:t>AP</a:t>
            </a:r>
            <a:r>
              <a:rPr lang="en-US" altLang="zh-CN" sz="2400" b="1" baseline="-25000" dirty="0">
                <a:latin typeface="Times New Roman" pitchFamily="18" charset="0"/>
                <a:ea typeface="SimSun" pitchFamily="2" charset="-122"/>
              </a:rPr>
              <a:t>L</a:t>
            </a:r>
            <a:endParaRPr lang="en-US" altLang="zh-CN" sz="2400" b="1" dirty="0">
              <a:latin typeface="Times New Roman" pitchFamily="18" charset="0"/>
              <a:ea typeface="SimSun" pitchFamily="2" charset="-122"/>
            </a:endParaRPr>
          </a:p>
          <a:p>
            <a:pPr algn="ctr" rtl="1"/>
            <a:r>
              <a:rPr lang="en-US" altLang="zh-CN" sz="2400" b="1" dirty="0">
                <a:latin typeface="Times New Roman" pitchFamily="18" charset="0"/>
                <a:ea typeface="SimSun" pitchFamily="2" charset="-122"/>
              </a:rPr>
              <a:t>MP</a:t>
            </a:r>
            <a:r>
              <a:rPr lang="en-US" altLang="zh-CN" sz="2400" b="1" baseline="-25000" dirty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dirty="0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0" y="5439810"/>
            <a:ext cx="8077200" cy="1219199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 rtl="1"/>
            <a:r>
              <a:rPr lang="ar-SA" altLang="zh-CN" sz="24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ar-BH" altLang="zh-CN" sz="24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6-2</a:t>
            </a:r>
            <a:r>
              <a:rPr lang="ar-SA" altLang="zh-CN" sz="24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):</a:t>
            </a:r>
            <a:r>
              <a:rPr lang="ar-SA" altLang="zh-CN" sz="2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الناتج المتوسط والناتج الحدي لعنصر العمل، حيث يزيد الناتج المتوسط طالما كان الناتج الحدي أكبر وينخفض عندما يصبح الناتج الحدي أقل منه، ويصل نهايته العظمى عندما يتساويان تماماً.</a:t>
            </a:r>
            <a:endParaRPr lang="en-US" sz="36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5334000" y="4495800"/>
            <a:ext cx="1030156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1</a:t>
            </a:r>
            <a:endParaRPr lang="en-US" sz="3600" baseline="-25000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7181123" y="4191015"/>
            <a:ext cx="1030156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 dirty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baseline="-25000" dirty="0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7428045" y="3868738"/>
            <a:ext cx="103015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AP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L</a:t>
            </a:r>
            <a:endParaRPr lang="en-US" sz="3600" baseline="-25000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388624" y="4808552"/>
            <a:ext cx="1030156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zh-CN" sz="2400" b="1" dirty="0">
                <a:latin typeface="Times New Roman" pitchFamily="18" charset="0"/>
                <a:ea typeface="SimSun" pitchFamily="2" charset="-122"/>
              </a:rPr>
              <a:t>MP</a:t>
            </a:r>
            <a:r>
              <a:rPr lang="en-US" altLang="zh-CN" sz="2400" b="1" baseline="-25000" dirty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baseline="-25000" dirty="0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696201" y="132064"/>
            <a:ext cx="214656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SA" sz="2400" b="1" dirty="0" smtClean="0">
                <a:solidFill>
                  <a:srgbClr val="FD0903"/>
                </a:solidFill>
              </a:rPr>
              <a:t>عندما يتقاطع الناتج الحدي مع الناتج المتوسط يصبح الناتج المتوسط اعلى من الناتج الحدي</a:t>
            </a:r>
            <a:endParaRPr lang="fr-MA" sz="2400" b="1" dirty="0">
              <a:solidFill>
                <a:srgbClr val="FD0903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933529" y="3170238"/>
            <a:ext cx="10493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2400" b="1" dirty="0" smtClean="0">
                <a:solidFill>
                  <a:srgbClr val="FD0903"/>
                </a:solidFill>
              </a:rPr>
              <a:t>الناتج المتوسط</a:t>
            </a:r>
            <a:endParaRPr lang="fr-MA" sz="2400" b="1" dirty="0">
              <a:solidFill>
                <a:srgbClr val="FD0903"/>
              </a:solidFill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8133558" y="5217125"/>
            <a:ext cx="11605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2400" b="1" dirty="0" smtClean="0">
                <a:solidFill>
                  <a:srgbClr val="FD0903"/>
                </a:solidFill>
              </a:rPr>
              <a:t>الناتج الحدي</a:t>
            </a:r>
            <a:endParaRPr lang="fr-MA" sz="2400" b="1" dirty="0">
              <a:solidFill>
                <a:srgbClr val="FD0903"/>
              </a:solidFill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7933530" y="4269582"/>
            <a:ext cx="10493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2400" b="1" dirty="0" smtClean="0">
                <a:solidFill>
                  <a:srgbClr val="FD0903"/>
                </a:solidFill>
              </a:rPr>
              <a:t>العمالة</a:t>
            </a:r>
            <a:endParaRPr lang="fr-MA" sz="2400" b="1" dirty="0">
              <a:solidFill>
                <a:srgbClr val="FD090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9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9811A149-F44B-450F-A775-2EACA8336D36}" type="slidenum">
              <a:rPr lang="en-US"/>
              <a:pPr/>
              <a:t>9</a:t>
            </a:fld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081"/>
            <a:ext cx="6891339" cy="609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E561CB63-3452-409B-AB33-3A2A5F7AF3B8}" type="slidenum">
              <a:rPr lang="en-US"/>
              <a:pPr/>
              <a:t>10</a:t>
            </a:fld>
            <a:endParaRPr lang="en-US"/>
          </a:p>
        </p:txBody>
      </p:sp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4562609" y="260350"/>
            <a:ext cx="509746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منحنيات سواء 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الناتج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4562609" y="1125538"/>
            <a:ext cx="509746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خصائص منحنيات سواء الإنتاج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50839" y="2493963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ar-BH" sz="2400"/>
              <a:t> منحنيات سواء الناتج ذات ميل سالب ومقعرة بإتجاه نقطة الأصل.</a:t>
            </a:r>
            <a:endParaRPr lang="fr-MA" sz="24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50839" y="1917700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/>
              <a:t>لمنحنيات سواء الإنتاج خصائص أساسية ثلاث :</a:t>
            </a:r>
            <a:endParaRPr lang="fr-MA" sz="2400" b="1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50839" y="2998788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ar-BH" sz="2400"/>
              <a:t> منحنيات سواء الناتج لا تتقاطع.</a:t>
            </a:r>
            <a:endParaRPr lang="fr-MA" sz="240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50839" y="3502025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ar-BH" sz="2400"/>
              <a:t> المنحنيات الأبعد عن نقطة الأصل تشير إلى مستوى أعلى من الناتج.</a:t>
            </a:r>
            <a:endParaRPr lang="fr-MA" sz="2400"/>
          </a:p>
        </p:txBody>
      </p:sp>
      <p:sp>
        <p:nvSpPr>
          <p:cNvPr id="22536" name="WordArt 8"/>
          <p:cNvSpPr>
            <a:spLocks noChangeArrowheads="1" noChangeShapeType="1" noTextEdit="1"/>
          </p:cNvSpPr>
          <p:nvPr/>
        </p:nvSpPr>
        <p:spPr bwMode="auto">
          <a:xfrm>
            <a:off x="2057401" y="4078288"/>
            <a:ext cx="7525278" cy="569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معدل الإحلال الحدي بين العمل ورأس </a:t>
            </a:r>
            <a:r>
              <a:rPr lang="ar-S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المال (ميل منحنى سواء الانتاج)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350839" y="4799013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/>
              <a:t>يقاس كما يلي :</a:t>
            </a:r>
            <a:endParaRPr lang="fr-MA" sz="2400" b="1"/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1371600" y="4648200"/>
          <a:ext cx="31455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5" imgW="1587500" imgH="876300" progId="Equation.3">
                  <p:embed/>
                </p:oleObj>
              </mc:Choice>
              <mc:Fallback>
                <p:oleObj name="Equation" r:id="rId5" imgW="1587500" imgH="876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648200"/>
                        <a:ext cx="3145500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221971" y="379413"/>
            <a:ext cx="163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b="1">
                <a:solidFill>
                  <a:srgbClr val="FD0903"/>
                </a:solidFill>
                <a:hlinkClick r:id="rId7" action="ppaction://hlinksldjump"/>
              </a:rPr>
              <a:t>الشكل (</a:t>
            </a:r>
            <a:r>
              <a:rPr lang="en-US" sz="2400" b="1">
                <a:solidFill>
                  <a:srgbClr val="FD0903"/>
                </a:solidFill>
                <a:hlinkClick r:id="rId7" action="ppaction://hlinksldjump"/>
              </a:rPr>
              <a:t>7</a:t>
            </a:r>
            <a:r>
              <a:rPr lang="ar-BH" sz="2400" b="1">
                <a:solidFill>
                  <a:srgbClr val="FD0903"/>
                </a:solidFill>
                <a:hlinkClick r:id="rId7" action="ppaction://hlinksldjump"/>
              </a:rPr>
              <a:t>-4)</a:t>
            </a:r>
            <a:endParaRPr lang="fr-MA" sz="2400" b="1">
              <a:solidFill>
                <a:srgbClr val="FD0903"/>
              </a:solidFill>
            </a:endParaRPr>
          </a:p>
        </p:txBody>
      </p:sp>
      <p:sp>
        <p:nvSpPr>
          <p:cNvPr id="22540" name="AutoShape 1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40"/>
                            </p:stCondLst>
                            <p:childTnLst>
                              <p:par>
                                <p:cTn id="4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8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  <p:bldP spid="22532" grpId="0"/>
      <p:bldP spid="22533" grpId="0"/>
      <p:bldP spid="22535" grpId="0"/>
      <p:bldP spid="22536" grpId="0" animBg="1"/>
      <p:bldP spid="22537" grpId="0"/>
      <p:bldP spid="225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4CB8FFF7-B713-4988-BFCB-4F9B5946F7D9}" type="slidenum">
              <a:rPr lang="en-US"/>
              <a:pPr/>
              <a:t>11</a:t>
            </a:fld>
            <a:endParaRPr lang="en-U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433743" y="3573466"/>
            <a:ext cx="656960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954" tIns="42977" rIns="85954" bIns="42977"/>
          <a:lstStyle/>
          <a:p>
            <a:pPr algn="r" rtl="1"/>
            <a:r>
              <a:rPr lang="en-US" sz="29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sz="2900" b="1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endParaRPr lang="en-US" sz="4400" baseline="-2500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405989" y="1166813"/>
            <a:ext cx="693076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954" tIns="42977" rIns="85954" bIns="42977"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K</a:t>
            </a:r>
            <a:endParaRPr lang="en-US" sz="4400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890970" y="1654178"/>
            <a:ext cx="0" cy="30892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890972" y="4741863"/>
            <a:ext cx="415845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746743" y="4506913"/>
            <a:ext cx="693076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954" tIns="42977" rIns="85954" bIns="42977"/>
          <a:lstStyle/>
          <a:p>
            <a:pPr algn="r" rtl="1"/>
            <a:r>
              <a:rPr lang="en-US" sz="24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</a:t>
            </a:r>
            <a:endParaRPr lang="en-US" sz="240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4584" name="Arc 8"/>
          <p:cNvSpPr>
            <a:spLocks/>
          </p:cNvSpPr>
          <p:nvPr/>
        </p:nvSpPr>
        <p:spPr bwMode="auto">
          <a:xfrm rot="10615769">
            <a:off x="3616724" y="1736725"/>
            <a:ext cx="3147219" cy="25225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5" name="Arc 9"/>
          <p:cNvSpPr>
            <a:spLocks/>
          </p:cNvSpPr>
          <p:nvPr/>
        </p:nvSpPr>
        <p:spPr bwMode="auto">
          <a:xfrm rot="10615769">
            <a:off x="3979600" y="1689103"/>
            <a:ext cx="2541852" cy="2233613"/>
          </a:xfrm>
          <a:custGeom>
            <a:avLst/>
            <a:gdLst>
              <a:gd name="G0" fmla="+- 0 0 0"/>
              <a:gd name="G1" fmla="+- 21588 0 0"/>
              <a:gd name="G2" fmla="+- 21600 0 0"/>
              <a:gd name="T0" fmla="*/ 725 w 21600"/>
              <a:gd name="T1" fmla="*/ 0 h 21588"/>
              <a:gd name="T2" fmla="*/ 21600 w 21600"/>
              <a:gd name="T3" fmla="*/ 21588 h 21588"/>
              <a:gd name="T4" fmla="*/ 0 w 21600"/>
              <a:gd name="T5" fmla="*/ 21588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88" fill="none" extrusionOk="0">
                <a:moveTo>
                  <a:pt x="724" y="0"/>
                </a:moveTo>
                <a:cubicBezTo>
                  <a:pt x="12365" y="391"/>
                  <a:pt x="21600" y="9940"/>
                  <a:pt x="21600" y="21588"/>
                </a:cubicBezTo>
              </a:path>
              <a:path w="21600" h="21588" stroke="0" extrusionOk="0">
                <a:moveTo>
                  <a:pt x="724" y="0"/>
                </a:moveTo>
                <a:cubicBezTo>
                  <a:pt x="12365" y="391"/>
                  <a:pt x="21600" y="9940"/>
                  <a:pt x="21600" y="21588"/>
                </a:cubicBezTo>
                <a:lnTo>
                  <a:pt x="0" y="21588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520298" y="4876801"/>
            <a:ext cx="6937903" cy="1295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85954" tIns="42977" rIns="85954" bIns="42977"/>
          <a:lstStyle/>
          <a:p>
            <a:pPr algn="just" rtl="1"/>
            <a:r>
              <a:rPr lang="ar-SA" altLang="zh-CN" sz="24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en-US" altLang="zh-CN" sz="24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7</a:t>
            </a:r>
            <a:r>
              <a:rPr lang="ar-SA" altLang="zh-CN" sz="24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-4):</a:t>
            </a:r>
            <a:r>
              <a:rPr lang="ar-SA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منحنيات السواء للإنتاج، مقعر</a:t>
            </a:r>
            <a:r>
              <a:rPr lang="ar-BH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ة</a:t>
            </a:r>
            <a:r>
              <a:rPr lang="ar-SA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إلى نقطة الأصل، ولا تتقاطع، والمنحنى (</a:t>
            </a:r>
            <a:r>
              <a:rPr lang="en-US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2400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r>
              <a:rPr lang="ar-BH" altLang="zh-CN" sz="2400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BH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 </a:t>
            </a:r>
            <a:r>
              <a:rPr lang="ar-SA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يشير إلى مستوى إنتاجي أكبر  من  مستوى  الإنتاج على المنحنى (</a:t>
            </a:r>
            <a:r>
              <a:rPr lang="en-US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2400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BH" altLang="zh-CN" sz="2400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BH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).</a:t>
            </a:r>
            <a:endParaRPr lang="en-US" sz="2400">
              <a:ea typeface="SimSun" pitchFamily="2" charset="-122"/>
            </a:endParaRP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91460" y="3914775"/>
            <a:ext cx="65696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954" tIns="42977" rIns="85954" bIns="42977"/>
          <a:lstStyle/>
          <a:p>
            <a:pPr algn="r" rtl="1"/>
            <a:r>
              <a:rPr lang="en-US" sz="29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sz="2900" b="1" baseline="-25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endParaRPr lang="en-US" sz="4400" baseline="-2500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4588" name="AutoShape 1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94337" y="6237288"/>
            <a:ext cx="467783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4589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8621" y="6237288"/>
            <a:ext cx="350838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734933CC-228B-4352-A539-68800CC9FEB0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6974299" y="260350"/>
            <a:ext cx="2685771" cy="4370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العائد على الحجم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12246" y="762000"/>
            <a:ext cx="91269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زيادة الإنتاج الكلي عند زيادة جميع عناصر الإنتاج بنسبة معينة</a:t>
            </a:r>
            <a:r>
              <a:rPr lang="ar-BH" sz="2400" dirty="0" smtClean="0"/>
              <a:t>.</a:t>
            </a:r>
            <a:endParaRPr lang="ar-SA" sz="2400" dirty="0" smtClean="0"/>
          </a:p>
          <a:p>
            <a:pPr algn="just">
              <a:spcBef>
                <a:spcPct val="50000"/>
              </a:spcBef>
            </a:pPr>
            <a:r>
              <a:rPr lang="ar-SA" sz="2400" dirty="0"/>
              <a:t>زيادة الكميات </a:t>
            </a:r>
            <a:r>
              <a:rPr lang="ar-SA" sz="2400" dirty="0" smtClean="0"/>
              <a:t>&gt;&gt;&gt; </a:t>
            </a:r>
            <a:r>
              <a:rPr lang="ar-SA" sz="2400" dirty="0"/>
              <a:t>زيادة الانتاج </a:t>
            </a:r>
            <a:r>
              <a:rPr lang="ar-SA" sz="2400" dirty="0" smtClean="0"/>
              <a:t>الكلي</a:t>
            </a:r>
            <a:endParaRPr lang="fr-MA" sz="2400" dirty="0"/>
          </a:p>
        </p:txBody>
      </p:sp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7123564" y="1786858"/>
            <a:ext cx="2557288" cy="5974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العائد الثابت على الحجم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69047" y="2368180"/>
            <a:ext cx="91269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زيادة كميات جميع عناصر الإنتاج بنسبة معينة تؤدي إلى زيادة في الإنتاج الكلي بنسبة مماثلة</a:t>
            </a:r>
            <a:r>
              <a:rPr lang="ar-BH" sz="2400" dirty="0" smtClean="0"/>
              <a:t>.</a:t>
            </a:r>
            <a:endParaRPr lang="ar-SA" sz="2400" dirty="0" smtClean="0"/>
          </a:p>
          <a:p>
            <a:pPr algn="just">
              <a:spcBef>
                <a:spcPct val="50000"/>
              </a:spcBef>
            </a:pPr>
            <a:r>
              <a:rPr lang="ar-SA" sz="2400" dirty="0" smtClean="0"/>
              <a:t>زيادة الكميات بنسبة 10% &gt;&gt;&gt; </a:t>
            </a:r>
            <a:r>
              <a:rPr lang="ar-SA" sz="2400" dirty="0"/>
              <a:t>زيادة </a:t>
            </a:r>
            <a:r>
              <a:rPr lang="ar-SA" sz="2400" dirty="0" smtClean="0"/>
              <a:t>الانتاج الكلي بنسبة 10%</a:t>
            </a:r>
            <a:endParaRPr lang="fr-MA" sz="2400" dirty="0"/>
          </a:p>
        </p:txBody>
      </p:sp>
      <p:sp>
        <p:nvSpPr>
          <p:cNvPr id="26630" name="WordArt 6"/>
          <p:cNvSpPr>
            <a:spLocks noChangeArrowheads="1" noChangeShapeType="1" noTextEdit="1"/>
          </p:cNvSpPr>
          <p:nvPr/>
        </p:nvSpPr>
        <p:spPr bwMode="auto">
          <a:xfrm>
            <a:off x="6477000" y="3383843"/>
            <a:ext cx="3262182" cy="5974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العائد المتزايد على الحجم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96756" y="3968798"/>
            <a:ext cx="91269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زيادة جميع عناصر الإنتاج بنسبة معينة تؤدي إلى زيادة الإنتاج الكلي بنسبة أكبر</a:t>
            </a:r>
            <a:r>
              <a:rPr lang="ar-BH" sz="2400" dirty="0" smtClean="0"/>
              <a:t>.</a:t>
            </a:r>
            <a:endParaRPr lang="ar-SA" sz="2400" dirty="0" smtClean="0"/>
          </a:p>
          <a:p>
            <a:pPr algn="just">
              <a:spcBef>
                <a:spcPct val="50000"/>
              </a:spcBef>
            </a:pPr>
            <a:r>
              <a:rPr lang="ar-SA" sz="2400" dirty="0"/>
              <a:t>زيادة الكميات بنسبة </a:t>
            </a:r>
            <a:r>
              <a:rPr lang="ar-SA" sz="2400" dirty="0" smtClean="0"/>
              <a:t>10</a:t>
            </a:r>
            <a:r>
              <a:rPr lang="ar-SA" sz="2400" dirty="0"/>
              <a:t>% </a:t>
            </a:r>
            <a:r>
              <a:rPr lang="ar-SA" sz="2400" dirty="0" smtClean="0"/>
              <a:t>&gt;&gt;&gt; </a:t>
            </a:r>
            <a:r>
              <a:rPr lang="ar-SA" sz="2400" dirty="0"/>
              <a:t>زيادة </a:t>
            </a:r>
            <a:r>
              <a:rPr lang="ar-SA" sz="2400" dirty="0" smtClean="0"/>
              <a:t>الانتاج </a:t>
            </a:r>
            <a:r>
              <a:rPr lang="ar-SA" sz="2400" dirty="0"/>
              <a:t>الكلي </a:t>
            </a:r>
            <a:r>
              <a:rPr lang="ar-SA" sz="2400" dirty="0" smtClean="0"/>
              <a:t>بأكثر من </a:t>
            </a:r>
            <a:r>
              <a:rPr lang="ar-SA" sz="2400" dirty="0"/>
              <a:t>10</a:t>
            </a:r>
            <a:r>
              <a:rPr lang="ar-SA" sz="2400" dirty="0" smtClean="0"/>
              <a:t>%</a:t>
            </a:r>
            <a:endParaRPr lang="fr-MA" sz="2400" dirty="0"/>
          </a:p>
        </p:txBody>
      </p:sp>
      <p:sp>
        <p:nvSpPr>
          <p:cNvPr id="26632" name="WordArt 8"/>
          <p:cNvSpPr>
            <a:spLocks noChangeArrowheads="1" noChangeShapeType="1" noTextEdit="1"/>
          </p:cNvSpPr>
          <p:nvPr/>
        </p:nvSpPr>
        <p:spPr bwMode="auto">
          <a:xfrm>
            <a:off x="6477000" y="4984461"/>
            <a:ext cx="3262182" cy="5974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العائد المتناقص على الحجم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581458" y="5562600"/>
            <a:ext cx="91269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زيادة جميع عناصر الإنتاج بنسبة معينة إلى زيادة الإنتاج الكلي بنسبة أقل</a:t>
            </a:r>
            <a:r>
              <a:rPr lang="ar-BH" sz="2400" dirty="0" smtClean="0"/>
              <a:t>.</a:t>
            </a:r>
            <a:endParaRPr lang="ar-SA" sz="2400" dirty="0" smtClean="0"/>
          </a:p>
          <a:p>
            <a:pPr algn="just">
              <a:spcBef>
                <a:spcPct val="50000"/>
              </a:spcBef>
            </a:pPr>
            <a:r>
              <a:rPr lang="ar-SA" sz="2400" dirty="0"/>
              <a:t>زيادة الكميات بنسبة </a:t>
            </a:r>
            <a:r>
              <a:rPr lang="ar-SA" sz="2400" dirty="0" smtClean="0"/>
              <a:t>10</a:t>
            </a:r>
            <a:r>
              <a:rPr lang="ar-SA" sz="2400" dirty="0"/>
              <a:t>% </a:t>
            </a:r>
            <a:r>
              <a:rPr lang="ar-SA" sz="2400" dirty="0" smtClean="0"/>
              <a:t>&gt;&gt;&gt; </a:t>
            </a:r>
            <a:r>
              <a:rPr lang="ar-SA" sz="2400" dirty="0"/>
              <a:t>زيادة </a:t>
            </a:r>
            <a:r>
              <a:rPr lang="ar-SA" sz="2400" dirty="0" smtClean="0"/>
              <a:t>الانتاج </a:t>
            </a:r>
            <a:r>
              <a:rPr lang="ar-SA" sz="2400" dirty="0"/>
              <a:t>الكلي </a:t>
            </a:r>
            <a:r>
              <a:rPr lang="ar-SA" sz="2400" dirty="0" smtClean="0"/>
              <a:t>بأقل من </a:t>
            </a:r>
            <a:r>
              <a:rPr lang="ar-SA" sz="2400" dirty="0"/>
              <a:t>10</a:t>
            </a:r>
            <a:r>
              <a:rPr lang="ar-SA" sz="2400" dirty="0" smtClean="0"/>
              <a:t>%</a:t>
            </a:r>
            <a:endParaRPr lang="fr-M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40"/>
                            </p:stCondLst>
                            <p:childTnLst>
                              <p:par>
                                <p:cTn id="3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/>
      <p:bldP spid="26628" grpId="0" animBg="1"/>
      <p:bldP spid="26629" grpId="0"/>
      <p:bldP spid="26630" grpId="0" animBg="1"/>
      <p:bldP spid="26632" grpId="0" animBg="1"/>
      <p:bldP spid="266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</TotalTime>
  <Words>818</Words>
  <Application>Microsoft Office PowerPoint</Application>
  <PresentationFormat>A4 Paper (210x297 mm)</PresentationFormat>
  <Paragraphs>168</Paragraphs>
  <Slides>12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102</cp:revision>
  <dcterms:created xsi:type="dcterms:W3CDTF">2009-10-14T19:14:34Z</dcterms:created>
  <dcterms:modified xsi:type="dcterms:W3CDTF">2012-11-25T16:10:38Z</dcterms:modified>
</cp:coreProperties>
</file>