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4" r:id="rId7"/>
    <p:sldId id="265" r:id="rId8"/>
    <p:sldId id="263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812" autoAdjust="0"/>
    <p:restoredTop sz="94660"/>
  </p:normalViewPr>
  <p:slideViewPr>
    <p:cSldViewPr>
      <p:cViewPr>
        <p:scale>
          <a:sx n="75" d="100"/>
          <a:sy n="75" d="100"/>
        </p:scale>
        <p:origin x="-1086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9FDB-ADF3-45BE-959C-18449E10D2FB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89FDB-ADF3-45BE-959C-18449E10D2FB}" type="datetimeFigureOut">
              <a:rPr lang="ar-SA" smtClean="0"/>
              <a:t>24/11/1433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0ECAA-8AAA-4DF0-A876-BB50493F755C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03385" y="2133601"/>
            <a:ext cx="77724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نظرية القانون</a:t>
            </a:r>
            <a:br>
              <a:rPr lang="ar-SA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ar-SA" sz="4000" b="1" dirty="0" smtClean="0">
                <a:solidFill>
                  <a:srgbClr val="376092"/>
                </a:solidFill>
                <a:cs typeface="Arial" pitchFamily="34" charset="0"/>
              </a:rPr>
              <a:t>المحاضرة الأولى</a:t>
            </a:r>
            <a:endParaRPr lang="en-US" sz="4000" b="1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49569" y="3962400"/>
            <a:ext cx="6858000" cy="2209800"/>
          </a:xfrm>
        </p:spPr>
        <p:txBody>
          <a:bodyPr/>
          <a:lstStyle/>
          <a:p>
            <a:pPr rtl="1" eaLnBrk="1" hangingPunct="1"/>
            <a:r>
              <a:rPr lang="ar-SA" sz="4800" b="1" dirty="0" smtClean="0">
                <a:solidFill>
                  <a:srgbClr val="0070C0"/>
                </a:solidFill>
                <a:cs typeface="Arial" pitchFamily="34" charset="0"/>
              </a:rPr>
              <a:t>ماهية القانون</a:t>
            </a:r>
            <a:endParaRPr lang="en-US" sz="4800" b="1" dirty="0" smtClean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/>
              <a:t>عناصرالمحاضرة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11016" y="1295400"/>
            <a:ext cx="8721969" cy="4953000"/>
          </a:xfrm>
        </p:spPr>
        <p:txBody>
          <a:bodyPr>
            <a:noAutofit/>
          </a:bodyPr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sz="2400" dirty="0" smtClean="0">
                <a:cs typeface="Arial" pitchFamily="34" charset="0"/>
              </a:rPr>
              <a:t>تعريف </a:t>
            </a:r>
            <a:r>
              <a:rPr lang="ar-SA" sz="2400" smtClean="0">
                <a:cs typeface="Arial" pitchFamily="34" charset="0"/>
              </a:rPr>
              <a:t>القانون </a:t>
            </a:r>
            <a:r>
              <a:rPr lang="ar-SA" sz="2400" smtClean="0">
                <a:cs typeface="Arial" pitchFamily="34" charset="0"/>
              </a:rPr>
              <a:t>لغة : </a:t>
            </a:r>
            <a:r>
              <a:rPr lang="ar-SA" sz="2400" smtClean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SA" sz="2400" dirty="0">
                <a:ln>
                  <a:solidFill>
                    <a:sysClr val="windowText" lastClr="000000"/>
                  </a:solidFill>
                </a:ln>
              </a:rPr>
              <a:t>الاطراد والاستمرار وفقا </a:t>
            </a:r>
            <a:r>
              <a:rPr lang="ar-SA" sz="2400">
                <a:ln>
                  <a:solidFill>
                    <a:sysClr val="windowText" lastClr="000000"/>
                  </a:solidFill>
                </a:ln>
              </a:rPr>
              <a:t>لنظام </a:t>
            </a:r>
            <a:r>
              <a:rPr lang="ar-SA" sz="2400" smtClean="0">
                <a:ln>
                  <a:solidFill>
                    <a:sysClr val="windowText" lastClr="000000"/>
                  </a:solidFill>
                </a:ln>
              </a:rPr>
              <a:t>ثابت</a:t>
            </a:r>
          </a:p>
          <a:p>
            <a:pPr rtl="1" eaLnBrk="1" hangingPunct="1">
              <a:buFont typeface="Arial" pitchFamily="34" charset="0"/>
              <a:buChar char="•"/>
            </a:pPr>
            <a:endParaRPr lang="en-GB" sz="2400" dirty="0"/>
          </a:p>
          <a:p>
            <a:pPr marL="0" lvl="0" indent="0">
              <a:buNone/>
            </a:pPr>
            <a:r>
              <a:rPr lang="ar-SA" sz="2400" dirty="0"/>
              <a:t>يستخدم لفظ القانون في مجال العلوم الطبيعية والاقتصادية</a:t>
            </a:r>
            <a:r>
              <a:rPr lang="en-US" sz="2400" dirty="0"/>
              <a:t> </a:t>
            </a:r>
            <a:r>
              <a:rPr lang="ar-SA" sz="2400" dirty="0"/>
              <a:t>فيصف ما هو حاصل وكائن فعلاً للعلاقة بين درجة حرارة الماء وغليانه او بين زيادة او نقص العرض والطلب.</a:t>
            </a:r>
            <a:endParaRPr lang="en-GB" sz="2400" dirty="0"/>
          </a:p>
          <a:p>
            <a:pPr marL="0" lvl="0" indent="0">
              <a:buNone/>
            </a:pPr>
            <a:r>
              <a:rPr lang="ar-SA" sz="2400" dirty="0"/>
              <a:t>وفي الدراسات القانونية نقصد بلفظ قانون معنى عام : مجموعة القواعد التي تنظم سلوك الافراد في المجتمع والمقترنة بجزاء توقعه السلطة العامة على من يخالف احكامها</a:t>
            </a:r>
            <a:r>
              <a:rPr lang="en-GB" sz="2400" dirty="0" smtClean="0">
                <a:cs typeface="Arial" pitchFamily="34" charset="0"/>
              </a:rPr>
              <a:t>  </a:t>
            </a:r>
            <a:r>
              <a:rPr lang="en-US" sz="2400" dirty="0" smtClean="0">
                <a:cs typeface="Arial" pitchFamily="34" charset="0"/>
              </a:rPr>
              <a:t>     </a:t>
            </a:r>
            <a:r>
              <a:rPr lang="en-GB" sz="2400" dirty="0" smtClean="0">
                <a:cs typeface="Arial" pitchFamily="34" charset="0"/>
              </a:rPr>
              <a:t>     </a:t>
            </a:r>
            <a:endParaRPr lang="ar-EG" sz="2400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943100" y="6376989"/>
            <a:ext cx="527538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b="1" dirty="0" smtClean="0"/>
              <a:t>تعريف القانون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677" y="1447800"/>
            <a:ext cx="8546123" cy="4876800"/>
          </a:xfrm>
        </p:spPr>
        <p:txBody>
          <a:bodyPr>
            <a:normAutofit lnSpcReduction="10000"/>
          </a:bodyPr>
          <a:lstStyle/>
          <a:p>
            <a:pPr lvl="0" rtl="1">
              <a:buFont typeface="Wingdings" pitchFamily="2" charset="2"/>
              <a:buChar char="v"/>
            </a:pPr>
            <a:r>
              <a:rPr lang="ar-SA" sz="2400" b="1" dirty="0" smtClean="0"/>
              <a:t>كلمة </a:t>
            </a:r>
            <a:r>
              <a:rPr lang="ar-SA" sz="2400" b="1" dirty="0" smtClean="0">
                <a:solidFill>
                  <a:srgbClr val="FF0000"/>
                </a:solidFill>
              </a:rPr>
              <a:t>”نظام“ </a:t>
            </a:r>
            <a:r>
              <a:rPr lang="ar-SA" sz="2400" b="1" dirty="0" smtClean="0"/>
              <a:t>في المملكة العربية السعودية</a:t>
            </a:r>
            <a:endParaRPr lang="ar-SA" sz="2400" b="1" dirty="0" smtClean="0">
              <a:cs typeface="+mn-cs"/>
            </a:endParaRPr>
          </a:p>
          <a:p>
            <a:pPr rtl="1">
              <a:buFont typeface="Wingdings" pitchFamily="2" charset="2"/>
              <a:buChar char="v"/>
            </a:pPr>
            <a:r>
              <a:rPr lang="ar-SA" sz="2400" b="1" dirty="0" smtClean="0">
                <a:cs typeface="+mn-cs"/>
              </a:rPr>
              <a:t>كلمة " قانون" أصلها يوناني</a:t>
            </a:r>
          </a:p>
          <a:p>
            <a:pPr rtl="1">
              <a:buFont typeface="Wingdings" pitchFamily="2" charset="2"/>
              <a:buChar char="v"/>
            </a:pPr>
            <a:r>
              <a:rPr lang="ar-SA" sz="2400" b="1" dirty="0" smtClean="0">
                <a:ln>
                  <a:solidFill>
                    <a:sysClr val="windowText" lastClr="000000"/>
                  </a:solidFill>
                </a:ln>
                <a:cs typeface="+mn-cs"/>
              </a:rPr>
              <a:t>يقتضى التعريف بالشئ تحديده بذكر خصائصه المميزة ليكون  معبرا عن فكرة </a:t>
            </a:r>
            <a:r>
              <a:rPr lang="ar-SA" sz="2400" b="1" dirty="0" err="1" smtClean="0">
                <a:ln>
                  <a:solidFill>
                    <a:sysClr val="windowText" lastClr="000000"/>
                  </a:solidFill>
                </a:ln>
                <a:cs typeface="+mn-cs"/>
              </a:rPr>
              <a:t>الشئ</a:t>
            </a:r>
            <a:r>
              <a:rPr lang="ar-SA" sz="2400" b="1" dirty="0" smtClean="0">
                <a:ln>
                  <a:solidFill>
                    <a:sysClr val="windowText" lastClr="000000"/>
                  </a:solidFill>
                </a:ln>
                <a:cs typeface="+mn-cs"/>
              </a:rPr>
              <a:t> المعرف .</a:t>
            </a:r>
          </a:p>
          <a:p>
            <a:pPr rtl="1">
              <a:buFont typeface="Wingdings" pitchFamily="2" charset="2"/>
              <a:buChar char="v"/>
            </a:pPr>
            <a:r>
              <a:rPr lang="ar-SA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+mn-cs"/>
              </a:rPr>
              <a:t> </a:t>
            </a:r>
            <a:r>
              <a:rPr lang="ar-SA" sz="2400" b="1" dirty="0" smtClean="0">
                <a:ln>
                  <a:solidFill>
                    <a:sysClr val="windowText" lastClr="000000"/>
                  </a:solidFill>
                </a:ln>
                <a:cs typeface="+mn-cs"/>
              </a:rPr>
              <a:t>فاصطلاح (( قانون )) لغة يعني الاطراد والاستمرار وفقا لنظام ثابت</a:t>
            </a:r>
            <a:endParaRPr lang="en-GB" sz="2400" b="1" dirty="0" smtClean="0">
              <a:cs typeface="+mn-cs"/>
            </a:endParaRPr>
          </a:p>
          <a:p>
            <a:pPr lvl="0" rtl="1">
              <a:buFont typeface="Wingdings" pitchFamily="2" charset="2"/>
              <a:buChar char="v"/>
            </a:pPr>
            <a:r>
              <a:rPr lang="ar-SA" sz="2400" b="1" dirty="0" smtClean="0">
                <a:cs typeface="+mn-cs"/>
              </a:rPr>
              <a:t>يستخدم لفظ القانون في مجال العلوم الطبيعية والاقتصادية</a:t>
            </a:r>
            <a:r>
              <a:rPr lang="en-US" sz="2400" b="1" dirty="0" smtClean="0">
                <a:cs typeface="+mn-cs"/>
              </a:rPr>
              <a:t> </a:t>
            </a:r>
            <a:r>
              <a:rPr lang="ar-SA" sz="2400" b="1" dirty="0" smtClean="0">
                <a:cs typeface="+mn-cs"/>
              </a:rPr>
              <a:t>فيصف ما هو حاصل وكائن فعلاً للعلاقة بين درجة حرارة الماء وغليانه او بين زيادة او نقص العرض والطلب.</a:t>
            </a:r>
            <a:endParaRPr lang="en-GB" sz="2400" b="1" dirty="0" smtClean="0">
              <a:cs typeface="+mn-cs"/>
            </a:endParaRPr>
          </a:p>
          <a:p>
            <a:pPr lvl="0" rtl="1">
              <a:buFont typeface="Wingdings" pitchFamily="2" charset="2"/>
              <a:buChar char="v"/>
            </a:pPr>
            <a:r>
              <a:rPr lang="ar-SA" sz="2400" b="1" dirty="0" smtClean="0">
                <a:cs typeface="+mn-cs"/>
              </a:rPr>
              <a:t>وفي الدراسات القانونية نقصد بلفظ قانون </a:t>
            </a:r>
            <a:r>
              <a:rPr lang="ar-SA" sz="2400" b="1" dirty="0" smtClean="0"/>
              <a:t>معنى عام </a:t>
            </a:r>
            <a:r>
              <a:rPr lang="ar-SA" sz="2400" b="1" dirty="0" smtClean="0">
                <a:cs typeface="+mn-cs"/>
              </a:rPr>
              <a:t>: مجموعة القواعد التي تنظم سلوك الافراد في المجتمع والمقترنة بجزاء توقعه السلطة العامة على من يخالف احكامها. </a:t>
            </a:r>
          </a:p>
          <a:p>
            <a:pPr lvl="0" rtl="1">
              <a:buFont typeface="Wingdings" pitchFamily="2" charset="2"/>
              <a:buChar char="v"/>
            </a:pPr>
            <a:r>
              <a:rPr lang="ar-SA" sz="2400" b="1" dirty="0" smtClean="0">
                <a:cs typeface="+mn-cs"/>
              </a:rPr>
              <a:t>المعنى الخاص</a:t>
            </a:r>
            <a:endParaRPr lang="en-US" sz="2400" b="1" dirty="0" smtClean="0">
              <a:cs typeface="+mn-cs"/>
            </a:endParaRPr>
          </a:p>
          <a:p>
            <a:pPr rtl="1"/>
            <a:endParaRPr lang="en-US" b="1" dirty="0" smtClean="0">
              <a:solidFill>
                <a:srgbClr val="2D07C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b="1" dirty="0" smtClean="0">
                <a:cs typeface="+mj-cs"/>
              </a:rPr>
              <a:t>خصائص القاعدة القانونية</a:t>
            </a:r>
            <a:endParaRPr lang="en-US" sz="3600" b="1" dirty="0"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15" y="1371600"/>
            <a:ext cx="8651631" cy="4953000"/>
          </a:xfrm>
        </p:spPr>
        <p:txBody>
          <a:bodyPr/>
          <a:lstStyle/>
          <a:p>
            <a:pPr rtl="1"/>
            <a:r>
              <a:rPr lang="ar-SA" sz="2800" dirty="0" smtClean="0"/>
              <a:t>تسهم القاعدة القانونية مع مجموعة اخرى من القواعد الاجتماعية في تنظيم سلوك الأفراد داخل المجتمع ويتعين معرفة خصائصها لتمييزها عن غيرها</a:t>
            </a:r>
            <a:endParaRPr lang="en-US" dirty="0" smtClean="0"/>
          </a:p>
          <a:p>
            <a:pPr lvl="0" rtl="1"/>
            <a:r>
              <a:rPr lang="ar-SA" sz="2800" b="1" dirty="0" smtClean="0"/>
              <a:t>اولاً: القاعدة القانونية تحكم سلوك ونشاط الأفراد :</a:t>
            </a:r>
          </a:p>
          <a:p>
            <a:pPr lvl="0" rtl="1"/>
            <a:r>
              <a:rPr lang="ar-SA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القاعدة القانونية تنظم سلوك الفرد الخارجي .</a:t>
            </a:r>
          </a:p>
          <a:p>
            <a:pPr lvl="0" rtl="1"/>
            <a:r>
              <a:rPr lang="ar-SA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أما ما  يجيش في داخله ويكمن في النفس فلا تنظمه.</a:t>
            </a:r>
          </a:p>
          <a:p>
            <a:pPr lvl="0" rtl="1"/>
            <a:r>
              <a:rPr lang="ar-SA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القانون يعتد بالنوايا أحيانا إذا ما ارتبطت بسلوك خارجي.</a:t>
            </a:r>
          </a:p>
          <a:p>
            <a:pPr lvl="0" rtl="1"/>
            <a:r>
              <a:rPr lang="ar-SA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AL-Mohanad" pitchFamily="2" charset="-78"/>
              </a:rPr>
              <a:t>القاعدة القانونية لا تنظم سلوك الفرد تجاه نفسه إلا في حدود .</a:t>
            </a:r>
            <a:endParaRPr lang="en-US" sz="2400" b="1" dirty="0">
              <a:ln>
                <a:solidFill>
                  <a:sysClr val="windowText" lastClr="000000"/>
                </a:solidFill>
              </a:ln>
              <a:solidFill>
                <a:srgbClr val="2D07CF"/>
              </a:solidFill>
              <a:cs typeface="AL-Mohanad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b="1" dirty="0" smtClean="0">
                <a:cs typeface="+mj-cs"/>
              </a:rPr>
              <a:t>خصائص </a:t>
            </a:r>
            <a:r>
              <a:rPr lang="ar-SA" sz="3600" b="1" dirty="0" smtClean="0">
                <a:cs typeface="+mj-cs"/>
              </a:rPr>
              <a:t>القاعدة القانونية</a:t>
            </a:r>
            <a:endParaRPr lang="en-US" sz="3600" b="1" dirty="0"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15" y="1371600"/>
            <a:ext cx="8651631" cy="4953000"/>
          </a:xfrm>
        </p:spPr>
        <p:txBody>
          <a:bodyPr>
            <a:normAutofit fontScale="92500" lnSpcReduction="20000"/>
          </a:bodyPr>
          <a:lstStyle/>
          <a:p>
            <a:pPr rtl="1"/>
            <a:r>
              <a:rPr lang="ar-SA" sz="2000" b="1" dirty="0" smtClean="0"/>
              <a:t>ثانياً:القاعدة القانونية عامة ومجردة :</a:t>
            </a:r>
          </a:p>
          <a:p>
            <a:pPr rtl="1"/>
            <a:r>
              <a:rPr lang="ar-SA" sz="2000" b="1" dirty="0" smtClean="0">
                <a:ln>
                  <a:solidFill>
                    <a:sysClr val="windowText" lastClr="000000"/>
                  </a:solidFill>
                </a:ln>
                <a:cs typeface="AL-Mohanad" pitchFamily="2" charset="-78"/>
              </a:rPr>
              <a:t>القاعدة القانونية مجردة لأنها لا توجه الخطاب إلى شخص أو أكثر معينين بالذات ولا إلى حالة أو حالات محددة بذاتها وإنما تضع شروطا وصفات التي إذا ما وجدت انطبقت القاعدة. </a:t>
            </a:r>
            <a:endParaRPr lang="en-US" sz="2000" b="1" dirty="0" smtClean="0">
              <a:ln>
                <a:solidFill>
                  <a:sysClr val="windowText" lastClr="000000"/>
                </a:solidFill>
              </a:ln>
              <a:cs typeface="AL-Mohanad" pitchFamily="2" charset="-78"/>
            </a:endParaRPr>
          </a:p>
          <a:p>
            <a:pPr rtl="1">
              <a:buFontTx/>
              <a:buChar char="-"/>
            </a:pPr>
            <a:r>
              <a:rPr lang="ar-SA" sz="2000" b="1" dirty="0" smtClean="0">
                <a:ln>
                  <a:solidFill>
                    <a:sysClr val="windowText" lastClr="000000"/>
                  </a:solidFill>
                </a:ln>
                <a:cs typeface="AL-Mohanad" pitchFamily="2" charset="-78"/>
              </a:rPr>
              <a:t>المقصود بعمومية القاعدة القانونية أنها تطبق على جميع الأشخاص , وعلى جميع الأماكن  بالدولة التي تتوافر فيهم صفات معينة , ويترتب على ذلك أن تلك العمومية هي عمومية نسبية .</a:t>
            </a:r>
          </a:p>
          <a:p>
            <a:pPr rtl="1">
              <a:buFontTx/>
              <a:buChar char="-"/>
            </a:pPr>
            <a:r>
              <a:rPr lang="ar-SA" sz="2000" b="1" dirty="0" smtClean="0">
                <a:ln>
                  <a:solidFill>
                    <a:sysClr val="windowText" lastClr="000000"/>
                  </a:solidFill>
                </a:ln>
                <a:cs typeface="AL-Mohanad" pitchFamily="2" charset="-78"/>
              </a:rPr>
              <a:t>وعمومية القاعدة القانونية وتجريدها يهدفان  إلى تحقيق المساواة بين الأفراد في المجتمع .</a:t>
            </a:r>
            <a:endParaRPr lang="en-US" sz="2000" b="1" dirty="0" smtClean="0">
              <a:ln>
                <a:solidFill>
                  <a:sysClr val="windowText" lastClr="000000"/>
                </a:solidFill>
              </a:ln>
              <a:cs typeface="AL-Mohanad" pitchFamily="2" charset="-78"/>
            </a:endParaRPr>
          </a:p>
          <a:p>
            <a:pPr lvl="0" rtl="1"/>
            <a:r>
              <a:rPr lang="ar-SA" sz="2000" b="1" dirty="0" smtClean="0"/>
              <a:t>ثالثاً: القاعدة القانونية ملزمة تقترن بجزاء مادي :</a:t>
            </a:r>
          </a:p>
          <a:p>
            <a:pPr lvl="0" rtl="1">
              <a:buFontTx/>
              <a:buChar char="-"/>
            </a:pPr>
            <a:r>
              <a:rPr lang="ar-SA" sz="2000" b="1" dirty="0" smtClean="0">
                <a:cs typeface="AL-Mohanad"/>
              </a:rPr>
              <a:t>خصائص الجزاء</a:t>
            </a:r>
          </a:p>
          <a:p>
            <a:pPr marL="0" lvl="0" indent="0" rtl="1">
              <a:buNone/>
            </a:pPr>
            <a:r>
              <a:rPr lang="ar-SA" sz="2000" b="1" dirty="0" smtClean="0">
                <a:cs typeface="AL-Mohanad"/>
              </a:rPr>
              <a:t>1- جزاء دنيوي وحال</a:t>
            </a:r>
          </a:p>
          <a:p>
            <a:pPr marL="0" lvl="0" indent="0" rtl="1">
              <a:buNone/>
            </a:pPr>
            <a:r>
              <a:rPr lang="ar-SA" sz="2000" b="1" dirty="0" smtClean="0">
                <a:cs typeface="AL-Mohanad"/>
              </a:rPr>
              <a:t>2- جزاء توقعه السلطة العامة في الدوالة</a:t>
            </a:r>
          </a:p>
          <a:p>
            <a:pPr marL="0" lvl="0" indent="0" rtl="1">
              <a:buNone/>
            </a:pPr>
            <a:r>
              <a:rPr lang="ar-SA" sz="2000" b="1" dirty="0" smtClean="0">
                <a:cs typeface="AL-Mohanad"/>
              </a:rPr>
              <a:t>3- </a:t>
            </a:r>
          </a:p>
          <a:p>
            <a:pPr lvl="0" rtl="1"/>
            <a:r>
              <a:rPr lang="ar-SA" sz="2000" b="1" dirty="0" smtClean="0">
                <a:cs typeface="AL-Mohanad"/>
              </a:rPr>
              <a:t>حالات توقيع الجزاء</a:t>
            </a:r>
          </a:p>
          <a:p>
            <a:pPr marL="0" lvl="0" indent="0" rtl="1">
              <a:buNone/>
            </a:pPr>
            <a:r>
              <a:rPr lang="ar-SA" sz="2000" b="1" dirty="0" smtClean="0">
                <a:cs typeface="AL-Mohanad"/>
              </a:rPr>
              <a:t>1- اذا خالف الشخص قاعدة قانونية تستهدف حماية النظام  القانوني في الدولة (حماية المصالح العامة في الدولة)</a:t>
            </a:r>
          </a:p>
          <a:p>
            <a:pPr marL="0" indent="0">
              <a:buNone/>
            </a:pPr>
            <a:r>
              <a:rPr lang="ar-SA" sz="2000" b="1" dirty="0" smtClean="0">
                <a:cs typeface="AL-Mohanad"/>
              </a:rPr>
              <a:t>2- </a:t>
            </a:r>
            <a:r>
              <a:rPr lang="ar-SA" sz="2000" b="1" dirty="0">
                <a:cs typeface="AL-Mohanad"/>
              </a:rPr>
              <a:t>اذا خالف الشخص قاعدة </a:t>
            </a:r>
            <a:r>
              <a:rPr lang="ar-SA" sz="2000" b="1" dirty="0" smtClean="0">
                <a:cs typeface="AL-Mohanad"/>
              </a:rPr>
              <a:t>قانونية تستهدف </a:t>
            </a:r>
            <a:r>
              <a:rPr lang="ar-SA" sz="2000" b="1" dirty="0">
                <a:cs typeface="AL-Mohanad"/>
              </a:rPr>
              <a:t>حماية </a:t>
            </a:r>
            <a:r>
              <a:rPr lang="ar-SA" sz="2000" b="1" dirty="0" smtClean="0">
                <a:cs typeface="AL-Mohanad"/>
              </a:rPr>
              <a:t>الحق الخاص للأفراد (حماية </a:t>
            </a:r>
            <a:r>
              <a:rPr lang="ar-SA" sz="2000" b="1" dirty="0">
                <a:cs typeface="AL-Mohanad"/>
              </a:rPr>
              <a:t>المصالح العامة في الدولة)</a:t>
            </a:r>
          </a:p>
          <a:p>
            <a:pPr marL="0" lvl="0" indent="0" rtl="1">
              <a:buNone/>
            </a:pPr>
            <a:endParaRPr lang="ar-SA" sz="2000" b="1" dirty="0" smtClean="0">
              <a:cs typeface="AL-Mohanad"/>
            </a:endParaRPr>
          </a:p>
          <a:p>
            <a:pPr marL="0" lvl="0" indent="0" rtl="1">
              <a:buNone/>
            </a:pPr>
            <a:endParaRPr lang="ar-SA" sz="2000" b="1" dirty="0" smtClean="0">
              <a:cs typeface="AL-Mohanad"/>
            </a:endParaRPr>
          </a:p>
          <a:p>
            <a:pPr lvl="0" rtl="1">
              <a:buFontTx/>
              <a:buChar char="-"/>
            </a:pPr>
            <a:r>
              <a:rPr lang="ar-SA" sz="2000" b="1" dirty="0" smtClean="0">
                <a:cs typeface="AL-Mohanad"/>
              </a:rPr>
              <a:t>صوره وأنواعه ” جزاء جنائي ، جزاء مدني ، جزاء إداري ”</a:t>
            </a:r>
          </a:p>
          <a:p>
            <a:pPr rtl="1"/>
            <a:endParaRPr lang="en-US" sz="20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r>
              <a:rPr lang="ar-SA" sz="2000" dirty="0" smtClean="0"/>
              <a:t>لا جريمة ولا عقوبة الا بنص شرعي او نص تشريعي (الجرائم والعقوبات محددة على سبيل الحصر)</a:t>
            </a:r>
          </a:p>
          <a:p>
            <a:r>
              <a:rPr lang="ar-SA" sz="2000" dirty="0" smtClean="0"/>
              <a:t>الجزاء الجنائي محدد على سبيل الحصر</a:t>
            </a:r>
          </a:p>
          <a:p>
            <a:r>
              <a:rPr lang="ar-SA" sz="2000" dirty="0" smtClean="0"/>
              <a:t>الجزاء يختلف باختلاف القاعدة القانونية التي يتم مخالفتها وباختلاف الحق المعتدى عليه ووفقا لجسامة المخالفة المرتكبة</a:t>
            </a:r>
          </a:p>
          <a:p>
            <a:r>
              <a:rPr lang="ar-SA" sz="2000" dirty="0" smtClean="0"/>
              <a:t>الهدف من القانون الجنائي (حماية المصلحة العامة للمجتمع) وكل قواعده(قواعد  آمرة)</a:t>
            </a:r>
          </a:p>
          <a:p>
            <a:r>
              <a:rPr lang="ar-SA" sz="2000" dirty="0" smtClean="0"/>
              <a:t>الهدف من الجزاء الجنائي ( تحقيق الردع العام والردع الخاص)</a:t>
            </a:r>
          </a:p>
          <a:p>
            <a:pPr marL="0" indent="0">
              <a:buNone/>
            </a:pPr>
            <a:r>
              <a:rPr lang="ar-SA" sz="2000" dirty="0" smtClean="0"/>
              <a:t>صور الجزاء الجنائي</a:t>
            </a:r>
          </a:p>
          <a:p>
            <a:r>
              <a:rPr lang="ar-SA" sz="2000" dirty="0" smtClean="0"/>
              <a:t>جزاء بدني (القاتل يقتل – السارق تقطع يده)</a:t>
            </a:r>
          </a:p>
          <a:p>
            <a:r>
              <a:rPr lang="ar-SA" sz="2000" dirty="0" smtClean="0"/>
              <a:t>جزاء في الحرية (السجن)</a:t>
            </a:r>
          </a:p>
          <a:p>
            <a:r>
              <a:rPr lang="ar-SA" sz="2000" dirty="0" smtClean="0"/>
              <a:t>جزاء مالي ( غرامة)</a:t>
            </a:r>
          </a:p>
          <a:p>
            <a:r>
              <a:rPr lang="ar-SA" sz="2000" dirty="0" smtClean="0"/>
              <a:t>عقوبات تبعية ( مصادرة الاموال)</a:t>
            </a:r>
          </a:p>
          <a:p>
            <a:endParaRPr lang="ar-SA" sz="2000" dirty="0" smtClean="0"/>
          </a:p>
          <a:p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99644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ar-SA" sz="2000" dirty="0" smtClean="0"/>
              <a:t>الجزاء المدني</a:t>
            </a:r>
          </a:p>
          <a:p>
            <a:r>
              <a:rPr lang="ar-SA" sz="2000" dirty="0" smtClean="0"/>
              <a:t>يوقع عند مخالفة قواعد القنون الخاص</a:t>
            </a:r>
          </a:p>
          <a:p>
            <a:r>
              <a:rPr lang="ar-SA" sz="2000" dirty="0"/>
              <a:t>الهدف من القانون </a:t>
            </a:r>
            <a:r>
              <a:rPr lang="ar-SA" sz="2000" dirty="0" smtClean="0"/>
              <a:t>المدني (حماية المصالح الخاصة لأفراد المجتمع وحث الأفراد على الوفاء بالتزاماتهم)</a:t>
            </a:r>
          </a:p>
          <a:p>
            <a:r>
              <a:rPr lang="ar-SA" sz="2000" dirty="0" smtClean="0"/>
              <a:t>صورة : التعويض – إلغاء العقد – بطلان العقد</a:t>
            </a:r>
          </a:p>
          <a:p>
            <a:r>
              <a:rPr lang="ar-SA" sz="2000" dirty="0" smtClean="0"/>
              <a:t>الجزاء المدني يقتصر على التعويض المادي</a:t>
            </a:r>
          </a:p>
          <a:p>
            <a:endParaRPr lang="ar-SA" sz="2000" dirty="0"/>
          </a:p>
          <a:p>
            <a:r>
              <a:rPr lang="ar-SA" sz="2000" dirty="0" smtClean="0"/>
              <a:t>الجزاء الإداري </a:t>
            </a:r>
          </a:p>
          <a:p>
            <a:r>
              <a:rPr lang="ar-SA" sz="2000" dirty="0"/>
              <a:t>يوقع عند مخالفة قواعد </a:t>
            </a:r>
            <a:r>
              <a:rPr lang="ar-SA" sz="2000" dirty="0" smtClean="0"/>
              <a:t>القانون الإداري</a:t>
            </a:r>
          </a:p>
          <a:p>
            <a:r>
              <a:rPr lang="ar-SA" sz="2000" dirty="0" smtClean="0"/>
              <a:t>ينظم الوظائف العامة في الدولة</a:t>
            </a:r>
          </a:p>
          <a:p>
            <a:r>
              <a:rPr lang="ar-SA" sz="2000" dirty="0" smtClean="0"/>
              <a:t>إذا أخل الموظف في تأدية عمله يوقع عليه جزاء إداري</a:t>
            </a:r>
          </a:p>
          <a:p>
            <a:endParaRPr lang="ar-SA" sz="2000" dirty="0"/>
          </a:p>
          <a:p>
            <a:r>
              <a:rPr lang="ar-SA" sz="2000" dirty="0" smtClean="0"/>
              <a:t>ديوان المظالم هو جهة القضاء الاداري في المملكة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4000015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b="1" dirty="0" smtClean="0">
                <a:cs typeface="+mj-cs"/>
              </a:rPr>
              <a:t>ت خصائص القاعدة القانونية</a:t>
            </a:r>
            <a:endParaRPr lang="en-US" sz="3600" b="1" dirty="0"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15" y="1371600"/>
            <a:ext cx="8651631" cy="4953000"/>
          </a:xfrm>
        </p:spPr>
        <p:txBody>
          <a:bodyPr/>
          <a:lstStyle/>
          <a:p>
            <a:r>
              <a:rPr lang="ar-SA" sz="2800" b="1" dirty="0" smtClean="0"/>
              <a:t>رابعاً: القاعدة القانونية تنظم الروابط الاجتماعية:</a:t>
            </a:r>
          </a:p>
          <a:p>
            <a:r>
              <a:rPr lang="ar-SA" sz="2400" b="1" dirty="0" smtClean="0">
                <a:ln>
                  <a:solidFill>
                    <a:sysClr val="windowText" lastClr="000000"/>
                  </a:solidFill>
                </a:ln>
                <a:cs typeface="AL-Mohanad" pitchFamily="2" charset="-78"/>
              </a:rPr>
              <a:t>القانون يوجد مع الجماعة سواء في ابسط صورها أو أعقدها</a:t>
            </a:r>
            <a:endParaRPr lang="en-US" sz="2400" b="1" dirty="0" smtClean="0">
              <a:ln>
                <a:solidFill>
                  <a:sysClr val="windowText" lastClr="000000"/>
                </a:solidFill>
              </a:ln>
              <a:cs typeface="AL-Mohanad" pitchFamily="2" charset="-78"/>
            </a:endParaRPr>
          </a:p>
          <a:p>
            <a:r>
              <a:rPr lang="ar-SA" sz="2400" b="1" dirty="0" smtClean="0">
                <a:ln>
                  <a:solidFill>
                    <a:sysClr val="windowText" lastClr="000000"/>
                  </a:solidFill>
                </a:ln>
                <a:cs typeface="AL-Mohanad" pitchFamily="2" charset="-78"/>
              </a:rPr>
              <a:t>القاعدة القانونية قاعدة اجتماعية لذا تختلف القاعدة من زمان إلي زمان ومن مكان إلى مكان</a:t>
            </a:r>
            <a:endParaRPr lang="en-US" sz="2400" b="1" dirty="0" smtClean="0">
              <a:ln>
                <a:solidFill>
                  <a:sysClr val="windowText" lastClr="000000"/>
                </a:solidFill>
              </a:ln>
              <a:cs typeface="AL-Mohanad" pitchFamily="2" charset="-78"/>
            </a:endParaRPr>
          </a:p>
          <a:p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43100" y="6376989"/>
            <a:ext cx="527538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605</Words>
  <Application>Microsoft Office PowerPoint</Application>
  <PresentationFormat>On-screen Show (4:3)</PresentationFormat>
  <Paragraphs>70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سمة Office</vt:lpstr>
      <vt:lpstr>نظرية القانون المحاضرة الأولى</vt:lpstr>
      <vt:lpstr>عناصرالمحاضرة</vt:lpstr>
      <vt:lpstr>تعريف القانون</vt:lpstr>
      <vt:lpstr>خصائص القاعدة القانونية</vt:lpstr>
      <vt:lpstr>خصائص القاعدة القانونية</vt:lpstr>
      <vt:lpstr>PowerPoint Presentation</vt:lpstr>
      <vt:lpstr>PowerPoint Presentation</vt:lpstr>
      <vt:lpstr>ت خصائص القاعدة القانونية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adminuser</dc:creator>
  <cp:lastModifiedBy>IBM</cp:lastModifiedBy>
  <cp:revision>5</cp:revision>
  <dcterms:created xsi:type="dcterms:W3CDTF">2012-09-05T10:53:50Z</dcterms:created>
  <dcterms:modified xsi:type="dcterms:W3CDTF">2012-10-09T16:22:34Z</dcterms:modified>
</cp:coreProperties>
</file>