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304" r:id="rId2"/>
    <p:sldId id="311" r:id="rId3"/>
    <p:sldId id="309" r:id="rId4"/>
    <p:sldId id="306" r:id="rId5"/>
    <p:sldId id="313" r:id="rId6"/>
    <p:sldId id="310" r:id="rId7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D9968"/>
    <a:srgbClr val="3B84AF"/>
    <a:srgbClr val="FF3300"/>
    <a:srgbClr val="00990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>
        <p:scale>
          <a:sx n="75" d="100"/>
          <a:sy n="75" d="100"/>
        </p:scale>
        <p:origin x="-516" y="34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10/13/2012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3454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5410200" y="6492875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5"/>
          <p:cNvSpPr txBox="1">
            <a:spLocks/>
          </p:cNvSpPr>
          <p:nvPr userDrawn="1"/>
        </p:nvSpPr>
        <p:spPr>
          <a:xfrm>
            <a:off x="4889936" y="6369268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B8EA862-7DD5-4A06-BDE1-DB7EC5FAA60C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639762"/>
          </a:xfrm>
        </p:spPr>
        <p:txBody>
          <a:bodyPr/>
          <a:lstStyle/>
          <a:p>
            <a:pPr algn="ctr"/>
            <a:r>
              <a:rPr lang="ar-SA" sz="4000" dirty="0" smtClean="0"/>
              <a:t>التمييزبين قواعد القانون والقواعد الاجتماعية الاخرى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14400"/>
            <a:ext cx="9525000" cy="5410200"/>
          </a:xfrm>
        </p:spPr>
        <p:txBody>
          <a:bodyPr/>
          <a:lstStyle/>
          <a:p>
            <a:pPr lvl="0" rtl="1"/>
            <a:r>
              <a:rPr lang="ar-SA" sz="2400" u="sng" dirty="0">
                <a:ln>
                  <a:solidFill>
                    <a:sysClr val="windowText" lastClr="000000"/>
                  </a:solidFill>
                </a:ln>
                <a:solidFill>
                  <a:srgbClr val="2D07CF"/>
                </a:solidFill>
                <a:cs typeface="+mn-cs"/>
              </a:rPr>
              <a:t>أولاً: القواعد القانونية وقواعد المجاملات والعادات</a:t>
            </a:r>
          </a:p>
          <a:p>
            <a:pPr rtl="1"/>
            <a:r>
              <a:rPr lang="ar-SA" sz="2400" dirty="0" smtClean="0">
                <a:ln>
                  <a:solidFill>
                    <a:sysClr val="windowText" lastClr="000000"/>
                  </a:solidFill>
                </a:ln>
                <a:solidFill>
                  <a:srgbClr val="2D07CF"/>
                </a:solidFill>
                <a:cs typeface="+mn-cs"/>
              </a:rPr>
              <a:t>قواعد المجاملات </a:t>
            </a:r>
            <a:r>
              <a:rPr lang="ar-SA" sz="2400" dirty="0" smtClean="0">
                <a:ln>
                  <a:solidFill>
                    <a:sysClr val="windowText" lastClr="000000"/>
                  </a:solidFill>
                </a:ln>
                <a:solidFill>
                  <a:srgbClr val="2D07CF"/>
                </a:solidFill>
                <a:cs typeface="+mn-cs"/>
              </a:rPr>
              <a:t>(قواعد السلوك) هي </a:t>
            </a:r>
            <a:r>
              <a:rPr lang="ar-SA" sz="2400" dirty="0" smtClean="0">
                <a:ln>
                  <a:solidFill>
                    <a:sysClr val="windowText" lastClr="000000"/>
                  </a:solidFill>
                </a:ln>
                <a:solidFill>
                  <a:srgbClr val="2D07CF"/>
                </a:solidFill>
                <a:cs typeface="+mn-cs"/>
              </a:rPr>
              <a:t>مجموعة المبادئ التي تستهدف جعل الحياة أكثر رقة وتهذيبا وذلك بدعوة الأفراد إلى بذل مزيد من العناية المتبادلة في </a:t>
            </a:r>
            <a:r>
              <a:rPr lang="ar-SA" sz="2400" dirty="0" smtClean="0">
                <a:ln>
                  <a:solidFill>
                    <a:sysClr val="windowText" lastClr="000000"/>
                  </a:solidFill>
                </a:ln>
                <a:solidFill>
                  <a:srgbClr val="2D07CF"/>
                </a:solidFill>
                <a:cs typeface="+mn-cs"/>
              </a:rPr>
              <a:t>المناسبات</a:t>
            </a:r>
          </a:p>
          <a:p>
            <a:pPr rtl="1"/>
            <a:r>
              <a:rPr lang="ar-SA" sz="2400" dirty="0" smtClean="0">
                <a:ln>
                  <a:solidFill>
                    <a:sysClr val="windowText" lastClr="000000"/>
                  </a:solidFill>
                </a:ln>
                <a:solidFill>
                  <a:srgbClr val="2D07CF"/>
                </a:solidFill>
                <a:cs typeface="+mn-cs"/>
              </a:rPr>
              <a:t>هي قواعد مجردة وعامة </a:t>
            </a:r>
            <a:r>
              <a:rPr lang="ar-SA" sz="2400" dirty="0" smtClean="0">
                <a:ln>
                  <a:solidFill>
                    <a:sysClr val="windowText" lastClr="000000"/>
                  </a:solidFill>
                </a:ln>
                <a:solidFill>
                  <a:srgbClr val="2D07CF"/>
                </a:solidFill>
                <a:cs typeface="+mn-cs"/>
              </a:rPr>
              <a:t>تنظم سلوك وعلاقات الافراد في المجتمع</a:t>
            </a:r>
          </a:p>
          <a:p>
            <a:pPr rtl="1"/>
            <a:r>
              <a:rPr lang="ar-SA" sz="2400" u="sng" dirty="0" smtClean="0">
                <a:ln>
                  <a:solidFill>
                    <a:sysClr val="windowText" lastClr="000000"/>
                  </a:solidFill>
                </a:ln>
                <a:solidFill>
                  <a:srgbClr val="2D07CF"/>
                </a:solidFill>
                <a:cs typeface="+mn-cs"/>
              </a:rPr>
              <a:t>غايتها</a:t>
            </a:r>
            <a:r>
              <a:rPr lang="ar-SA" sz="2400" dirty="0" smtClean="0">
                <a:ln>
                  <a:solidFill>
                    <a:sysClr val="windowText" lastClr="000000"/>
                  </a:solidFill>
                </a:ln>
                <a:solidFill>
                  <a:srgbClr val="2D07CF"/>
                </a:solidFill>
                <a:cs typeface="+mn-cs"/>
              </a:rPr>
              <a:t> : </a:t>
            </a:r>
            <a:r>
              <a:rPr lang="ar-SA" sz="2400" dirty="0">
                <a:ln>
                  <a:solidFill>
                    <a:sysClr val="windowText" lastClr="000000"/>
                  </a:solidFill>
                </a:ln>
                <a:solidFill>
                  <a:srgbClr val="2D07CF"/>
                </a:solidFill>
              </a:rPr>
              <a:t>جعل الحياة أكثر رقة وتهذيبا </a:t>
            </a:r>
            <a:endParaRPr lang="ar-SA" sz="2400" dirty="0" smtClean="0">
              <a:ln>
                <a:solidFill>
                  <a:sysClr val="windowText" lastClr="000000"/>
                </a:solidFill>
              </a:ln>
              <a:solidFill>
                <a:srgbClr val="2D07CF"/>
              </a:solidFill>
              <a:cs typeface="+mn-cs"/>
            </a:endParaRPr>
          </a:p>
          <a:p>
            <a:pPr rtl="1"/>
            <a:r>
              <a:rPr lang="ar-SA" sz="2400" u="sng" dirty="0" smtClean="0">
                <a:ln>
                  <a:solidFill>
                    <a:sysClr val="windowText" lastClr="000000"/>
                  </a:solidFill>
                </a:ln>
                <a:solidFill>
                  <a:srgbClr val="2D07CF"/>
                </a:solidFill>
                <a:cs typeface="+mn-cs"/>
              </a:rPr>
              <a:t>هدفها</a:t>
            </a:r>
            <a:r>
              <a:rPr lang="ar-SA" sz="2400" dirty="0" smtClean="0">
                <a:ln>
                  <a:solidFill>
                    <a:sysClr val="windowText" lastClr="000000"/>
                  </a:solidFill>
                </a:ln>
                <a:solidFill>
                  <a:srgbClr val="2D07CF"/>
                </a:solidFill>
                <a:cs typeface="+mn-cs"/>
              </a:rPr>
              <a:t> : توطيد العلاقات والروابط والصلات الاجتماعية في المجتمع الواحد</a:t>
            </a:r>
          </a:p>
          <a:p>
            <a:pPr rtl="1"/>
            <a:r>
              <a:rPr lang="ar-SA" sz="2400" u="sng" dirty="0" smtClean="0">
                <a:ln>
                  <a:solidFill>
                    <a:sysClr val="windowText" lastClr="000000"/>
                  </a:solidFill>
                </a:ln>
                <a:solidFill>
                  <a:srgbClr val="2D07CF"/>
                </a:solidFill>
                <a:cs typeface="+mn-cs"/>
              </a:rPr>
              <a:t>جزاؤها</a:t>
            </a:r>
            <a:r>
              <a:rPr lang="ar-SA" sz="2400" dirty="0" smtClean="0">
                <a:ln>
                  <a:solidFill>
                    <a:sysClr val="windowText" lastClr="000000"/>
                  </a:solidFill>
                </a:ln>
                <a:solidFill>
                  <a:srgbClr val="2D07CF"/>
                </a:solidFill>
                <a:cs typeface="+mn-cs"/>
              </a:rPr>
              <a:t> : معنوي (المعاملة بالمثل)</a:t>
            </a:r>
          </a:p>
          <a:p>
            <a:pPr rtl="1"/>
            <a:endParaRPr lang="ar-SA" sz="2400" dirty="0">
              <a:ln>
                <a:solidFill>
                  <a:sysClr val="windowText" lastClr="000000"/>
                </a:solidFill>
              </a:ln>
              <a:solidFill>
                <a:srgbClr val="2D07CF"/>
              </a:solidFill>
              <a:cs typeface="+mn-cs"/>
            </a:endParaRPr>
          </a:p>
          <a:p>
            <a:pPr rtl="1"/>
            <a:r>
              <a:rPr lang="ar-SA" sz="2400" dirty="0" smtClean="0">
                <a:ln>
                  <a:solidFill>
                    <a:sysClr val="windowText" lastClr="000000"/>
                  </a:solidFill>
                </a:ln>
                <a:solidFill>
                  <a:srgbClr val="2D07CF"/>
                </a:solidFill>
                <a:cs typeface="+mn-cs"/>
              </a:rPr>
              <a:t>يمكن تحويل قاعدة من قواعد الاخلاق الى قاعدة قانونية يطبق عليها جزاء مادي مثل ( القواعد الخاصة بمعاملة أعضاء السلك الدبلوماسي)</a:t>
            </a:r>
          </a:p>
          <a:p>
            <a:pPr rtl="1"/>
            <a:r>
              <a:rPr lang="ar-SA" sz="2400" dirty="0" smtClean="0">
                <a:ln>
                  <a:solidFill>
                    <a:sysClr val="windowText" lastClr="000000"/>
                  </a:solidFill>
                </a:ln>
                <a:solidFill>
                  <a:srgbClr val="2D07CF"/>
                </a:solidFill>
                <a:cs typeface="+mn-cs"/>
              </a:rPr>
              <a:t>عرف يعني قانون (العرف الدولي هو القانون الدولي)</a:t>
            </a:r>
            <a:endParaRPr lang="ar-SA" sz="2400" dirty="0" smtClean="0">
              <a:ln>
                <a:solidFill>
                  <a:sysClr val="windowText" lastClr="000000"/>
                </a:solidFill>
              </a:ln>
              <a:solidFill>
                <a:srgbClr val="2D07CF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b="1" dirty="0"/>
              <a:t>تختلف عن القواعد القانونية في:</a:t>
            </a:r>
          </a:p>
          <a:p>
            <a:pPr lvl="0" rtl="1"/>
            <a:r>
              <a:rPr lang="ar-SA" b="1" dirty="0"/>
              <a:t>1- طبيعة الجزاء ” الالزام“ جزاء مخالفة القاعدة القانونية مادي توقعه السلطة العامة بينما جزاء مخالفة قواعد المجاملات معنوي يتمثل في المعاملة بالمثل.</a:t>
            </a:r>
          </a:p>
          <a:p>
            <a:pPr lvl="0" rtl="1"/>
            <a:r>
              <a:rPr lang="ar-SA" b="1" dirty="0"/>
              <a:t>2- الغاية من وجودها : غاية القانون حفظ كيان الجماعة وضمان استقرارها بينما غاية قواعد المجاملات جعل الحياة أكثررقة وتهذيبا.</a:t>
            </a: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2389493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639762"/>
          </a:xfrm>
        </p:spPr>
        <p:txBody>
          <a:bodyPr/>
          <a:lstStyle/>
          <a:p>
            <a:pPr algn="ctr"/>
            <a:r>
              <a:rPr lang="ar-SA" sz="4000" dirty="0" smtClean="0"/>
              <a:t>التمييز </a:t>
            </a:r>
            <a:r>
              <a:rPr lang="ar-SA" sz="4000" dirty="0" smtClean="0"/>
              <a:t>بين قواعد القانون والقواعد الاجتماعية الاخرى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66800"/>
            <a:ext cx="9525000" cy="5257800"/>
          </a:xfrm>
        </p:spPr>
        <p:txBody>
          <a:bodyPr/>
          <a:lstStyle/>
          <a:p>
            <a:pPr lvl="0" rtl="1"/>
            <a:r>
              <a:rPr lang="ar-SA" sz="2400" b="1" u="sng" dirty="0" smtClean="0"/>
              <a:t>ثانياً: </a:t>
            </a:r>
            <a:r>
              <a:rPr lang="ar-SA" sz="2000" b="1" u="sng" dirty="0" smtClean="0"/>
              <a:t>القواعد القانونية وقواعد الاخلاق</a:t>
            </a:r>
            <a:endParaRPr lang="en-US" sz="2000" u="sng" dirty="0" smtClean="0"/>
          </a:p>
          <a:p>
            <a:pPr lvl="1" rtl="1">
              <a:buFont typeface="Wingdings" pitchFamily="2" charset="2"/>
              <a:buChar char="v"/>
            </a:pPr>
            <a:r>
              <a:rPr lang="ar-SA" sz="2000" dirty="0" smtClean="0"/>
              <a:t>الاخلاق هي مجموعة المثل العليا التى يجب ان يكون عليها سلوك الافراد في المجتمع </a:t>
            </a:r>
            <a:endParaRPr lang="en-US" sz="2000" dirty="0" smtClean="0"/>
          </a:p>
          <a:p>
            <a:pPr lvl="1" rtl="1">
              <a:buFont typeface="Wingdings" pitchFamily="2" charset="2"/>
              <a:buChar char="v"/>
            </a:pPr>
            <a:r>
              <a:rPr lang="ar-SA" sz="2000" dirty="0" smtClean="0"/>
              <a:t>ومنها مايدعو لفعل الخير كمساعدة الضعفاء </a:t>
            </a:r>
            <a:r>
              <a:rPr lang="ar-SA" sz="2000" dirty="0" smtClean="0"/>
              <a:t>والاحسان </a:t>
            </a:r>
            <a:r>
              <a:rPr lang="ar-SA" sz="2000" dirty="0" smtClean="0"/>
              <a:t>الى الفقراء والوفاء بالعهد والصدق في المعاملات </a:t>
            </a:r>
            <a:endParaRPr lang="en-US" sz="2000" dirty="0" smtClean="0"/>
          </a:p>
          <a:p>
            <a:pPr lvl="1" rtl="1">
              <a:buFont typeface="Wingdings" pitchFamily="2" charset="2"/>
              <a:buChar char="v"/>
            </a:pPr>
            <a:r>
              <a:rPr lang="ar-SA" sz="2000" dirty="0" smtClean="0"/>
              <a:t>ومنها مايدعو الى الامتناع عن الشر كالنهي عن الكذب والتجسس  والاعتداء على الغير</a:t>
            </a:r>
          </a:p>
          <a:p>
            <a:pPr lvl="1" rtl="1">
              <a:buFont typeface="Wingdings" pitchFamily="2" charset="2"/>
              <a:buChar char="v"/>
            </a:pPr>
            <a:r>
              <a:rPr lang="ar-SA" sz="2000" dirty="0" smtClean="0"/>
              <a:t>تختلف من مجتمع لآخر ومن وقت لآخر</a:t>
            </a:r>
            <a:r>
              <a:rPr lang="ar-SA" sz="2000" dirty="0" smtClean="0"/>
              <a:t>.</a:t>
            </a:r>
          </a:p>
          <a:p>
            <a:pPr lvl="1" rtl="1">
              <a:buFont typeface="Wingdings" pitchFamily="2" charset="2"/>
              <a:buChar char="v"/>
            </a:pPr>
            <a:r>
              <a:rPr lang="ar-SA" sz="2000" dirty="0"/>
              <a:t>تهتم بنوايا الفرد ولو ظلت حبيسة </a:t>
            </a:r>
            <a:r>
              <a:rPr lang="ar-SA" sz="2000" dirty="0" smtClean="0"/>
              <a:t>نفسه</a:t>
            </a:r>
            <a:endParaRPr lang="ar-SA" sz="2000" dirty="0" smtClean="0"/>
          </a:p>
          <a:p>
            <a:pPr marL="342900" lvl="1" indent="-342900" rtl="1">
              <a:buFont typeface="Wingdings" pitchFamily="2" charset="2"/>
              <a:buChar char="v"/>
            </a:pPr>
            <a:r>
              <a:rPr lang="ar-SA" sz="2000" dirty="0" smtClean="0"/>
              <a:t>تختلف عن القواعد القانونية :</a:t>
            </a:r>
          </a:p>
          <a:p>
            <a:pPr marL="342900" lvl="1" indent="-342900" rtl="1">
              <a:buFontTx/>
              <a:buChar char="-"/>
            </a:pPr>
            <a:r>
              <a:rPr lang="ar-SA" sz="2000" b="1" dirty="0" smtClean="0"/>
              <a:t>الغاية </a:t>
            </a:r>
            <a:r>
              <a:rPr lang="ar-SA" sz="2000" dirty="0" smtClean="0"/>
              <a:t>: غاية قواعد الأخلاق الوصول بالفرد إلى درجة الكمال الخلقي.</a:t>
            </a:r>
          </a:p>
          <a:p>
            <a:pPr marL="342900" lvl="1" indent="-342900" rtl="1">
              <a:buFontTx/>
              <a:buChar char="-"/>
            </a:pPr>
            <a:r>
              <a:rPr lang="ar-SA" sz="2000" b="1" dirty="0" smtClean="0"/>
              <a:t>النطاق :</a:t>
            </a:r>
          </a:p>
          <a:p>
            <a:pPr marL="342900" lvl="1" indent="-342900" rtl="1">
              <a:buFontTx/>
              <a:buChar char="-"/>
            </a:pPr>
            <a:r>
              <a:rPr lang="ar-SA" sz="2000" dirty="0" smtClean="0"/>
              <a:t> قواعد الأخلاق أوسع نطاقا من القواعد </a:t>
            </a:r>
            <a:r>
              <a:rPr lang="ar-SA" sz="2000" dirty="0" smtClean="0"/>
              <a:t>القانونية (لانها تشترك مع القاعدة القانونية في تنظيم السوك الخارجي للفرد وقواعد الاخلاق تهتم بالنوايا الداخلية وتنظم علاقة الفرد بنفسه)</a:t>
            </a:r>
          </a:p>
          <a:p>
            <a:pPr marL="342900" lvl="1" indent="-342900" rtl="1">
              <a:buFontTx/>
              <a:buChar char="-"/>
            </a:pPr>
            <a:r>
              <a:rPr lang="ar-SA" sz="2000" dirty="0" smtClean="0"/>
              <a:t>القانون يهتم باقواعد الاخلاقية بقدر ما يكون لهذه القواعد الاخلاقية على المجتمع</a:t>
            </a:r>
          </a:p>
          <a:p>
            <a:pPr marL="342900" lvl="1" indent="-342900" rtl="1">
              <a:buFontTx/>
              <a:buChar char="-"/>
            </a:pPr>
            <a:r>
              <a:rPr lang="ar-SA" sz="2000" dirty="0" smtClean="0"/>
              <a:t>ليست كل قاعدة قانونية قاعدة اخلاقية</a:t>
            </a:r>
            <a:endParaRPr lang="ar-SA" sz="2000" dirty="0" smtClean="0"/>
          </a:p>
          <a:p>
            <a:pPr lvl="1" rtl="1">
              <a:buFont typeface="Wingdings" pitchFamily="2" charset="2"/>
              <a:buChar char="v"/>
            </a:pPr>
            <a:endParaRPr lang="en-GB" sz="2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3600" dirty="0" smtClean="0"/>
              <a:t>التمييزبين قواعد القانون والقواعد الاجتماعية الاخرى (يتبع)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>
              <a:buFontTx/>
              <a:buChar char="-"/>
            </a:pPr>
            <a:r>
              <a:rPr lang="ar-SA" sz="2400" dirty="0" smtClean="0"/>
              <a:t>ليست كل قاعدة أخلاقية قاعدة قانونية</a:t>
            </a:r>
          </a:p>
          <a:p>
            <a:pPr rtl="1">
              <a:buFontTx/>
              <a:buChar char="-"/>
            </a:pPr>
            <a:r>
              <a:rPr lang="ar-SA" sz="2400" dirty="0" smtClean="0"/>
              <a:t>ليست كل قاعدة قانونية قاعدة </a:t>
            </a:r>
            <a:r>
              <a:rPr lang="ar-SA" sz="2400" dirty="0" smtClean="0"/>
              <a:t>أخلاقية مثل </a:t>
            </a:r>
          </a:p>
          <a:p>
            <a:pPr rtl="1">
              <a:buFontTx/>
              <a:buChar char="-"/>
            </a:pPr>
            <a:r>
              <a:rPr lang="ar-SA" sz="2400" dirty="0" smtClean="0"/>
              <a:t>(انظمة المرور) (اجراءات رفع الدعاوي) </a:t>
            </a:r>
            <a:r>
              <a:rPr lang="ar-SA" sz="2400" dirty="0" smtClean="0"/>
              <a:t>(قوانين الضرائب)</a:t>
            </a:r>
          </a:p>
          <a:p>
            <a:pPr rtl="1"/>
            <a:r>
              <a:rPr lang="ar-SA" sz="2400" u="sng" dirty="0"/>
              <a:t>بعض القواعد القانونية تخالف القواعد الاخلاقية </a:t>
            </a:r>
            <a:r>
              <a:rPr lang="ar-SA" sz="2400" dirty="0"/>
              <a:t>: مثل</a:t>
            </a:r>
          </a:p>
          <a:p>
            <a:pPr rtl="1"/>
            <a:r>
              <a:rPr lang="ar-SA" sz="2400" dirty="0"/>
              <a:t>(تقنين حصول المقرض على فائدة اذا تأخر المدين في سداد القرض)</a:t>
            </a:r>
          </a:p>
          <a:p>
            <a:pPr rtl="1"/>
            <a:r>
              <a:rPr lang="ar-SA" sz="2400" dirty="0"/>
              <a:t>نظام </a:t>
            </a:r>
            <a:r>
              <a:rPr lang="ar-SA" sz="2400" dirty="0" smtClean="0"/>
              <a:t>التقادم (يسقط حق الشخص نتيجة عدم استعماله لفترة طويلة)	</a:t>
            </a:r>
            <a:endParaRPr lang="ar-SA" sz="2400" dirty="0" smtClean="0"/>
          </a:p>
          <a:p>
            <a:pPr rtl="1">
              <a:buFontTx/>
              <a:buChar char="-"/>
            </a:pPr>
            <a:r>
              <a:rPr lang="ar-SA" sz="2400" u="sng" dirty="0" smtClean="0"/>
              <a:t>هناك روابط وعلاقات مشتركة في التنظيم بين القانون والأخلاق</a:t>
            </a:r>
          </a:p>
          <a:p>
            <a:pPr rtl="1">
              <a:buFontTx/>
              <a:buChar char="-"/>
            </a:pPr>
            <a:r>
              <a:rPr lang="ar-SA" sz="2400" dirty="0" smtClean="0"/>
              <a:t>كلما تتطور المجتمع تزداد الصلة بين القانون والأخلاق وتتحول القواعد الأخلاقية إلى قواعد قانونية</a:t>
            </a:r>
            <a:r>
              <a:rPr lang="ar-SA" sz="2400" dirty="0" smtClean="0"/>
              <a:t>. مثل</a:t>
            </a:r>
          </a:p>
          <a:p>
            <a:pPr marL="0" indent="0" rtl="1"/>
            <a:r>
              <a:rPr lang="ar-SA" sz="2400" dirty="0" smtClean="0"/>
              <a:t>حق الزوج في الطاعة يمثل التزام على الزوجة (التزام قانوني والتزام اخلاقي)</a:t>
            </a:r>
          </a:p>
          <a:p>
            <a:pPr marL="0" indent="0" rtl="1"/>
            <a:r>
              <a:rPr lang="ar-SA" sz="2400" dirty="0" smtClean="0"/>
              <a:t>حق الزوجة في النفقة يمثل التزام على الزوج (</a:t>
            </a:r>
            <a:r>
              <a:rPr lang="ar-SA" sz="2400" dirty="0"/>
              <a:t>التزام قانوني والتزام اخلاقي)</a:t>
            </a:r>
          </a:p>
          <a:p>
            <a:pPr marL="0" indent="0" rtl="1"/>
            <a:endParaRPr lang="ar-SA" sz="2400" dirty="0" smtClean="0"/>
          </a:p>
          <a:p>
            <a:pPr rtl="1"/>
            <a:endParaRPr lang="ar-SA" sz="28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sz="2400" b="1" dirty="0" smtClean="0"/>
              <a:t>امثلة لقواعد اخلاثية تحولت الى قواعد قانونية </a:t>
            </a:r>
          </a:p>
          <a:p>
            <a:pPr rtl="1"/>
            <a:r>
              <a:rPr lang="ar-SA" sz="2400" b="1" dirty="0" smtClean="0"/>
              <a:t>كان هناك التزام اخلاقي على صاحب العمل بان يعوض العامل عن اي ضرر يصيبه اثناء فترة العمل حتى ولم يكن راجعا لصاحب العمل باعتباره شخص ضعيف</a:t>
            </a:r>
          </a:p>
          <a:p>
            <a:pPr rtl="1"/>
            <a:endParaRPr lang="ar-SA" sz="2400" b="1" dirty="0"/>
          </a:p>
          <a:p>
            <a:pPr rtl="1"/>
            <a:endParaRPr lang="en-US" sz="2400" b="1" dirty="0" smtClean="0"/>
          </a:p>
          <a:p>
            <a:pPr rtl="1"/>
            <a:endParaRPr lang="ar-SA" sz="2400" dirty="0" smtClean="0"/>
          </a:p>
          <a:p>
            <a:pPr rtl="1"/>
            <a:endParaRPr lang="ar-SA" sz="2400" dirty="0"/>
          </a:p>
        </p:txBody>
      </p:sp>
    </p:spTree>
    <p:extLst>
      <p:ext uri="{BB962C8B-B14F-4D97-AF65-F5344CB8AC3E}">
        <p14:creationId xmlns:p14="http://schemas.microsoft.com/office/powerpoint/2010/main" val="29371625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3600" dirty="0" smtClean="0"/>
              <a:t>التمييزبين قواعد القانون والقواعد الاجتماعية الاخرى (يتبع)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600200"/>
            <a:ext cx="8915400" cy="4800600"/>
          </a:xfrm>
        </p:spPr>
        <p:txBody>
          <a:bodyPr/>
          <a:lstStyle/>
          <a:p>
            <a:pPr rtl="1"/>
            <a:r>
              <a:rPr lang="ar-SA" sz="2000" b="1" dirty="0" smtClean="0"/>
              <a:t>ثالثاً:القواعد القانونية  وقواعد الدين</a:t>
            </a:r>
          </a:p>
          <a:p>
            <a:pPr marL="342900" lvl="1" indent="-342900" rtl="1"/>
            <a:r>
              <a:rPr lang="ar-SA" sz="2000" dirty="0" smtClean="0"/>
              <a:t>الدين هو مجموعة القواعد التي شرعها الله سبحانه وتعالى في شكل أوامر ونواهي وأنزلها على رسله لهداية الإنسان وتحقيق سعادته في الدنيا والآخرة. تختلف عن القواعد القانونية في:</a:t>
            </a:r>
          </a:p>
          <a:p>
            <a:pPr rtl="1"/>
            <a:r>
              <a:rPr lang="ar-SA" sz="2000" dirty="0" smtClean="0"/>
              <a:t>-النطاق : قواعد الدين أوسع نطاقا من قواعد </a:t>
            </a:r>
            <a:r>
              <a:rPr lang="ar-SA" sz="2000" dirty="0" smtClean="0"/>
              <a:t>القانون</a:t>
            </a:r>
          </a:p>
          <a:p>
            <a:pPr rtl="1"/>
            <a:r>
              <a:rPr lang="ar-SA" sz="2000" dirty="0" smtClean="0"/>
              <a:t>تنظم علاقة الفرد بخالقه سبحانه </a:t>
            </a:r>
          </a:p>
          <a:p>
            <a:pPr rtl="1"/>
            <a:r>
              <a:rPr lang="ar-SA" sz="2000" dirty="0" smtClean="0"/>
              <a:t>تحاسب على النوايا ولو ظلت حبيسة النفس</a:t>
            </a:r>
            <a:endParaRPr lang="ar-SA" sz="2000" dirty="0" smtClean="0"/>
          </a:p>
          <a:p>
            <a:pPr rtl="1"/>
            <a:r>
              <a:rPr lang="ar-SA" sz="2000" dirty="0" smtClean="0"/>
              <a:t>تنظم سلوك وعلاقت الافراد مع بعضهم</a:t>
            </a:r>
          </a:p>
          <a:p>
            <a:pPr rtl="1"/>
            <a:r>
              <a:rPr lang="ar-SA" sz="2000" dirty="0"/>
              <a:t>تنظم </a:t>
            </a:r>
            <a:r>
              <a:rPr lang="ar-SA" sz="2000" dirty="0" smtClean="0"/>
              <a:t>علاقت الفرد بنسفه</a:t>
            </a:r>
            <a:endParaRPr lang="ar-SA" sz="2000" dirty="0" smtClean="0"/>
          </a:p>
          <a:p>
            <a:pPr rtl="1"/>
            <a:r>
              <a:rPr lang="ar-SA" sz="2000" dirty="0" smtClean="0"/>
              <a:t>-الغاية :غاية قواعد الدين عبادة الله لنيل مرضاته.</a:t>
            </a:r>
          </a:p>
          <a:p>
            <a:pPr rtl="1"/>
            <a:r>
              <a:rPr lang="ar-SA" sz="2000" dirty="0" smtClean="0"/>
              <a:t>-الجزاء: جزاء مخالفة القواعد القانونية المستمدة من أحكام الشريعة الإسلامية مزدوج</a:t>
            </a:r>
            <a:r>
              <a:rPr lang="ar-SA" sz="2000" dirty="0" smtClean="0"/>
              <a:t>. (جزاء دنيوي توقعه السلطة العامة وجزاء أخروي يوم القيامة)</a:t>
            </a:r>
            <a:endParaRPr lang="ar-SA" sz="2000" dirty="0"/>
          </a:p>
          <a:p>
            <a:pPr rtl="1"/>
            <a:r>
              <a:rPr lang="ar-SA" sz="2000" dirty="0" smtClean="0"/>
              <a:t>قواعد وضعية ولكنها لا تخالف قواعد الشريعة الاسلامية ( مثل انظمة المرور)</a:t>
            </a:r>
          </a:p>
          <a:p>
            <a:pPr rtl="1"/>
            <a:r>
              <a:rPr lang="ar-SA" sz="2000" dirty="0" smtClean="0"/>
              <a:t>القواعد القانونية أكثر تأثيرا في نفوس الافراد لوجود الجزاء المزدوج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1531</TotalTime>
  <Words>532</Words>
  <Application>Microsoft Office PowerPoint</Application>
  <PresentationFormat>A4 Paper (210x297 mm)</PresentationFormat>
  <Paragraphs>57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التمييزبين قواعد القانون والقواعد الاجتماعية الاخرى</vt:lpstr>
      <vt:lpstr>PowerPoint Presentation</vt:lpstr>
      <vt:lpstr>التمييز بين قواعد القانون والقواعد الاجتماعية الاخرى</vt:lpstr>
      <vt:lpstr>التمييزبين قواعد القانون والقواعد الاجتماعية الاخرى (يتبع)</vt:lpstr>
      <vt:lpstr>PowerPoint Presentation</vt:lpstr>
      <vt:lpstr>التمييزبين قواعد القانون والقواعد الاجتماعية الاخرى (يتبع)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IBM</cp:lastModifiedBy>
  <cp:revision>119</cp:revision>
  <dcterms:created xsi:type="dcterms:W3CDTF">2009-10-14T19:14:34Z</dcterms:created>
  <dcterms:modified xsi:type="dcterms:W3CDTF">2012-10-13T12:41:06Z</dcterms:modified>
</cp:coreProperties>
</file>