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12" r:id="rId2"/>
    <p:sldId id="313" r:id="rId3"/>
    <p:sldId id="304" r:id="rId4"/>
    <p:sldId id="309" r:id="rId5"/>
    <p:sldId id="306" r:id="rId6"/>
    <p:sldId id="310" r:id="rId7"/>
    <p:sldId id="307" r:id="rId8"/>
    <p:sldId id="308" r:id="rId9"/>
    <p:sldId id="311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41" autoAdjust="0"/>
    <p:restoredTop sz="94664" autoAdjust="0"/>
  </p:normalViewPr>
  <p:slideViewPr>
    <p:cSldViewPr>
      <p:cViewPr>
        <p:scale>
          <a:sx n="75" d="100"/>
          <a:sy n="75" d="100"/>
        </p:scale>
        <p:origin x="-780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3C469ED-B4B4-4363-98A7-805DFA38EFD7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3DBC9D0-8169-4671-BFE8-0267ED66AD8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729661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11162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tx2">
                    <a:satMod val="130000"/>
                  </a:schemeClr>
                </a:solidFill>
              </a:rPr>
              <a:t>تقسيمات القانون وفروعه المختلفة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838200"/>
            <a:ext cx="8915400" cy="5287963"/>
          </a:xfrm>
        </p:spPr>
        <p:txBody>
          <a:bodyPr/>
          <a:lstStyle/>
          <a:p>
            <a:pPr rtl="1">
              <a:buFontTx/>
              <a:buChar char="-"/>
            </a:pP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القواعد </a:t>
            </a: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القانونية تختلف تبعا لطبيعة وموضوعات وشكل العلاقات التي تنظمها . </a:t>
            </a:r>
            <a:endParaRPr lang="ar-SA" sz="2400" dirty="0" smtClean="0">
              <a:ln>
                <a:solidFill>
                  <a:sysClr val="windowText" lastClr="000000"/>
                </a:solidFill>
              </a:ln>
              <a:solidFill>
                <a:srgbClr val="2D07CF"/>
              </a:solidFill>
              <a:cs typeface="AL-Mohanad" pitchFamily="2" charset="-78"/>
            </a:endParaRPr>
          </a:p>
          <a:p>
            <a:pPr rtl="1">
              <a:buFontTx/>
              <a:buChar char="-"/>
            </a:pP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يقسم فقهاء </a:t>
            </a: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القانون القواعد القانونية  </a:t>
            </a: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حسب </a:t>
            </a: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المعيار </a:t>
            </a: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:</a:t>
            </a:r>
            <a:endParaRPr lang="ar-SA" sz="2400" dirty="0" smtClean="0"/>
          </a:p>
          <a:p>
            <a:pPr rtl="1"/>
            <a:r>
              <a:rPr lang="ar-SA" sz="2400" b="1" dirty="0" smtClean="0"/>
              <a:t>الأول:</a:t>
            </a:r>
            <a:r>
              <a:rPr lang="ar-SA" sz="2400" dirty="0" smtClean="0"/>
              <a:t> معيار </a:t>
            </a:r>
            <a:r>
              <a:rPr lang="ar-SA" sz="2400" u="sng" dirty="0" smtClean="0"/>
              <a:t>موضوع وأشخاص </a:t>
            </a:r>
            <a:r>
              <a:rPr lang="ar-SA" sz="2400" dirty="0" smtClean="0"/>
              <a:t>العلاقات القانونية التي ينظمها القانون إلى </a:t>
            </a:r>
            <a:endParaRPr lang="ar-SA" sz="2400" dirty="0" smtClean="0"/>
          </a:p>
          <a:p>
            <a:pPr rtl="1"/>
            <a:r>
              <a:rPr lang="ar-SA" sz="2400" dirty="0" smtClean="0"/>
              <a:t>قانون </a:t>
            </a:r>
            <a:r>
              <a:rPr lang="ar-SA" sz="2400" u="sng" dirty="0" smtClean="0"/>
              <a:t>عام</a:t>
            </a:r>
            <a:r>
              <a:rPr lang="ar-SA" sz="2400" dirty="0" smtClean="0"/>
              <a:t> و قانون </a:t>
            </a:r>
            <a:r>
              <a:rPr lang="ar-SA" sz="2400" u="sng" dirty="0" smtClean="0"/>
              <a:t>خاص</a:t>
            </a:r>
            <a:endParaRPr lang="en-US" sz="2400" u="sng" dirty="0" smtClean="0"/>
          </a:p>
          <a:p>
            <a:pPr rtl="1"/>
            <a:r>
              <a:rPr lang="ar-SA" sz="2400" b="1" dirty="0" smtClean="0"/>
              <a:t>الثاني:</a:t>
            </a:r>
            <a:r>
              <a:rPr lang="ar-SA" sz="2400" dirty="0" smtClean="0"/>
              <a:t> على أساس </a:t>
            </a:r>
            <a:r>
              <a:rPr lang="ar-SA" sz="2400" u="sng" dirty="0" smtClean="0"/>
              <a:t>قوة القاعدة </a:t>
            </a:r>
            <a:r>
              <a:rPr lang="ar-SA" sz="2400" u="sng" dirty="0" smtClean="0"/>
              <a:t>القانونية</a:t>
            </a:r>
            <a:r>
              <a:rPr lang="ar-SA" sz="2400" dirty="0" smtClean="0"/>
              <a:t> إلى</a:t>
            </a:r>
          </a:p>
          <a:p>
            <a:pPr rtl="1"/>
            <a:r>
              <a:rPr lang="ar-SA" sz="2400" u="sng" dirty="0" smtClean="0"/>
              <a:t>قواعد </a:t>
            </a:r>
            <a:r>
              <a:rPr lang="ar-SA" sz="2400" u="sng" dirty="0" smtClean="0"/>
              <a:t>آمرة </a:t>
            </a:r>
            <a:r>
              <a:rPr lang="ar-SA" sz="2400" dirty="0" smtClean="0"/>
              <a:t>(لا يمكن مخالفة حكمها لانها تنظم امور تتصل بمصالح اساسية للمجتمع) </a:t>
            </a:r>
          </a:p>
          <a:p>
            <a:pPr rtl="1"/>
            <a:r>
              <a:rPr lang="ar-SA" sz="2400" u="sng" dirty="0" smtClean="0"/>
              <a:t>قواعد مكملة</a:t>
            </a:r>
            <a:r>
              <a:rPr lang="ar-SA" sz="2400" dirty="0" smtClean="0"/>
              <a:t> (يمكن مخالفتها لانها تتصل بالمصالح الاساسية للمجمتع).</a:t>
            </a:r>
            <a:endParaRPr lang="en-US" sz="2400" dirty="0" smtClean="0"/>
          </a:p>
          <a:p>
            <a:pPr rtl="1"/>
            <a:r>
              <a:rPr lang="ar-SA" sz="2400" b="1" dirty="0" smtClean="0"/>
              <a:t>الثالث: </a:t>
            </a:r>
            <a:r>
              <a:rPr lang="ar-SA" sz="2400" dirty="0" smtClean="0"/>
              <a:t>على أساس </a:t>
            </a:r>
            <a:r>
              <a:rPr lang="ar-SA" sz="2400" u="sng" dirty="0" smtClean="0"/>
              <a:t>طبيعة القواعد القانونية ومضمونها</a:t>
            </a:r>
            <a:r>
              <a:rPr lang="ar-SA" sz="2400" dirty="0" smtClean="0"/>
              <a:t> </a:t>
            </a:r>
            <a:r>
              <a:rPr lang="ar-SA" sz="2400" dirty="0" smtClean="0"/>
              <a:t> إلى</a:t>
            </a:r>
          </a:p>
          <a:p>
            <a:pPr rtl="1"/>
            <a:r>
              <a:rPr lang="ar-SA" sz="2400" u="sng" dirty="0" smtClean="0"/>
              <a:t>قواعد موضوعية</a:t>
            </a:r>
            <a:r>
              <a:rPr lang="ar-SA" sz="2400" dirty="0" smtClean="0"/>
              <a:t> تبين حقوق والتزامات , </a:t>
            </a:r>
            <a:r>
              <a:rPr lang="ar-SA" sz="2400" u="sng" dirty="0" smtClean="0"/>
              <a:t>قواعد شكلية </a:t>
            </a:r>
            <a:r>
              <a:rPr lang="ar-SA" sz="2400" u="sng" dirty="0" smtClean="0"/>
              <a:t>واجرائية</a:t>
            </a:r>
            <a:r>
              <a:rPr lang="ar-SA" sz="2400" dirty="0" smtClean="0"/>
              <a:t> تبين اجراءات</a:t>
            </a:r>
            <a:endParaRPr lang="en-US" sz="2400" dirty="0" smtClean="0"/>
          </a:p>
          <a:p>
            <a:pPr rtl="1"/>
            <a:r>
              <a:rPr lang="ar-SA" sz="2400" b="1" dirty="0" smtClean="0"/>
              <a:t>الرابع:</a:t>
            </a:r>
            <a:r>
              <a:rPr lang="ar-SA" sz="2400" dirty="0" smtClean="0"/>
              <a:t> على أساس </a:t>
            </a:r>
            <a:r>
              <a:rPr lang="ar-SA" sz="2400" u="sng" dirty="0" smtClean="0"/>
              <a:t>التدوين</a:t>
            </a:r>
            <a:r>
              <a:rPr lang="ar-SA" sz="2400" dirty="0" smtClean="0"/>
              <a:t> </a:t>
            </a:r>
            <a:r>
              <a:rPr lang="ar-SA" sz="2400" dirty="0" smtClean="0"/>
              <a:t>إلى</a:t>
            </a:r>
          </a:p>
          <a:p>
            <a:pPr rtl="1"/>
            <a:r>
              <a:rPr lang="ar-SA" sz="2400" u="sng" dirty="0" smtClean="0"/>
              <a:t>قواعد </a:t>
            </a:r>
            <a:r>
              <a:rPr lang="ar-SA" sz="2400" u="sng" dirty="0" smtClean="0"/>
              <a:t>مكتوبة </a:t>
            </a:r>
            <a:r>
              <a:rPr lang="ar-SA" sz="2400" u="sng" dirty="0" smtClean="0"/>
              <a:t>(مثل الانظمة واللوائح) وقواعد </a:t>
            </a:r>
            <a:r>
              <a:rPr lang="ar-SA" sz="2400" u="sng" dirty="0" smtClean="0"/>
              <a:t>غير </a:t>
            </a:r>
            <a:r>
              <a:rPr lang="ar-SA" sz="2400" u="sng" dirty="0" smtClean="0"/>
              <a:t>مكتوبة</a:t>
            </a:r>
            <a:r>
              <a:rPr lang="ar-SA" sz="2400" dirty="0" smtClean="0"/>
              <a:t>( العرف)</a:t>
            </a:r>
            <a:endParaRPr lang="ar-SA" sz="2400" dirty="0" smtClean="0"/>
          </a:p>
          <a:p>
            <a:pPr rtl="1"/>
            <a:r>
              <a:rPr lang="ar-SA" sz="2400" dirty="0" smtClean="0"/>
              <a:t>ا</a:t>
            </a:r>
            <a:r>
              <a:rPr lang="ar-SA" sz="2400" b="1" dirty="0" smtClean="0"/>
              <a:t>لخامس:</a:t>
            </a:r>
            <a:r>
              <a:rPr lang="ar-SA" sz="2400" dirty="0" smtClean="0"/>
              <a:t>على أساس </a:t>
            </a:r>
            <a:r>
              <a:rPr lang="ar-SA" sz="2400" u="sng" dirty="0" smtClean="0"/>
              <a:t>النطاق </a:t>
            </a:r>
            <a:r>
              <a:rPr lang="ar-SA" sz="2400" dirty="0" smtClean="0"/>
              <a:t>إلى</a:t>
            </a:r>
            <a:r>
              <a:rPr lang="ar-SA" sz="2400" u="sng" dirty="0" smtClean="0"/>
              <a:t> قواعد دولية </a:t>
            </a:r>
            <a:r>
              <a:rPr lang="ar-SA" sz="2400" u="sng" dirty="0" smtClean="0"/>
              <a:t>وقواعد وطنية</a:t>
            </a:r>
            <a:r>
              <a:rPr lang="ar-SA" sz="2400" dirty="0" smtClean="0"/>
              <a:t>.</a:t>
            </a:r>
            <a:endParaRPr lang="en-US" sz="2400" dirty="0" smtClean="0"/>
          </a:p>
          <a:p>
            <a:pPr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3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3562"/>
          </a:xfrm>
        </p:spPr>
        <p:txBody>
          <a:bodyPr/>
          <a:lstStyle/>
          <a:p>
            <a:pPr algn="ctr"/>
            <a:r>
              <a:rPr lang="ar-SA" dirty="0" smtClean="0"/>
              <a:t>تقسيم قواعد القانون إلى عام وخاص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762000"/>
            <a:ext cx="8915400" cy="5410200"/>
          </a:xfrm>
        </p:spPr>
        <p:txBody>
          <a:bodyPr/>
          <a:lstStyle/>
          <a:p>
            <a:r>
              <a:rPr lang="ar-S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أساس </a:t>
            </a:r>
            <a:r>
              <a:rPr lang="ar-S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هذا التقسيم هو وجود الدولة باعتبارها صاحبة سلطة </a:t>
            </a:r>
            <a:r>
              <a:rPr lang="ar-S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وسيادة</a:t>
            </a:r>
            <a:endParaRPr lang="en-US" sz="2800" b="1" dirty="0" smtClean="0">
              <a:ln>
                <a:solidFill>
                  <a:sysClr val="windowText" lastClr="000000"/>
                </a:solidFill>
              </a:ln>
              <a:solidFill>
                <a:srgbClr val="2D07CF"/>
              </a:solidFill>
              <a:cs typeface="AL-Mohanad" pitchFamily="2" charset="-78"/>
            </a:endParaRPr>
          </a:p>
          <a:p>
            <a:pPr rtl="1"/>
            <a:r>
              <a:rPr lang="ar-S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إذا </a:t>
            </a:r>
            <a:r>
              <a:rPr lang="ar-S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كانت الدولة طرفا في الرابطة القانونية باعتبارها صاحبة سلطة وسيادة </a:t>
            </a:r>
            <a:r>
              <a:rPr lang="ar-S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فتخضع لأحكام القانون </a:t>
            </a:r>
            <a:r>
              <a:rPr lang="ar-S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العام .</a:t>
            </a:r>
            <a:endParaRPr lang="en-US" sz="2800" b="1" dirty="0" smtClean="0">
              <a:ln>
                <a:solidFill>
                  <a:sysClr val="windowText" lastClr="000000"/>
                </a:solidFill>
              </a:ln>
              <a:solidFill>
                <a:srgbClr val="2D07CF"/>
              </a:solidFill>
              <a:cs typeface="AL-Mohanad" pitchFamily="2" charset="-78"/>
            </a:endParaRPr>
          </a:p>
          <a:p>
            <a:pPr rtl="1">
              <a:buFontTx/>
              <a:buChar char="-"/>
            </a:pPr>
            <a:r>
              <a:rPr lang="ar-EG" sz="2800" b="1" dirty="0" smtClean="0">
                <a:ea typeface="Majalla UI"/>
              </a:rPr>
              <a:t>القانون العام </a:t>
            </a:r>
            <a:r>
              <a:rPr lang="ar-SA" sz="2800" b="1" dirty="0" smtClean="0">
                <a:ea typeface="Majalla UI"/>
              </a:rPr>
              <a:t> </a:t>
            </a:r>
            <a:r>
              <a:rPr lang="ar-SA" sz="2800" dirty="0" smtClean="0">
                <a:ea typeface="Majalla UI"/>
              </a:rPr>
              <a:t>هو مجموعة القواعد القانونية التى ت</a:t>
            </a:r>
            <a:r>
              <a:rPr lang="ar-EG" sz="2800" dirty="0" smtClean="0">
                <a:ea typeface="Majalla UI"/>
              </a:rPr>
              <a:t>نظم العلاقات القانونية التي تكون الدولة </a:t>
            </a:r>
            <a:r>
              <a:rPr lang="ar-SA" sz="2800" dirty="0" smtClean="0">
                <a:ea typeface="Majalla UI"/>
              </a:rPr>
              <a:t>طرفا فيها باعتبارها صاحبة </a:t>
            </a:r>
            <a:r>
              <a:rPr lang="ar-EG" sz="2800" dirty="0" smtClean="0">
                <a:ea typeface="Majalla UI"/>
              </a:rPr>
              <a:t> </a:t>
            </a:r>
            <a:r>
              <a:rPr lang="ar-SA" sz="2800" dirty="0" smtClean="0">
                <a:ea typeface="Majalla UI"/>
              </a:rPr>
              <a:t>سلطة وسيادة</a:t>
            </a:r>
            <a:r>
              <a:rPr lang="ar-SA" sz="2800" dirty="0" smtClean="0">
                <a:ea typeface="Majalla UI"/>
              </a:rPr>
              <a:t>.</a:t>
            </a:r>
          </a:p>
          <a:p>
            <a:pPr rtl="1">
              <a:buFontTx/>
              <a:buChar char="-"/>
            </a:pPr>
            <a:endParaRPr lang="ar-SA" sz="2800" dirty="0" smtClean="0">
              <a:ea typeface="Majalla UI"/>
            </a:endParaRPr>
          </a:p>
          <a:p>
            <a:pPr rtl="1">
              <a:buFontTx/>
              <a:buChar char="-"/>
            </a:pPr>
            <a:r>
              <a:rPr lang="ar-EG" sz="2800" b="1" dirty="0" smtClean="0">
                <a:ea typeface="Majalla UI"/>
              </a:rPr>
              <a:t>القانون الخاص</a:t>
            </a:r>
            <a:r>
              <a:rPr lang="ar-SA" sz="2800" b="1" dirty="0" smtClean="0">
                <a:ea typeface="Majalla UI"/>
              </a:rPr>
              <a:t> </a:t>
            </a:r>
            <a:r>
              <a:rPr lang="ar-SA" sz="2800" dirty="0" smtClean="0">
                <a:ea typeface="Majalla UI"/>
              </a:rPr>
              <a:t>هو مجموعة القواعد القانونية التى ت</a:t>
            </a:r>
            <a:r>
              <a:rPr lang="ar-EG" sz="2800" dirty="0" smtClean="0">
                <a:ea typeface="Majalla UI"/>
              </a:rPr>
              <a:t>نظم العلاقات القانونية بين </a:t>
            </a:r>
            <a:r>
              <a:rPr lang="ar-SA" sz="2800" dirty="0" smtClean="0">
                <a:ea typeface="Majalla UI"/>
              </a:rPr>
              <a:t>الأفراد بعضهم ببعض او بينهم وبين الدولة باعتبار الدولة شخصا عاديا.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99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dirty="0" smtClean="0"/>
              <a:t>القانون العام وفروعه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525000" cy="4953000"/>
          </a:xfrm>
        </p:spPr>
        <p:txBody>
          <a:bodyPr/>
          <a:lstStyle/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800" b="1" dirty="0" smtClean="0">
                <a:solidFill>
                  <a:prstClr val="black"/>
                </a:solidFill>
                <a:latin typeface="Constantia"/>
                <a:cs typeface="AL-Mohanad Bold" pitchFamily="2" charset="-78"/>
              </a:rPr>
              <a:t>القانون العام الذي ينظم العلاقات والروابط  التي تكون الدولة طرفا فيها –باعتبارها صاحبة سلطة وسيادة – يشتمل على عدة فروع يتخصص كل منها في تنظيم مجال معين من تلك العلاقات وهى :</a:t>
            </a: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400" b="1" dirty="0" smtClean="0"/>
              <a:t>أولا: قانون عام خارجي (القانون الدولي العام</a:t>
            </a:r>
            <a:r>
              <a:rPr lang="ar-SA" sz="2400" b="1" dirty="0" smtClean="0"/>
              <a:t>) ينظم علاقات الدولة باعتبارها صاحبة سلطة وسيادة مع الدول والمنظمات الدولية والاقليمية</a:t>
            </a:r>
            <a:endParaRPr lang="ar-SA" sz="2400" b="1" dirty="0" smtClean="0"/>
          </a:p>
          <a:p>
            <a:pPr marL="365760" indent="-283464" eaLnBrk="1" fontAlgn="auto" hangingPunct="1">
              <a:spcAft>
                <a:spcPts val="0"/>
              </a:spcAft>
              <a:defRPr/>
            </a:pPr>
            <a:r>
              <a:rPr lang="ar-SA" sz="2400" b="1" dirty="0" smtClean="0"/>
              <a:t>ثانياً: قانون عام داخلي  يشمل:</a:t>
            </a:r>
          </a:p>
          <a:p>
            <a:pPr marL="365760" indent="-283464" rtl="1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400" dirty="0" smtClean="0"/>
              <a:t> القانون الدستوري</a:t>
            </a:r>
          </a:p>
          <a:p>
            <a:pPr marL="365760" indent="-283464" rtl="1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400" dirty="0" smtClean="0"/>
              <a:t> القانون الإداري </a:t>
            </a:r>
          </a:p>
          <a:p>
            <a:pPr marL="365760" indent="-283464" rtl="1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400" dirty="0" smtClean="0"/>
              <a:t>القانون المالي </a:t>
            </a:r>
          </a:p>
          <a:p>
            <a:pPr marL="365760" indent="-283464" rtl="1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400" dirty="0" smtClean="0"/>
              <a:t>القانون الجنائي  </a:t>
            </a:r>
          </a:p>
          <a:p>
            <a:pPr algn="just" rtl="1"/>
            <a:endParaRPr lang="ar-SA" sz="24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dirty="0" smtClean="0"/>
              <a:t>فروع </a:t>
            </a:r>
            <a:r>
              <a:rPr lang="ar-SA" sz="4000" dirty="0" smtClean="0"/>
              <a:t>القانون العام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525000" cy="4953000"/>
          </a:xfrm>
        </p:spPr>
        <p:txBody>
          <a:bodyPr/>
          <a:lstStyle/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800" b="1" dirty="0" smtClean="0">
                <a:solidFill>
                  <a:prstClr val="black"/>
                </a:solidFill>
                <a:latin typeface="Constantia"/>
                <a:cs typeface="AL-Mohanad Bold" pitchFamily="2" charset="-78"/>
              </a:rPr>
              <a:t>أولا/ القانون الدولي العام</a:t>
            </a:r>
            <a:r>
              <a:rPr lang="ar-SA" sz="2800" dirty="0" smtClean="0">
                <a:solidFill>
                  <a:prstClr val="black"/>
                </a:solidFill>
                <a:latin typeface="Constantia"/>
                <a:cs typeface="AL-Mohanad Bold" pitchFamily="2" charset="-78"/>
              </a:rPr>
              <a:t> </a:t>
            </a:r>
            <a:r>
              <a:rPr lang="ar-SA" sz="2800" dirty="0" smtClean="0">
                <a:solidFill>
                  <a:prstClr val="black"/>
                </a:solidFill>
                <a:latin typeface="Constantia"/>
                <a:cs typeface="AL-Mohanad Bold" pitchFamily="2" charset="-78"/>
              </a:rPr>
              <a:t>: (</a:t>
            </a:r>
            <a:r>
              <a:rPr lang="ar-SA" sz="2800" b="1" dirty="0">
                <a:solidFill>
                  <a:prstClr val="black"/>
                </a:solidFill>
                <a:latin typeface="Constantia"/>
                <a:cs typeface="AL-Mohanad Bold" pitchFamily="2" charset="-78"/>
              </a:rPr>
              <a:t>القانون العام </a:t>
            </a:r>
            <a:r>
              <a:rPr lang="ar-SA" sz="2800" b="1" dirty="0" smtClean="0">
                <a:solidFill>
                  <a:prstClr val="black"/>
                </a:solidFill>
                <a:latin typeface="Constantia"/>
                <a:cs typeface="AL-Mohanad Bold" pitchFamily="2" charset="-78"/>
              </a:rPr>
              <a:t>الخارجي)</a:t>
            </a:r>
            <a:endParaRPr lang="en-US" sz="2800" dirty="0" smtClean="0">
              <a:solidFill>
                <a:prstClr val="black"/>
              </a:solidFill>
              <a:latin typeface="Constantia"/>
              <a:cs typeface="AL-Mohanad Bold" pitchFamily="2" charset="-78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 pitchFamily="2" charset="-78"/>
              </a:rPr>
              <a:t>هو مجموعة القواعد القانونية التي تنظم العلاقات بين الدول 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 pitchFamily="2" charset="-78"/>
              </a:rPr>
              <a:t>في 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 pitchFamily="2" charset="-78"/>
              </a:rPr>
              <a:t>زمن السلم أو في وقت الحرب</a:t>
            </a:r>
            <a:r>
              <a:rPr lang="en-US" sz="2400" b="1" dirty="0" smtClean="0">
                <a:solidFill>
                  <a:prstClr val="black"/>
                </a:solidFill>
                <a:latin typeface="Constantia"/>
                <a:cs typeface="AL-Mohanad Bold" pitchFamily="2" charset="-78"/>
              </a:rPr>
              <a:t> 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 pitchFamily="2" charset="-78"/>
              </a:rPr>
              <a:t>،وفي حالة الحياد ،كما تنظم العلاقة بين الدول والمنظمات الدولية والإقليمية.، وعلاقات هذه المنظمات مع 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 pitchFamily="2" charset="-78"/>
              </a:rPr>
              <a:t>بعضها</a:t>
            </a:r>
          </a:p>
          <a:p>
            <a:pPr marL="0" lvl="0" indent="0" algn="just" rtl="1" eaLnBrk="1" hangingPunct="1">
              <a:spcBef>
                <a:spcPct val="0"/>
              </a:spcBef>
            </a:pPr>
            <a:endParaRPr lang="en-US" sz="2800" b="1" dirty="0" smtClean="0">
              <a:solidFill>
                <a:prstClr val="black"/>
              </a:solidFill>
              <a:latin typeface="Constantia"/>
              <a:cs typeface="AL-Mohanad Bold" pitchFamily="2" charset="-78"/>
            </a:endParaRPr>
          </a:p>
          <a:p>
            <a:pPr marL="342900" lvl="1" indent="-342900" rtl="1">
              <a:buFontTx/>
              <a:buChar char="-"/>
            </a:pPr>
            <a:r>
              <a:rPr lang="ar-SA" sz="2400" b="1" dirty="0" smtClean="0">
                <a:cs typeface="AL-Mohanad Bold"/>
              </a:rPr>
              <a:t>مصادر القانون الدولي العام : </a:t>
            </a:r>
            <a:endParaRPr lang="ar-SA" sz="2400" b="1" dirty="0" smtClean="0">
              <a:cs typeface="AL-Mohanad Bold"/>
            </a:endParaRPr>
          </a:p>
          <a:p>
            <a:pPr marL="0" lvl="1" indent="0" rtl="1"/>
            <a:r>
              <a:rPr lang="ar-SA" sz="2400" b="1" dirty="0" smtClean="0">
                <a:cs typeface="AL-Mohanad Bold"/>
              </a:rPr>
              <a:t>مصادر </a:t>
            </a:r>
            <a:r>
              <a:rPr lang="ar-SA" sz="2400" b="1" dirty="0" smtClean="0">
                <a:cs typeface="AL-Mohanad Bold"/>
              </a:rPr>
              <a:t>أصلية </a:t>
            </a:r>
            <a:r>
              <a:rPr lang="ar-SA" sz="2400" b="1" dirty="0" smtClean="0">
                <a:cs typeface="AL-Mohanad Bold"/>
              </a:rPr>
              <a:t> : هى </a:t>
            </a:r>
            <a:r>
              <a:rPr lang="ar-SA" sz="2400" b="1" dirty="0" smtClean="0">
                <a:cs typeface="AL-Mohanad Bold"/>
              </a:rPr>
              <a:t>المعاهدات والاتفاقيات </a:t>
            </a:r>
            <a:r>
              <a:rPr lang="ar-SA" sz="2400" b="1" dirty="0" smtClean="0">
                <a:cs typeface="AL-Mohanad Bold"/>
              </a:rPr>
              <a:t>الدولية والعرف </a:t>
            </a:r>
            <a:r>
              <a:rPr lang="ar-SA" sz="2400" b="1" dirty="0" smtClean="0">
                <a:cs typeface="AL-Mohanad Bold"/>
              </a:rPr>
              <a:t>الدولي ومبادئ القانون </a:t>
            </a:r>
            <a:r>
              <a:rPr lang="ar-SA" sz="2400" b="1" dirty="0" smtClean="0">
                <a:cs typeface="AL-Mohanad Bold"/>
              </a:rPr>
              <a:t>العامة،</a:t>
            </a:r>
          </a:p>
          <a:p>
            <a:pPr marL="0" lvl="1" indent="0" rtl="1"/>
            <a:r>
              <a:rPr lang="ar-SA" sz="2400" b="1" dirty="0" smtClean="0">
                <a:cs typeface="AL-Mohanad Bold"/>
              </a:rPr>
              <a:t>مصادر </a:t>
            </a:r>
            <a:r>
              <a:rPr lang="ar-SA" sz="2400" b="1" dirty="0" smtClean="0">
                <a:cs typeface="AL-Mohanad Bold"/>
              </a:rPr>
              <a:t>احتياطية </a:t>
            </a:r>
            <a:r>
              <a:rPr lang="ar-SA" sz="2400" b="1" dirty="0" smtClean="0">
                <a:cs typeface="AL-Mohanad Bold"/>
              </a:rPr>
              <a:t>: هى </a:t>
            </a:r>
            <a:r>
              <a:rPr lang="ar-SA" sz="2400" b="1" dirty="0" smtClean="0">
                <a:cs typeface="AL-Mohanad Bold"/>
              </a:rPr>
              <a:t>قرارات محكمة العدل الدولية ، والفقه القانوني الدولي ، ومبادئ العدالة وقواعد الانصاف متى وافق عليها أطراف النزاع. </a:t>
            </a:r>
          </a:p>
          <a:p>
            <a:pPr lvl="1" rtl="1"/>
            <a:endParaRPr lang="en-GB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87362"/>
          </a:xfrm>
        </p:spPr>
        <p:txBody>
          <a:bodyPr/>
          <a:lstStyle/>
          <a:p>
            <a:pPr algn="ctr"/>
            <a:r>
              <a:rPr lang="ar-SA" sz="3600" b="1" dirty="0" smtClean="0">
                <a:solidFill>
                  <a:srgbClr val="FF0000"/>
                </a:solidFill>
              </a:rPr>
              <a:t>أقسام</a:t>
            </a:r>
            <a:r>
              <a:rPr lang="ar-EG" sz="3600" b="1" dirty="0" smtClean="0">
                <a:solidFill>
                  <a:srgbClr val="FF0000"/>
                </a:solidFill>
              </a:rPr>
              <a:t> القانون العام الداخلي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14400"/>
            <a:ext cx="8915400" cy="5211763"/>
          </a:xfrm>
        </p:spPr>
        <p:txBody>
          <a:bodyPr/>
          <a:lstStyle/>
          <a:p>
            <a:pPr marL="365760" indent="-283464" rtl="1" eaLnBrk="1" fontAlgn="auto" hangingPunct="1">
              <a:spcAft>
                <a:spcPts val="0"/>
              </a:spcAft>
              <a:defRPr/>
            </a:pPr>
            <a:r>
              <a:rPr lang="ar-EG" sz="2800" b="1" dirty="0" smtClean="0">
                <a:solidFill>
                  <a:schemeClr val="tx2"/>
                </a:solidFill>
              </a:rPr>
              <a:t>1- القانون الدستوري</a:t>
            </a:r>
            <a:r>
              <a:rPr lang="ar-SA" sz="2800" b="1" dirty="0" smtClean="0">
                <a:solidFill>
                  <a:schemeClr val="tx2"/>
                </a:solidFill>
              </a:rPr>
              <a:t> :</a:t>
            </a: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هو مجموعة القواعد القانونية التي تحدد 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التالي :</a:t>
            </a: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شكل 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الدولة 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: إما </a:t>
            </a:r>
            <a:r>
              <a:rPr lang="ar-SA" sz="2400" b="1" u="sng" dirty="0" smtClean="0">
                <a:solidFill>
                  <a:prstClr val="black"/>
                </a:solidFill>
                <a:latin typeface="Constantia"/>
                <a:cs typeface="AL-Mohanad Bold"/>
              </a:rPr>
              <a:t>بسيطة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 (مثل السعودية ومصر) أو </a:t>
            </a:r>
            <a:r>
              <a:rPr lang="ar-SA" sz="2400" b="1" u="sng" dirty="0" smtClean="0">
                <a:solidFill>
                  <a:prstClr val="black"/>
                </a:solidFill>
                <a:latin typeface="Constantia"/>
                <a:cs typeface="AL-Mohanad Bold"/>
              </a:rPr>
              <a:t>اتحادية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 (مثل الولايات المتحدة)</a:t>
            </a: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نظام 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الحكم بها –ملكي أو جمهوري 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–</a:t>
            </a: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السلطات 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العامة بها –السلطة التشريعية و التنفيذية والقضائية – واختصاص كل منها والعلاقة بينها 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،</a:t>
            </a: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تحدد 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الحقوق والحريات العامة للأفراد  تجاه الدولة والتي تلتزم الدولة باحترامها وكفالتها مثل حرية العقيدة والمساواة بين الأفراد في الحقوق 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والواجبات  </a:t>
            </a:r>
            <a:r>
              <a:rPr lang="ar-SA" sz="2400" b="1" dirty="0" smtClean="0">
                <a:solidFill>
                  <a:prstClr val="black"/>
                </a:solidFill>
                <a:latin typeface="Constantia"/>
                <a:cs typeface="AL-Mohanad Bold"/>
              </a:rPr>
              <a:t>العامة كأداء الخدمة العسكرية أو دفع الضرائب .</a:t>
            </a:r>
            <a:endParaRPr lang="ar-SA" sz="2800" b="1" dirty="0" smtClean="0">
              <a:solidFill>
                <a:schemeClr val="tx2"/>
              </a:solidFill>
            </a:endParaRPr>
          </a:p>
          <a:p>
            <a:pPr marL="365760" indent="-283464" rtl="1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ar-SA" sz="2400" dirty="0" smtClean="0"/>
              <a:t>يتمثل </a:t>
            </a:r>
            <a:r>
              <a:rPr lang="ar-SA" sz="2400" dirty="0" smtClean="0"/>
              <a:t>القانون الدستوري في المملكة العربية السعودية في </a:t>
            </a:r>
            <a:r>
              <a:rPr lang="ar-SA" sz="2400" b="1" u="sng" dirty="0" smtClean="0"/>
              <a:t>النظام الاساسي للحكم </a:t>
            </a:r>
            <a:endParaRPr lang="ar-SA" sz="2400" b="1" u="sng" dirty="0" smtClean="0"/>
          </a:p>
          <a:p>
            <a:pPr marL="82296" indent="0" rtl="1" eaLnBrk="1" fontAlgn="auto" hangingPunct="1">
              <a:spcAft>
                <a:spcPts val="0"/>
              </a:spcAft>
              <a:defRPr/>
            </a:pPr>
            <a:r>
              <a:rPr lang="ar-SA" sz="2400" b="1" u="sng" dirty="0" smtClean="0"/>
              <a:t>يقوم على ثلاثة مبادئ هي : العدل – الشورى – المساواة </a:t>
            </a:r>
            <a:endParaRPr lang="en-US" sz="2400" b="1" u="sng" dirty="0" smtClean="0"/>
          </a:p>
          <a:p>
            <a:pPr rtl="1"/>
            <a:endParaRPr lang="ar-SA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ctr"/>
            <a:r>
              <a:rPr lang="ar-SA" sz="3600" b="1" dirty="0" err="1" smtClean="0">
                <a:solidFill>
                  <a:srgbClr val="FF0000"/>
                </a:solidFill>
              </a:rPr>
              <a:t>اقسام</a:t>
            </a:r>
            <a:r>
              <a:rPr lang="ar-EG" sz="3600" b="1" dirty="0" smtClean="0">
                <a:solidFill>
                  <a:srgbClr val="FF0000"/>
                </a:solidFill>
              </a:rPr>
              <a:t> القانون العام الداخلي</a:t>
            </a:r>
            <a:r>
              <a:rPr lang="ar-SA" sz="3600" dirty="0" smtClean="0"/>
              <a:t>(</a:t>
            </a:r>
            <a:r>
              <a:rPr lang="ar-SA" sz="3600" dirty="0" smtClean="0">
                <a:solidFill>
                  <a:srgbClr val="FF0000"/>
                </a:solidFill>
              </a:rPr>
              <a:t>يتبع</a:t>
            </a:r>
            <a:r>
              <a:rPr lang="ar-SA" sz="3600" dirty="0" smtClean="0"/>
              <a:t>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135563"/>
          </a:xfrm>
        </p:spPr>
        <p:txBody>
          <a:bodyPr/>
          <a:lstStyle/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u="sng" dirty="0" smtClean="0">
                <a:solidFill>
                  <a:prstClr val="black"/>
                </a:solidFill>
                <a:latin typeface="Constantia"/>
                <a:cs typeface="+mj-cs"/>
              </a:rPr>
              <a:t>القانون </a:t>
            </a:r>
            <a:r>
              <a:rPr lang="ar-SA" sz="2200" u="sng" dirty="0" smtClean="0">
                <a:solidFill>
                  <a:prstClr val="black"/>
                </a:solidFill>
                <a:latin typeface="Constantia"/>
                <a:cs typeface="+mj-cs"/>
              </a:rPr>
              <a:t>الإداري :</a:t>
            </a:r>
            <a:endParaRPr lang="en-US" sz="2200" u="sng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indent="0" rtl="1"/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هو مجموعة القواعد القانونية التي تنظم 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نشاط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السلطة التنفيذية </a:t>
            </a:r>
            <a:r>
              <a:rPr lang="ar-SA" sz="2200" dirty="0">
                <a:solidFill>
                  <a:prstClr val="black"/>
                </a:solidFill>
                <a:latin typeface="Constantia"/>
                <a:cs typeface="+mj-cs"/>
              </a:rPr>
              <a:t>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ويحدد التالي :</a:t>
            </a:r>
            <a:endParaRPr lang="ar-SA" sz="2200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rtl="1">
              <a:buFontTx/>
              <a:buChar char="-"/>
            </a:pP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يحدد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الخدمات التي تؤديها للجمهور كالتعليم والصحة والمواصلات وهى ما يطلق عليها المرافق العامة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، (</a:t>
            </a:r>
            <a:r>
              <a:rPr lang="ar-SA" sz="2200" dirty="0">
                <a:cs typeface="+mj-cs"/>
              </a:rPr>
              <a:t>إدارة المرافق العامة في </a:t>
            </a:r>
            <a:r>
              <a:rPr lang="ar-SA" sz="2200" dirty="0" smtClean="0">
                <a:cs typeface="+mj-cs"/>
              </a:rPr>
              <a:t>الدولة)</a:t>
            </a:r>
            <a:endParaRPr lang="ar-SA" sz="2200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rtl="1">
              <a:buFontTx/>
              <a:buChar char="-"/>
            </a:pP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يحدد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علاقة الدولة بموظفيها ويبين القواعد التي تتبع في تعينهم وترقيتهم وتأديبهم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و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يحدد </a:t>
            </a:r>
            <a:r>
              <a:rPr lang="ar-SA" sz="2200" dirty="0">
                <a:solidFill>
                  <a:prstClr val="black"/>
                </a:solidFill>
                <a:latin typeface="Constantia"/>
                <a:cs typeface="+mj-cs"/>
              </a:rPr>
              <a:t>القواعد التي تتبع بالنسبة للأموال العامة ويبين كيفية إدارتها والاستفادة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منها (</a:t>
            </a:r>
            <a:r>
              <a:rPr lang="ar-SA" sz="2200" dirty="0" smtClean="0">
                <a:cs typeface="+mj-cs"/>
              </a:rPr>
              <a:t>الإدارة المحلية)</a:t>
            </a:r>
            <a:endParaRPr lang="ar-SA" sz="2200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rtl="1">
              <a:buFontTx/>
              <a:buChar char="-"/>
            </a:pP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يحدد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طبيعة العلاقة بين السلطة المركزية والسلطات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المحلية (</a:t>
            </a:r>
            <a:r>
              <a:rPr lang="ar-SA" sz="2200" dirty="0">
                <a:cs typeface="+mj-cs"/>
              </a:rPr>
              <a:t>القواعد المتعلقة بالأشخاص الاعتبارية العامة غير الاقليمية)</a:t>
            </a:r>
            <a:endParaRPr lang="ar-SA" sz="2200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rtl="1">
              <a:buFontTx/>
              <a:buChar char="-"/>
            </a:pP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يبين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القواعد التي تتبع للفصل في منازعات الإدارة مع الأفراد</a:t>
            </a:r>
            <a:r>
              <a:rPr lang="ar-SA" sz="2200" dirty="0" smtClean="0">
                <a:cs typeface="+mj-cs"/>
              </a:rPr>
              <a:t>.</a:t>
            </a:r>
            <a:r>
              <a:rPr lang="ar-SA" sz="2200" dirty="0">
                <a:solidFill>
                  <a:prstClr val="black"/>
                </a:solidFill>
                <a:latin typeface="Constantia"/>
                <a:cs typeface="+mj-cs"/>
              </a:rPr>
              <a:t> (</a:t>
            </a:r>
            <a:r>
              <a:rPr lang="ar-SA" sz="2200" dirty="0">
                <a:cs typeface="+mj-cs"/>
              </a:rPr>
              <a:t>القضاء الإداري) </a:t>
            </a:r>
            <a:endParaRPr lang="ar-SA" sz="2200" dirty="0" smtClean="0">
              <a:cs typeface="+mj-cs"/>
            </a:endParaRPr>
          </a:p>
          <a:p>
            <a:pPr rtl="1">
              <a:buFontTx/>
              <a:buChar char="-"/>
            </a:pPr>
            <a:r>
              <a:rPr lang="ar-SA" sz="2200" dirty="0" smtClean="0">
                <a:cs typeface="+mj-cs"/>
              </a:rPr>
              <a:t> ديوان المظالم هو جهة القضاء الاداري في المملكة</a:t>
            </a:r>
          </a:p>
          <a:p>
            <a:pPr rtl="1">
              <a:buFontTx/>
              <a:buChar char="-"/>
            </a:pPr>
            <a:r>
              <a:rPr lang="ar-SA" sz="2200" dirty="0" smtClean="0">
                <a:cs typeface="+mj-cs"/>
              </a:rPr>
              <a:t>من حق الدولة اللجوء للتنفيذ الاداري المباشر لقراراتها دون الالتجاء للقضاء</a:t>
            </a:r>
          </a:p>
          <a:p>
            <a:pPr rtl="1">
              <a:buFontTx/>
              <a:buChar char="-"/>
            </a:pPr>
            <a:r>
              <a:rPr lang="ar-SA" sz="2200" dirty="0" smtClean="0">
                <a:cs typeface="+mj-cs"/>
              </a:rPr>
              <a:t> </a:t>
            </a:r>
          </a:p>
          <a:p>
            <a:pPr rtl="1">
              <a:buFontTx/>
              <a:buChar char="-"/>
            </a:pPr>
            <a:endParaRPr lang="ar-SA" sz="2200" dirty="0" smtClean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87362"/>
          </a:xfrm>
        </p:spPr>
        <p:txBody>
          <a:bodyPr/>
          <a:lstStyle/>
          <a:p>
            <a:pPr algn="ctr"/>
            <a:r>
              <a:rPr lang="ar-EG" dirty="0" smtClean="0">
                <a:solidFill>
                  <a:srgbClr val="FF0000"/>
                </a:solidFill>
              </a:rPr>
              <a:t>القانون العام الداخلي</a:t>
            </a:r>
            <a:r>
              <a:rPr lang="ar-SA" dirty="0" smtClean="0">
                <a:solidFill>
                  <a:srgbClr val="FF0000"/>
                </a:solidFill>
              </a:rPr>
              <a:t> (يتبع)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135563"/>
          </a:xfrm>
        </p:spPr>
        <p:txBody>
          <a:bodyPr/>
          <a:lstStyle/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3 /القانون المالي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 :</a:t>
            </a:r>
            <a:endParaRPr lang="en-US" sz="2200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هو مجموعة القواعد القانونية التي تنظم مالية الدولة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يوضح التالي :</a:t>
            </a: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إيراداتها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وكيفية تحصيلها </a:t>
            </a:r>
            <a:endParaRPr lang="ar-SA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النفقات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العامة وطرق توزيعها </a:t>
            </a:r>
            <a:endParaRPr lang="ar-SA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إقامة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التوازن بين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الإيرادات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والنفقات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(الموازنة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العامة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للدولة)</a:t>
            </a:r>
            <a:endParaRPr lang="en-US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4 / القانون الجنائي :</a:t>
            </a:r>
            <a:endParaRPr lang="en-US" sz="2200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هو مجموعة القواعد القانونية التي تحدد الجرائم والعقوبات وتبين الإجراءات المتبعة في تعقب المتهم والقبض عليه والتحقيق معه ومحاكمته وتنفيذ العقوبة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.</a:t>
            </a: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يشتمل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على نوعين من القواعد : </a:t>
            </a:r>
            <a:endParaRPr lang="ar-SA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قواعد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موضوعية تتضمن بيانا بالجرائم والعقوبات ،ويطلق عليها 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قانون العقوبات </a:t>
            </a:r>
            <a:endParaRPr lang="ar-SA" sz="2200" b="1" u="sng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قواعد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إجرائية تعنى بإجراءات التحقيق والاتهام والمحاكمة وتنفيذ العقوبة ويطلق عليها 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قانون الإجراءات الجنائية  أو الجزائية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.</a:t>
            </a:r>
            <a:endParaRPr lang="en-US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rtl="1"/>
            <a:endParaRPr lang="en-US" sz="2200" dirty="0" smtClean="0">
              <a:cs typeface="+mj-cs"/>
            </a:endParaRPr>
          </a:p>
          <a:p>
            <a:pPr rtl="1"/>
            <a:endParaRPr lang="en-US" sz="2200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3562"/>
          </a:xfrm>
        </p:spPr>
        <p:txBody>
          <a:bodyPr/>
          <a:lstStyle/>
          <a:p>
            <a:pPr algn="ctr"/>
            <a:r>
              <a:rPr lang="ar-EG" dirty="0" smtClean="0">
                <a:solidFill>
                  <a:srgbClr val="FF0000"/>
                </a:solidFill>
              </a:rPr>
              <a:t>القانون العام الداخلي</a:t>
            </a:r>
            <a:r>
              <a:rPr lang="ar-SA" dirty="0" smtClean="0">
                <a:solidFill>
                  <a:srgbClr val="FF0000"/>
                </a:solidFill>
              </a:rPr>
              <a:t> (يتبع)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14400"/>
            <a:ext cx="8915400" cy="5257800"/>
          </a:xfrm>
        </p:spPr>
        <p:txBody>
          <a:bodyPr/>
          <a:lstStyle/>
          <a:p>
            <a:pPr marL="0" lvl="0" indent="0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أ-قانون العقوبات:هو مجموعة القواعد القانونية التي تحدد الجرائم وتبين العقوبات التي توقع على مرتكبيها ،وتعتبر قواعده موضوعية تهدف إلى تحديد الجرائم وبيان العقوبات المقررة ، </a:t>
            </a:r>
            <a:endParaRPr lang="ar-SA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ومن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أهم المبادئ المقررة في قانون العقوبات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مبدأ</a:t>
            </a:r>
          </a:p>
          <a:p>
            <a:pPr marL="0" lvl="0" indent="0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المادة 38 من النظام الاساسي للحكم تن على (أن العقوبة شخصية) </a:t>
            </a:r>
          </a:p>
          <a:p>
            <a:pPr marL="0" lvl="0" indent="0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لا جريمة ولا عقوبة إلا بنص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شرعي أو نص نظامي </a:t>
            </a:r>
          </a:p>
          <a:p>
            <a:pPr marL="0" lvl="0" indent="0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ولا عقاب الا على الاعمال اللاحقة بالنص النظامي</a:t>
            </a:r>
          </a:p>
          <a:p>
            <a:pPr marL="0" lvl="0" indent="0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وينقسم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قانون العقوبات إلى قسمين :</a:t>
            </a:r>
            <a:endParaRPr lang="en-US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indent="0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-القسم العام ويشمل الأحكام العامة التي تسرى على الجريمة والمجرم والعقوبة بوجه عام أيا كان نوع الجريمة .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(ركن مادي – ركن معنوي – ركن قانوني)</a:t>
            </a:r>
          </a:p>
          <a:p>
            <a:pPr marL="0" indent="0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ويحدد مسولية المجرم</a:t>
            </a:r>
            <a:endParaRPr lang="ar-SA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indent="0" rtl="1" eaLnBrk="1" hangingPunct="1">
              <a:spcBef>
                <a:spcPct val="0"/>
              </a:spcBef>
            </a:pP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-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القسم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الخاص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 ،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يبين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القواعد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الخاصة بكل جريمة والعقوبة المقررة لكل منها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.</a:t>
            </a:r>
          </a:p>
          <a:p>
            <a:pPr marL="0" indent="0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والجرائم المتعددة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منها ما يقع على الدولة كالجرائم المخلة بالأمن وتزييف العملة ،ومنها ما يقع على الأفراد سواء كانت على أموالهم  كالسرقة ،أو كانت على أجسامهم كالقتل والضرب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.</a:t>
            </a:r>
          </a:p>
          <a:p>
            <a:pPr marL="0" indent="0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قانون العقوبات في المملكة يوجد في ما تقضي به الشريعة الاسلامية من احكام</a:t>
            </a:r>
          </a:p>
          <a:p>
            <a:pPr marL="0" indent="0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واستنادا الى وللي الامر وسلطته التعزيرية</a:t>
            </a:r>
            <a:endParaRPr lang="en-US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rtl="1" eaLnBrk="1" hangingPunct="1">
              <a:spcBef>
                <a:spcPct val="0"/>
              </a:spcBef>
            </a:pPr>
            <a:endParaRPr lang="en-US" sz="2200" b="1" dirty="0">
              <a:solidFill>
                <a:prstClr val="black"/>
              </a:solidFill>
              <a:latin typeface="Constanti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>
                <a:solidFill>
                  <a:srgbClr val="FF0000"/>
                </a:solidFill>
              </a:rPr>
              <a:t>القانون العام الداخلي</a:t>
            </a:r>
            <a:r>
              <a:rPr lang="ar-SA" dirty="0" smtClean="0">
                <a:solidFill>
                  <a:srgbClr val="FF0000"/>
                </a:solidFill>
              </a:rPr>
              <a:t> (يتبع)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724400"/>
          </a:xfrm>
        </p:spPr>
        <p:txBody>
          <a:bodyPr/>
          <a:lstStyle/>
          <a:p>
            <a:pPr marL="0" lvl="0" indent="0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ب-قانون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الإجراءات الجنائية :</a:t>
            </a:r>
            <a:endParaRPr lang="en-US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هو مجموعة القواعد القانونية التي تحدد الإجراءات التي يجب أن تتبع عند وقوع جريمة سواء تعلقت هذه الإجراءات بالقبض على المتهم أو التحقيق معه أو محاكمته أو تنفيذ العقوبة .</a:t>
            </a:r>
            <a:endParaRPr lang="en-US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وفى إطار القواعد الإجرائية في المملكة صدر في عام 1409هـ نظام هيئة التحقيق والإدعاء العام ،كما صدر نظام الإجراءات الجزائية في 28 -7-1422 هـ.</a:t>
            </a:r>
            <a:endParaRPr lang="en-US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endParaRPr lang="en-US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endParaRPr lang="en-US" sz="2200" b="1" dirty="0">
              <a:solidFill>
                <a:prstClr val="black"/>
              </a:solidFill>
              <a:latin typeface="Constanti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1590</TotalTime>
  <Words>946</Words>
  <Application>Microsoft Office PowerPoint</Application>
  <PresentationFormat>A4 Paper (210x297 mm)</PresentationFormat>
  <Paragraphs>90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تقسيمات القانون وفروعه المختلفة</vt:lpstr>
      <vt:lpstr>تقسيم قواعد القانون إلى عام وخاص</vt:lpstr>
      <vt:lpstr>القانون العام وفروعه</vt:lpstr>
      <vt:lpstr>فروع القانون العام</vt:lpstr>
      <vt:lpstr>أقسام القانون العام الداخلي</vt:lpstr>
      <vt:lpstr>اقسام القانون العام الداخلي(يتبع)</vt:lpstr>
      <vt:lpstr>القانون العام الداخلي (يتبع)</vt:lpstr>
      <vt:lpstr>القانون العام الداخلي (يتبع)</vt:lpstr>
      <vt:lpstr>القانون العام الداخلي (يتبع)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IBM</cp:lastModifiedBy>
  <cp:revision>126</cp:revision>
  <dcterms:created xsi:type="dcterms:W3CDTF">2009-10-14T19:14:34Z</dcterms:created>
  <dcterms:modified xsi:type="dcterms:W3CDTF">2012-11-04T17:05:21Z</dcterms:modified>
</cp:coreProperties>
</file>