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4" r:id="rId2"/>
    <p:sldId id="309" r:id="rId3"/>
    <p:sldId id="306" r:id="rId4"/>
    <p:sldId id="310" r:id="rId5"/>
    <p:sldId id="307" r:id="rId6"/>
    <p:sldId id="308" r:id="rId7"/>
    <p:sldId id="311" r:id="rId8"/>
    <p:sldId id="312" r:id="rId9"/>
    <p:sldId id="313" r:id="rId10"/>
    <p:sldId id="314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16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3C469ED-B4B4-4363-98A7-805DFA38EFD7}" type="datetimeFigureOut">
              <a:rPr lang="ar-SA" smtClean="0"/>
              <a:pPr/>
              <a:t>22/12/1433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DBC9D0-8169-4671-BFE8-0267ED66AD8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871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algn="ctr"/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9525000" cy="5486400"/>
          </a:xfrm>
        </p:spPr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sz="2400" dirty="0"/>
              <a:t>القانون الخاص </a:t>
            </a:r>
            <a:r>
              <a:rPr lang="ar-SA" sz="2400" dirty="0" smtClean="0"/>
              <a:t>وفروعه</a:t>
            </a:r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400" b="1" dirty="0" smtClean="0">
                <a:ea typeface="Majalla UI"/>
              </a:rPr>
              <a:t>القانون </a:t>
            </a:r>
            <a:r>
              <a:rPr lang="ar-EG" sz="2400" b="1" dirty="0" smtClean="0">
                <a:ea typeface="Majalla UI"/>
              </a:rPr>
              <a:t>الخاص</a:t>
            </a:r>
            <a:r>
              <a:rPr lang="ar-SA" sz="2400" b="1" dirty="0" smtClean="0">
                <a:ea typeface="Majalla UI"/>
              </a:rPr>
              <a:t>:</a:t>
            </a:r>
            <a:r>
              <a:rPr lang="ar-EG" sz="2400" dirty="0" smtClean="0">
                <a:ea typeface="Majalla UI"/>
              </a:rPr>
              <a:t>هو مجموعة من القواعد القانونية التي تنظم العلاقات بين</a:t>
            </a:r>
            <a:r>
              <a:rPr lang="ar-SA" sz="2400" dirty="0" smtClean="0">
                <a:ea typeface="Majalla UI"/>
              </a:rPr>
              <a:t> الأشخاص العاديين أو بينهم وبين الدولة باعتبار الدولة شخص عادي.</a:t>
            </a:r>
          </a:p>
          <a:p>
            <a:pPr rtl="1" eaLnBrk="1" hangingPunct="1">
              <a:buFont typeface="Wingdings" pitchFamily="2" charset="2"/>
              <a:buChar char="v"/>
            </a:pPr>
            <a:r>
              <a:rPr lang="ar-SA" sz="2400" b="1" dirty="0" smtClean="0"/>
              <a:t>طبيعة العلاقات التي ينظمها :</a:t>
            </a:r>
          </a:p>
          <a:p>
            <a:pPr rtl="1" eaLnBrk="1" hangingPunct="1"/>
            <a:r>
              <a:rPr lang="ar-SA" sz="2400" dirty="0" smtClean="0"/>
              <a:t>يحكمها مبدأ المساواة وتحقيق المصالح الخاصة ، علاقات تعاقدية غالبا ، علاقات وقتية وعارضة</a:t>
            </a:r>
            <a:r>
              <a:rPr lang="ar-SA" sz="2400" dirty="0" smtClean="0"/>
              <a:t>.</a:t>
            </a:r>
          </a:p>
          <a:p>
            <a:pPr rtl="1" eaLnBrk="1" hangingPunct="1"/>
            <a:r>
              <a:rPr lang="ar-SA" sz="2400" dirty="0" smtClean="0"/>
              <a:t>القانون الخاص وجد قبل القانون العام </a:t>
            </a:r>
          </a:p>
          <a:p>
            <a:pPr rtl="1" eaLnBrk="1" hangingPunct="1"/>
            <a:endParaRPr lang="en-US" sz="2400" dirty="0" smtClean="0"/>
          </a:p>
          <a:p>
            <a:pPr rtl="1" eaLnBrk="1" hangingPunct="1">
              <a:buFont typeface="Courier New" pitchFamily="49" charset="0"/>
              <a:buChar char="o"/>
            </a:pPr>
            <a:r>
              <a:rPr lang="ar-EG" sz="2800" b="1" dirty="0" smtClean="0">
                <a:ea typeface="Majalla UI"/>
              </a:rPr>
              <a:t>فروع القانون الخاص </a:t>
            </a:r>
            <a:r>
              <a:rPr lang="ar-EG" sz="2800" b="1" dirty="0" smtClean="0">
                <a:ea typeface="Majalla UI"/>
              </a:rPr>
              <a:t>تشمل</a:t>
            </a:r>
          </a:p>
          <a:p>
            <a:r>
              <a:rPr lang="ar-SA" sz="2800" dirty="0" smtClean="0"/>
              <a:t>يتفرع القانون الخاص إلى فروع عدة هي: </a:t>
            </a:r>
            <a:r>
              <a:rPr lang="ar-SA" sz="2800" u="sng" dirty="0" smtClean="0"/>
              <a:t>القانون المدني</a:t>
            </a:r>
            <a:r>
              <a:rPr lang="ar-SA" sz="2800" dirty="0" smtClean="0"/>
              <a:t>, و</a:t>
            </a:r>
            <a:r>
              <a:rPr lang="ar-SA" sz="2800" u="sng" dirty="0" smtClean="0"/>
              <a:t>القانون التجاري</a:t>
            </a:r>
            <a:r>
              <a:rPr lang="ar-SA" sz="2800" dirty="0" smtClean="0"/>
              <a:t>, </a:t>
            </a:r>
            <a:r>
              <a:rPr lang="ar-SA" sz="2800" u="sng" dirty="0" smtClean="0"/>
              <a:t>والقانون البحري </a:t>
            </a:r>
            <a:r>
              <a:rPr lang="ar-SA" sz="2800" dirty="0" smtClean="0"/>
              <a:t>و</a:t>
            </a:r>
            <a:r>
              <a:rPr lang="ar-SA" sz="2800" u="sng" dirty="0" smtClean="0"/>
              <a:t>القانون الجوي</a:t>
            </a:r>
            <a:r>
              <a:rPr lang="ar-SA" sz="2800" dirty="0" smtClean="0"/>
              <a:t>, </a:t>
            </a:r>
            <a:r>
              <a:rPr lang="ar-SA" sz="2800" u="sng" dirty="0" smtClean="0"/>
              <a:t>وقانون العمل</a:t>
            </a:r>
            <a:r>
              <a:rPr lang="ar-SA" sz="2800" dirty="0" smtClean="0"/>
              <a:t>, </a:t>
            </a:r>
            <a:r>
              <a:rPr lang="ar-SA" sz="2800" u="sng" dirty="0" smtClean="0"/>
              <a:t>وقانون المرافعات المدنية والتجارية والقانون الدولي الخاص</a:t>
            </a:r>
            <a:r>
              <a:rPr lang="ar-SA" sz="2800" dirty="0" smtClean="0"/>
              <a:t>. </a:t>
            </a:r>
            <a:endParaRPr lang="en-US" sz="2800" dirty="0" smtClean="0"/>
          </a:p>
          <a:p>
            <a:pPr algn="just" rtl="1"/>
            <a:endParaRPr lang="ar-SA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9525000" cy="5105400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أولا : القانون المدني :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يعتبر القانون المدني أساس القانون الخاص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، ،وهو </a:t>
            </a: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الشريعة </a:t>
            </a: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العامة لسائر فروع القانون الخاص الأخرى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،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وتعريف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القانون المدني 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هو </a:t>
            </a: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مجموعة </a:t>
            </a: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القواعد القانونية التي تنظم المعاملات المالية بين الأفراد ، وكذلك علاقات </a:t>
            </a:r>
            <a:r>
              <a:rPr lang="ar-SA" sz="2200" u="sng" dirty="0" smtClean="0">
                <a:solidFill>
                  <a:prstClr val="black"/>
                </a:solidFill>
                <a:latin typeface="Constantia"/>
                <a:cs typeface="+mj-cs"/>
              </a:rPr>
              <a:t>الأسرة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(الاحوال الشخصية)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وتعتبر أحكام القانون المدني في المملكة محتواة في قواعد الشريعة الإسلامية  على ضوء المذهب الحنبلي  . 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/>
            <a:r>
              <a:rPr lang="ar-JO" sz="2200" dirty="0" smtClean="0">
                <a:cs typeface="+mj-cs"/>
              </a:rPr>
              <a:t>ثانيا: القانون التجاري</a:t>
            </a:r>
            <a:endParaRPr lang="ar-SA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مجموعة القواعد القانونية التي تنظم </a:t>
            </a:r>
            <a:r>
              <a:rPr lang="ar-SA" sz="2200" u="sng" dirty="0" smtClean="0">
                <a:cs typeface="+mj-cs"/>
              </a:rPr>
              <a:t>الأعمال التجارية وتحكم نشاط التجار </a:t>
            </a:r>
            <a:r>
              <a:rPr lang="ar-SA" sz="2200" dirty="0" smtClean="0">
                <a:cs typeface="+mj-cs"/>
              </a:rPr>
              <a:t>عند ممارسة تجارتهم </a:t>
            </a:r>
            <a:endParaRPr lang="ar-SA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انواع الاعمال التجارية (نظام العمل التجاري – البنوك – الشركات – نظام الافلاس – العقود ).</a:t>
            </a:r>
          </a:p>
          <a:p>
            <a:pPr rtl="1"/>
            <a:r>
              <a:rPr lang="ar-SA" sz="2200" dirty="0" smtClean="0">
                <a:cs typeface="+mj-cs"/>
              </a:rPr>
              <a:t>وهي عادة تكون  معاملات مالية بين الافراد</a:t>
            </a:r>
          </a:p>
          <a:p>
            <a:pPr rtl="1"/>
            <a:endParaRPr lang="en-US" sz="2200" dirty="0" smtClean="0">
              <a:cs typeface="+mj-cs"/>
            </a:endParaRPr>
          </a:p>
          <a:p>
            <a:pPr lvl="1" rtl="1"/>
            <a:endParaRPr lang="en-GB" sz="22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43000"/>
            <a:ext cx="8915400" cy="4983163"/>
          </a:xfrm>
        </p:spPr>
        <p:txBody>
          <a:bodyPr/>
          <a:lstStyle/>
          <a:p>
            <a:pPr rtl="1"/>
            <a:r>
              <a:rPr lang="ar-SA" sz="2200" b="1" dirty="0" smtClean="0">
                <a:solidFill>
                  <a:schemeClr val="tx2"/>
                </a:solidFill>
                <a:cs typeface="+mj-cs"/>
              </a:rPr>
              <a:t>- </a:t>
            </a:r>
            <a:r>
              <a:rPr lang="ar-SA" sz="2200" b="1" dirty="0" smtClean="0">
                <a:cs typeface="+mj-cs"/>
              </a:rPr>
              <a:t>أسباب ظهور القانون التجاري</a:t>
            </a:r>
            <a:r>
              <a:rPr lang="ar-SA" sz="2200" b="1" dirty="0" smtClean="0">
                <a:cs typeface="+mj-cs"/>
              </a:rPr>
              <a:t>: (وهذه الاسباب غير موجودة في القانون المدني)</a:t>
            </a:r>
            <a:endParaRPr lang="ar-SA" sz="2200" b="1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1- السرعة في انجاز المعاملات التجارية </a:t>
            </a:r>
            <a:r>
              <a:rPr lang="ar-SA" sz="2200" dirty="0" smtClean="0">
                <a:cs typeface="+mj-cs"/>
              </a:rPr>
              <a:t>. (التحارة يحكمها قاعدة حرية الاثبات)</a:t>
            </a:r>
            <a:endParaRPr lang="en-US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2- الثقة والائتمان اللازمين للتعامل التجاري </a:t>
            </a:r>
            <a:r>
              <a:rPr lang="ar-SA" sz="2200" dirty="0" smtClean="0">
                <a:cs typeface="+mj-cs"/>
              </a:rPr>
              <a:t>. من اهم قواعده </a:t>
            </a:r>
            <a:r>
              <a:rPr lang="ar-SA" sz="2200" u="sng" dirty="0" smtClean="0">
                <a:cs typeface="+mj-cs"/>
              </a:rPr>
              <a:t>نظام الافلاس</a:t>
            </a:r>
            <a:r>
              <a:rPr lang="ar-SA" sz="2200" dirty="0" smtClean="0">
                <a:cs typeface="+mj-cs"/>
              </a:rPr>
              <a:t>  يترتب عليه اخراج التاجر من النشاط التجاري  و تجميع امواله وتصفيتها وتقسيمها على الدائنين</a:t>
            </a:r>
          </a:p>
          <a:p>
            <a:pPr rtl="1"/>
            <a:r>
              <a:rPr lang="ar-SA" sz="2200" dirty="0" smtClean="0">
                <a:cs typeface="+mj-cs"/>
              </a:rPr>
              <a:t>عند رفع دعوى افلاس على التاجر يجب عليه المبادرة الى سداد الدين التجاري</a:t>
            </a:r>
            <a:endParaRPr lang="ar-SA" sz="2200" dirty="0" smtClean="0">
              <a:cs typeface="+mj-cs"/>
            </a:endParaRPr>
          </a:p>
          <a:p>
            <a:pPr rtl="1"/>
            <a:endParaRPr lang="ar-SA" sz="2200" b="1" dirty="0" smtClean="0"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وقد صدرت في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المملكة أنظمة عديدة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لتحكم النشاط التجاري أولها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المحكمة التجارية الصادر في 1350هـ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وما تلاه من أنظمة مثل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الأوراق التجارية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،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الشركات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,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العلامات التجارية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،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الإفلاس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,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السجل التجاري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rtl="1"/>
            <a:endParaRPr lang="ar-SA" sz="22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609600"/>
            <a:ext cx="8915400" cy="5516563"/>
          </a:xfrm>
        </p:spPr>
        <p:txBody>
          <a:bodyPr/>
          <a:lstStyle/>
          <a:p>
            <a:pPr rtl="1"/>
            <a:r>
              <a:rPr lang="ar-JO" sz="2200" b="1" dirty="0" smtClean="0">
                <a:cs typeface="+mj-cs"/>
              </a:rPr>
              <a:t>ثالثا: القانون البحري </a:t>
            </a:r>
            <a:endParaRPr lang="ar-SA" sz="2200" b="1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هو مجموعة القواعد القانونية التي تحكم التجارة البحرية، </a:t>
            </a:r>
            <a:r>
              <a:rPr lang="ar-SA" sz="2200" dirty="0" smtClean="0">
                <a:cs typeface="+mj-cs"/>
              </a:rPr>
              <a:t>حيث </a:t>
            </a:r>
            <a:r>
              <a:rPr lang="ar-SA" sz="2200" dirty="0" smtClean="0">
                <a:cs typeface="+mj-cs"/>
              </a:rPr>
              <a:t>يبين العلاقات التجارية الناشئة عن الملاحة البحرية </a:t>
            </a:r>
            <a:r>
              <a:rPr lang="ar-SA" sz="2200" dirty="0" smtClean="0">
                <a:cs typeface="+mj-cs"/>
              </a:rPr>
              <a:t>. (مصادره من الاتفاقيات والمعاهدات الدولية والعرف)</a:t>
            </a:r>
          </a:p>
          <a:p>
            <a:pPr rtl="1"/>
            <a:r>
              <a:rPr lang="ar-SA" sz="2200" dirty="0" smtClean="0">
                <a:cs typeface="+mj-cs"/>
              </a:rPr>
              <a:t>اي علاقة خاصة ترتبط بالسفينة تخضع للقانون البحري</a:t>
            </a:r>
          </a:p>
          <a:p>
            <a:pPr rtl="1"/>
            <a:r>
              <a:rPr lang="ar-SA" sz="2200" dirty="0" smtClean="0">
                <a:cs typeface="+mj-cs"/>
              </a:rPr>
              <a:t>اهم ما يميز القانون البحري أنه ذو طابع دولي موحد</a:t>
            </a:r>
          </a:p>
          <a:p>
            <a:pPr rtl="1"/>
            <a:r>
              <a:rPr lang="ar-SA" sz="2200" dirty="0" smtClean="0">
                <a:cs typeface="+mj-cs"/>
              </a:rPr>
              <a:t>ينظم الملاحة البحرية في المملكة مواد واردة في نظام المحكمة التجارية (المواد من 150 الى 431) وتعتبر القانون البحري في المملكة</a:t>
            </a:r>
            <a:endParaRPr lang="en-US" sz="2200" dirty="0" smtClean="0">
              <a:cs typeface="+mj-cs"/>
            </a:endParaRPr>
          </a:p>
          <a:p>
            <a:pPr rtl="1"/>
            <a:r>
              <a:rPr lang="ar-SA" sz="2200" b="1" dirty="0" smtClean="0">
                <a:cs typeface="+mj-cs"/>
              </a:rPr>
              <a:t>رابعاً: </a:t>
            </a:r>
            <a:r>
              <a:rPr lang="ar-JO" sz="2200" b="1" dirty="0" smtClean="0">
                <a:cs typeface="+mj-cs"/>
              </a:rPr>
              <a:t>القانون الجوي</a:t>
            </a:r>
            <a:endParaRPr lang="ar-SA" sz="2200" b="1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وهو مجموعة القواعد القانونية التي تنظم العلاقات الخاصة الناشئة عن الملاحة </a:t>
            </a:r>
            <a:r>
              <a:rPr lang="ar-SA" sz="2200" dirty="0"/>
              <a:t>الجوية </a:t>
            </a:r>
            <a:r>
              <a:rPr lang="ar-SA" sz="2200" dirty="0" smtClean="0">
                <a:cs typeface="+mj-cs"/>
              </a:rPr>
              <a:t>والتجارة </a:t>
            </a:r>
            <a:r>
              <a:rPr lang="ar-SA" sz="2200" dirty="0" smtClean="0">
                <a:cs typeface="+mj-cs"/>
              </a:rPr>
              <a:t>الجوية</a:t>
            </a:r>
            <a:r>
              <a:rPr lang="ar-SA" sz="2200" dirty="0" smtClean="0">
                <a:cs typeface="+mj-cs"/>
              </a:rPr>
              <a:t>.</a:t>
            </a:r>
          </a:p>
          <a:p>
            <a:pPr rtl="1"/>
            <a:r>
              <a:rPr lang="ar-SA" sz="2200" dirty="0"/>
              <a:t>اي علاقة خاصة ترتبط </a:t>
            </a:r>
            <a:r>
              <a:rPr lang="ar-SA" sz="2200" dirty="0" smtClean="0"/>
              <a:t>الطائرة تخضع </a:t>
            </a:r>
            <a:r>
              <a:rPr lang="ar-SA" sz="2200" dirty="0"/>
              <a:t>للقانون </a:t>
            </a:r>
            <a:r>
              <a:rPr lang="ar-SA" sz="2200" dirty="0" smtClean="0"/>
              <a:t>الجوي</a:t>
            </a:r>
            <a:endParaRPr lang="ar-SA" sz="2200" dirty="0"/>
          </a:p>
          <a:p>
            <a:pPr rtl="1"/>
            <a:r>
              <a:rPr lang="ar-SA" sz="2200" dirty="0" smtClean="0">
                <a:cs typeface="+mj-cs"/>
              </a:rPr>
              <a:t>تتميز </a:t>
            </a:r>
            <a:r>
              <a:rPr lang="ar-SA" sz="2200" dirty="0" smtClean="0">
                <a:cs typeface="+mj-cs"/>
              </a:rPr>
              <a:t>قواعد القانون </a:t>
            </a:r>
            <a:r>
              <a:rPr lang="ar-SA" sz="2200" dirty="0" smtClean="0">
                <a:cs typeface="+mj-cs"/>
              </a:rPr>
              <a:t>القانون </a:t>
            </a:r>
            <a:r>
              <a:rPr lang="ar-SA" sz="2200" dirty="0" smtClean="0">
                <a:cs typeface="+mj-cs"/>
              </a:rPr>
              <a:t>الجوى بأنها ذات طابع دولي موحد</a:t>
            </a:r>
            <a:r>
              <a:rPr lang="ar-SA" sz="2200" dirty="0" smtClean="0">
                <a:cs typeface="+mj-cs"/>
              </a:rPr>
              <a:t>.</a:t>
            </a:r>
          </a:p>
          <a:p>
            <a:pPr rtl="1"/>
            <a:r>
              <a:rPr lang="ar-SA" sz="2200" dirty="0"/>
              <a:t>(مصادره من الاتفاقيات والمعاهدات الدولية والعرف)</a:t>
            </a:r>
          </a:p>
          <a:p>
            <a:pPr rtl="1"/>
            <a:r>
              <a:rPr lang="ar-SA" sz="2200" dirty="0" smtClean="0">
                <a:cs typeface="+mj-cs"/>
              </a:rPr>
              <a:t>ينظم الملاحة البحرية نظام صدر عام 1372هـ</a:t>
            </a:r>
          </a:p>
          <a:p>
            <a:pPr rtl="1"/>
            <a:endParaRPr lang="en-US" sz="22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خامسا/قانون العمل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: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هو مجموعة القواعد القانونية التي تنظم العلاقة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بين العامل وصاحب العمل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الخاص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 وهما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طرفي علاقة العمل، 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كما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ظهرت طائفة جديدة من القواعد تحمل تسمية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التأمينات الاجتماعية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 التي تضمن للعامل وأسرته دخلا يتعيشون منه في حالات الشيخوخة أو المرض أو الإصابة  أو الوفاة . 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صدر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في المملكة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للعمل والعمال ونظام للتأمينات الاجتماعية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في عام 1389هـ .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وقد ألغي نظام العمل المشار إليه واستبدل بنظام جديد صدر في 23-8-1426هـ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algn="r" rtl="1"/>
            <a:r>
              <a:rPr lang="ar-SA" sz="2200" dirty="0" smtClean="0">
                <a:cs typeface="+mj-cs"/>
              </a:rPr>
              <a:t>الهدف منه هو حماية العامل باعتباره الطرف الضعيف في العلاقة وهي قواعد آمرة</a:t>
            </a:r>
          </a:p>
          <a:p>
            <a:pPr algn="r" rtl="1"/>
            <a:r>
              <a:rPr lang="ar-SA" sz="2200" dirty="0" smtClean="0">
                <a:cs typeface="+mj-cs"/>
              </a:rPr>
              <a:t>مثل تحديد حد أدنى للرواتب</a:t>
            </a:r>
          </a:p>
          <a:p>
            <a:pPr algn="r" rtl="1"/>
            <a:r>
              <a:rPr lang="ar-SA" sz="2200" dirty="0" smtClean="0">
                <a:cs typeface="+mj-cs"/>
              </a:rPr>
              <a:t>حد أقصى لساعات العمل</a:t>
            </a:r>
          </a:p>
          <a:p>
            <a:pPr algn="r" rtl="1"/>
            <a:r>
              <a:rPr lang="ar-SA" sz="2200" dirty="0" smtClean="0">
                <a:cs typeface="+mj-cs"/>
              </a:rPr>
              <a:t>حد أدنى للاجازات</a:t>
            </a:r>
          </a:p>
          <a:p>
            <a:pPr algn="r" rtl="1"/>
            <a:r>
              <a:rPr lang="ar-SA" sz="2200" dirty="0" smtClean="0">
                <a:cs typeface="+mj-cs"/>
              </a:rPr>
              <a:t>يحدد شروط عمل الاطفال</a:t>
            </a:r>
          </a:p>
          <a:p>
            <a:pPr algn="r" rtl="1"/>
            <a:r>
              <a:rPr lang="ar-SA" sz="2200" dirty="0" smtClean="0">
                <a:cs typeface="+mj-cs"/>
              </a:rPr>
              <a:t>يحدد الجزاءات التي توقع على العمال</a:t>
            </a:r>
            <a:endParaRPr lang="en-US" sz="2200" dirty="0" smtClean="0">
              <a:cs typeface="+mj-cs"/>
            </a:endParaRPr>
          </a:p>
          <a:p>
            <a:pPr algn="r" rtl="1"/>
            <a:endParaRPr lang="en-US" sz="2200" dirty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762000"/>
            <a:ext cx="8915400" cy="5410200"/>
          </a:xfrm>
        </p:spPr>
        <p:txBody>
          <a:bodyPr/>
          <a:lstStyle/>
          <a:p>
            <a:pPr rtl="1"/>
            <a:r>
              <a:rPr lang="ar-JO" sz="2200" b="1" dirty="0" smtClean="0">
                <a:cs typeface="+mj-cs"/>
              </a:rPr>
              <a:t>سادساً: قانون المرافعات المدنية والتجارية</a:t>
            </a:r>
            <a:endParaRPr lang="ar-SA" sz="2200" b="1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مجموعة القواعد التي </a:t>
            </a:r>
            <a:r>
              <a:rPr lang="ar-SA" sz="2200" u="sng" dirty="0" smtClean="0">
                <a:cs typeface="+mj-cs"/>
              </a:rPr>
              <a:t>تنظم السلطة القضائية</a:t>
            </a:r>
            <a:r>
              <a:rPr lang="ar-SA" sz="2200" dirty="0" smtClean="0">
                <a:cs typeface="+mj-cs"/>
              </a:rPr>
              <a:t>، </a:t>
            </a:r>
            <a:r>
              <a:rPr lang="ar-SA" sz="2200" u="sng" dirty="0" smtClean="0">
                <a:cs typeface="+mj-cs"/>
              </a:rPr>
              <a:t>وتحدد إجراءات التقاضي </a:t>
            </a:r>
            <a:r>
              <a:rPr lang="ar-SA" sz="2200" dirty="0" smtClean="0">
                <a:cs typeface="+mj-cs"/>
              </a:rPr>
              <a:t>الواجب إتباعها أمام المحاكم لتطبيق أحكام القانون المدني والتجاري .</a:t>
            </a:r>
            <a:endParaRPr lang="ar-SA" sz="2200" b="1" dirty="0" smtClean="0">
              <a:cs typeface="+mj-cs"/>
            </a:endParaRPr>
          </a:p>
          <a:p>
            <a:pPr marL="0" indent="0" algn="just" rtl="1" eaLnBrk="1" hangingPunct="1">
              <a:spcBef>
                <a:spcPct val="0"/>
              </a:spcBef>
            </a:pP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يهتم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بالإجراءات التي يجب على الأفراد إتباعها من أجل الحصول على حقوقهم ،ويشتمل على الموضوعات التالية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:</a:t>
            </a:r>
          </a:p>
          <a:p>
            <a:pPr mar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ينظم النظام القضائي</a:t>
            </a:r>
            <a:r>
              <a:rPr lang="ar-SA" sz="2200" b="1" dirty="0">
                <a:solidFill>
                  <a:prstClr val="black"/>
                </a:solidFill>
                <a:latin typeface="Constantia"/>
                <a:cs typeface="+mj-cs"/>
              </a:rPr>
              <a:t>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داخل الدولة (الجهات القضائية)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يبين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قواعد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الاختصاص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القضائي ( اختصاص محلي و اختصاص نوعي)</a:t>
            </a:r>
            <a:endParaRPr lang="ar-SA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ينظم إجراءات التقاضي</a:t>
            </a:r>
            <a:r>
              <a:rPr lang="ar-SA" sz="2200" dirty="0">
                <a:solidFill>
                  <a:prstClr val="black"/>
                </a:solidFill>
                <a:latin typeface="Constantia"/>
                <a:cs typeface="+mj-cs"/>
              </a:rPr>
              <a:t> </a:t>
            </a:r>
            <a:r>
              <a:rPr lang="ar-SA" sz="2200" dirty="0" smtClean="0">
                <a:solidFill>
                  <a:prstClr val="black"/>
                </a:solidFill>
                <a:latin typeface="Constantia"/>
                <a:cs typeface="+mj-cs"/>
              </a:rPr>
              <a:t>(من رفع الدعوى والنظر في الدعوى مرورا بالحكم وانتهاءا بالتنفيذ)</a:t>
            </a:r>
            <a:endParaRPr lang="ar-SA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صدرت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في المملكة بعض الأنظمة الإجرائية أهمها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المرافعات الشرعية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الصادر في عام 1421هـ،و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القضاء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و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نظام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ديوان المظالم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 الصادرين في 1428هـ.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indent="0" algn="just" rtl="1" eaLnBrk="1" hangingPunct="1">
              <a:spcBef>
                <a:spcPct val="0"/>
              </a:spcBef>
            </a:pPr>
            <a:endParaRPr lang="en-US" sz="2200" b="1" dirty="0">
              <a:solidFill>
                <a:prstClr val="black"/>
              </a:solidFill>
              <a:latin typeface="Constanti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28600"/>
            <a:ext cx="8915400" cy="5943600"/>
          </a:xfrm>
        </p:spPr>
        <p:txBody>
          <a:bodyPr/>
          <a:lstStyle/>
          <a:p>
            <a:pPr rtl="1"/>
            <a:r>
              <a:rPr lang="ar-JO" sz="2200" dirty="0" smtClean="0">
                <a:cs typeface="+mj-cs"/>
              </a:rPr>
              <a:t>سابعاً: </a:t>
            </a:r>
            <a:r>
              <a:rPr lang="ar-JO" sz="2200" u="sng" dirty="0" smtClean="0">
                <a:cs typeface="+mj-cs"/>
              </a:rPr>
              <a:t>القانون الدولي الخاص</a:t>
            </a:r>
            <a:endParaRPr lang="ar-SA" sz="2200" u="sng" dirty="0" smtClean="0">
              <a:cs typeface="+mj-cs"/>
            </a:endParaRPr>
          </a:p>
          <a:p>
            <a:pPr rtl="1"/>
            <a:r>
              <a:rPr lang="ar-EG" sz="2200" dirty="0" smtClean="0">
                <a:ea typeface="Majalla UI"/>
                <a:cs typeface="+mj-cs"/>
              </a:rPr>
              <a:t>هو مجموعة القواعد القانونية التي </a:t>
            </a:r>
            <a:r>
              <a:rPr lang="ar-SA" sz="2200" u="sng" dirty="0" smtClean="0">
                <a:ea typeface="Majalla UI"/>
                <a:cs typeface="+mj-cs"/>
              </a:rPr>
              <a:t>تحدد القانون واجب التطبيق علي العلاقات ذات العنصر الأجنبي</a:t>
            </a:r>
            <a:r>
              <a:rPr lang="ar-SA" sz="2200" dirty="0" smtClean="0">
                <a:ea typeface="Majalla UI"/>
                <a:cs typeface="+mj-cs"/>
              </a:rPr>
              <a:t> ، و </a:t>
            </a:r>
            <a:r>
              <a:rPr lang="ar-SA" sz="2200" u="sng" dirty="0" smtClean="0">
                <a:ea typeface="Majalla UI"/>
                <a:cs typeface="+mj-cs"/>
              </a:rPr>
              <a:t>يحدد المحاكم المختصة بما قد ينشأ عنها من منازعات</a:t>
            </a:r>
            <a:r>
              <a:rPr lang="ar-SA" sz="2200" dirty="0" smtClean="0">
                <a:ea typeface="Majalla UI"/>
                <a:cs typeface="+mj-cs"/>
              </a:rPr>
              <a:t> ،كما </a:t>
            </a:r>
            <a:r>
              <a:rPr lang="ar-SA" sz="2200" u="sng" dirty="0" smtClean="0">
                <a:ea typeface="Majalla UI"/>
                <a:cs typeface="+mj-cs"/>
              </a:rPr>
              <a:t>ينظم الجنسية ومركز الأجانب في الدولة</a:t>
            </a:r>
            <a:r>
              <a:rPr lang="ar-SA" sz="2200" dirty="0" smtClean="0">
                <a:ea typeface="Majalla UI"/>
                <a:cs typeface="+mj-cs"/>
              </a:rPr>
              <a:t>  و </a:t>
            </a:r>
            <a:r>
              <a:rPr lang="ar-SA" sz="2200" u="sng" dirty="0" smtClean="0">
                <a:ea typeface="Majalla UI"/>
                <a:cs typeface="+mj-cs"/>
              </a:rPr>
              <a:t>يحدد قواعد تنفيذ الاحاكام الاجنبية</a:t>
            </a:r>
          </a:p>
          <a:p>
            <a:pPr rtl="1"/>
            <a:r>
              <a:rPr lang="ar-SA" sz="2200" dirty="0" smtClean="0">
                <a:ea typeface="Majalla UI"/>
                <a:cs typeface="+mj-cs"/>
              </a:rPr>
              <a:t>المقصود بالعنصر الاجنبي : علاقة بين افراد ينتمون الى جنسيات مختلفة أو افراد يبرمون عقد في دولة غير دولتهم</a:t>
            </a:r>
          </a:p>
          <a:p>
            <a:pPr rtl="1"/>
            <a:r>
              <a:rPr lang="ar-JO" sz="2200" dirty="0"/>
              <a:t>القانون الدولي </a:t>
            </a:r>
            <a:r>
              <a:rPr lang="ar-JO" sz="2200" dirty="0" smtClean="0"/>
              <a:t>الخاص</a:t>
            </a:r>
            <a:r>
              <a:rPr lang="ar-SA" sz="2200" dirty="0" smtClean="0"/>
              <a:t> </a:t>
            </a:r>
            <a:r>
              <a:rPr lang="ar-SA" sz="2200" u="sng" dirty="0" smtClean="0"/>
              <a:t>لا ينظم </a:t>
            </a:r>
            <a:r>
              <a:rPr lang="ar-SA" sz="2200" dirty="0" smtClean="0"/>
              <a:t>العلاقات ذات العنصر الاجنبي ولكن </a:t>
            </a:r>
            <a:r>
              <a:rPr lang="ar-SA" sz="2200" u="sng" dirty="0" smtClean="0"/>
              <a:t>يحدد القانون</a:t>
            </a:r>
            <a:r>
              <a:rPr lang="ar-SA" sz="2200" dirty="0" smtClean="0"/>
              <a:t> القانون الذي ينظم هذه العلاقة</a:t>
            </a:r>
            <a:endParaRPr lang="ar-SA" sz="2200" dirty="0" smtClean="0">
              <a:ea typeface="Majalla UI"/>
              <a:cs typeface="+mj-cs"/>
            </a:endParaRPr>
          </a:p>
          <a:p>
            <a:pPr rtl="1"/>
            <a:r>
              <a:rPr lang="ar-EG" sz="2200" dirty="0" smtClean="0">
                <a:ea typeface="Majalla UI"/>
                <a:cs typeface="+mj-cs"/>
              </a:rPr>
              <a:t>.</a:t>
            </a:r>
            <a:r>
              <a:rPr lang="ar-SA" sz="2200" dirty="0" smtClean="0">
                <a:ea typeface="Majalla UI"/>
                <a:cs typeface="+mj-cs"/>
              </a:rPr>
              <a:t>فهو يتضمن :</a:t>
            </a:r>
            <a:endParaRPr lang="en-US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1- </a:t>
            </a:r>
            <a:r>
              <a:rPr lang="ar-SA" sz="2200" dirty="0" smtClean="0">
                <a:cs typeface="+mj-cs"/>
              </a:rPr>
              <a:t>تحديد القانون الواجب التطبيق على العلاقة موضوع </a:t>
            </a:r>
            <a:r>
              <a:rPr lang="ar-SA" sz="2200" dirty="0" smtClean="0">
                <a:cs typeface="+mj-cs"/>
              </a:rPr>
              <a:t>النزاع «قواعد تنازع القوانين او قواعد الاسناد« </a:t>
            </a:r>
            <a:endParaRPr lang="en-US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2- </a:t>
            </a:r>
            <a:r>
              <a:rPr lang="ar-SA" sz="2200" dirty="0" smtClean="0">
                <a:cs typeface="+mj-cs"/>
              </a:rPr>
              <a:t>تحديد	المحكمة </a:t>
            </a:r>
            <a:r>
              <a:rPr lang="ar-SA" sz="2200" dirty="0" smtClean="0">
                <a:cs typeface="+mj-cs"/>
              </a:rPr>
              <a:t>المختصة بنظر النزاع (تنازع الاختصاص القضائي)</a:t>
            </a:r>
            <a:endParaRPr lang="en-US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3- تنظيم القواعد المتعلقة </a:t>
            </a:r>
            <a:r>
              <a:rPr lang="ar-SA" sz="2200" dirty="0" smtClean="0">
                <a:cs typeface="+mj-cs"/>
              </a:rPr>
              <a:t>بالجنسية (يحدد شروط اكتساب جنسية الدولة  و اسباب فقد الجنسية)</a:t>
            </a:r>
          </a:p>
          <a:p>
            <a:pPr rtl="1"/>
            <a:r>
              <a:rPr lang="ar-SA" sz="2200" dirty="0" smtClean="0">
                <a:cs typeface="+mj-cs"/>
              </a:rPr>
              <a:t>نظام الحنسية السعودية صدر عام 1374</a:t>
            </a:r>
            <a:endParaRPr lang="en-US" sz="2200" dirty="0" smtClean="0">
              <a:cs typeface="+mj-cs"/>
            </a:endParaRPr>
          </a:p>
          <a:p>
            <a:pPr rtl="1"/>
            <a:r>
              <a:rPr lang="ar-SA" sz="2200" dirty="0" smtClean="0">
                <a:cs typeface="+mj-cs"/>
              </a:rPr>
              <a:t>4- تحديد المركز القانوني </a:t>
            </a:r>
            <a:r>
              <a:rPr lang="ar-SA" sz="2200" dirty="0" smtClean="0">
                <a:cs typeface="+mj-cs"/>
              </a:rPr>
              <a:t>للأجانب (تحديد حقوق والتزامات الاجانب) </a:t>
            </a:r>
          </a:p>
          <a:p>
            <a:pPr rtl="1"/>
            <a:r>
              <a:rPr lang="ar-SA" sz="2200" dirty="0" smtClean="0">
                <a:cs typeface="+mj-cs"/>
              </a:rPr>
              <a:t>في المملكة تختص المحاكم الادارية التابعة لديوان المظالم بالنظر في طلبات تنفيذ الاحكام الاجنبية</a:t>
            </a:r>
            <a:endParaRPr lang="en-US" sz="2200" dirty="0" smtClean="0"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dirty="0">
              <a:solidFill>
                <a:prstClr val="black"/>
              </a:solidFill>
              <a:latin typeface="Constanti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67400"/>
          </a:xfrm>
        </p:spPr>
        <p:txBody>
          <a:bodyPr/>
          <a:lstStyle/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>
                <a:cs typeface="+mj-cs"/>
              </a:rPr>
              <a:t>تقسيم القواعد القانونية تبعا </a:t>
            </a:r>
            <a:r>
              <a:rPr lang="ar-SA" sz="2200" b="1" dirty="0" smtClean="0">
                <a:cs typeface="+mj-cs"/>
              </a:rPr>
              <a:t>لقوتها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>
                <a:cs typeface="+mj-cs"/>
              </a:rPr>
              <a:t/>
            </a:r>
            <a:br>
              <a:rPr lang="ar-SA" sz="2200" b="1" dirty="0">
                <a:cs typeface="+mj-cs"/>
              </a:rPr>
            </a:b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القاعدة </a:t>
            </a: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الآمرة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: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هي القاعدة التي لا يجوز الاتفاق على مخالفة حكمها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 لأنها ننظم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أمور تتصل بكيان المجتمع ومقوماته الأساسية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.(قواعد العقوبات و قواعد الاحوال الشخصية)</a:t>
            </a: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u="sng" dirty="0" smtClean="0">
                <a:solidFill>
                  <a:prstClr val="black"/>
                </a:solidFill>
                <a:latin typeface="Constantia"/>
                <a:cs typeface="+mj-cs"/>
              </a:rPr>
              <a:t>القاعدة المكملة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: (الهدف منها تكملة ارادة المتعاقدين في حال لم يتفقوا على بعض	 البنود)</a:t>
            </a:r>
            <a:endParaRPr lang="en-US" sz="2200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هي القاعدة التي يجوز الاتفاق على مخالفة حكمها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 لأنها تنظم مصالح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خاصة للأفراد ولا تتضمن أمورا تتصل بكيان المجتمع  ومقوماته الأساسية </a:t>
            </a: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. (مثل المعاملات المالية بين الافراد)</a:t>
            </a:r>
          </a:p>
          <a:p>
            <a:pPr marL="0" lvl="0" indent="0" algn="just" rtl="1" eaLnBrk="1" hangingPunct="1">
              <a:spcBef>
                <a:spcPct val="0"/>
              </a:spcBef>
            </a:pPr>
            <a:r>
              <a:rPr lang="ar-SA" sz="2200" b="1" dirty="0" smtClean="0">
                <a:solidFill>
                  <a:prstClr val="black"/>
                </a:solidFill>
                <a:latin typeface="Constantia"/>
                <a:cs typeface="+mj-cs"/>
              </a:rPr>
              <a:t>القاعدة المكملة ملزمة ما لم يتفق الافراد على مخالفته</a:t>
            </a:r>
            <a:endParaRPr lang="en-US" sz="2200" b="1" dirty="0" smtClean="0">
              <a:solidFill>
                <a:prstClr val="black"/>
              </a:solidFill>
              <a:latin typeface="Constantia"/>
              <a:cs typeface="+mj-cs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200" b="1" dirty="0">
              <a:solidFill>
                <a:prstClr val="black"/>
              </a:solidFill>
              <a:latin typeface="Constanti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0"/>
            <a:ext cx="8915400" cy="6324600"/>
          </a:xfrm>
        </p:spPr>
        <p:txBody>
          <a:bodyPr/>
          <a:lstStyle/>
          <a:p>
            <a:pPr rtl="1" eaLnBrk="1" hangingPunct="1"/>
            <a:r>
              <a:rPr lang="ar-EG" sz="2200" b="1" dirty="0">
                <a:solidFill>
                  <a:srgbClr val="FF0000"/>
                </a:solidFill>
                <a:cs typeface="+mj-cs"/>
              </a:rPr>
              <a:t>معيار التمييز بين القواعد الآمرة، والقواعد </a:t>
            </a:r>
            <a:r>
              <a:rPr lang="ar-EG" sz="2200" b="1" dirty="0" smtClean="0">
                <a:solidFill>
                  <a:srgbClr val="FF0000"/>
                </a:solidFill>
                <a:cs typeface="+mj-cs"/>
              </a:rPr>
              <a:t>المكملة</a:t>
            </a:r>
            <a:endParaRPr lang="ar-SA" sz="2200" b="1" dirty="0" smtClean="0">
              <a:solidFill>
                <a:srgbClr val="FF0000"/>
              </a:solidFill>
              <a:cs typeface="+mj-cs"/>
            </a:endParaRPr>
          </a:p>
          <a:p>
            <a:pPr rtl="1" eaLnBrk="1" hangingPunct="1"/>
            <a:r>
              <a:rPr lang="ar-SA" sz="2200" b="1" dirty="0" smtClean="0">
                <a:solidFill>
                  <a:schemeClr val="tx2"/>
                </a:solidFill>
                <a:ea typeface="Majalla UI"/>
                <a:cs typeface="+mj-cs"/>
              </a:rPr>
              <a:t>1</a:t>
            </a:r>
            <a:r>
              <a:rPr lang="ar-EG" sz="2200" b="1" dirty="0" smtClean="0">
                <a:solidFill>
                  <a:srgbClr val="000000"/>
                </a:solidFill>
                <a:ea typeface="Majalla UI"/>
                <a:cs typeface="+mj-cs"/>
              </a:rPr>
              <a:t>- </a:t>
            </a:r>
            <a:r>
              <a:rPr lang="ar-SA" sz="2200" b="1" dirty="0" smtClean="0">
                <a:solidFill>
                  <a:srgbClr val="000000"/>
                </a:solidFill>
                <a:ea typeface="Majalla UI"/>
                <a:cs typeface="+mj-cs"/>
              </a:rPr>
              <a:t>صياغة القاعدة (</a:t>
            </a:r>
            <a:r>
              <a:rPr lang="ar-EG" sz="2200" b="1" dirty="0" smtClean="0">
                <a:solidFill>
                  <a:srgbClr val="000000"/>
                </a:solidFill>
                <a:ea typeface="Majalla UI"/>
                <a:cs typeface="+mj-cs"/>
              </a:rPr>
              <a:t>المعيار </a:t>
            </a:r>
            <a:r>
              <a:rPr lang="ar-SA" sz="2200" b="1" dirty="0" smtClean="0">
                <a:solidFill>
                  <a:srgbClr val="000000"/>
                </a:solidFill>
                <a:ea typeface="Majalla UI"/>
                <a:cs typeface="+mj-cs"/>
              </a:rPr>
              <a:t>الشكلي أو </a:t>
            </a:r>
            <a:r>
              <a:rPr lang="ar-EG" sz="2200" b="1" dirty="0" smtClean="0">
                <a:solidFill>
                  <a:srgbClr val="000000"/>
                </a:solidFill>
                <a:ea typeface="Majalla UI"/>
                <a:cs typeface="+mj-cs"/>
              </a:rPr>
              <a:t>اللفظي</a:t>
            </a:r>
            <a:r>
              <a:rPr lang="ar-SA" sz="2200" b="1" dirty="0" smtClean="0">
                <a:solidFill>
                  <a:srgbClr val="000000"/>
                </a:solidFill>
                <a:ea typeface="Majalla UI"/>
                <a:cs typeface="+mj-cs"/>
              </a:rPr>
              <a:t>)</a:t>
            </a:r>
            <a:r>
              <a:rPr lang="ar-EG" sz="2200" b="1" dirty="0" smtClean="0">
                <a:solidFill>
                  <a:srgbClr val="000000"/>
                </a:solidFill>
                <a:ea typeface="Majalla UI"/>
                <a:cs typeface="+mj-cs"/>
              </a:rPr>
              <a:t> </a:t>
            </a:r>
            <a:r>
              <a:rPr lang="ar-EG" sz="2200" b="1" dirty="0" smtClean="0">
                <a:solidFill>
                  <a:schemeClr val="tx2"/>
                </a:solidFill>
                <a:ea typeface="Majalla UI"/>
                <a:cs typeface="+mj-cs"/>
              </a:rPr>
              <a:t>:</a:t>
            </a:r>
            <a:endParaRPr lang="en-US" sz="2200" b="1" dirty="0" smtClean="0">
              <a:solidFill>
                <a:schemeClr val="tx2"/>
              </a:solidFill>
              <a:cs typeface="+mj-cs"/>
            </a:endParaRPr>
          </a:p>
          <a:p>
            <a:pPr rtl="1" eaLnBrk="1" hangingPunct="1">
              <a:buFont typeface="Wingdings" pitchFamily="2" charset="2"/>
              <a:buChar char="v"/>
            </a:pPr>
            <a:r>
              <a:rPr lang="ar-SA" sz="2200" b="1" dirty="0" smtClean="0">
                <a:ea typeface="Majalla UI"/>
                <a:cs typeface="+mj-cs"/>
              </a:rPr>
              <a:t>القاعدة </a:t>
            </a:r>
            <a:r>
              <a:rPr lang="ar-SA" sz="2200" b="1" dirty="0" smtClean="0">
                <a:ea typeface="Majalla UI"/>
                <a:cs typeface="+mj-cs"/>
              </a:rPr>
              <a:t>الآمرة </a:t>
            </a:r>
            <a:r>
              <a:rPr lang="ar-KW" sz="2200" b="1" dirty="0" smtClean="0">
                <a:ea typeface="Majalla UI"/>
                <a:cs typeface="+mj-cs"/>
              </a:rPr>
              <a:t>عادةً</a:t>
            </a:r>
            <a:r>
              <a:rPr lang="ar-SA" sz="2200" b="1" dirty="0" smtClean="0">
                <a:ea typeface="Majalla UI"/>
                <a:cs typeface="+mj-cs"/>
              </a:rPr>
              <a:t> تكون عبارة عن </a:t>
            </a:r>
            <a:r>
              <a:rPr lang="ar-KW" sz="2200" b="1" dirty="0" smtClean="0">
                <a:ea typeface="Majalla UI"/>
                <a:cs typeface="+mj-cs"/>
              </a:rPr>
              <a:t> أمر أو نهي</a:t>
            </a:r>
            <a:r>
              <a:rPr lang="ar-SA" sz="2200" b="1" dirty="0" smtClean="0">
                <a:ea typeface="Majalla UI"/>
                <a:cs typeface="+mj-cs"/>
              </a:rPr>
              <a:t> </a:t>
            </a:r>
            <a:r>
              <a:rPr lang="ar-KW" sz="2200" b="1" dirty="0" smtClean="0">
                <a:ea typeface="Majalla UI"/>
                <a:cs typeface="+mj-cs"/>
              </a:rPr>
              <a:t>أو يرتب </a:t>
            </a:r>
            <a:r>
              <a:rPr lang="ar-SA" sz="2200" b="1" dirty="0" smtClean="0">
                <a:ea typeface="Majalla UI"/>
                <a:cs typeface="+mj-cs"/>
              </a:rPr>
              <a:t> القانون على مخالفتها </a:t>
            </a:r>
            <a:r>
              <a:rPr lang="ar-SA" sz="2200" b="1" dirty="0" err="1" smtClean="0">
                <a:ea typeface="Majalla UI"/>
                <a:cs typeface="+mj-cs"/>
              </a:rPr>
              <a:t>أ</a:t>
            </a:r>
            <a:r>
              <a:rPr lang="ar-KW" sz="2200" b="1" dirty="0" smtClean="0">
                <a:ea typeface="Majalla UI"/>
                <a:cs typeface="+mj-cs"/>
              </a:rPr>
              <a:t>ثرًا قانونيًا هو البطلان. </a:t>
            </a:r>
            <a:endParaRPr lang="ar-SA" sz="2200" b="1" dirty="0" smtClean="0">
              <a:ea typeface="Majalla UI"/>
              <a:cs typeface="+mj-cs"/>
            </a:endParaRPr>
          </a:p>
          <a:p>
            <a:pPr rtl="1" eaLnBrk="1" hangingPunct="1"/>
            <a:r>
              <a:rPr lang="ar-KW" sz="2200" dirty="0" smtClean="0">
                <a:ea typeface="Majalla UI"/>
                <a:cs typeface="+mj-cs"/>
              </a:rPr>
              <a:t>ومن الألفاظ المستخدمة في صياغة القاعدة الآمرة</a:t>
            </a:r>
            <a:r>
              <a:rPr lang="ar-KW" sz="2200" b="1" dirty="0" smtClean="0">
                <a:ea typeface="Majalla UI"/>
                <a:cs typeface="+mj-cs"/>
              </a:rPr>
              <a:t>: يجب، </a:t>
            </a:r>
            <a:r>
              <a:rPr lang="ar-SA" sz="2200" b="1" dirty="0" smtClean="0">
                <a:ea typeface="Majalla UI"/>
                <a:cs typeface="+mj-cs"/>
              </a:rPr>
              <a:t>و</a:t>
            </a:r>
            <a:r>
              <a:rPr lang="ar-KW" sz="2200" b="1" dirty="0" smtClean="0">
                <a:ea typeface="Majalla UI"/>
                <a:cs typeface="+mj-cs"/>
              </a:rPr>
              <a:t> يلزم، ويتعين، وينبغي، ويمتنع، ولا يجوز أو لا يحق، وليس لأحد، ولا يجوز الاتفاق على خلاف ذلك، ولو اتفق على خلاف ذلك، ويقع باطلاً كل اتفاق يخالف ذلك</a:t>
            </a:r>
            <a:r>
              <a:rPr lang="ar-SA" sz="2200" b="1" dirty="0" smtClean="0">
                <a:ea typeface="Majalla UI"/>
                <a:cs typeface="+mj-cs"/>
              </a:rPr>
              <a:t> </a:t>
            </a:r>
            <a:r>
              <a:rPr lang="ar-SA" sz="2200" b="1" dirty="0" smtClean="0">
                <a:ea typeface="Majalla UI"/>
                <a:cs typeface="+mj-cs"/>
              </a:rPr>
              <a:t>.</a:t>
            </a:r>
          </a:p>
          <a:p>
            <a:pPr rtl="1" eaLnBrk="1" hangingPunct="1"/>
            <a:r>
              <a:rPr lang="ar-SA" sz="2200" b="1" dirty="0" smtClean="0">
                <a:ea typeface="Majalla UI"/>
                <a:cs typeface="+mj-cs"/>
              </a:rPr>
              <a:t>اذا كانت القاعدة القانونية تتعلق بالنظام العام او الاداب العامة فتكون قاعد آمرة</a:t>
            </a:r>
            <a:endParaRPr lang="ar-SA" sz="2200" b="1" dirty="0" smtClean="0">
              <a:ea typeface="Majalla UI"/>
              <a:cs typeface="+mj-cs"/>
            </a:endParaRPr>
          </a:p>
          <a:p>
            <a:pPr rtl="1" eaLnBrk="1" hangingPunct="1">
              <a:buFont typeface="Wingdings" pitchFamily="2" charset="2"/>
              <a:buChar char="v"/>
            </a:pPr>
            <a:r>
              <a:rPr lang="ar-KW" sz="2200" dirty="0">
                <a:ea typeface="Majalla UI"/>
                <a:cs typeface="+mj-cs"/>
              </a:rPr>
              <a:t>القاعدة المكملة </a:t>
            </a:r>
            <a:r>
              <a:rPr lang="ar-SA" sz="2200" dirty="0" smtClean="0">
                <a:ea typeface="Majalla UI"/>
                <a:cs typeface="+mj-cs"/>
              </a:rPr>
              <a:t> </a:t>
            </a:r>
            <a:r>
              <a:rPr lang="ar-KW" sz="2200" dirty="0" smtClean="0">
                <a:ea typeface="Majalla UI"/>
                <a:cs typeface="+mj-cs"/>
              </a:rPr>
              <a:t>لا </a:t>
            </a:r>
            <a:r>
              <a:rPr lang="ar-KW" sz="2200" dirty="0" smtClean="0">
                <a:ea typeface="Majalla UI"/>
                <a:cs typeface="+mj-cs"/>
              </a:rPr>
              <a:t>تأتي </a:t>
            </a:r>
            <a:r>
              <a:rPr lang="ar-KW" sz="2200" b="1" dirty="0" smtClean="0">
                <a:ea typeface="Majalla UI"/>
                <a:cs typeface="+mj-cs"/>
              </a:rPr>
              <a:t>في </a:t>
            </a:r>
            <a:r>
              <a:rPr lang="ar-KW" sz="2200" b="1" dirty="0" smtClean="0">
                <a:ea typeface="Majalla UI"/>
                <a:cs typeface="+mj-cs"/>
              </a:rPr>
              <a:t>شكل فعل أمر أو </a:t>
            </a:r>
            <a:r>
              <a:rPr lang="ar-KW" sz="2200" b="1" dirty="0" smtClean="0">
                <a:ea typeface="Majalla UI"/>
                <a:cs typeface="+mj-cs"/>
              </a:rPr>
              <a:t>نهي</a:t>
            </a:r>
            <a:r>
              <a:rPr lang="ar-SA" sz="2200" b="1" dirty="0" smtClean="0">
                <a:ea typeface="Majalla UI"/>
                <a:cs typeface="+mj-cs"/>
              </a:rPr>
              <a:t> </a:t>
            </a:r>
            <a:r>
              <a:rPr lang="ar-KW" sz="2200" b="1" dirty="0" smtClean="0">
                <a:ea typeface="Majalla UI"/>
                <a:cs typeface="+mj-cs"/>
              </a:rPr>
              <a:t>، </a:t>
            </a:r>
            <a:r>
              <a:rPr lang="ar-KW" sz="2200" b="1" dirty="0" smtClean="0">
                <a:ea typeface="Majalla UI"/>
                <a:cs typeface="+mj-cs"/>
              </a:rPr>
              <a:t>ولا يترتب على مخالفتها البطلان؛</a:t>
            </a:r>
            <a:r>
              <a:rPr lang="ar-KW" sz="2200" dirty="0" smtClean="0">
                <a:ea typeface="Majalla UI"/>
                <a:cs typeface="+mj-cs"/>
              </a:rPr>
              <a:t> </a:t>
            </a:r>
            <a:endParaRPr lang="ar-SA" sz="2200" dirty="0" smtClean="0">
              <a:ea typeface="Majalla UI"/>
              <a:cs typeface="+mj-cs"/>
            </a:endParaRPr>
          </a:p>
          <a:p>
            <a:pPr rtl="1" eaLnBrk="1" hangingPunct="1"/>
            <a:r>
              <a:rPr lang="ar-KW" sz="2200" dirty="0" smtClean="0">
                <a:ea typeface="Majalla UI"/>
                <a:cs typeface="+mj-cs"/>
              </a:rPr>
              <a:t>ومن الألفاظ المستخدمة في صياغة القواعد المكملة : </a:t>
            </a:r>
            <a:r>
              <a:rPr lang="ar-KW" sz="2200" b="1" dirty="0" smtClean="0">
                <a:ea typeface="Majalla UI"/>
                <a:cs typeface="+mj-cs"/>
              </a:rPr>
              <a:t>يجوز أو يحق، وما لم يتفق على خلاف ذلك، وما لم ينص</a:t>
            </a:r>
            <a:r>
              <a:rPr lang="ar-SA" sz="2200" b="1" dirty="0" smtClean="0">
                <a:ea typeface="Majalla UI"/>
                <a:cs typeface="+mj-cs"/>
              </a:rPr>
              <a:t> الاتفاق على غير ذلك، وما لم </a:t>
            </a:r>
            <a:r>
              <a:rPr lang="ar-KW" sz="2200" b="1" dirty="0" smtClean="0">
                <a:ea typeface="Majalla UI"/>
                <a:cs typeface="+mj-cs"/>
              </a:rPr>
              <a:t>ينص العقد على خلاف </a:t>
            </a:r>
            <a:r>
              <a:rPr lang="ar-KW" sz="2200" b="1" dirty="0" smtClean="0">
                <a:ea typeface="Majalla UI"/>
                <a:cs typeface="+mj-cs"/>
              </a:rPr>
              <a:t>ذلك</a:t>
            </a:r>
            <a:endParaRPr lang="ar-SA" sz="2200" b="1" dirty="0" smtClean="0">
              <a:ea typeface="Majalla UI"/>
              <a:cs typeface="+mj-cs"/>
            </a:endParaRPr>
          </a:p>
          <a:p>
            <a:pPr rtl="1" eaLnBrk="1" hangingPunct="1"/>
            <a:r>
              <a:rPr lang="ar-SA" sz="2200" b="1" dirty="0">
                <a:ea typeface="Majalla UI"/>
                <a:cs typeface="+mj-cs"/>
              </a:rPr>
              <a:t>اذا كانت القاعدة القانونية </a:t>
            </a:r>
            <a:r>
              <a:rPr lang="ar-SA" sz="2200" b="1" dirty="0" smtClean="0">
                <a:ea typeface="Majalla UI"/>
                <a:cs typeface="+mj-cs"/>
              </a:rPr>
              <a:t>غير متعلقة </a:t>
            </a:r>
            <a:r>
              <a:rPr lang="ar-SA" sz="2200" b="1" dirty="0">
                <a:ea typeface="Majalla UI"/>
                <a:cs typeface="+mj-cs"/>
              </a:rPr>
              <a:t>بالنظام العام او الاداب العامة فتكون قاعد </a:t>
            </a:r>
            <a:r>
              <a:rPr lang="ar-SA" sz="2200" b="1" dirty="0" smtClean="0">
                <a:ea typeface="Majalla UI"/>
                <a:cs typeface="+mj-cs"/>
              </a:rPr>
              <a:t>مكملة</a:t>
            </a:r>
          </a:p>
          <a:p>
            <a:pPr rtl="1" eaLnBrk="1" hangingPunct="1"/>
            <a:r>
              <a:rPr lang="ar-SA" sz="2200" b="1" dirty="0" smtClean="0">
                <a:ea typeface="Majalla UI"/>
                <a:cs typeface="+mj-cs"/>
              </a:rPr>
              <a:t>النظام العام هو مجموعة المصالح الاساسية التي يقوم عليها كيان المجتمع (سياسية – اقتصادية)</a:t>
            </a:r>
            <a:endParaRPr lang="ar-SA" sz="2200" b="1" dirty="0">
              <a:ea typeface="Majalla UI"/>
              <a:cs typeface="+mj-cs"/>
            </a:endParaRPr>
          </a:p>
          <a:p>
            <a:pPr rtl="1" eaLnBrk="1" hangingPunct="1"/>
            <a:r>
              <a:rPr lang="ar-SA" sz="2200" b="1" dirty="0">
                <a:ea typeface="Majalla UI"/>
                <a:cs typeface="+mj-cs"/>
              </a:rPr>
              <a:t>الاداب </a:t>
            </a:r>
            <a:r>
              <a:rPr lang="ar-SA" sz="2200" b="1" dirty="0" smtClean="0">
                <a:ea typeface="Majalla UI"/>
                <a:cs typeface="+mj-cs"/>
              </a:rPr>
              <a:t>العامة هي الاسس الاخلاقية السائدة واللازمة للمحافظة على المجتمع من التفكك والانحلال.</a:t>
            </a:r>
          </a:p>
          <a:p>
            <a:pPr rtl="1" eaLnBrk="1" hangingPunct="1"/>
            <a:r>
              <a:rPr lang="ar-SA" sz="2200" b="1" dirty="0" smtClean="0">
                <a:ea typeface="Majalla UI"/>
              </a:rPr>
              <a:t>يتميز النظام </a:t>
            </a:r>
            <a:r>
              <a:rPr lang="ar-SA" sz="2200" b="1" dirty="0">
                <a:ea typeface="Majalla UI"/>
              </a:rPr>
              <a:t>العام </a:t>
            </a:r>
            <a:r>
              <a:rPr lang="ar-SA" sz="2200" b="1" dirty="0" smtClean="0">
                <a:ea typeface="Majalla UI"/>
              </a:rPr>
              <a:t>و</a:t>
            </a:r>
            <a:r>
              <a:rPr lang="ar-SA" sz="2200" b="1" dirty="0">
                <a:ea typeface="Majalla UI"/>
              </a:rPr>
              <a:t> الاداب </a:t>
            </a:r>
            <a:r>
              <a:rPr lang="ar-SA" sz="2200" b="1" dirty="0" smtClean="0">
                <a:ea typeface="Majalla UI"/>
              </a:rPr>
              <a:t>العامة أن لهما طبيعة نسبية متغيرة (يعني يختلفان من مجتمع لآخر ومن زمان الى زمان وفي المجتمع من وقت لآخر) </a:t>
            </a:r>
            <a:r>
              <a:rPr lang="ar-SA" sz="2200" b="1" dirty="0" smtClean="0">
                <a:ea typeface="Majalla UI"/>
                <a:cs typeface="+mj-cs"/>
              </a:rPr>
              <a:t>في المتمع الاسلامي توجد قاعدة تعدد الزوجات أما غب اوروبا لا توجد - التامين</a:t>
            </a:r>
          </a:p>
          <a:p>
            <a:pPr rtl="1" eaLnBrk="1" hangingPunct="1"/>
            <a:r>
              <a:rPr lang="ar-SA" sz="2200" b="1" dirty="0" smtClean="0">
                <a:ea typeface="Majalla UI"/>
                <a:cs typeface="+mj-cs"/>
              </a:rPr>
              <a:t>  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91200"/>
          </a:xfrm>
        </p:spPr>
        <p:txBody>
          <a:bodyPr/>
          <a:lstStyle/>
          <a:p>
            <a:pPr marL="365760" indent="-283464" rtl="1" eaLnBrk="1" fontAlgn="auto" hangingPunct="1"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rgbClr val="000000"/>
                </a:solidFill>
              </a:rPr>
              <a:t>2</a:t>
            </a:r>
            <a:r>
              <a:rPr lang="ar-EG" sz="2800" b="1" dirty="0" smtClean="0">
                <a:solidFill>
                  <a:srgbClr val="000000"/>
                </a:solidFill>
              </a:rPr>
              <a:t>- المعيار </a:t>
            </a:r>
            <a:r>
              <a:rPr lang="ar-SA" sz="2800" b="1" dirty="0" smtClean="0">
                <a:solidFill>
                  <a:srgbClr val="000000"/>
                </a:solidFill>
              </a:rPr>
              <a:t>الموضوعي(مضمون النص)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النظام العام والآداب العامة .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النظام العام هو مجموعة المصالح الأساسية التي يقوم عليها كيان المجتمع سواء أكانت تلك المصالح سياسية أو اقتصادية أو اجتماعية أو أخلاقية .</a:t>
            </a:r>
          </a:p>
          <a:p>
            <a:pPr marL="365760" indent="-283464" rtl="1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الآداب العامة هي مجموعة الأسس الأخلاقية اللازمة للحفاظ على المجتمع من التفكك والانحلال . </a:t>
            </a:r>
            <a:endParaRPr lang="en-US" sz="2800" dirty="0" smtClean="0"/>
          </a:p>
          <a:p>
            <a:pPr rtl="1">
              <a:buFont typeface="Wingdings" pitchFamily="2" charset="2"/>
              <a:buChar char="v"/>
            </a:pPr>
            <a:r>
              <a:rPr lang="ar-KW" sz="2800" dirty="0" smtClean="0"/>
              <a:t>يتميزان بطبيعة نسبية أو متغيرة، </a:t>
            </a:r>
            <a:r>
              <a:rPr lang="ar-KW" sz="2800" b="1" dirty="0" smtClean="0"/>
              <a:t>يختلفان بحسب المكان والزمان</a:t>
            </a:r>
            <a:endParaRPr lang="ar-SA" sz="2800" b="1" dirty="0" smtClean="0"/>
          </a:p>
          <a:p>
            <a:pPr rtl="1">
              <a:buFont typeface="Wingdings" pitchFamily="2" charset="2"/>
              <a:buChar char="v"/>
            </a:pPr>
            <a:r>
              <a:rPr lang="ar-SA" sz="2800" b="1" dirty="0" smtClean="0"/>
              <a:t>تطبيقات فكرة النظام العام: </a:t>
            </a:r>
            <a:endParaRPr lang="en-US" sz="2800" dirty="0" smtClean="0"/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800" b="1" dirty="0" smtClean="0">
              <a:solidFill>
                <a:prstClr val="black"/>
              </a:solidFill>
              <a:latin typeface="Constantia"/>
              <a:cs typeface="AL-Mohanad Bold" pitchFamily="2" charset="-78"/>
            </a:endParaRPr>
          </a:p>
          <a:p>
            <a:pPr marL="0" lvl="0" indent="0" algn="just" rtl="1" eaLnBrk="1" hangingPunct="1">
              <a:spcBef>
                <a:spcPct val="0"/>
              </a:spcBef>
            </a:pPr>
            <a:endParaRPr lang="en-US" sz="2800" b="1" dirty="0">
              <a:solidFill>
                <a:prstClr val="black"/>
              </a:solidFill>
              <a:latin typeface="Constantia"/>
              <a:cs typeface="AL-Mohanad Bol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855</Words>
  <Application>Microsoft Office PowerPoint</Application>
  <PresentationFormat>A4 Paper (210x297 mm)</PresentationFormat>
  <Paragraphs>98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133</cp:revision>
  <dcterms:created xsi:type="dcterms:W3CDTF">2009-10-14T19:14:34Z</dcterms:created>
  <dcterms:modified xsi:type="dcterms:W3CDTF">2012-11-06T16:20:00Z</dcterms:modified>
</cp:coreProperties>
</file>