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handoutMasterIdLst>
    <p:handoutMasterId r:id="rId11"/>
  </p:handoutMasterIdLst>
  <p:sldIdLst>
    <p:sldId id="309" r:id="rId2"/>
    <p:sldId id="312" r:id="rId3"/>
    <p:sldId id="306" r:id="rId4"/>
    <p:sldId id="313" r:id="rId5"/>
    <p:sldId id="310" r:id="rId6"/>
    <p:sldId id="307" r:id="rId7"/>
    <p:sldId id="314" r:id="rId8"/>
    <p:sldId id="266" r:id="rId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9968"/>
    <a:srgbClr val="3B84AF"/>
    <a:srgbClr val="FF3300"/>
    <a:srgbClr val="0099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60" d="100"/>
          <a:sy n="60" d="100"/>
        </p:scale>
        <p:origin x="-972" y="-192"/>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13C469ED-B4B4-4363-98A7-805DFA38EFD7}" type="datetimeFigureOut">
              <a:rPr lang="ar-SA" smtClean="0"/>
              <a:pPr/>
              <a:t>27/12/1433</a:t>
            </a:fld>
            <a:endParaRPr lang="ar-SA"/>
          </a:p>
        </p:txBody>
      </p:sp>
      <p:sp>
        <p:nvSpPr>
          <p:cNvPr id="4" name="عنصر نائب للتذييل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03DBC9D0-8169-4671-BFE8-0267ED66AD84}" type="slidenum">
              <a:rPr lang="ar-SA" smtClean="0"/>
              <a:pPr/>
              <a:t>‹#›</a:t>
            </a:fld>
            <a:endParaRPr lang="ar-SA"/>
          </a:p>
        </p:txBody>
      </p:sp>
    </p:spTree>
    <p:extLst>
      <p:ext uri="{BB962C8B-B14F-4D97-AF65-F5344CB8AC3E}">
        <p14:creationId xmlns:p14="http://schemas.microsoft.com/office/powerpoint/2010/main" val="9927917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5410200" y="6492875"/>
            <a:ext cx="482600" cy="365125"/>
          </a:xfrm>
          <a:prstGeom prst="rect">
            <a:avLst/>
          </a:prstGeom>
        </p:spPr>
        <p:txBody>
          <a:bodyPr/>
          <a:lstStyle>
            <a:lvl1pP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5"/>
          <p:cNvSpPr txBox="1">
            <a:spLocks/>
          </p:cNvSpPr>
          <p:nvPr userDrawn="1"/>
        </p:nvSpPr>
        <p:spPr>
          <a:xfrm>
            <a:off x="4889936" y="6369268"/>
            <a:ext cx="482600" cy="365125"/>
          </a:xfrm>
          <a:prstGeom prst="rect">
            <a:avLst/>
          </a:prstGeom>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fld id="{7B8EA862-7DD5-4A06-BDE1-DB7EC5FAA60C}"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4000" dirty="0" smtClean="0"/>
              <a:t>المصادر الرسمية الاحتياطية</a:t>
            </a:r>
            <a:endParaRPr lang="en-US" sz="4000" dirty="0"/>
          </a:p>
        </p:txBody>
      </p:sp>
      <p:sp>
        <p:nvSpPr>
          <p:cNvPr id="3" name="Content Placeholder 2"/>
          <p:cNvSpPr>
            <a:spLocks noGrp="1"/>
          </p:cNvSpPr>
          <p:nvPr>
            <p:ph idx="1"/>
          </p:nvPr>
        </p:nvSpPr>
        <p:spPr>
          <a:xfrm>
            <a:off x="228600" y="1371600"/>
            <a:ext cx="9525000" cy="4953000"/>
          </a:xfrm>
        </p:spPr>
        <p:txBody>
          <a:bodyPr/>
          <a:lstStyle/>
          <a:p>
            <a:pPr rtl="1" eaLnBrk="1" hangingPunct="1"/>
            <a:r>
              <a:rPr lang="ar-SA" sz="3600" b="1" dirty="0" smtClean="0"/>
              <a:t>أولا:العرف</a:t>
            </a:r>
            <a:endParaRPr lang="ar-SA" sz="3600" b="1" dirty="0" smtClean="0">
              <a:cs typeface="Simplified Arabic" pitchFamily="2" charset="-78"/>
            </a:endParaRPr>
          </a:p>
          <a:p>
            <a:pPr algn="just" rtl="1"/>
            <a:r>
              <a:rPr lang="ar-SA" sz="2800" b="1" dirty="0" smtClean="0">
                <a:solidFill>
                  <a:sysClr val="windowText" lastClr="000000"/>
                </a:solidFill>
                <a:cs typeface="AL-Mohanad Bold"/>
              </a:rPr>
              <a:t>يعرف بأنه مجموعة القواعد القانونية التي تنشأ من اعتياد الناس عامة أو فئة معينة من الناس على إتباع سلوك معين لفترة طويلة من الزمن مع اعتقادهم بإلزامها وبأن مخالفتها تستتبع توقيع الجزاء المادي.</a:t>
            </a:r>
          </a:p>
          <a:p>
            <a:pPr algn="just" rtl="1"/>
            <a:r>
              <a:rPr lang="ar-SA" sz="2800" b="1" dirty="0" smtClean="0">
                <a:solidFill>
                  <a:srgbClr val="FF0000"/>
                </a:solidFill>
                <a:cs typeface="AL-Mohanad"/>
              </a:rPr>
              <a:t>أركان العرف </a:t>
            </a:r>
            <a:endParaRPr lang="en-US" sz="2800" dirty="0" smtClean="0">
              <a:solidFill>
                <a:srgbClr val="FF0000"/>
              </a:solidFill>
              <a:cs typeface="AL-Mohanad"/>
            </a:endParaRPr>
          </a:p>
          <a:p>
            <a:pPr algn="just" rtl="1"/>
            <a:r>
              <a:rPr lang="ar-SA" sz="2800" b="1" dirty="0" smtClean="0">
                <a:latin typeface="AL-Mohanad Bold"/>
                <a:cs typeface="AL-Mohanad"/>
              </a:rPr>
              <a:t>لما كان العرف هو اعتياد الناس على سلوك معين في مسألة معينة مع الاعتقاد بإلزامية هذا السلوك , فإنه يلزم لوجود العرف توافر ركنين , </a:t>
            </a:r>
            <a:r>
              <a:rPr lang="ar-SA" sz="2800" b="1" dirty="0" smtClean="0">
                <a:solidFill>
                  <a:srgbClr val="FF0000"/>
                </a:solidFill>
                <a:latin typeface="AL-Mohanad Bold"/>
                <a:cs typeface="AL-Mohanad"/>
              </a:rPr>
              <a:t>ركن مادي </a:t>
            </a:r>
            <a:r>
              <a:rPr lang="ar-SA" sz="2800" b="1" dirty="0" smtClean="0">
                <a:latin typeface="AL-Mohanad Bold"/>
                <a:cs typeface="AL-Mohanad"/>
              </a:rPr>
              <a:t>وهو اعتياد الناس على سلوك معين , </a:t>
            </a:r>
            <a:r>
              <a:rPr lang="ar-SA" sz="2800" b="1" dirty="0" smtClean="0">
                <a:solidFill>
                  <a:srgbClr val="FF0000"/>
                </a:solidFill>
                <a:latin typeface="AL-Mohanad Bold"/>
                <a:cs typeface="AL-Mohanad"/>
              </a:rPr>
              <a:t>وركن معنوي </a:t>
            </a:r>
            <a:r>
              <a:rPr lang="ar-SA" sz="2800" b="1" dirty="0" smtClean="0">
                <a:latin typeface="AL-Mohanad Bold"/>
                <a:cs typeface="AL-Mohanad"/>
              </a:rPr>
              <a:t>وهو اعتقاد الناس بإلزامية هذا السلوك .</a:t>
            </a:r>
            <a:endParaRPr lang="en-US" sz="2800" b="1" dirty="0" smtClean="0">
              <a:latin typeface="AL-Mohanad Bold"/>
              <a:cs typeface="AL-Mohanad"/>
            </a:endParaRPr>
          </a:p>
          <a:p>
            <a:pPr algn="just" rtl="1"/>
            <a:endParaRPr lang="ar-SA" sz="2800" dirty="0" smtClean="0">
              <a:solidFill>
                <a:srgbClr val="FF0000"/>
              </a:solidFill>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4000" dirty="0" smtClean="0"/>
              <a:t>ت المصادر الرسمية الاحتياطية</a:t>
            </a:r>
            <a:endParaRPr lang="en-US" sz="4000" dirty="0"/>
          </a:p>
        </p:txBody>
      </p:sp>
      <p:sp>
        <p:nvSpPr>
          <p:cNvPr id="3" name="Content Placeholder 2"/>
          <p:cNvSpPr>
            <a:spLocks noGrp="1"/>
          </p:cNvSpPr>
          <p:nvPr>
            <p:ph idx="1"/>
          </p:nvPr>
        </p:nvSpPr>
        <p:spPr>
          <a:xfrm>
            <a:off x="228600" y="1371600"/>
            <a:ext cx="9525000" cy="4953000"/>
          </a:xfrm>
        </p:spPr>
        <p:txBody>
          <a:bodyPr/>
          <a:lstStyle/>
          <a:p>
            <a:pPr rtl="1" eaLnBrk="1" hangingPunct="1"/>
            <a:r>
              <a:rPr lang="ar-SA" sz="2800" b="1" dirty="0" smtClean="0">
                <a:solidFill>
                  <a:srgbClr val="FF0000"/>
                </a:solidFill>
              </a:rPr>
              <a:t>أ-الركن المادي:الاعتياد</a:t>
            </a:r>
          </a:p>
          <a:p>
            <a:pPr rtl="1" eaLnBrk="1" hangingPunct="1"/>
            <a:r>
              <a:rPr lang="ar-SA" sz="2800" b="1" dirty="0" smtClean="0">
                <a:solidFill>
                  <a:sysClr val="windowText" lastClr="000000"/>
                </a:solidFill>
                <a:latin typeface="AL-Mohanad Bold"/>
              </a:rPr>
              <a:t>ويقصد </a:t>
            </a:r>
            <a:r>
              <a:rPr lang="ar-SA" sz="2800" b="1" dirty="0" err="1" smtClean="0">
                <a:solidFill>
                  <a:sysClr val="windowText" lastClr="000000"/>
                </a:solidFill>
                <a:latin typeface="AL-Mohanad Bold"/>
              </a:rPr>
              <a:t>به</a:t>
            </a:r>
            <a:r>
              <a:rPr lang="ar-SA" sz="2800" b="1" dirty="0" smtClean="0">
                <a:solidFill>
                  <a:sysClr val="windowText" lastClr="000000"/>
                </a:solidFill>
                <a:latin typeface="AL-Mohanad Bold"/>
              </a:rPr>
              <a:t> اعتياد أفراد المجتمع على إتباع سلوك معين ويشترط في هذا ما يلي : </a:t>
            </a:r>
            <a:endParaRPr lang="en-US" sz="2800" b="1" dirty="0" smtClean="0">
              <a:solidFill>
                <a:sysClr val="windowText" lastClr="000000"/>
              </a:solidFill>
              <a:latin typeface="AL-Mohanad Bold"/>
              <a:cs typeface="AL-Mohanad" pitchFamily="2" charset="-78"/>
            </a:endParaRPr>
          </a:p>
          <a:p>
            <a:pPr rtl="1" eaLnBrk="1" hangingPunct="1"/>
            <a:r>
              <a:rPr lang="ar-SA" sz="2800" b="1" dirty="0" smtClean="0"/>
              <a:t>1- العمومية</a:t>
            </a:r>
          </a:p>
          <a:p>
            <a:pPr rtl="1" eaLnBrk="1" hangingPunct="1"/>
            <a:r>
              <a:rPr lang="ar-SA" sz="2800" b="1" dirty="0" smtClean="0"/>
              <a:t>2- القدم</a:t>
            </a:r>
          </a:p>
          <a:p>
            <a:pPr rtl="1" eaLnBrk="1" hangingPunct="1"/>
            <a:r>
              <a:rPr lang="ar-SA" sz="2800" b="1" dirty="0" smtClean="0"/>
              <a:t>3- الثبات</a:t>
            </a:r>
            <a:endParaRPr lang="en-US" sz="2800" b="1" dirty="0" smtClean="0"/>
          </a:p>
          <a:p>
            <a:pPr rtl="1" eaLnBrk="1" hangingPunct="1"/>
            <a:r>
              <a:rPr lang="ar-SA" sz="2800" b="1" dirty="0" smtClean="0">
                <a:solidFill>
                  <a:srgbClr val="FF0000"/>
                </a:solidFill>
              </a:rPr>
              <a:t>ب-الركن المعنوي:</a:t>
            </a:r>
            <a:endParaRPr lang="en-US" sz="2800" b="1" dirty="0" smtClean="0">
              <a:solidFill>
                <a:srgbClr val="FF0000"/>
              </a:solidFill>
            </a:endParaRPr>
          </a:p>
          <a:p>
            <a:pPr algn="just" rtl="1" eaLnBrk="1" hangingPunct="1"/>
            <a:r>
              <a:rPr lang="ar-SA" sz="2800" b="1" dirty="0" smtClean="0">
                <a:solidFill>
                  <a:sysClr val="windowText" lastClr="000000"/>
                </a:solidFill>
                <a:latin typeface="AL-Mohanad Bold"/>
              </a:rPr>
              <a:t>لا يكفي لتوافر العرف توافر الشروط السابقة في العادة وإنما أن يتوافر لدى الناس الاعتقاد بأن هذه العادة ملزمة وان من يخرج عليها يتعرض لتوقيع جزاء مادي، ويمثل هذا الاعتقاد الركن المعنوي في العرف ويترك للقاضي تقدير ما إذا كانت عادة معينة توافر لها هذا الاعتقاد من عدمه. </a:t>
            </a:r>
            <a:endParaRPr lang="en-US" sz="2800" b="1" dirty="0" smtClean="0">
              <a:solidFill>
                <a:sysClr val="windowText" lastClr="000000"/>
              </a:solidFill>
              <a:latin typeface="AL-Mohanad Bold"/>
            </a:endParaRPr>
          </a:p>
          <a:p>
            <a:pPr rtl="1" eaLnBrk="1" hangingPunct="1">
              <a:buFont typeface="Wingdings" pitchFamily="2" charset="2"/>
              <a:buChar char="v"/>
            </a:pPr>
            <a:endParaRPr lang="ar-SA" sz="2800" dirty="0" smtClean="0">
              <a:solidFill>
                <a:srgbClr val="FF0000"/>
              </a:solidFill>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dirty="0" smtClean="0"/>
              <a:t>ت المصادر الرسمية الاحتياطية</a:t>
            </a:r>
            <a:endParaRPr lang="en-US" sz="3600" dirty="0"/>
          </a:p>
        </p:txBody>
      </p:sp>
      <p:sp>
        <p:nvSpPr>
          <p:cNvPr id="3" name="Content Placeholder 2"/>
          <p:cNvSpPr>
            <a:spLocks noGrp="1"/>
          </p:cNvSpPr>
          <p:nvPr>
            <p:ph idx="1"/>
          </p:nvPr>
        </p:nvSpPr>
        <p:spPr/>
        <p:txBody>
          <a:bodyPr/>
          <a:lstStyle/>
          <a:p>
            <a:pPr lvl="0" rtl="1">
              <a:buFont typeface="Wingdings" pitchFamily="2" charset="2"/>
              <a:buChar char="v"/>
            </a:pPr>
            <a:r>
              <a:rPr lang="ar-SA" sz="2800" b="1" dirty="0" smtClean="0">
                <a:solidFill>
                  <a:srgbClr val="2D07CF"/>
                </a:solidFill>
              </a:rPr>
              <a:t>التفرقة بين العرف والعادة الاتفاقية</a:t>
            </a:r>
          </a:p>
          <a:p>
            <a:pPr lvl="0" rtl="1">
              <a:buFont typeface="Wingdings" pitchFamily="2" charset="2"/>
              <a:buChar char="v"/>
            </a:pPr>
            <a:r>
              <a:rPr lang="ar-SA" sz="2800" b="1" dirty="0" smtClean="0">
                <a:solidFill>
                  <a:srgbClr val="2D07CF"/>
                </a:solidFill>
                <a:cs typeface="Simplified Arabic" pitchFamily="2" charset="-78"/>
              </a:rPr>
              <a:t>شروط العرف :</a:t>
            </a:r>
          </a:p>
          <a:p>
            <a:pPr lvl="0" rtl="1"/>
            <a:r>
              <a:rPr lang="ar-SA" sz="2800" b="1" dirty="0" smtClean="0">
                <a:solidFill>
                  <a:srgbClr val="2D07CF"/>
                </a:solidFill>
                <a:cs typeface="Simplified Arabic" pitchFamily="2" charset="-78"/>
              </a:rPr>
              <a:t>1- عدم مخالفة العرف النصوص القانونية الآمرة</a:t>
            </a:r>
          </a:p>
          <a:p>
            <a:pPr lvl="0" rtl="1"/>
            <a:r>
              <a:rPr lang="ar-SA" sz="2800" b="1" dirty="0" smtClean="0">
                <a:solidFill>
                  <a:srgbClr val="2D07CF"/>
                </a:solidFill>
                <a:cs typeface="Simplified Arabic" pitchFamily="2" charset="-78"/>
              </a:rPr>
              <a:t>2-عدم مخالفة العرف النظام العام والآداب </a:t>
            </a:r>
            <a:endParaRPr lang="ar-SA" sz="2800" dirty="0" smtClean="0">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JO" sz="3600" dirty="0" smtClean="0"/>
              <a:t>مزايا العرف وعيوبه</a:t>
            </a:r>
            <a:endParaRPr lang="en-US" sz="3600" dirty="0"/>
          </a:p>
        </p:txBody>
      </p:sp>
      <p:sp>
        <p:nvSpPr>
          <p:cNvPr id="3" name="Content Placeholder 2"/>
          <p:cNvSpPr>
            <a:spLocks noGrp="1"/>
          </p:cNvSpPr>
          <p:nvPr>
            <p:ph idx="1"/>
          </p:nvPr>
        </p:nvSpPr>
        <p:spPr/>
        <p:txBody>
          <a:bodyPr/>
          <a:lstStyle/>
          <a:p>
            <a:pPr rtl="1"/>
            <a:r>
              <a:rPr lang="ar-JO" sz="2800" b="1" dirty="0" smtClean="0"/>
              <a:t>أولا: المزايا التي يتصف بها العرف</a:t>
            </a:r>
            <a:r>
              <a:rPr lang="ar-SA" sz="2800" b="1" dirty="0" smtClean="0"/>
              <a:t>:</a:t>
            </a:r>
            <a:endParaRPr lang="en-US" sz="2800" b="1" dirty="0" smtClean="0"/>
          </a:p>
          <a:p>
            <a:pPr rtl="1"/>
            <a:r>
              <a:rPr lang="ar-SA" sz="2800" dirty="0" smtClean="0"/>
              <a:t>1- التعبير الحقيقي عن ضمير الجماعة</a:t>
            </a:r>
            <a:endParaRPr lang="en-US" sz="2800" dirty="0" smtClean="0"/>
          </a:p>
          <a:p>
            <a:pPr rtl="1"/>
            <a:r>
              <a:rPr lang="ar-SA" sz="2800" dirty="0" smtClean="0"/>
              <a:t>2- يوافق ظروف الجماعة واحتياجاتها</a:t>
            </a:r>
            <a:endParaRPr lang="en-US" sz="2800" dirty="0" smtClean="0"/>
          </a:p>
          <a:p>
            <a:pPr rtl="1"/>
            <a:r>
              <a:rPr lang="ar-SA" sz="2800" dirty="0" smtClean="0"/>
              <a:t>3- يكمل النقص في التشريع</a:t>
            </a:r>
            <a:endParaRPr lang="en-US" sz="2800" dirty="0" smtClean="0"/>
          </a:p>
          <a:p>
            <a:pPr rtl="1"/>
            <a:r>
              <a:rPr lang="ar-JO" sz="2800" b="1" dirty="0" smtClean="0"/>
              <a:t>ثانيا: العيوب التي تشوب العرف</a:t>
            </a:r>
            <a:endParaRPr lang="en-US" sz="2800" b="1" dirty="0" smtClean="0"/>
          </a:p>
          <a:p>
            <a:pPr rtl="1"/>
            <a:r>
              <a:rPr lang="ar-SA" sz="2800" dirty="0" smtClean="0"/>
              <a:t>1- البطء في تكوينه وتطوره وانقضائه </a:t>
            </a:r>
            <a:endParaRPr lang="en-US" sz="2800" dirty="0" smtClean="0"/>
          </a:p>
          <a:p>
            <a:pPr rtl="1"/>
            <a:r>
              <a:rPr lang="ar-SA" sz="2800" dirty="0" smtClean="0"/>
              <a:t>2- غموض القاعدة العرفية وعدم دقتها</a:t>
            </a:r>
            <a:endParaRPr lang="en-US" sz="2800" dirty="0" smtClean="0"/>
          </a:p>
          <a:p>
            <a:pPr rtl="1"/>
            <a:r>
              <a:rPr lang="ar-SA" sz="2800" dirty="0" smtClean="0"/>
              <a:t>3- عدم وحدة قواعده في إقليم الدولة </a:t>
            </a:r>
            <a:endParaRPr lang="en-US" sz="2800"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dirty="0" smtClean="0"/>
              <a:t>ت المصادر الرسمية الاحتياطية</a:t>
            </a:r>
            <a:endParaRPr lang="en-US" sz="3600" dirty="0"/>
          </a:p>
        </p:txBody>
      </p:sp>
      <p:sp>
        <p:nvSpPr>
          <p:cNvPr id="3" name="Content Placeholder 2"/>
          <p:cNvSpPr>
            <a:spLocks noGrp="1"/>
          </p:cNvSpPr>
          <p:nvPr>
            <p:ph idx="1"/>
          </p:nvPr>
        </p:nvSpPr>
        <p:spPr/>
        <p:txBody>
          <a:bodyPr/>
          <a:lstStyle/>
          <a:p>
            <a:pPr marL="533400" indent="-533400" rtl="1">
              <a:buClr>
                <a:schemeClr val="tx1"/>
              </a:buClr>
              <a:buFont typeface="Wingdings" pitchFamily="2" charset="2"/>
              <a:buChar char="v"/>
            </a:pPr>
            <a:r>
              <a:rPr lang="ar-SA" sz="2800" b="1" dirty="0" smtClean="0">
                <a:cs typeface="Simplified Arabic" pitchFamily="2" charset="-78"/>
              </a:rPr>
              <a:t>ثانيا مبادئ القانون الطبيعي وقواعد العدالة </a:t>
            </a:r>
            <a:r>
              <a:rPr lang="ar-SA" sz="2800" dirty="0" smtClean="0">
                <a:solidFill>
                  <a:sysClr val="windowText" lastClr="000000"/>
                </a:solidFill>
                <a:cs typeface="AL-Mohanad Bold" pitchFamily="2" charset="-78"/>
              </a:rPr>
              <a:t>:</a:t>
            </a:r>
            <a:endParaRPr lang="en-GB" sz="2800" b="1" dirty="0" smtClean="0">
              <a:cs typeface="Simplified Arabic" pitchFamily="2" charset="-78"/>
            </a:endParaRPr>
          </a:p>
          <a:p>
            <a:pPr algn="just" rtl="1"/>
            <a:r>
              <a:rPr lang="ar-SA" sz="2800" b="1" dirty="0" smtClean="0">
                <a:solidFill>
                  <a:sysClr val="windowText" lastClr="000000"/>
                </a:solidFill>
                <a:cs typeface="AL-Mohanad Bold"/>
              </a:rPr>
              <a:t>يمكن تعريف القانون الطبيعي بأنه مجموعة من القواعد التي تحكم السلوك الاجتماعي للفرد والتي لا يعد التشريع أو العادات أو التقاليد مصدرا لها وإنما تنشأ من الإدراك العقلي الصحيح والإلهام الفطري السليم.</a:t>
            </a:r>
            <a:endParaRPr lang="en-US" sz="2800" b="1" dirty="0" smtClean="0">
              <a:solidFill>
                <a:sysClr val="windowText" lastClr="000000"/>
              </a:solidFill>
              <a:cs typeface="AL-Mohanad Bold"/>
            </a:endParaRPr>
          </a:p>
          <a:p>
            <a:pPr algn="just" rtl="1"/>
            <a:r>
              <a:rPr lang="ar-SA" sz="2800" b="1" dirty="0" smtClean="0">
                <a:solidFill>
                  <a:sysClr val="windowText" lastClr="000000"/>
                </a:solidFill>
                <a:cs typeface="AL-Mohanad Bold"/>
              </a:rPr>
              <a:t>أما العدالة فهي الشعور الكامن في النفس والذي يوحي </a:t>
            </a:r>
            <a:r>
              <a:rPr lang="ar-SA" sz="2800" b="1" dirty="0" err="1" smtClean="0">
                <a:solidFill>
                  <a:sysClr val="windowText" lastClr="000000"/>
                </a:solidFill>
                <a:cs typeface="AL-Mohanad Bold"/>
              </a:rPr>
              <a:t>به</a:t>
            </a:r>
            <a:r>
              <a:rPr lang="ar-SA" sz="2800" b="1" dirty="0" smtClean="0">
                <a:solidFill>
                  <a:sysClr val="windowText" lastClr="000000"/>
                </a:solidFill>
                <a:cs typeface="AL-Mohanad Bold"/>
              </a:rPr>
              <a:t> الضمير الإنساني ويهدف إلى تحقيق المساواة بين الحالات المتماثلة مع مراعاة ظروفها وملابساتها. </a:t>
            </a:r>
            <a:endParaRPr lang="en-US" sz="2800" b="1" dirty="0" smtClean="0">
              <a:solidFill>
                <a:sysClr val="windowText" lastClr="000000"/>
              </a:solidFill>
              <a:cs typeface="AL-Mohanad Bold"/>
            </a:endParaRPr>
          </a:p>
          <a:p>
            <a:pPr rtl="1" eaLnBrk="1" hangingPunct="1">
              <a:buFontTx/>
              <a:buChar char="-"/>
            </a:pPr>
            <a:r>
              <a:rPr lang="ar-SA" sz="2800" b="1" dirty="0" smtClean="0">
                <a:cs typeface="AL-Mohanad Bold"/>
              </a:rPr>
              <a:t>مجموعة من القيم والمبادئ الفطرية مثل الحق في الحياة ، الحق في الحرية ،العدل ، المساواة</a:t>
            </a:r>
          </a:p>
          <a:p>
            <a:pPr rtl="1" eaLnBrk="1" hangingPunct="1"/>
            <a:endParaRPr lang="ar-SA" sz="2800" b="1" dirty="0" smtClean="0">
              <a:cs typeface="AL-Mohanad Bold"/>
            </a:endParaRPr>
          </a:p>
          <a:p>
            <a:pPr rtl="1" eaLnBrk="1" hangingPunct="1">
              <a:buFontTx/>
              <a:buChar char="-"/>
            </a:pPr>
            <a:endParaRPr lang="ar-SA" sz="2800" dirty="0" smtClean="0"/>
          </a:p>
          <a:p>
            <a:pPr rtl="1" eaLnBrk="1" hangingPunct="1">
              <a:buFontTx/>
              <a:buChar char="-"/>
            </a:pPr>
            <a:endParaRPr lang="ar-SA" sz="2800" dirty="0" smtClean="0"/>
          </a:p>
          <a:p>
            <a:pPr rtl="1"/>
            <a:endParaRPr lang="en-US" sz="2800"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المصادر غير الرسمية ” التفسيرية ”</a:t>
            </a:r>
            <a:endParaRPr lang="en-US" dirty="0"/>
          </a:p>
        </p:txBody>
      </p:sp>
      <p:sp>
        <p:nvSpPr>
          <p:cNvPr id="3" name="Content Placeholder 2"/>
          <p:cNvSpPr>
            <a:spLocks noGrp="1"/>
          </p:cNvSpPr>
          <p:nvPr>
            <p:ph idx="1"/>
          </p:nvPr>
        </p:nvSpPr>
        <p:spPr>
          <a:xfrm>
            <a:off x="495300" y="1524000"/>
            <a:ext cx="8915400" cy="4602163"/>
          </a:xfrm>
        </p:spPr>
        <p:txBody>
          <a:bodyPr/>
          <a:lstStyle/>
          <a:p>
            <a:pPr algn="just" rtl="1"/>
            <a:r>
              <a:rPr lang="ar-SA" sz="2800" b="1" dirty="0" smtClean="0">
                <a:solidFill>
                  <a:sysClr val="windowText" lastClr="000000"/>
                </a:solidFill>
                <a:latin typeface="AL-Mohanad Bold"/>
                <a:cs typeface="AL-Mohanad" pitchFamily="2" charset="-78"/>
              </a:rPr>
              <a:t>هي المراجع التي  يستعان بها في توضيح مضمون القواعد القانونية الغامضة .أي أن دور هذه المصادر يقتصر علي توضيح مضمون القاعدة القانونية دون إنشائها.وتتمثل في القضاء والفقه.</a:t>
            </a:r>
          </a:p>
          <a:p>
            <a:pPr algn="just" rtl="1"/>
            <a:r>
              <a:rPr lang="ar-SA" sz="2800" b="1" dirty="0" smtClean="0">
                <a:solidFill>
                  <a:sysClr val="windowText" lastClr="000000"/>
                </a:solidFill>
                <a:cs typeface="AL-Mohanad"/>
              </a:rPr>
              <a:t>يقصد بمصطلح القضاء مجموعة الأحكام التي تصدرها المحاكم للفصل في الخصومات المعروضة عليها ويعني بشكل أكثر دقة مجموعة المبادئ القانونية التي تستخلص من استقرار المحاكم على إتباعها</a:t>
            </a:r>
            <a:r>
              <a:rPr lang="ar-SA" sz="2800" b="1" dirty="0" smtClean="0">
                <a:solidFill>
                  <a:sysClr val="windowText" lastClr="000000"/>
                </a:solidFill>
                <a:cs typeface="AL-Mohanad" pitchFamily="2" charset="-78"/>
              </a:rPr>
              <a:t>.</a:t>
            </a:r>
          </a:p>
          <a:p>
            <a:pPr algn="just" rtl="1"/>
            <a:r>
              <a:rPr lang="ar-SA" sz="2800" b="1" dirty="0" smtClean="0">
                <a:solidFill>
                  <a:sysClr val="windowText" lastClr="000000"/>
                </a:solidFill>
                <a:cs typeface="AL-Mohanad" pitchFamily="2" charset="-78"/>
              </a:rPr>
              <a:t>-القوة الإلزامية للأحكام القضائية في النظام الانجلوسكسوني.</a:t>
            </a:r>
          </a:p>
          <a:p>
            <a:pPr algn="just" rtl="1"/>
            <a:r>
              <a:rPr lang="ar-SA" sz="2800" b="1" dirty="0" smtClean="0">
                <a:solidFill>
                  <a:sysClr val="windowText" lastClr="000000"/>
                </a:solidFill>
                <a:cs typeface="AL-Mohanad" pitchFamily="2" charset="-78"/>
              </a:rPr>
              <a:t>- القوة الإلزامية للأحكام القضائية في النظام اللاتيني. </a:t>
            </a:r>
            <a:endParaRPr lang="en-US" sz="2800" b="1"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المصادر غير الرسمية ” التفسيرية ”</a:t>
            </a:r>
            <a:endParaRPr lang="en-US" dirty="0"/>
          </a:p>
        </p:txBody>
      </p:sp>
      <p:sp>
        <p:nvSpPr>
          <p:cNvPr id="3" name="Content Placeholder 2"/>
          <p:cNvSpPr>
            <a:spLocks noGrp="1"/>
          </p:cNvSpPr>
          <p:nvPr>
            <p:ph idx="1"/>
          </p:nvPr>
        </p:nvSpPr>
        <p:spPr>
          <a:xfrm>
            <a:off x="495300" y="1524000"/>
            <a:ext cx="8915400" cy="4602163"/>
          </a:xfrm>
        </p:spPr>
        <p:txBody>
          <a:bodyPr/>
          <a:lstStyle/>
          <a:p>
            <a:pPr algn="just" rtl="1"/>
            <a:r>
              <a:rPr lang="ar-SA" sz="2800" b="1" dirty="0" smtClean="0">
                <a:solidFill>
                  <a:sysClr val="windowText" lastClr="000000"/>
                </a:solidFill>
                <a:latin typeface="AL-Mohanad Bold"/>
                <a:cs typeface="AL-Mohanad"/>
              </a:rPr>
              <a:t>يقصد </a:t>
            </a:r>
            <a:r>
              <a:rPr lang="ar-SA" sz="2800" b="1" dirty="0" err="1" smtClean="0">
                <a:solidFill>
                  <a:sysClr val="windowText" lastClr="000000"/>
                </a:solidFill>
                <a:latin typeface="AL-Mohanad Bold"/>
                <a:cs typeface="AL-Mohanad"/>
              </a:rPr>
              <a:t>به</a:t>
            </a:r>
            <a:r>
              <a:rPr lang="ar-SA" sz="2800" b="1" dirty="0" smtClean="0">
                <a:solidFill>
                  <a:sysClr val="windowText" lastClr="000000"/>
                </a:solidFill>
                <a:latin typeface="AL-Mohanad Bold"/>
                <a:cs typeface="AL-Mohanad"/>
              </a:rPr>
              <a:t> مجموع الأفكار والآراء التي يقول بها أساتذة القانون عند شرح القانون وتفسيره ونقده. </a:t>
            </a:r>
          </a:p>
          <a:p>
            <a:pPr algn="just" rtl="1"/>
            <a:r>
              <a:rPr lang="ar-SA" sz="2800" dirty="0" smtClean="0">
                <a:solidFill>
                  <a:sysClr val="windowText" lastClr="000000"/>
                </a:solidFill>
                <a:latin typeface="AL-Mohanad Bold"/>
              </a:rPr>
              <a:t>وقد كانت أراء الفقهاء ملزمة في القوانين القديمة , وهي لم تعد كذلك في القوانين الحديثة مهما كانت مكانة الفقيه العلمية , ومهما كان الرأي الفقهي , أي ولو كان الرأي محل إجماع الفقهاء.</a:t>
            </a:r>
            <a:r>
              <a:rPr lang="ar-SA" sz="2800" dirty="0" smtClean="0">
                <a:solidFill>
                  <a:sysClr val="windowText" lastClr="000000"/>
                </a:solidFill>
              </a:rPr>
              <a:t> </a:t>
            </a:r>
            <a:endParaRPr lang="en-US" sz="2800" dirty="0" smtClean="0">
              <a:solidFill>
                <a:sysClr val="windowText" lastClr="000000"/>
              </a:solidFill>
            </a:endParaRPr>
          </a:p>
          <a:p>
            <a:pPr algn="just" rtl="1"/>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2402</TotalTime>
  <Words>472</Words>
  <Application>Microsoft Office PowerPoint</Application>
  <PresentationFormat>A4 Paper (210x297 mm)</PresentationFormat>
  <Paragraphs>50</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المصادر الرسمية الاحتياطية</vt:lpstr>
      <vt:lpstr>ت المصادر الرسمية الاحتياطية</vt:lpstr>
      <vt:lpstr>ت المصادر الرسمية الاحتياطية</vt:lpstr>
      <vt:lpstr>مزايا العرف وعيوبه</vt:lpstr>
      <vt:lpstr>ت المصادر الرسمية الاحتياطية</vt:lpstr>
      <vt:lpstr>المصادر غير الرسمية ” التفسيرية ”</vt:lpstr>
      <vt:lpstr>المصادر غير الرسمية ” التفسيرية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IBM</cp:lastModifiedBy>
  <cp:revision>140</cp:revision>
  <dcterms:created xsi:type="dcterms:W3CDTF">2009-10-14T19:14:34Z</dcterms:created>
  <dcterms:modified xsi:type="dcterms:W3CDTF">2012-11-11T21:33:28Z</dcterms:modified>
</cp:coreProperties>
</file>