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303" r:id="rId2"/>
    <p:sldId id="257" r:id="rId3"/>
    <p:sldId id="309" r:id="rId4"/>
    <p:sldId id="312" r:id="rId5"/>
    <p:sldId id="319" r:id="rId6"/>
    <p:sldId id="306" r:id="rId7"/>
    <p:sldId id="313" r:id="rId8"/>
    <p:sldId id="310" r:id="rId9"/>
    <p:sldId id="320" r:id="rId10"/>
    <p:sldId id="329" r:id="rId11"/>
    <p:sldId id="330" r:id="rId12"/>
    <p:sldId id="321" r:id="rId13"/>
    <p:sldId id="322" r:id="rId14"/>
    <p:sldId id="331" r:id="rId15"/>
    <p:sldId id="332" r:id="rId16"/>
    <p:sldId id="333" r:id="rId17"/>
    <p:sldId id="328"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AD9968"/>
    <a:srgbClr val="3B84AF"/>
    <a:srgbClr val="FF3300"/>
    <a:srgbClr val="0099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60" d="100"/>
          <a:sy n="60" d="100"/>
        </p:scale>
        <p:origin x="-642" y="-30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13C469ED-B4B4-4363-98A7-805DFA38EFD7}" type="datetimeFigureOut">
              <a:rPr lang="ar-SA" smtClean="0"/>
              <a:pPr/>
              <a:t>27/12/1433</a:t>
            </a:fld>
            <a:endParaRPr lang="ar-SA"/>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03DBC9D0-8169-4671-BFE8-0267ED66AD84}" type="slidenum">
              <a:rPr lang="ar-SA" smtClean="0"/>
              <a:pPr/>
              <a:t>‹#›</a:t>
            </a:fld>
            <a:endParaRPr lang="ar-S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5410200" y="6492875"/>
            <a:ext cx="482600" cy="365125"/>
          </a:xfrm>
          <a:prstGeom prst="rect">
            <a:avLst/>
          </a:prstGeom>
        </p:spPr>
        <p:txBody>
          <a:bodyPr/>
          <a:lstStyle>
            <a:lvl1pP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5"/>
          <p:cNvSpPr txBox="1">
            <a:spLocks/>
          </p:cNvSpPr>
          <p:nvPr userDrawn="1"/>
        </p:nvSpPr>
        <p:spPr>
          <a:xfrm>
            <a:off x="4889936" y="6369268"/>
            <a:ext cx="482600" cy="365125"/>
          </a:xfrm>
          <a:prstGeom prst="rect">
            <a:avLst/>
          </a:prstGeom>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fld id="{7B8EA862-7DD5-4A06-BDE1-DB7EC5FAA60C}"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685800" y="4495800"/>
            <a:ext cx="6553200" cy="1524000"/>
          </a:xfrm>
          <a:prstGeom prst="rect">
            <a:avLst/>
          </a:prstGeom>
          <a:noFill/>
          <a:ln w="9525">
            <a:noFill/>
            <a:miter lim="800000"/>
            <a:headEnd/>
            <a:tailEnd/>
          </a:ln>
        </p:spPr>
        <p:txBody>
          <a:bodyPr/>
          <a:lstStyle/>
          <a:p>
            <a:pPr algn="ctr">
              <a:spcBef>
                <a:spcPct val="20000"/>
              </a:spcBef>
              <a:buFont typeface="Arial" pitchFamily="34" charset="0"/>
              <a:buNone/>
            </a:pPr>
            <a:r>
              <a:rPr lang="ar-SA" sz="3600" b="1" dirty="0" smtClean="0">
                <a:solidFill>
                  <a:srgbClr val="002060"/>
                </a:solidFill>
                <a:latin typeface="Calibri" pitchFamily="34" charset="0"/>
                <a:cs typeface="+mj-cs"/>
              </a:rPr>
              <a:t>كلية إدارة الأعمال</a:t>
            </a:r>
          </a:p>
          <a:p>
            <a:pPr algn="ctr">
              <a:spcBef>
                <a:spcPct val="20000"/>
              </a:spcBef>
              <a:buFont typeface="Arial" pitchFamily="34" charset="0"/>
              <a:buNone/>
            </a:pPr>
            <a:r>
              <a:rPr lang="ar-SA" sz="3600" b="1" dirty="0" smtClean="0">
                <a:solidFill>
                  <a:srgbClr val="002060"/>
                </a:solidFill>
                <a:latin typeface="Calibri" pitchFamily="34" charset="0"/>
                <a:cs typeface="+mj-cs"/>
              </a:rPr>
              <a:t>عمادة التعلم الالكتروني والتعليم عن بعد  </a:t>
            </a:r>
            <a:endParaRPr lang="en-US" sz="3600" b="1" dirty="0">
              <a:solidFill>
                <a:srgbClr val="002060"/>
              </a:solidFill>
              <a:latin typeface="Calibri" pitchFamily="34" charset="0"/>
              <a:cs typeface="+mj-cs"/>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28600" y="2667000"/>
            <a:ext cx="5638800" cy="2971800"/>
          </a:xfrm>
          <a:prstGeom prst="rect">
            <a:avLst/>
          </a:prstGeom>
          <a:noFill/>
          <a:ln w="9525">
            <a:noFill/>
            <a:miter lim="800000"/>
            <a:headEnd/>
            <a:tailEnd/>
          </a:ln>
        </p:spPr>
        <p:txBody>
          <a:bodyPr anchor="ctr"/>
          <a:lstStyle/>
          <a:p>
            <a:pPr algn="r" rtl="0">
              <a:lnSpc>
                <a:spcPct val="80000"/>
              </a:lnSpc>
            </a:pPr>
            <a:endParaRPr lang="ar-SA" sz="4000" b="1" dirty="0" smtClean="0">
              <a:solidFill>
                <a:srgbClr val="002060"/>
              </a:solidFill>
              <a:latin typeface="AYM Wadiy S_U normal."/>
              <a:cs typeface="Times New Roman" pitchFamily="18" charset="0"/>
            </a:endParaRPr>
          </a:p>
          <a:p>
            <a:pPr algn="ctr">
              <a:lnSpc>
                <a:spcPct val="80000"/>
              </a:lnSpc>
            </a:pPr>
            <a:r>
              <a:rPr lang="ar-SA" sz="3200" b="1" dirty="0" smtClean="0">
                <a:solidFill>
                  <a:srgbClr val="002060"/>
                </a:solidFill>
                <a:latin typeface="AYM Wadiy S_U normal."/>
                <a:cs typeface="Times New Roman" pitchFamily="18" charset="0"/>
              </a:rPr>
              <a:t> </a:t>
            </a:r>
            <a:r>
              <a:rPr lang="en-GB" sz="3200" b="1" dirty="0" smtClean="0">
                <a:solidFill>
                  <a:srgbClr val="002060"/>
                </a:solidFill>
                <a:latin typeface="AYM Wadiy S_U normal."/>
                <a:cs typeface="Times New Roman" pitchFamily="18" charset="0"/>
              </a:rPr>
              <a:t>  </a:t>
            </a:r>
            <a:r>
              <a:rPr lang="ar-SA" sz="3200" b="1" dirty="0" smtClean="0">
                <a:solidFill>
                  <a:srgbClr val="002060"/>
                </a:solidFill>
                <a:latin typeface="AYM Wadiy S_U normal."/>
                <a:cs typeface="Times New Roman" pitchFamily="18" charset="0"/>
              </a:rPr>
              <a:t>اسم المقرر:</a:t>
            </a:r>
            <a:r>
              <a:rPr lang="en-GB" sz="3200" b="1" dirty="0" smtClean="0">
                <a:solidFill>
                  <a:srgbClr val="002060"/>
                </a:solidFill>
                <a:latin typeface="AYM Wadiy S_U normal."/>
                <a:cs typeface="Times New Roman" pitchFamily="18" charset="0"/>
              </a:rPr>
              <a:t> </a:t>
            </a:r>
            <a:r>
              <a:rPr lang="ar-SA" sz="3200" b="1" dirty="0" smtClean="0">
                <a:solidFill>
                  <a:srgbClr val="002060"/>
                </a:solidFill>
                <a:latin typeface="AYM Wadiy S_U normal."/>
                <a:cs typeface="Times New Roman" pitchFamily="18" charset="0"/>
              </a:rPr>
              <a:t>مبادئ القانون</a:t>
            </a:r>
          </a:p>
          <a:p>
            <a:pPr algn="ctr">
              <a:lnSpc>
                <a:spcPct val="80000"/>
              </a:lnSpc>
            </a:pPr>
            <a:endParaRPr lang="ar-SA" sz="3200" b="1" dirty="0" smtClean="0">
              <a:solidFill>
                <a:srgbClr val="002060"/>
              </a:solidFill>
              <a:latin typeface="AYM Wadiy S_U normal."/>
              <a:cs typeface="Times New Roman" pitchFamily="18" charset="0"/>
            </a:endParaRPr>
          </a:p>
          <a:p>
            <a:pPr algn="ctr">
              <a:lnSpc>
                <a:spcPct val="80000"/>
              </a:lnSpc>
            </a:pPr>
            <a:r>
              <a:rPr lang="ar-SA" sz="3200" b="1" dirty="0" smtClean="0">
                <a:solidFill>
                  <a:srgbClr val="002060"/>
                </a:solidFill>
                <a:latin typeface="AYM Wadiy S_U normal."/>
                <a:cs typeface="Times New Roman" pitchFamily="18" charset="0"/>
              </a:rPr>
              <a:t>د.خالد عبد التواب عبد الحميد</a:t>
            </a:r>
            <a:endParaRPr lang="en-GB" sz="3200" b="1" dirty="0" smtClean="0">
              <a:solidFill>
                <a:srgbClr val="000000"/>
              </a:solidFill>
              <a:latin typeface="Calibri" pitchFamily="34" charset="0"/>
              <a:cs typeface="Times New Roman" pitchFamily="18" charset="0"/>
            </a:endParaRPr>
          </a:p>
          <a:p>
            <a:pPr>
              <a:lnSpc>
                <a:spcPct val="80000"/>
              </a:lnSpc>
            </a:pPr>
            <a:endParaRPr lang="ar-SA" sz="3200" b="1" dirty="0" smtClean="0">
              <a:solidFill>
                <a:srgbClr val="000000"/>
              </a:solidFill>
              <a:latin typeface="Calibri" pitchFamily="34" charset="0"/>
              <a:cs typeface="Times New Roman" pitchFamily="18" charset="0"/>
            </a:endParaRPr>
          </a:p>
          <a:p>
            <a:pPr algn="ctr">
              <a:lnSpc>
                <a:spcPct val="80000"/>
              </a:lnSpc>
            </a:pPr>
            <a:endParaRPr lang="ar-SA" sz="1400" b="1" dirty="0" smtClean="0">
              <a:solidFill>
                <a:srgbClr val="000000"/>
              </a:solidFill>
              <a:latin typeface="Calibri" pitchFamily="34" charset="0"/>
              <a:cs typeface="Times New Roman" pitchFamily="18" charset="0"/>
            </a:endParaRPr>
          </a:p>
          <a:p>
            <a:pPr>
              <a:lnSpc>
                <a:spcPct val="80000"/>
              </a:lnSpc>
            </a:pPr>
            <a:endParaRPr lang="en-US" sz="3600" b="1" dirty="0" smtClean="0">
              <a:solidFill>
                <a:srgbClr val="000000"/>
              </a:solidFill>
              <a:latin typeface="Calibri" pitchFamily="34" charset="0"/>
              <a:cs typeface="Times New Roman" pitchFamily="18" charset="0"/>
            </a:endParaRPr>
          </a:p>
          <a:p>
            <a:pPr algn="l">
              <a:lnSpc>
                <a:spcPct val="80000"/>
              </a:lnSpc>
            </a:pPr>
            <a:endParaRPr lang="en-US" sz="3600" b="1" dirty="0">
              <a:solidFill>
                <a:srgbClr val="00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85800" y="2339975"/>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b="1" spc="-150" dirty="0">
                <a:solidFill>
                  <a:schemeClr val="tx1"/>
                </a:solidFill>
                <a:latin typeface="AL-Mohanad Bold"/>
                <a:cs typeface="ae_AlMateen" pitchFamily="2" charset="-78"/>
              </a:rPr>
              <a:t>المحاضرة</a:t>
            </a:r>
            <a:r>
              <a:rPr lang="ar-EG" b="1" dirty="0" smtClean="0">
                <a:solidFill>
                  <a:schemeClr val="tx1"/>
                </a:solidFill>
                <a:latin typeface="AL-Mohanad Bold"/>
                <a:cs typeface="Arial" pitchFamily="34" charset="0"/>
              </a:rPr>
              <a:t> </a:t>
            </a:r>
            <a:r>
              <a:rPr lang="ar-SA" b="1" spc="-150" dirty="0" smtClean="0">
                <a:solidFill>
                  <a:schemeClr val="tx1"/>
                </a:solidFill>
                <a:latin typeface="AL-Mohanad Bold"/>
                <a:cs typeface="ae_AlMateen" pitchFamily="2" charset="-78"/>
              </a:rPr>
              <a:t>الثانية عشر</a:t>
            </a:r>
            <a:endParaRPr lang="en-US" b="1" spc="-150" dirty="0">
              <a:solidFill>
                <a:schemeClr val="tx1"/>
              </a:solidFill>
              <a:latin typeface="AL-Mohanad Bold"/>
              <a:cs typeface="ae_AlMateen" pitchFamily="2" charset="-78"/>
            </a:endParaRPr>
          </a:p>
        </p:txBody>
      </p:sp>
      <p:sp>
        <p:nvSpPr>
          <p:cNvPr id="6" name="Title 4"/>
          <p:cNvSpPr txBox="1">
            <a:spLocks/>
          </p:cNvSpPr>
          <p:nvPr/>
        </p:nvSpPr>
        <p:spPr bwMode="auto">
          <a:xfrm>
            <a:off x="685800" y="4191000"/>
            <a:ext cx="8686800" cy="160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fontAlgn="auto">
              <a:spcBef>
                <a:spcPts val="0"/>
              </a:spcBef>
              <a:spcAft>
                <a:spcPts val="0"/>
              </a:spcAft>
              <a:defRPr/>
            </a:pPr>
            <a:r>
              <a:rPr lang="ar-SA" sz="4800" b="1" dirty="0" smtClean="0">
                <a:solidFill>
                  <a:srgbClr val="FF0000"/>
                </a:solidFill>
                <a:cs typeface="AL-Mohanad Bold"/>
              </a:rPr>
              <a:t>خصائص الشخصية القانونية</a:t>
            </a:r>
            <a:endParaRPr lang="en-US" sz="4000" b="1" dirty="0" smtClean="0">
              <a:solidFill>
                <a:srgbClr val="2D07CF"/>
              </a:solidFill>
              <a:cs typeface="AL-Mohanad Bold"/>
            </a:endParaRPr>
          </a:p>
          <a:p>
            <a:pPr fontAlgn="auto">
              <a:spcBef>
                <a:spcPts val="0"/>
              </a:spcBef>
              <a:spcAft>
                <a:spcPts val="0"/>
              </a:spcAft>
              <a:defRPr/>
            </a:pPr>
            <a:endParaRPr lang="en-US" sz="4800" dirty="0" smtClean="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rtl="1" eaLnBrk="1" hangingPunct="1"/>
            <a:r>
              <a:rPr lang="ar-SA" sz="3200" b="1" dirty="0" smtClean="0">
                <a:solidFill>
                  <a:srgbClr val="FF0000"/>
                </a:solidFill>
                <a:latin typeface="Constantia"/>
                <a:cs typeface="AL-Mohanad Bold"/>
              </a:rPr>
              <a:t>الفرع الأول: الأهلية</a:t>
            </a:r>
            <a:endParaRPr lang="en-US" sz="3200" b="1" dirty="0" smtClean="0">
              <a:solidFill>
                <a:srgbClr val="FF0000"/>
              </a:solidFill>
              <a:latin typeface="Constantia"/>
              <a:cs typeface="AL-Mohanad Bold"/>
            </a:endParaRPr>
          </a:p>
        </p:txBody>
      </p:sp>
      <p:sp>
        <p:nvSpPr>
          <p:cNvPr id="3" name="Content Placeholder 2"/>
          <p:cNvSpPr>
            <a:spLocks noGrp="1"/>
          </p:cNvSpPr>
          <p:nvPr>
            <p:ph idx="1"/>
          </p:nvPr>
        </p:nvSpPr>
        <p:spPr>
          <a:xfrm>
            <a:off x="228600" y="1371600"/>
            <a:ext cx="9525000" cy="4953000"/>
          </a:xfrm>
        </p:spPr>
        <p:txBody>
          <a:bodyPr/>
          <a:lstStyle/>
          <a:p>
            <a:pPr algn="just" rtl="1" eaLnBrk="1" hangingPunct="1"/>
            <a:endParaRPr lang="ar-SA" sz="2800" b="1" dirty="0" smtClean="0">
              <a:solidFill>
                <a:srgbClr val="2D07CF"/>
              </a:solidFill>
              <a:cs typeface="AL-Mohanad Bold"/>
            </a:endParaRPr>
          </a:p>
          <a:p>
            <a:pPr marL="0" lvl="0" indent="0" algn="just" rtl="1" eaLnBrk="1" hangingPunct="1">
              <a:spcBef>
                <a:spcPct val="0"/>
              </a:spcBef>
            </a:pPr>
            <a:r>
              <a:rPr lang="ar-SA" sz="2800" b="1" dirty="0" smtClean="0">
                <a:solidFill>
                  <a:srgbClr val="2D07CF"/>
                </a:solidFill>
                <a:latin typeface="Constantia"/>
                <a:cs typeface="AL-Mohanad Bold"/>
              </a:rPr>
              <a:t>أولا :مفهوم الأهلية وأنواعها:</a:t>
            </a:r>
            <a:endParaRPr lang="en-US" sz="2800" b="1" dirty="0" smtClean="0">
              <a:solidFill>
                <a:srgbClr val="2D07CF"/>
              </a:solidFill>
              <a:latin typeface="Constantia"/>
              <a:cs typeface="AL-Mohanad Bold"/>
            </a:endParaRPr>
          </a:p>
          <a:p>
            <a:pPr marL="0" lvl="0" indent="0" algn="just" rtl="1" eaLnBrk="1" hangingPunct="1">
              <a:spcBef>
                <a:spcPct val="0"/>
              </a:spcBef>
            </a:pPr>
            <a:r>
              <a:rPr lang="ar-SA" sz="2800" b="1" dirty="0" smtClean="0">
                <a:solidFill>
                  <a:srgbClr val="2D07CF"/>
                </a:solidFill>
                <a:latin typeface="Constantia"/>
                <a:cs typeface="AL-Mohanad Bold"/>
              </a:rPr>
              <a:t> </a:t>
            </a:r>
            <a:r>
              <a:rPr lang="ar-SA" sz="2800" b="1" dirty="0" smtClean="0">
                <a:solidFill>
                  <a:prstClr val="black"/>
                </a:solidFill>
                <a:latin typeface="Constantia"/>
                <a:cs typeface="AL-Mohanad Bold"/>
              </a:rPr>
              <a:t>الأهلية في اللغة هي الصلاحية ، فيقال فلان أهل لكذا أي هو صالح له ، ويعرفها فقهاء القانون بأنها صلاحية الشخص لاكتساب الحقوق ، وتحمل الالتزامات وصلاحيته لأن يباشر التصرفات القانونية بنفسه .  </a:t>
            </a:r>
          </a:p>
          <a:p>
            <a:pPr marL="0" lvl="0" indent="0" algn="just" rtl="1" eaLnBrk="1" hangingPunct="1">
              <a:spcBef>
                <a:spcPct val="0"/>
              </a:spcBef>
            </a:pPr>
            <a:r>
              <a:rPr lang="ar-SA" sz="2800" b="1" dirty="0" smtClean="0">
                <a:solidFill>
                  <a:prstClr val="black"/>
                </a:solidFill>
                <a:latin typeface="Constantia"/>
                <a:cs typeface="AL-Mohanad Bold"/>
              </a:rPr>
              <a:t>ويتبين من هذا التعريف أن الأهلية نوعان.</a:t>
            </a:r>
            <a:endParaRPr lang="en-US" sz="2800" b="1" dirty="0" smtClean="0">
              <a:solidFill>
                <a:prstClr val="black"/>
              </a:solidFill>
              <a:latin typeface="Constantia"/>
              <a:cs typeface="AL-Mohanad Bold"/>
            </a:endParaRPr>
          </a:p>
          <a:p>
            <a:pPr marL="0" lvl="0" indent="0" algn="just" rtl="1" eaLnBrk="1" hangingPunct="1">
              <a:spcBef>
                <a:spcPct val="0"/>
              </a:spcBef>
            </a:pPr>
            <a:r>
              <a:rPr lang="ar-SA" sz="2800" b="1" dirty="0" smtClean="0">
                <a:solidFill>
                  <a:srgbClr val="FF0000"/>
                </a:solidFill>
                <a:latin typeface="Constantia"/>
                <a:cs typeface="AL-Mohanad Bold"/>
              </a:rPr>
              <a:t>1- أهلية الوجوب:</a:t>
            </a:r>
            <a:endParaRPr lang="en-US" sz="2800" b="1" dirty="0" smtClean="0">
              <a:solidFill>
                <a:srgbClr val="FF0000"/>
              </a:solidFill>
              <a:latin typeface="Constantia"/>
              <a:cs typeface="AL-Mohanad Bold"/>
            </a:endParaRPr>
          </a:p>
          <a:p>
            <a:pPr marL="0" lvl="0" indent="0" algn="just" rtl="1" eaLnBrk="1" hangingPunct="1">
              <a:spcBef>
                <a:spcPct val="0"/>
              </a:spcBef>
            </a:pPr>
            <a:r>
              <a:rPr lang="ar-SA" sz="2800" b="1" dirty="0" smtClean="0">
                <a:solidFill>
                  <a:srgbClr val="2D07CF"/>
                </a:solidFill>
                <a:latin typeface="Constantia"/>
                <a:cs typeface="AL-Mohanad Bold"/>
              </a:rPr>
              <a:t> </a:t>
            </a:r>
            <a:r>
              <a:rPr lang="ar-SA" sz="2800" b="1" dirty="0" smtClean="0">
                <a:solidFill>
                  <a:prstClr val="black"/>
                </a:solidFill>
                <a:latin typeface="Constantia"/>
                <a:cs typeface="AL-Mohanad Bold"/>
              </a:rPr>
              <a:t>أهلية الوجوب تعنى صلاحية الشخص لاكتساب الحقوق وتحمل الالتزامات ،وتثبت للشخص بمجرد الميلاد .</a:t>
            </a:r>
            <a:endParaRPr lang="en-US" sz="2800" dirty="0" smtClean="0">
              <a:solidFill>
                <a:srgbClr val="2D07CF"/>
              </a:solidFill>
              <a:latin typeface="Constantia"/>
              <a:cs typeface="AL-Mohanad Bold" pitchFamily="2" charset="-78"/>
            </a:endParaRPr>
          </a:p>
          <a:p>
            <a:pPr marL="0" lvl="0" indent="0" algn="just" rtl="1" eaLnBrk="1" hangingPunct="1">
              <a:spcBef>
                <a:spcPct val="0"/>
              </a:spcBef>
            </a:pPr>
            <a:r>
              <a:rPr lang="ar-SA" sz="2800" b="1" dirty="0" smtClean="0">
                <a:solidFill>
                  <a:prstClr val="black"/>
                </a:solidFill>
                <a:latin typeface="Constantia"/>
                <a:cs typeface="AL-Mohanad Bold"/>
              </a:rPr>
              <a:t>وتختلف  أهلية الوجوب عن الشخصية القانونية .</a:t>
            </a:r>
            <a:endParaRPr lang="en-US" sz="2800" b="1" dirty="0" smtClean="0">
              <a:solidFill>
                <a:prstClr val="black"/>
              </a:solidFill>
              <a:latin typeface="Constantia"/>
              <a:cs typeface="AL-Mohanad Bold"/>
            </a:endParaRPr>
          </a:p>
          <a:p>
            <a:pPr marL="0" lvl="0" indent="0" algn="just" rtl="1" eaLnBrk="1" hangingPunct="1">
              <a:spcBef>
                <a:spcPct val="0"/>
              </a:spcBef>
            </a:pPr>
            <a:endParaRPr lang="en-US" sz="2800" b="1" dirty="0" smtClean="0">
              <a:solidFill>
                <a:prstClr val="black"/>
              </a:solidFill>
              <a:latin typeface="Constantia"/>
              <a:cs typeface="AL-Mohanad Bold"/>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4000" b="1" dirty="0" smtClean="0">
                <a:solidFill>
                  <a:srgbClr val="FF0000"/>
                </a:solidFill>
              </a:rPr>
              <a:t>ت الأهلية</a:t>
            </a:r>
            <a:endParaRPr lang="en-US" sz="4000" dirty="0"/>
          </a:p>
        </p:txBody>
      </p:sp>
      <p:sp>
        <p:nvSpPr>
          <p:cNvPr id="3" name="Content Placeholder 2"/>
          <p:cNvSpPr>
            <a:spLocks noGrp="1"/>
          </p:cNvSpPr>
          <p:nvPr>
            <p:ph idx="1"/>
          </p:nvPr>
        </p:nvSpPr>
        <p:spPr>
          <a:xfrm>
            <a:off x="228600" y="1371600"/>
            <a:ext cx="9525000" cy="4953000"/>
          </a:xfrm>
        </p:spPr>
        <p:txBody>
          <a:bodyPr/>
          <a:lstStyle/>
          <a:p>
            <a:pPr marL="0" lvl="0" indent="0" algn="just" rtl="1" eaLnBrk="1" hangingPunct="1">
              <a:spcBef>
                <a:spcPct val="0"/>
              </a:spcBef>
            </a:pPr>
            <a:r>
              <a:rPr lang="ar-SA" sz="2800" b="1" dirty="0" smtClean="0">
                <a:solidFill>
                  <a:srgbClr val="FF0000"/>
                </a:solidFill>
                <a:latin typeface="Constantia"/>
                <a:cs typeface="AL-Mohanad Bold"/>
              </a:rPr>
              <a:t>2-أهلية الأداء :</a:t>
            </a:r>
            <a:endParaRPr lang="en-US" sz="2800" b="1" dirty="0" smtClean="0">
              <a:solidFill>
                <a:srgbClr val="FF0000"/>
              </a:solidFill>
              <a:latin typeface="Constantia"/>
              <a:cs typeface="AL-Mohanad Bold"/>
            </a:endParaRPr>
          </a:p>
          <a:p>
            <a:pPr marL="0" lvl="0" indent="0" algn="just" rtl="1" eaLnBrk="1" hangingPunct="1">
              <a:spcBef>
                <a:spcPct val="0"/>
              </a:spcBef>
            </a:pPr>
            <a:r>
              <a:rPr lang="ar-SA" sz="2800" b="1" dirty="0" smtClean="0">
                <a:solidFill>
                  <a:prstClr val="black"/>
                </a:solidFill>
                <a:latin typeface="Constantia"/>
                <a:cs typeface="AL-Mohanad Bold"/>
              </a:rPr>
              <a:t>هي صلاحية الشخص لإبرام التصرفات القانونية ،فهي قدرة الشخص على مباشرة التصرفات القانونية بنفسه واكتساب الحقوق وتقرير الالتزامات في ذمته.</a:t>
            </a:r>
          </a:p>
          <a:p>
            <a:pPr marL="0" lvl="0" indent="0" algn="just" rtl="1" eaLnBrk="1" hangingPunct="1">
              <a:spcBef>
                <a:spcPct val="0"/>
              </a:spcBef>
            </a:pPr>
            <a:endParaRPr lang="ar-SA" sz="2800" b="1" dirty="0" smtClean="0">
              <a:solidFill>
                <a:prstClr val="black"/>
              </a:solidFill>
              <a:latin typeface="Constantia"/>
              <a:cs typeface="AL-Mohanad Bold"/>
            </a:endParaRPr>
          </a:p>
          <a:p>
            <a:pPr marL="0" indent="0" algn="just" rtl="1" eaLnBrk="1" hangingPunct="1">
              <a:spcBef>
                <a:spcPct val="0"/>
              </a:spcBef>
            </a:pPr>
            <a:r>
              <a:rPr lang="ar-SA" sz="2800" b="1" dirty="0" smtClean="0">
                <a:solidFill>
                  <a:prstClr val="black"/>
                </a:solidFill>
                <a:latin typeface="AL-Mohanad"/>
                <a:cs typeface="AL-Mohanad Bold"/>
              </a:rPr>
              <a:t> - توافر أهلية الأداء لشخص يفترض توافر أهلية الوجوب.</a:t>
            </a:r>
            <a:endParaRPr lang="ar-SA" sz="2800" b="1" smtClean="0">
              <a:solidFill>
                <a:prstClr val="black"/>
              </a:solidFill>
              <a:latin typeface="AL-Mohanad"/>
              <a:cs typeface="AL-Mohanad Bold"/>
            </a:endParaRPr>
          </a:p>
          <a:p>
            <a:pPr marL="0" indent="0" algn="just" rtl="1" eaLnBrk="1" hangingPunct="1">
              <a:spcBef>
                <a:spcPct val="0"/>
              </a:spcBef>
            </a:pPr>
            <a:endParaRPr lang="ar-SA" sz="2800" b="1" dirty="0" smtClean="0">
              <a:solidFill>
                <a:prstClr val="black"/>
              </a:solidFill>
              <a:latin typeface="AL-Mohanad"/>
              <a:cs typeface="AL-Mohanad Bold"/>
            </a:endParaRPr>
          </a:p>
          <a:p>
            <a:pPr marL="0" lvl="0" indent="0" algn="just" rtl="1" eaLnBrk="1" hangingPunct="1">
              <a:spcBef>
                <a:spcPct val="0"/>
              </a:spcBef>
            </a:pPr>
            <a:r>
              <a:rPr lang="ar-SA" sz="2800" b="1" dirty="0" smtClean="0">
                <a:solidFill>
                  <a:prstClr val="black"/>
                </a:solidFill>
                <a:latin typeface="Constantia"/>
                <a:cs typeface="AL-Mohanad Bold"/>
              </a:rPr>
              <a:t>-يقتصر نشاط أهلية الأداء على التصرفات القانونية التي تعتبر الإرادة هي أداة القيام </a:t>
            </a:r>
            <a:r>
              <a:rPr lang="ar-SA" sz="2800" b="1" dirty="0" err="1" smtClean="0">
                <a:solidFill>
                  <a:prstClr val="black"/>
                </a:solidFill>
                <a:latin typeface="Constantia"/>
                <a:cs typeface="AL-Mohanad Bold"/>
              </a:rPr>
              <a:t>بها</a:t>
            </a:r>
            <a:r>
              <a:rPr lang="ar-SA" sz="2800" b="1" dirty="0" smtClean="0">
                <a:solidFill>
                  <a:prstClr val="black"/>
                </a:solidFill>
                <a:latin typeface="Constantia"/>
                <a:cs typeface="AL-Mohanad Bold"/>
              </a:rPr>
              <a:t> .</a:t>
            </a:r>
          </a:p>
          <a:p>
            <a:pPr marL="0" lvl="0" indent="0" algn="just" rtl="1" eaLnBrk="1" hangingPunct="1">
              <a:spcBef>
                <a:spcPct val="0"/>
              </a:spcBef>
            </a:pPr>
            <a:endParaRPr lang="en-US" sz="2800" b="1" dirty="0" smtClean="0">
              <a:solidFill>
                <a:prstClr val="black"/>
              </a:solidFill>
              <a:latin typeface="Constantia"/>
              <a:cs typeface="AL-Mohanad Bold"/>
            </a:endParaRPr>
          </a:p>
          <a:p>
            <a:pPr marL="0" indent="0" algn="just" rtl="1" eaLnBrk="1" hangingPunct="1">
              <a:spcBef>
                <a:spcPct val="0"/>
              </a:spcBef>
              <a:buFontTx/>
              <a:buChar char="-"/>
            </a:pPr>
            <a:r>
              <a:rPr lang="ar-SA" sz="2800" b="1" dirty="0" smtClean="0">
                <a:solidFill>
                  <a:prstClr val="black"/>
                </a:solidFill>
                <a:latin typeface="AL-Mohanad"/>
              </a:rPr>
              <a:t>أساس أهلية الأداء التمييز.</a:t>
            </a:r>
            <a:endParaRPr lang="ar-SA" sz="2800" dirty="0" smtClean="0">
              <a:solidFill>
                <a:srgbClr val="FF0000"/>
              </a:solidFill>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915400" cy="1066800"/>
          </a:xfrm>
        </p:spPr>
        <p:txBody>
          <a:bodyPr/>
          <a:lstStyle/>
          <a:p>
            <a:pPr lvl="0" algn="ctr" rtl="1" eaLnBrk="1" hangingPunct="1"/>
            <a:r>
              <a:rPr lang="ar-SA" sz="4000" b="1" dirty="0" smtClean="0"/>
              <a:t/>
            </a:r>
            <a:br>
              <a:rPr lang="ar-SA" sz="4000" b="1" dirty="0" smtClean="0"/>
            </a:br>
            <a:r>
              <a:rPr lang="ar-SA" sz="4000" b="1" dirty="0" smtClean="0">
                <a:solidFill>
                  <a:schemeClr val="bg1"/>
                </a:solidFill>
              </a:rPr>
              <a:t>مدة </a:t>
            </a:r>
            <a:r>
              <a:rPr lang="en-US" sz="4000" b="1" dirty="0" smtClean="0">
                <a:solidFill>
                  <a:schemeClr val="bg1"/>
                </a:solidFill>
              </a:rPr>
              <a:t/>
            </a:r>
            <a:br>
              <a:rPr lang="en-US" sz="4000" b="1" dirty="0" smtClean="0">
                <a:solidFill>
                  <a:schemeClr val="bg1"/>
                </a:solidFill>
              </a:rPr>
            </a:br>
            <a:r>
              <a:rPr lang="ar-SA" sz="2800" b="1" dirty="0" smtClean="0">
                <a:solidFill>
                  <a:prstClr val="black"/>
                </a:solidFill>
                <a:latin typeface="Constantia"/>
              </a:rPr>
              <a:t> </a:t>
            </a:r>
            <a:r>
              <a:rPr lang="ar-SA" sz="2800" b="1" dirty="0" smtClean="0">
                <a:solidFill>
                  <a:srgbClr val="FF0000"/>
                </a:solidFill>
              </a:rPr>
              <a:t>ت الأهلية</a:t>
            </a:r>
            <a:r>
              <a:rPr lang="en-US" sz="2800" b="1" dirty="0" smtClean="0">
                <a:solidFill>
                  <a:prstClr val="black"/>
                </a:solidFill>
                <a:latin typeface="Constantia"/>
                <a:ea typeface="+mn-ea"/>
                <a:cs typeface="+mn-cs"/>
              </a:rPr>
              <a:t/>
            </a:r>
            <a:br>
              <a:rPr lang="en-US" sz="2800" b="1" dirty="0" smtClean="0">
                <a:solidFill>
                  <a:prstClr val="black"/>
                </a:solidFill>
                <a:latin typeface="Constantia"/>
                <a:ea typeface="+mn-ea"/>
                <a:cs typeface="+mn-cs"/>
              </a:rPr>
            </a:br>
            <a:r>
              <a:rPr lang="en-US" sz="4000" dirty="0" smtClean="0">
                <a:solidFill>
                  <a:srgbClr val="FF0000"/>
                </a:solidFill>
              </a:rPr>
              <a:t/>
            </a:r>
            <a:br>
              <a:rPr lang="en-US" sz="4000" dirty="0" smtClean="0">
                <a:solidFill>
                  <a:srgbClr val="FF0000"/>
                </a:solidFill>
              </a:rPr>
            </a:br>
            <a:endParaRPr lang="en-US" sz="4000" dirty="0"/>
          </a:p>
        </p:txBody>
      </p:sp>
      <p:sp>
        <p:nvSpPr>
          <p:cNvPr id="3" name="Content Placeholder 2"/>
          <p:cNvSpPr>
            <a:spLocks noGrp="1"/>
          </p:cNvSpPr>
          <p:nvPr>
            <p:ph idx="1"/>
          </p:nvPr>
        </p:nvSpPr>
        <p:spPr>
          <a:xfrm>
            <a:off x="228600" y="1371600"/>
            <a:ext cx="9525000" cy="4953000"/>
          </a:xfrm>
        </p:spPr>
        <p:txBody>
          <a:bodyPr/>
          <a:lstStyle/>
          <a:p>
            <a:pPr marL="0" lvl="0" indent="0" rtl="1" eaLnBrk="1" hangingPunct="1">
              <a:spcBef>
                <a:spcPct val="0"/>
              </a:spcBef>
            </a:pPr>
            <a:r>
              <a:rPr lang="en-US" sz="2800" b="1" dirty="0" smtClean="0"/>
              <a:t> </a:t>
            </a:r>
            <a:r>
              <a:rPr lang="ar-SA" sz="2800" b="1" dirty="0" smtClean="0">
                <a:solidFill>
                  <a:srgbClr val="FF0000"/>
                </a:solidFill>
                <a:latin typeface="Constantia"/>
                <a:cs typeface="AL-Mohanad Bold"/>
              </a:rPr>
              <a:t>ثانيا : أحكام الأهلية :</a:t>
            </a:r>
          </a:p>
          <a:p>
            <a:pPr marL="0" lvl="0" indent="0" algn="just" rtl="1" eaLnBrk="1" hangingPunct="1">
              <a:spcBef>
                <a:spcPct val="0"/>
              </a:spcBef>
            </a:pPr>
            <a:r>
              <a:rPr lang="ar-SA" sz="2800" b="1" dirty="0" smtClean="0">
                <a:solidFill>
                  <a:srgbClr val="FF0000"/>
                </a:solidFill>
                <a:latin typeface="Constantia"/>
                <a:cs typeface="AL-Mohanad Bold"/>
              </a:rPr>
              <a:t>1- تقسيم التصرفات القانونية من حيث أهلية الأداء :</a:t>
            </a:r>
            <a:endParaRPr lang="en-US" sz="2800" b="1" dirty="0" smtClean="0">
              <a:solidFill>
                <a:srgbClr val="FF0000"/>
              </a:solidFill>
              <a:latin typeface="Constantia"/>
              <a:cs typeface="AL-Mohanad Bold"/>
            </a:endParaRPr>
          </a:p>
          <a:p>
            <a:pPr marL="0" lvl="0" indent="0" algn="just" rtl="1" eaLnBrk="1" hangingPunct="1">
              <a:spcBef>
                <a:spcPct val="0"/>
              </a:spcBef>
            </a:pPr>
            <a:r>
              <a:rPr lang="ar-SA" sz="2800" b="1" dirty="0" smtClean="0">
                <a:solidFill>
                  <a:prstClr val="black"/>
                </a:solidFill>
                <a:latin typeface="Constantia"/>
                <a:cs typeface="AL-Mohanad Bold"/>
              </a:rPr>
              <a:t>تنقسم التصرفات القانونية من حيث أهلية الأداء إلى ثلاثة أنواع :</a:t>
            </a:r>
            <a:endParaRPr lang="en-US" sz="2800" b="1" dirty="0" smtClean="0">
              <a:solidFill>
                <a:prstClr val="black"/>
              </a:solidFill>
              <a:latin typeface="Constantia"/>
              <a:cs typeface="AL-Mohanad Bold"/>
            </a:endParaRPr>
          </a:p>
          <a:p>
            <a:pPr marL="0" lvl="0" indent="0" algn="just" rtl="1" eaLnBrk="1" hangingPunct="1">
              <a:spcBef>
                <a:spcPct val="0"/>
              </a:spcBef>
            </a:pPr>
            <a:r>
              <a:rPr lang="ar-SA" sz="2800" b="1" dirty="0" smtClean="0">
                <a:solidFill>
                  <a:prstClr val="black"/>
                </a:solidFill>
                <a:latin typeface="Constantia"/>
                <a:cs typeface="AL-Mohanad Bold"/>
              </a:rPr>
              <a:t> أ – تصرفات نافعة نفعا محضا : وهي تلك التي يترتب عليها إثراء الشخص دون أن يدفع مقابل .</a:t>
            </a:r>
            <a:endParaRPr lang="en-US" sz="2800" b="1" dirty="0" smtClean="0">
              <a:solidFill>
                <a:prstClr val="black"/>
              </a:solidFill>
              <a:latin typeface="Constantia"/>
              <a:cs typeface="AL-Mohanad Bold"/>
            </a:endParaRPr>
          </a:p>
          <a:p>
            <a:pPr marL="0" lvl="0" indent="0" algn="just" rtl="1" eaLnBrk="1" hangingPunct="1">
              <a:spcBef>
                <a:spcPct val="0"/>
              </a:spcBef>
            </a:pPr>
            <a:r>
              <a:rPr lang="ar-SA" sz="2800" b="1" dirty="0" smtClean="0">
                <a:solidFill>
                  <a:prstClr val="black"/>
                </a:solidFill>
                <a:latin typeface="Constantia"/>
              </a:rPr>
              <a:t>ب - تصرفات ضارة ضررا محضا : </a:t>
            </a:r>
            <a:endParaRPr lang="en-US" sz="2800" dirty="0" smtClean="0">
              <a:solidFill>
                <a:prstClr val="black"/>
              </a:solidFill>
              <a:latin typeface="Constantia"/>
              <a:cs typeface="+mn-cs"/>
            </a:endParaRPr>
          </a:p>
          <a:p>
            <a:pPr marL="0" lvl="0" indent="0" algn="just" rtl="1" eaLnBrk="1" hangingPunct="1">
              <a:spcBef>
                <a:spcPct val="0"/>
              </a:spcBef>
            </a:pPr>
            <a:r>
              <a:rPr lang="ar-SA" sz="2800" b="1" dirty="0" smtClean="0">
                <a:solidFill>
                  <a:prstClr val="black"/>
                </a:solidFill>
                <a:latin typeface="Constantia"/>
                <a:cs typeface="AL-Mohanad Bold"/>
              </a:rPr>
              <a:t>وهي التي يترتب عليها افتقار الشخص أو نقص في ذمة من يجريها دون أن يأخذ مقابل .</a:t>
            </a:r>
          </a:p>
          <a:p>
            <a:pPr marL="0" lvl="0" indent="0" algn="just" rtl="1" eaLnBrk="1" hangingPunct="1">
              <a:spcBef>
                <a:spcPct val="0"/>
              </a:spcBef>
            </a:pPr>
            <a:r>
              <a:rPr lang="ar-SA" sz="2800" b="1" dirty="0" smtClean="0">
                <a:solidFill>
                  <a:prstClr val="black"/>
                </a:solidFill>
                <a:latin typeface="Constantia"/>
                <a:cs typeface="AL-Mohanad Bold"/>
              </a:rPr>
              <a:t> ج- تصرفات دائرة بين النفع والضرر: </a:t>
            </a:r>
            <a:endParaRPr lang="en-US" sz="2800" b="1" dirty="0" smtClean="0">
              <a:solidFill>
                <a:prstClr val="black"/>
              </a:solidFill>
              <a:latin typeface="Constantia"/>
              <a:cs typeface="AL-Mohanad Bold"/>
            </a:endParaRPr>
          </a:p>
          <a:p>
            <a:pPr marL="0" lvl="0" indent="0" algn="just" rtl="1" eaLnBrk="1" hangingPunct="1">
              <a:spcBef>
                <a:spcPct val="0"/>
              </a:spcBef>
            </a:pPr>
            <a:r>
              <a:rPr lang="ar-SA" sz="2800" b="1" dirty="0" smtClean="0">
                <a:solidFill>
                  <a:prstClr val="black"/>
                </a:solidFill>
                <a:latin typeface="Constantia"/>
                <a:cs typeface="AL-Mohanad Bold"/>
              </a:rPr>
              <a:t>وهي لا يترتب عليه الاغتناء المحض أو الافتقار المحض وإنما تدور بين الكسب والخسارة ، فهي تعطى للشخص حقوقا وتلزمه بالتزامات .</a:t>
            </a:r>
            <a:endParaRPr lang="en-US" sz="2800" b="1" dirty="0" smtClean="0">
              <a:solidFill>
                <a:prstClr val="black"/>
              </a:solidFill>
              <a:latin typeface="Constantia"/>
              <a:cs typeface="AL-Mohanad Bold"/>
            </a:endParaRPr>
          </a:p>
          <a:p>
            <a:pPr rtl="1"/>
            <a:endParaRPr lang="ar-SA" sz="2800" b="1" dirty="0" smtClean="0">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b="1" dirty="0" smtClean="0">
                <a:solidFill>
                  <a:prstClr val="black"/>
                </a:solidFill>
                <a:latin typeface="Constantia"/>
              </a:rPr>
              <a:t> </a:t>
            </a:r>
            <a:r>
              <a:rPr lang="ar-SA" sz="3600" b="1" dirty="0" smtClean="0">
                <a:solidFill>
                  <a:srgbClr val="FF0000"/>
                </a:solidFill>
              </a:rPr>
              <a:t>ت الأهلية</a:t>
            </a:r>
            <a:endParaRPr lang="en-US" sz="3600" b="1" dirty="0" smtClean="0">
              <a:solidFill>
                <a:srgbClr val="FF0000"/>
              </a:solidFill>
            </a:endParaRPr>
          </a:p>
        </p:txBody>
      </p:sp>
      <p:sp>
        <p:nvSpPr>
          <p:cNvPr id="3" name="Content Placeholder 2"/>
          <p:cNvSpPr>
            <a:spLocks noGrp="1"/>
          </p:cNvSpPr>
          <p:nvPr>
            <p:ph idx="1"/>
          </p:nvPr>
        </p:nvSpPr>
        <p:spPr/>
        <p:txBody>
          <a:bodyPr/>
          <a:lstStyle/>
          <a:p>
            <a:r>
              <a:rPr lang="ar-SA" sz="2800" b="1" dirty="0" smtClean="0">
                <a:solidFill>
                  <a:srgbClr val="FF0000"/>
                </a:solidFill>
              </a:rPr>
              <a:t>2- تدرج الأهلية بحسب السن : </a:t>
            </a:r>
            <a:endParaRPr lang="en-US" sz="2800" dirty="0" smtClean="0">
              <a:solidFill>
                <a:srgbClr val="FF0000"/>
              </a:solidFill>
            </a:endParaRPr>
          </a:p>
          <a:p>
            <a:pPr rtl="1"/>
            <a:r>
              <a:rPr lang="ar-SA" sz="2800" b="1" dirty="0" smtClean="0">
                <a:solidFill>
                  <a:prstClr val="black"/>
                </a:solidFill>
                <a:latin typeface="AL-Mohanad"/>
                <a:cs typeface="AL-Mohanad Bold"/>
              </a:rPr>
              <a:t>ربط القانون بين السن ودرجة الأهلية وقسم حياة الإنسان إلى ثلاث مراحل :</a:t>
            </a:r>
          </a:p>
          <a:p>
            <a:pPr rtl="1"/>
            <a:endParaRPr lang="en-US" sz="2800" b="1" dirty="0" smtClean="0">
              <a:solidFill>
                <a:prstClr val="black"/>
              </a:solidFill>
              <a:latin typeface="AL-Mohanad"/>
              <a:cs typeface="AL-Mohanad Bold"/>
            </a:endParaRPr>
          </a:p>
          <a:p>
            <a:pPr algn="just" rtl="1"/>
            <a:r>
              <a:rPr lang="ar-SA" sz="2800" b="1" dirty="0" smtClean="0">
                <a:solidFill>
                  <a:srgbClr val="2D07CF"/>
                </a:solidFill>
              </a:rPr>
              <a:t>أ-مرحلة الصبي غير المميز ( انعدام الأهلية ) :</a:t>
            </a:r>
            <a:r>
              <a:rPr lang="ar-SA" sz="2800" b="1" dirty="0" smtClean="0">
                <a:cs typeface="AL-Mohanad Bold"/>
              </a:rPr>
              <a:t>وتبدأ بميلاد الشخص وتنتهي ببلوغه سن التمييز .ويكون الشخص عديم التمييز وبالتالي تكون أهلية الأداء معدومة لديه , وأي تصرف يصدر من الشخص في هذه المرحلة – ولو كان نافعا نفعا محضا – يكون باطلا بطلانا مطلقا .</a:t>
            </a:r>
            <a:r>
              <a:rPr lang="en-US" sz="2800" b="1" dirty="0" smtClean="0">
                <a:cs typeface="AL-Mohanad Bold"/>
              </a:rPr>
              <a:t> </a:t>
            </a:r>
            <a:r>
              <a:rPr lang="ar-SA" sz="2800" dirty="0" smtClean="0"/>
              <a:t> </a:t>
            </a:r>
            <a:r>
              <a:rPr lang="ar-SA" sz="2800" b="1" dirty="0" smtClean="0">
                <a:solidFill>
                  <a:schemeClr val="bg1"/>
                </a:solidFill>
                <a:cs typeface="AL-Mohanad Bold"/>
              </a:rPr>
              <a:t>ببلوغه سن التمييز .ويكون الشخص عديم التمييز وبالتالي تكون أهلية الأداء معدومة لديه , وأي تصرف يصدر من الشخص في هذه المرحلة – ولو كان نافعا نفعا محضا – يكون باطلا بطلانا مطلقا .</a:t>
            </a:r>
            <a:endParaRPr lang="ar-SA" sz="2800" b="1" dirty="0" smtClean="0">
              <a:latin typeface="AL-Mohanad Bold"/>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b="1" dirty="0" smtClean="0">
                <a:solidFill>
                  <a:srgbClr val="FF0000"/>
                </a:solidFill>
              </a:rPr>
              <a:t>ت </a:t>
            </a:r>
            <a:r>
              <a:rPr lang="ar-SA" sz="3600" b="1" dirty="0" err="1" smtClean="0">
                <a:solidFill>
                  <a:srgbClr val="FF0000"/>
                </a:solidFill>
              </a:rPr>
              <a:t>ت</a:t>
            </a:r>
            <a:r>
              <a:rPr lang="ar-SA" sz="3600" b="1" dirty="0" smtClean="0">
                <a:solidFill>
                  <a:srgbClr val="FF0000"/>
                </a:solidFill>
              </a:rPr>
              <a:t>درج الأهلية بحسب السن </a:t>
            </a:r>
            <a:r>
              <a:rPr lang="en-US" sz="3600" dirty="0" smtClean="0">
                <a:solidFill>
                  <a:srgbClr val="FF0000"/>
                </a:solidFill>
              </a:rPr>
              <a:t/>
            </a:r>
            <a:br>
              <a:rPr lang="en-US" sz="3600" dirty="0" smtClean="0">
                <a:solidFill>
                  <a:srgbClr val="FF0000"/>
                </a:solidFill>
              </a:rPr>
            </a:br>
            <a:endParaRPr lang="en-US" sz="3600" b="1" dirty="0">
              <a:solidFill>
                <a:sysClr val="windowText" lastClr="000000"/>
              </a:solidFill>
              <a:cs typeface="AL-Mohanad Bold"/>
            </a:endParaRPr>
          </a:p>
        </p:txBody>
      </p:sp>
      <p:sp>
        <p:nvSpPr>
          <p:cNvPr id="3" name="Content Placeholder 2"/>
          <p:cNvSpPr>
            <a:spLocks noGrp="1"/>
          </p:cNvSpPr>
          <p:nvPr>
            <p:ph idx="1"/>
          </p:nvPr>
        </p:nvSpPr>
        <p:spPr/>
        <p:txBody>
          <a:bodyPr/>
          <a:lstStyle/>
          <a:p>
            <a:pPr marL="0" lvl="0" indent="0" algn="just" rtl="1" eaLnBrk="1" hangingPunct="1">
              <a:spcBef>
                <a:spcPct val="0"/>
              </a:spcBef>
            </a:pPr>
            <a:r>
              <a:rPr lang="ar-SA" b="1" dirty="0" smtClean="0">
                <a:solidFill>
                  <a:prstClr val="black"/>
                </a:solidFill>
                <a:latin typeface="Constantia"/>
              </a:rPr>
              <a:t>ب – الصبي المميز ( مرحلة نقص الأهلية ): </a:t>
            </a:r>
            <a:endParaRPr lang="en-US" dirty="0" smtClean="0">
              <a:solidFill>
                <a:prstClr val="black"/>
              </a:solidFill>
              <a:latin typeface="Constantia"/>
              <a:cs typeface="+mn-cs"/>
            </a:endParaRPr>
          </a:p>
          <a:p>
            <a:pPr marL="0" lvl="0" indent="0" algn="just" rtl="1" eaLnBrk="1" hangingPunct="1">
              <a:spcBef>
                <a:spcPct val="0"/>
              </a:spcBef>
            </a:pPr>
            <a:r>
              <a:rPr lang="ar-SA" sz="2800" b="1" dirty="0" smtClean="0">
                <a:solidFill>
                  <a:prstClr val="black"/>
                </a:solidFill>
                <a:latin typeface="Constantia"/>
                <a:cs typeface="AL-Mohanad Bold"/>
              </a:rPr>
              <a:t>وهي المرحلة التي تبدأ من سن التمييز وحتى سن الرشد , ويعد الشخص في هذه المرحلة ناقص الأهلية , ويطلق عليه اصطلاح " قاصر " حيث أنه أصاب قدرا من التمييز وإن لم يكتمل بعد فتأخذ تصرفاته في هذه المرحلة الأحكام التالية:</a:t>
            </a:r>
          </a:p>
          <a:p>
            <a:pPr marL="0" lvl="0" indent="0" algn="just" rtl="1" eaLnBrk="1" hangingPunct="1">
              <a:spcBef>
                <a:spcPct val="0"/>
              </a:spcBef>
            </a:pPr>
            <a:r>
              <a:rPr lang="ar-SA" sz="2800" b="1" dirty="0" smtClean="0">
                <a:solidFill>
                  <a:prstClr val="black"/>
                </a:solidFill>
                <a:latin typeface="AL-Mohanad"/>
                <a:cs typeface="AL-Mohanad Bold"/>
              </a:rPr>
              <a:t>-التصرفات النافعة نفعا محضا , تكون له في هذه الحالة أهلية أداء كاملة وتعد تصرفاته صحيحة دون حاجة إلى إذن من الولي أو الوصي .</a:t>
            </a:r>
            <a:endParaRPr lang="en-US" sz="2800" b="1" dirty="0" smtClean="0">
              <a:solidFill>
                <a:prstClr val="black"/>
              </a:solidFill>
              <a:latin typeface="AL-Mohanad"/>
              <a:cs typeface="AL-Mohanad Bold"/>
            </a:endParaRPr>
          </a:p>
          <a:p>
            <a:pPr marL="0" indent="0" algn="just" rtl="1" eaLnBrk="1" hangingPunct="1">
              <a:spcBef>
                <a:spcPct val="0"/>
              </a:spcBef>
            </a:pPr>
            <a:r>
              <a:rPr lang="ar-SA" sz="2800" b="1" dirty="0" smtClean="0">
                <a:solidFill>
                  <a:prstClr val="black"/>
                </a:solidFill>
                <a:latin typeface="Constantia"/>
                <a:cs typeface="AL-Mohanad Bold"/>
              </a:rPr>
              <a:t>- التصرفات الضارة ضررا محضا , يكون الشخص في هذه الحالة عديم الأهلية لا تقبل منه هذه التصرفات ولا يترتب عليها أية أثار قانونية</a:t>
            </a:r>
            <a:endParaRPr lang="en-US" sz="2400" dirty="0" smtClean="0">
              <a:latin typeface="AL-Mohanad Bold"/>
              <a:cs typeface="+mj-cs"/>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b="1" dirty="0" smtClean="0">
                <a:solidFill>
                  <a:srgbClr val="FF0000"/>
                </a:solidFill>
              </a:rPr>
              <a:t>ت </a:t>
            </a:r>
            <a:r>
              <a:rPr lang="ar-SA" sz="3600" b="1" dirty="0" err="1" smtClean="0">
                <a:solidFill>
                  <a:srgbClr val="FF0000"/>
                </a:solidFill>
              </a:rPr>
              <a:t>ت</a:t>
            </a:r>
            <a:r>
              <a:rPr lang="ar-SA" sz="3600" b="1" dirty="0" smtClean="0">
                <a:solidFill>
                  <a:srgbClr val="FF0000"/>
                </a:solidFill>
              </a:rPr>
              <a:t>درج الأهلية بحسب السن</a:t>
            </a:r>
            <a:endParaRPr lang="ar-SA" sz="3600" b="1" dirty="0" smtClean="0">
              <a:solidFill>
                <a:srgbClr val="FF0000"/>
              </a:solidFill>
              <a:cs typeface="AL-Mohanad Bold"/>
            </a:endParaRPr>
          </a:p>
        </p:txBody>
      </p:sp>
      <p:sp>
        <p:nvSpPr>
          <p:cNvPr id="3" name="Content Placeholder 2"/>
          <p:cNvSpPr>
            <a:spLocks noGrp="1"/>
          </p:cNvSpPr>
          <p:nvPr>
            <p:ph idx="1"/>
          </p:nvPr>
        </p:nvSpPr>
        <p:spPr/>
        <p:txBody>
          <a:bodyPr/>
          <a:lstStyle/>
          <a:p>
            <a:pPr marL="0" lvl="0" indent="0" algn="just" rtl="1" eaLnBrk="1" hangingPunct="1">
              <a:spcBef>
                <a:spcPct val="0"/>
              </a:spcBef>
            </a:pPr>
            <a:r>
              <a:rPr lang="ar-SA" sz="2800" b="1" dirty="0" smtClean="0">
                <a:solidFill>
                  <a:prstClr val="black"/>
                </a:solidFill>
                <a:latin typeface="AL-Mohanad"/>
                <a:cs typeface="AL-Mohanad Bold"/>
              </a:rPr>
              <a:t>-</a:t>
            </a:r>
            <a:r>
              <a:rPr lang="ar-SA" sz="2800" b="1" dirty="0" smtClean="0">
                <a:solidFill>
                  <a:prstClr val="black"/>
                </a:solidFill>
                <a:latin typeface="Constantia"/>
              </a:rPr>
              <a:t> التصرفات المالية الدائرة بين النفع والضرر , تكون للقاصر في هذه الحالة أهلية أداء ناقصة فتكون تصرفاته قابلة للإبطال لمصلحته ويزول حق التمسك بالإبطال إذا أجاز القاصر التصرف بعد بلوغه سن الرشد أو إذا صدرت </a:t>
            </a:r>
            <a:r>
              <a:rPr lang="ar-SA" sz="2800" b="1" dirty="0" smtClean="0">
                <a:solidFill>
                  <a:prstClr val="black"/>
                </a:solidFill>
                <a:latin typeface="Constantia"/>
              </a:rPr>
              <a:t>الإجازة</a:t>
            </a:r>
            <a:r>
              <a:rPr lang="ar-SA" sz="2800" b="1" dirty="0" smtClean="0">
                <a:solidFill>
                  <a:prstClr val="black"/>
                </a:solidFill>
                <a:latin typeface="Constantia"/>
              </a:rPr>
              <a:t> </a:t>
            </a:r>
            <a:r>
              <a:rPr lang="ar-SA" sz="2800" b="1" dirty="0" smtClean="0">
                <a:solidFill>
                  <a:prstClr val="black"/>
                </a:solidFill>
                <a:latin typeface="Constantia"/>
              </a:rPr>
              <a:t>من </a:t>
            </a:r>
            <a:r>
              <a:rPr lang="ar-SA" sz="2800" b="1" dirty="0" smtClean="0">
                <a:solidFill>
                  <a:prstClr val="black"/>
                </a:solidFill>
                <a:latin typeface="Constantia"/>
              </a:rPr>
              <a:t>وليه أومن المحكمة . </a:t>
            </a:r>
          </a:p>
          <a:p>
            <a:pPr marL="0" lvl="0" indent="0" algn="just" rtl="1" eaLnBrk="1" hangingPunct="1">
              <a:spcBef>
                <a:spcPct val="0"/>
              </a:spcBef>
            </a:pPr>
            <a:endParaRPr lang="ar-SA" sz="2800" b="1" dirty="0" smtClean="0">
              <a:solidFill>
                <a:prstClr val="black"/>
              </a:solidFill>
              <a:latin typeface="Constantia"/>
              <a:cs typeface="+mn-cs"/>
            </a:endParaRPr>
          </a:p>
          <a:p>
            <a:pPr marL="0" lvl="0" indent="0" algn="just" rtl="1" eaLnBrk="1" hangingPunct="1">
              <a:spcBef>
                <a:spcPct val="0"/>
              </a:spcBef>
            </a:pPr>
            <a:r>
              <a:rPr lang="ar-SA" sz="2800" b="1" dirty="0" smtClean="0">
                <a:solidFill>
                  <a:prstClr val="black"/>
                </a:solidFill>
                <a:latin typeface="Constantia"/>
                <a:cs typeface="AL-Mohanad Bold"/>
              </a:rPr>
              <a:t>ج – البالغ الرشيد ( مرحلة كمال الأهلية ) :</a:t>
            </a:r>
            <a:endParaRPr lang="en-US" sz="2800" b="1" dirty="0" smtClean="0">
              <a:solidFill>
                <a:prstClr val="black"/>
              </a:solidFill>
              <a:latin typeface="Constantia"/>
              <a:cs typeface="AL-Mohanad Bold"/>
            </a:endParaRPr>
          </a:p>
          <a:p>
            <a:pPr marL="0" lvl="0" indent="0" algn="just" rtl="1" eaLnBrk="1" hangingPunct="1">
              <a:spcBef>
                <a:spcPct val="0"/>
              </a:spcBef>
            </a:pPr>
            <a:r>
              <a:rPr lang="ar-SA" sz="2800" b="1" dirty="0" smtClean="0">
                <a:solidFill>
                  <a:prstClr val="black"/>
                </a:solidFill>
                <a:latin typeface="Constantia"/>
                <a:cs typeface="AL-Mohanad Bold"/>
              </a:rPr>
              <a:t>تبدأ هذه المرحلة ببلوغ سن الرشد وهو ثمانية عشر سنة هجرية وفقا لقرار مجلس الشورى رقم 114 الصادر بتاريخ 5-11-1374هـ ، وهي مرحلة كمال الأهلية وتكون تصرفات الشخص فيها صحيحة أيا كان نوعها.</a:t>
            </a:r>
            <a:endParaRPr lang="en-US" sz="2800" b="1" dirty="0" smtClean="0">
              <a:solidFill>
                <a:prstClr val="black"/>
              </a:solidFill>
              <a:latin typeface="Constantia"/>
              <a:cs typeface="AL-Mohanad Bold"/>
            </a:endParaRPr>
          </a:p>
          <a:p>
            <a:pPr marL="0" lvl="0" indent="0" algn="just" rtl="1" eaLnBrk="1" hangingPunct="1">
              <a:spcBef>
                <a:spcPct val="0"/>
              </a:spcBef>
            </a:pPr>
            <a:endParaRPr lang="en-US" sz="2800" b="1" dirty="0" smtClean="0">
              <a:solidFill>
                <a:prstClr val="black"/>
              </a:solidFill>
              <a:latin typeface="Constantia"/>
              <a:cs typeface="+mn-cs"/>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73162"/>
          </a:xfrm>
        </p:spPr>
        <p:txBody>
          <a:bodyPr/>
          <a:lstStyle/>
          <a:p>
            <a:pPr lvl="0" algn="ctr" rtl="1"/>
            <a:r>
              <a:rPr lang="ar-SA" sz="3200" b="1" dirty="0" smtClean="0">
                <a:solidFill>
                  <a:prstClr val="black"/>
                </a:solidFill>
                <a:latin typeface="AL-Mohanad"/>
              </a:rPr>
              <a:t/>
            </a:r>
            <a:br>
              <a:rPr lang="ar-SA" sz="3200" b="1" dirty="0" smtClean="0">
                <a:solidFill>
                  <a:prstClr val="black"/>
                </a:solidFill>
                <a:latin typeface="AL-Mohanad"/>
              </a:rPr>
            </a:br>
            <a:r>
              <a:rPr lang="ar-SA" sz="3200" b="1" dirty="0" smtClean="0">
                <a:solidFill>
                  <a:srgbClr val="FF0000"/>
                </a:solidFill>
                <a:latin typeface="AL-Mohanad"/>
              </a:rPr>
              <a:t>3- عوارض الأهلية : </a:t>
            </a:r>
            <a:r>
              <a:rPr lang="en-US" sz="3200" b="1" dirty="0" smtClean="0">
                <a:solidFill>
                  <a:prstClr val="black"/>
                </a:solidFill>
                <a:latin typeface="AL-Mohanad"/>
              </a:rPr>
              <a:t/>
            </a:r>
            <a:br>
              <a:rPr lang="en-US" sz="3200" b="1" dirty="0" smtClean="0">
                <a:solidFill>
                  <a:prstClr val="black"/>
                </a:solidFill>
                <a:latin typeface="AL-Mohanad"/>
              </a:rPr>
            </a:br>
            <a:r>
              <a:rPr lang="ar-SA" sz="3200" b="1" dirty="0" smtClean="0">
                <a:solidFill>
                  <a:srgbClr val="FF0000"/>
                </a:solidFill>
                <a:cs typeface="AL-Mohanad Bold"/>
              </a:rPr>
              <a:t> </a:t>
            </a:r>
            <a:r>
              <a:rPr lang="en-US" sz="3200" b="1" dirty="0" smtClean="0"/>
              <a:t/>
            </a:r>
            <a:br>
              <a:rPr lang="en-US" sz="3200" b="1" dirty="0" smtClean="0"/>
            </a:br>
            <a:endParaRPr lang="en-US" sz="3200" dirty="0"/>
          </a:p>
        </p:txBody>
      </p:sp>
      <p:sp>
        <p:nvSpPr>
          <p:cNvPr id="3" name="Content Placeholder 2"/>
          <p:cNvSpPr>
            <a:spLocks noGrp="1"/>
          </p:cNvSpPr>
          <p:nvPr>
            <p:ph idx="1"/>
          </p:nvPr>
        </p:nvSpPr>
        <p:spPr>
          <a:xfrm>
            <a:off x="457200" y="1752600"/>
            <a:ext cx="8915400" cy="3992563"/>
          </a:xfrm>
        </p:spPr>
        <p:txBody>
          <a:bodyPr/>
          <a:lstStyle/>
          <a:p>
            <a:pPr marL="0" lvl="0" indent="0" algn="just" rtl="1" eaLnBrk="1" hangingPunct="1">
              <a:spcBef>
                <a:spcPct val="0"/>
              </a:spcBef>
            </a:pPr>
            <a:r>
              <a:rPr lang="ar-SA" sz="2800" b="1" dirty="0" smtClean="0">
                <a:solidFill>
                  <a:prstClr val="black"/>
                </a:solidFill>
                <a:latin typeface="AL-Mohanad"/>
              </a:rPr>
              <a:t>هي أمور تعرض للشخص  فتؤثر على التمييز عنده , فتعدمه أو تنقص منه ، وتبعا لذلك يفقد أهليته تماما أو يكون ناقص الأهلية . وعوارض الأهلية أما عاهات تصيب العقل ، وهي الجنون والعته ، وإما عاهات تفسد التدبير ، وهي السفه والغفلة .</a:t>
            </a:r>
          </a:p>
          <a:p>
            <a:pPr marL="0" indent="0" algn="just" rtl="1" eaLnBrk="1" hangingPunct="1">
              <a:spcBef>
                <a:spcPct val="0"/>
              </a:spcBef>
            </a:pPr>
            <a:r>
              <a:rPr lang="ar-SA" sz="2800" b="1" dirty="0" smtClean="0">
                <a:solidFill>
                  <a:srgbClr val="2D07CF"/>
                </a:solidFill>
              </a:rPr>
              <a:t>أ-الجــــــــــنون :</a:t>
            </a:r>
            <a:endParaRPr lang="en-US" sz="2800" dirty="0" smtClean="0">
              <a:solidFill>
                <a:srgbClr val="2D07CF"/>
              </a:solidFill>
            </a:endParaRPr>
          </a:p>
          <a:p>
            <a:pPr marL="0" lvl="0" indent="0" algn="just" rtl="1" eaLnBrk="1" hangingPunct="1">
              <a:spcBef>
                <a:spcPct val="0"/>
              </a:spcBef>
            </a:pPr>
            <a:r>
              <a:rPr lang="ar-SA" sz="2800" b="1" dirty="0" smtClean="0">
                <a:solidFill>
                  <a:prstClr val="black"/>
                </a:solidFill>
                <a:latin typeface="Constantia"/>
                <a:cs typeface="AL-Mohanad Bold"/>
              </a:rPr>
              <a:t>الجنون آفة تصيب العقل فتذهب </a:t>
            </a:r>
            <a:r>
              <a:rPr lang="ar-SA" sz="2800" b="1" dirty="0" err="1" smtClean="0">
                <a:solidFill>
                  <a:prstClr val="black"/>
                </a:solidFill>
                <a:latin typeface="Constantia"/>
                <a:cs typeface="AL-Mohanad Bold"/>
              </a:rPr>
              <a:t>به</a:t>
            </a:r>
            <a:r>
              <a:rPr lang="ar-SA" sz="2800" b="1" dirty="0" smtClean="0">
                <a:solidFill>
                  <a:prstClr val="black"/>
                </a:solidFill>
                <a:latin typeface="Constantia"/>
                <a:cs typeface="AL-Mohanad Bold"/>
              </a:rPr>
              <a:t> , ويفقد المجنون التمييز , وتبعا لذلك يفقد أهليته , ويأخذ حكم الصبي غير المميز , فتكون كل تصرفاته أيا كان نوعها باطلة بطلانا مطلقا .</a:t>
            </a:r>
            <a:endParaRPr lang="en-US" sz="2800" b="1" dirty="0" smtClean="0">
              <a:solidFill>
                <a:prstClr val="black"/>
              </a:solidFill>
              <a:latin typeface="Constantia"/>
              <a:cs typeface="AL-Mohanad Bold"/>
            </a:endParaRPr>
          </a:p>
          <a:p>
            <a:pPr marL="0" lvl="0" indent="0" algn="just" rtl="1" eaLnBrk="1" hangingPunct="1">
              <a:spcBef>
                <a:spcPct val="0"/>
              </a:spcBef>
            </a:pPr>
            <a:endParaRPr lang="en-US" sz="2800" b="1" dirty="0" smtClean="0">
              <a:solidFill>
                <a:prstClr val="black"/>
              </a:solidFill>
              <a:latin typeface="AL-Mohanad"/>
              <a:cs typeface="+mn-cs"/>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73162"/>
          </a:xfrm>
        </p:spPr>
        <p:txBody>
          <a:bodyPr/>
          <a:lstStyle/>
          <a:p>
            <a:pPr lvl="0" algn="ctr" rtl="1"/>
            <a:r>
              <a:rPr lang="ar-SA" sz="3200" b="1" dirty="0" smtClean="0">
                <a:solidFill>
                  <a:prstClr val="black"/>
                </a:solidFill>
                <a:latin typeface="AL-Mohanad"/>
              </a:rPr>
              <a:t/>
            </a:r>
            <a:br>
              <a:rPr lang="ar-SA" sz="3200" b="1" dirty="0" smtClean="0">
                <a:solidFill>
                  <a:prstClr val="black"/>
                </a:solidFill>
                <a:latin typeface="AL-Mohanad"/>
              </a:rPr>
            </a:br>
            <a:r>
              <a:rPr lang="ar-SA" sz="3200" b="1" dirty="0" smtClean="0">
                <a:solidFill>
                  <a:srgbClr val="FF0000"/>
                </a:solidFill>
                <a:latin typeface="AL-Mohanad"/>
              </a:rPr>
              <a:t>3- عوارض الأهلية : </a:t>
            </a:r>
            <a:r>
              <a:rPr lang="en-US" sz="3200" b="1" dirty="0" smtClean="0">
                <a:solidFill>
                  <a:prstClr val="black"/>
                </a:solidFill>
                <a:latin typeface="AL-Mohanad"/>
              </a:rPr>
              <a:t/>
            </a:r>
            <a:br>
              <a:rPr lang="en-US" sz="3200" b="1" dirty="0" smtClean="0">
                <a:solidFill>
                  <a:prstClr val="black"/>
                </a:solidFill>
                <a:latin typeface="AL-Mohanad"/>
              </a:rPr>
            </a:br>
            <a:r>
              <a:rPr lang="ar-SA" sz="3200" b="1" dirty="0" smtClean="0">
                <a:solidFill>
                  <a:srgbClr val="FF0000"/>
                </a:solidFill>
                <a:cs typeface="AL-Mohanad Bold"/>
              </a:rPr>
              <a:t> </a:t>
            </a:r>
            <a:r>
              <a:rPr lang="en-US" sz="3200" b="1" dirty="0" smtClean="0"/>
              <a:t/>
            </a:r>
            <a:br>
              <a:rPr lang="en-US" sz="3200" b="1" dirty="0" smtClean="0"/>
            </a:br>
            <a:endParaRPr lang="en-US" sz="3200" dirty="0"/>
          </a:p>
        </p:txBody>
      </p:sp>
      <p:sp>
        <p:nvSpPr>
          <p:cNvPr id="3" name="Content Placeholder 2"/>
          <p:cNvSpPr>
            <a:spLocks noGrp="1"/>
          </p:cNvSpPr>
          <p:nvPr>
            <p:ph idx="1"/>
          </p:nvPr>
        </p:nvSpPr>
        <p:spPr>
          <a:xfrm>
            <a:off x="457200" y="1752600"/>
            <a:ext cx="8915400" cy="3992563"/>
          </a:xfrm>
        </p:spPr>
        <p:txBody>
          <a:bodyPr/>
          <a:lstStyle/>
          <a:p>
            <a:pPr marL="0" indent="0" algn="just" rtl="1" eaLnBrk="1" hangingPunct="1">
              <a:spcBef>
                <a:spcPct val="0"/>
              </a:spcBef>
            </a:pPr>
            <a:endParaRPr lang="ar-SA" sz="2800" b="1" dirty="0" smtClean="0">
              <a:solidFill>
                <a:srgbClr val="2D07CF"/>
              </a:solidFill>
            </a:endParaRPr>
          </a:p>
          <a:p>
            <a:pPr marL="0" indent="0" algn="just" rtl="1" eaLnBrk="1" hangingPunct="1">
              <a:spcBef>
                <a:spcPct val="0"/>
              </a:spcBef>
            </a:pPr>
            <a:r>
              <a:rPr lang="ar-SA" sz="2800" b="1" dirty="0" smtClean="0">
                <a:solidFill>
                  <a:srgbClr val="2D07CF"/>
                </a:solidFill>
              </a:rPr>
              <a:t>ب – العــــــــــــــــــــته :</a:t>
            </a:r>
            <a:endParaRPr lang="en-US" sz="2800" b="1" dirty="0" smtClean="0">
              <a:solidFill>
                <a:srgbClr val="2D07CF"/>
              </a:solidFill>
            </a:endParaRPr>
          </a:p>
          <a:p>
            <a:pPr marL="0" indent="0" algn="just" rtl="1" eaLnBrk="1" hangingPunct="1">
              <a:spcBef>
                <a:spcPct val="0"/>
              </a:spcBef>
            </a:pPr>
            <a:r>
              <a:rPr lang="ar-SA" sz="2800" b="1" dirty="0" smtClean="0">
                <a:solidFill>
                  <a:prstClr val="black"/>
                </a:solidFill>
                <a:latin typeface="Constantia"/>
                <a:cs typeface="AL-Mohanad Bold"/>
              </a:rPr>
              <a:t>العته نقص في العقل واختلال وليس زوال العقل كلية كما هو الحال في الجنون ، فالمعتوه هو شخص مختلط الكلام , قليل الفهم ، فاسد التدبير , فالعته لا يعدم التمييز كلية ، وبناء على ذلك يتمتع المعتوه بأهلية ناقصة ويكون حكمه في ذلك حكم الصبي المميز"وهذا هو المعمول به في المملكة .</a:t>
            </a:r>
            <a:endParaRPr lang="en-US" sz="2800" b="1" dirty="0" smtClean="0">
              <a:solidFill>
                <a:prstClr val="black"/>
              </a:solidFill>
              <a:latin typeface="AL-Mohanad"/>
              <a:cs typeface="+mn-cs"/>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73162"/>
          </a:xfrm>
        </p:spPr>
        <p:txBody>
          <a:bodyPr/>
          <a:lstStyle/>
          <a:p>
            <a:pPr lvl="0" algn="ctr" rtl="1"/>
            <a:r>
              <a:rPr lang="ar-SA" sz="3200" b="1" dirty="0" smtClean="0">
                <a:solidFill>
                  <a:prstClr val="black"/>
                </a:solidFill>
                <a:latin typeface="AL-Mohanad"/>
              </a:rPr>
              <a:t/>
            </a:r>
            <a:br>
              <a:rPr lang="ar-SA" sz="3200" b="1" dirty="0" smtClean="0">
                <a:solidFill>
                  <a:prstClr val="black"/>
                </a:solidFill>
                <a:latin typeface="AL-Mohanad"/>
              </a:rPr>
            </a:br>
            <a:r>
              <a:rPr lang="ar-SA" sz="3200" b="1" dirty="0" smtClean="0">
                <a:solidFill>
                  <a:srgbClr val="FF0000"/>
                </a:solidFill>
                <a:latin typeface="AL-Mohanad"/>
              </a:rPr>
              <a:t>3- عوارض الأهلية : </a:t>
            </a:r>
            <a:r>
              <a:rPr lang="en-US" sz="3200" b="1" dirty="0" smtClean="0">
                <a:solidFill>
                  <a:prstClr val="black"/>
                </a:solidFill>
                <a:latin typeface="AL-Mohanad"/>
              </a:rPr>
              <a:t/>
            </a:r>
            <a:br>
              <a:rPr lang="en-US" sz="3200" b="1" dirty="0" smtClean="0">
                <a:solidFill>
                  <a:prstClr val="black"/>
                </a:solidFill>
                <a:latin typeface="AL-Mohanad"/>
              </a:rPr>
            </a:br>
            <a:r>
              <a:rPr lang="ar-SA" sz="3200" b="1" dirty="0" smtClean="0">
                <a:solidFill>
                  <a:srgbClr val="FF0000"/>
                </a:solidFill>
                <a:cs typeface="AL-Mohanad Bold"/>
              </a:rPr>
              <a:t> </a:t>
            </a:r>
            <a:r>
              <a:rPr lang="en-US" sz="3200" b="1" dirty="0" smtClean="0"/>
              <a:t/>
            </a:r>
            <a:br>
              <a:rPr lang="en-US" sz="3200" b="1" dirty="0" smtClean="0"/>
            </a:br>
            <a:endParaRPr lang="en-US" sz="3200" dirty="0"/>
          </a:p>
        </p:txBody>
      </p:sp>
      <p:sp>
        <p:nvSpPr>
          <p:cNvPr id="3" name="Content Placeholder 2"/>
          <p:cNvSpPr>
            <a:spLocks noGrp="1"/>
          </p:cNvSpPr>
          <p:nvPr>
            <p:ph idx="1"/>
          </p:nvPr>
        </p:nvSpPr>
        <p:spPr>
          <a:xfrm>
            <a:off x="457200" y="1752600"/>
            <a:ext cx="8915400" cy="3992563"/>
          </a:xfrm>
        </p:spPr>
        <p:txBody>
          <a:bodyPr/>
          <a:lstStyle/>
          <a:p>
            <a:pPr marL="0" indent="0" algn="just" rtl="1" eaLnBrk="1" hangingPunct="1">
              <a:spcBef>
                <a:spcPct val="0"/>
              </a:spcBef>
            </a:pPr>
            <a:r>
              <a:rPr lang="ar-SA" sz="2800" b="1" dirty="0" smtClean="0">
                <a:solidFill>
                  <a:srgbClr val="2D07CF"/>
                </a:solidFill>
              </a:rPr>
              <a:t>ج – السفه والغفلة :</a:t>
            </a:r>
            <a:endParaRPr lang="en-US" sz="2800" dirty="0" smtClean="0">
              <a:solidFill>
                <a:srgbClr val="2D07CF"/>
              </a:solidFill>
            </a:endParaRPr>
          </a:p>
          <a:p>
            <a:pPr marL="0" indent="0" algn="just" rtl="1" eaLnBrk="1" hangingPunct="1">
              <a:spcBef>
                <a:spcPct val="0"/>
              </a:spcBef>
            </a:pPr>
            <a:r>
              <a:rPr lang="ar-SA" sz="2800" b="1" dirty="0" smtClean="0">
                <a:solidFill>
                  <a:prstClr val="black"/>
                </a:solidFill>
                <a:latin typeface="Constantia"/>
              </a:rPr>
              <a:t>يقصد بالسفه , تبذير المال على غير مقتضى العقل والشرع , أما ذو الغفلة فهو الشخص الذي لا يمكنه التمييز بين التصرفات الرابحة والتصرفات الخاسرة.</a:t>
            </a:r>
          </a:p>
          <a:p>
            <a:pPr marL="0" indent="0" algn="just" rtl="1" eaLnBrk="1" hangingPunct="1">
              <a:spcBef>
                <a:spcPct val="0"/>
              </a:spcBef>
            </a:pPr>
            <a:r>
              <a:rPr lang="ar-SA" sz="2800" b="1" dirty="0" smtClean="0">
                <a:solidFill>
                  <a:prstClr val="black"/>
                </a:solidFill>
                <a:latin typeface="Constantia"/>
                <a:cs typeface="AL-Mohanad Bold"/>
              </a:rPr>
              <a:t>وتعتبر تصرفات كل من السفيه وذي الغفلة كتصرفات ناقص الأهلية الصبي المميز , إذا صدر حكم بالحجر عليه . أما قبل صدور هذا الحكم فتعد تصرفات كل منهما صحيحة وترتب أثارا قانونية , إلا إذا تمت نتيجة تواطؤ وسوء نية قصد به التهرب من حكم الحجر فتأخذ عندئذ حكم التصرفات التي تمت بعد قرار الحجر.</a:t>
            </a:r>
            <a:endParaRPr lang="en-US" sz="2800" b="1" dirty="0" smtClean="0">
              <a:solidFill>
                <a:prstClr val="black"/>
              </a:solidFill>
              <a:latin typeface="AL-Mohanad"/>
              <a:cs typeface="+mn-cs"/>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dirty="0" smtClean="0">
                <a:solidFill>
                  <a:srgbClr val="FF0000"/>
                </a:solidFill>
                <a:cs typeface="AL-Mohanad Bold"/>
              </a:rPr>
              <a:t>ت عوارض الأهلية</a:t>
            </a:r>
            <a:endParaRPr lang="en-US" sz="3200" dirty="0"/>
          </a:p>
        </p:txBody>
      </p:sp>
      <p:sp>
        <p:nvSpPr>
          <p:cNvPr id="3" name="Content Placeholder 2"/>
          <p:cNvSpPr>
            <a:spLocks noGrp="1"/>
          </p:cNvSpPr>
          <p:nvPr>
            <p:ph idx="1"/>
          </p:nvPr>
        </p:nvSpPr>
        <p:spPr>
          <a:xfrm>
            <a:off x="495300" y="1524000"/>
            <a:ext cx="8915400" cy="4602163"/>
          </a:xfrm>
        </p:spPr>
        <p:txBody>
          <a:bodyPr/>
          <a:lstStyle/>
          <a:p>
            <a:pPr marL="0" lvl="0" indent="0" algn="just" rtl="1" eaLnBrk="1" hangingPunct="1">
              <a:spcBef>
                <a:spcPct val="0"/>
              </a:spcBef>
            </a:pPr>
            <a:r>
              <a:rPr lang="ar-SA" sz="2800" b="1" dirty="0" smtClean="0">
                <a:solidFill>
                  <a:prstClr val="black"/>
                </a:solidFill>
                <a:latin typeface="Constantia"/>
              </a:rPr>
              <a:t>الولاية على المال : </a:t>
            </a:r>
            <a:r>
              <a:rPr lang="ar-SA" sz="2800" dirty="0" smtClean="0">
                <a:solidFill>
                  <a:prstClr val="black"/>
                </a:solidFill>
                <a:latin typeface="Constantia"/>
              </a:rPr>
              <a:t> </a:t>
            </a:r>
            <a:r>
              <a:rPr lang="ar-SA" sz="2800" b="1" dirty="0" smtClean="0">
                <a:solidFill>
                  <a:prstClr val="black"/>
                </a:solidFill>
                <a:latin typeface="Constantia"/>
                <a:cs typeface="AL-Mohanad Bold"/>
              </a:rPr>
              <a:t>متى كان الشخص غير رشيد أو بلغ سن الرشد وكان مجنونا أو معتوها أو سفيها أو ذا غفلة , لم يكن كامل الأهلية أو كان فاقدها , يعين عليه ولي . </a:t>
            </a:r>
            <a:endParaRPr lang="en-US" sz="2800" b="1" dirty="0" smtClean="0">
              <a:solidFill>
                <a:prstClr val="black"/>
              </a:solidFill>
              <a:latin typeface="Constantia"/>
              <a:cs typeface="AL-Mohanad Bold"/>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rtl="1" eaLnBrk="1" hangingPunct="1"/>
            <a:r>
              <a:rPr lang="ar-SA" sz="3200" dirty="0" smtClean="0">
                <a:solidFill>
                  <a:srgbClr val="FF0000"/>
                </a:solidFill>
              </a:rPr>
              <a:t>4</a:t>
            </a:r>
            <a:r>
              <a:rPr lang="ar-SA" sz="3200" b="1" dirty="0" smtClean="0">
                <a:solidFill>
                  <a:srgbClr val="FF0000"/>
                </a:solidFill>
              </a:rPr>
              <a:t>- موانع الأهلية :</a:t>
            </a:r>
            <a:endParaRPr lang="en-US" sz="3200" dirty="0">
              <a:solidFill>
                <a:srgbClr val="FF0000"/>
              </a:solidFill>
              <a:cs typeface="AL-Mohanad" pitchFamily="2" charset="-78"/>
            </a:endParaRPr>
          </a:p>
        </p:txBody>
      </p:sp>
      <p:sp>
        <p:nvSpPr>
          <p:cNvPr id="3" name="Content Placeholder 2"/>
          <p:cNvSpPr>
            <a:spLocks noGrp="1"/>
          </p:cNvSpPr>
          <p:nvPr>
            <p:ph idx="1"/>
          </p:nvPr>
        </p:nvSpPr>
        <p:spPr>
          <a:xfrm>
            <a:off x="495300" y="1524000"/>
            <a:ext cx="8915400" cy="4602163"/>
          </a:xfrm>
        </p:spPr>
        <p:txBody>
          <a:bodyPr/>
          <a:lstStyle/>
          <a:p>
            <a:pPr marL="0" lvl="0" indent="0" algn="just" rtl="1" eaLnBrk="1" hangingPunct="1">
              <a:spcBef>
                <a:spcPct val="0"/>
              </a:spcBef>
            </a:pPr>
            <a:r>
              <a:rPr lang="ar-SA" sz="2800" b="1" dirty="0" smtClean="0">
                <a:solidFill>
                  <a:prstClr val="black"/>
                </a:solidFill>
                <a:latin typeface="Constantia"/>
                <a:cs typeface="AL-Mohanad Bold"/>
              </a:rPr>
              <a:t>هي ظروف خارجة عن الشخص تؤدي إلى الحيلولة بينه وبين مباشرة التصرفات القانونية بالرغم من بلوغه سن الرشد عاقلا .فيقوم القانون بتعيين من يتولى مباشرة هذه التصرفات نيابة عنه، أو يساعده في ذلك متى ظلت هذه الظروف قائمة. </a:t>
            </a:r>
            <a:endParaRPr lang="en-US" sz="2800" b="1" dirty="0" smtClean="0">
              <a:solidFill>
                <a:prstClr val="black"/>
              </a:solidFill>
              <a:latin typeface="Constantia"/>
              <a:cs typeface="AL-Mohanad Bold"/>
            </a:endParaRPr>
          </a:p>
          <a:p>
            <a:pPr marL="0" lvl="0" indent="0" algn="just" rtl="1" eaLnBrk="1" hangingPunct="1">
              <a:spcBef>
                <a:spcPct val="0"/>
              </a:spcBef>
            </a:pPr>
            <a:r>
              <a:rPr lang="ar-SA" sz="2800" b="1" dirty="0" smtClean="0">
                <a:solidFill>
                  <a:prstClr val="black"/>
                </a:solidFill>
                <a:latin typeface="Constantia"/>
              </a:rPr>
              <a:t>تختلف موانع الأهلية عن عوارض الأهلية .</a:t>
            </a:r>
            <a:endParaRPr lang="en-US" sz="2800" b="1" dirty="0" smtClean="0">
              <a:solidFill>
                <a:prstClr val="black"/>
              </a:solidFill>
              <a:latin typeface="Constantia"/>
              <a:cs typeface="+mn-cs"/>
            </a:endParaRPr>
          </a:p>
          <a:p>
            <a:pPr marL="0" lvl="0" indent="0" algn="just" rtl="1" eaLnBrk="1" hangingPunct="1">
              <a:spcBef>
                <a:spcPct val="0"/>
              </a:spcBef>
            </a:pPr>
            <a:r>
              <a:rPr lang="ar-SA" sz="2800" b="1" dirty="0" smtClean="0">
                <a:solidFill>
                  <a:prstClr val="black"/>
                </a:solidFill>
                <a:latin typeface="Constantia"/>
              </a:rPr>
              <a:t>وموانع الأهلية ثلاثة ، مانع مادي وهو الغيبة ومانع قانوني أو نظامي كالحكم بعقوبة مقيدة للحرية، ومانع طبيعي كما هو الحال عند إصابة الشخص بعاهة مزدوجة أو عجز جسماني شديد .</a:t>
            </a:r>
            <a:endParaRPr lang="en-US" sz="2800" b="1" dirty="0" smtClean="0">
              <a:solidFill>
                <a:prstClr val="black"/>
              </a:solidFill>
              <a:latin typeface="Constantia"/>
              <a:cs typeface="+mn-cs"/>
            </a:endParaRPr>
          </a:p>
          <a:p>
            <a:pPr marL="0" lvl="0" indent="0" algn="just" rtl="1" eaLnBrk="1" hangingPunct="1">
              <a:spcBef>
                <a:spcPct val="0"/>
              </a:spcBef>
            </a:pPr>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rtl="1" eaLnBrk="1" hangingPunct="1"/>
            <a:r>
              <a:rPr lang="ar-SA" sz="3200" dirty="0" smtClean="0">
                <a:solidFill>
                  <a:srgbClr val="FF0000"/>
                </a:solidFill>
              </a:rPr>
              <a:t>ت </a:t>
            </a:r>
            <a:r>
              <a:rPr lang="ar-SA" sz="3200" b="1" dirty="0" smtClean="0">
                <a:solidFill>
                  <a:srgbClr val="FF0000"/>
                </a:solidFill>
              </a:rPr>
              <a:t> موانع الأهلية :</a:t>
            </a:r>
            <a:endParaRPr lang="en-US" sz="3200" dirty="0">
              <a:solidFill>
                <a:srgbClr val="FF0000"/>
              </a:solidFill>
              <a:cs typeface="AL-Mohanad" pitchFamily="2" charset="-78"/>
            </a:endParaRPr>
          </a:p>
        </p:txBody>
      </p:sp>
      <p:sp>
        <p:nvSpPr>
          <p:cNvPr id="3" name="Content Placeholder 2"/>
          <p:cNvSpPr>
            <a:spLocks noGrp="1"/>
          </p:cNvSpPr>
          <p:nvPr>
            <p:ph idx="1"/>
          </p:nvPr>
        </p:nvSpPr>
        <p:spPr>
          <a:xfrm>
            <a:off x="495300" y="1524000"/>
            <a:ext cx="8915400" cy="4602163"/>
          </a:xfrm>
        </p:spPr>
        <p:txBody>
          <a:bodyPr/>
          <a:lstStyle/>
          <a:p>
            <a:pPr marL="0" indent="0" algn="just" rtl="1" eaLnBrk="1" hangingPunct="1">
              <a:spcBef>
                <a:spcPct val="0"/>
              </a:spcBef>
            </a:pPr>
            <a:r>
              <a:rPr lang="ar-SA" sz="2800" b="1" dirty="0" smtClean="0">
                <a:solidFill>
                  <a:srgbClr val="2D07CF"/>
                </a:solidFill>
              </a:rPr>
              <a:t>-المانع المادي ( الغيبة ) :</a:t>
            </a:r>
            <a:endParaRPr lang="en-US" sz="2800" dirty="0" smtClean="0">
              <a:solidFill>
                <a:srgbClr val="2D07CF"/>
              </a:solidFill>
            </a:endParaRPr>
          </a:p>
          <a:p>
            <a:pPr marL="0" lvl="0" indent="0" algn="just" rtl="1" eaLnBrk="1" hangingPunct="1">
              <a:spcBef>
                <a:spcPct val="0"/>
              </a:spcBef>
            </a:pPr>
            <a:r>
              <a:rPr lang="ar-SA" sz="2800" b="1" dirty="0" smtClean="0">
                <a:solidFill>
                  <a:prstClr val="black"/>
                </a:solidFill>
                <a:latin typeface="Constantia"/>
              </a:rPr>
              <a:t>الغائب  هو الشخص الذي ترك وطنه وماله راضيا أو مرغما وحالت ظروف قاهرة دون إمكانية إدارة شئونه بنفسه بحيث ترتب على ذلك تعطيل مصالحه ومصالح غيره المرتبطة </a:t>
            </a:r>
            <a:r>
              <a:rPr lang="ar-SA" sz="2800" b="1" dirty="0" err="1" smtClean="0">
                <a:solidFill>
                  <a:prstClr val="black"/>
                </a:solidFill>
                <a:latin typeface="Constantia"/>
              </a:rPr>
              <a:t>بها</a:t>
            </a:r>
            <a:r>
              <a:rPr lang="ar-SA" sz="2800" b="1" dirty="0" smtClean="0">
                <a:solidFill>
                  <a:prstClr val="black"/>
                </a:solidFill>
                <a:latin typeface="Constantia"/>
              </a:rPr>
              <a:t>.</a:t>
            </a:r>
          </a:p>
          <a:p>
            <a:pPr marL="0" lvl="0" indent="0" algn="just" rtl="1" eaLnBrk="1" hangingPunct="1">
              <a:spcBef>
                <a:spcPct val="0"/>
              </a:spcBef>
            </a:pPr>
            <a:r>
              <a:rPr lang="ar-SA" sz="2800" b="1" dirty="0" smtClean="0">
                <a:solidFill>
                  <a:prstClr val="black"/>
                </a:solidFill>
                <a:latin typeface="Constantia"/>
              </a:rPr>
              <a:t>والغائب رغم كمال أهليته لا  يستطيع مباشرة إدارة أمواله بنفسه أو إجراء التصرفات القانونية عليها لأنه بعيد عنها . وفي مثل هذه الظروف قد تقتضي ظروف الغائب تعيين نائب عنه , فإذا كان قد عينه ، يبقي وإلا قامت المحكمة بتعيين نائب عنه .</a:t>
            </a:r>
            <a:endParaRPr lang="en-US" sz="2800" b="1" dirty="0" smtClean="0">
              <a:solidFill>
                <a:prstClr val="black"/>
              </a:solidFill>
              <a:latin typeface="Constantia"/>
              <a:cs typeface="AL-Mohanad Bold" pitchFamily="2" charset="-78"/>
            </a:endParaRPr>
          </a:p>
          <a:p>
            <a:pPr marL="0" lvl="0" indent="0" algn="just" rtl="1" eaLnBrk="1" hangingPunct="1">
              <a:spcBef>
                <a:spcPct val="0"/>
              </a:spcBef>
            </a:pPr>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rtl="1" eaLnBrk="1" hangingPunct="1"/>
            <a:r>
              <a:rPr lang="ar-SA" sz="3200" dirty="0" smtClean="0">
                <a:solidFill>
                  <a:srgbClr val="FF0000"/>
                </a:solidFill>
              </a:rPr>
              <a:t>ت</a:t>
            </a:r>
            <a:r>
              <a:rPr lang="ar-SA" sz="3200" b="1" dirty="0" smtClean="0">
                <a:solidFill>
                  <a:srgbClr val="FF0000"/>
                </a:solidFill>
              </a:rPr>
              <a:t> موانع الأهلية :</a:t>
            </a:r>
            <a:endParaRPr lang="en-US" sz="3200" dirty="0">
              <a:solidFill>
                <a:srgbClr val="FF0000"/>
              </a:solidFill>
              <a:cs typeface="AL-Mohanad" pitchFamily="2" charset="-78"/>
            </a:endParaRPr>
          </a:p>
        </p:txBody>
      </p:sp>
      <p:sp>
        <p:nvSpPr>
          <p:cNvPr id="3" name="Content Placeholder 2"/>
          <p:cNvSpPr>
            <a:spLocks noGrp="1"/>
          </p:cNvSpPr>
          <p:nvPr>
            <p:ph idx="1"/>
          </p:nvPr>
        </p:nvSpPr>
        <p:spPr>
          <a:xfrm>
            <a:off x="495300" y="1524000"/>
            <a:ext cx="8915400" cy="4602163"/>
          </a:xfrm>
        </p:spPr>
        <p:txBody>
          <a:bodyPr/>
          <a:lstStyle/>
          <a:p>
            <a:pPr marL="0" lvl="0" indent="0" algn="just" rtl="1" eaLnBrk="1" hangingPunct="1">
              <a:spcBef>
                <a:spcPct val="0"/>
              </a:spcBef>
              <a:buFontTx/>
              <a:buChar char="-"/>
            </a:pPr>
            <a:r>
              <a:rPr lang="ar-SA" b="1" dirty="0" smtClean="0">
                <a:solidFill>
                  <a:prstClr val="black"/>
                </a:solidFill>
                <a:latin typeface="Constantia"/>
              </a:rPr>
              <a:t>المانع القانوني / النظامي ( الحكم بعقوبة سالبة للحرية ) </a:t>
            </a:r>
          </a:p>
          <a:p>
            <a:pPr marL="0" indent="0" algn="just" rtl="1" eaLnBrk="1" hangingPunct="1">
              <a:spcBef>
                <a:spcPct val="0"/>
              </a:spcBef>
            </a:pPr>
            <a:r>
              <a:rPr lang="ar-SA" sz="2800" b="1" dirty="0" smtClean="0"/>
              <a:t>– مانع طبيعي ( العاهات الجسمانية والعجز الجسماني الشديد ) :</a:t>
            </a:r>
            <a:endParaRPr lang="en-US" sz="2800" dirty="0" smtClean="0"/>
          </a:p>
          <a:p>
            <a:pPr marL="0" lvl="0" indent="0" algn="just" rtl="1" eaLnBrk="1" hangingPunct="1">
              <a:spcBef>
                <a:spcPct val="0"/>
              </a:spcBef>
            </a:pPr>
            <a:r>
              <a:rPr lang="ar-SA" sz="2800" b="1" dirty="0" smtClean="0">
                <a:solidFill>
                  <a:prstClr val="black"/>
                </a:solidFill>
                <a:latin typeface="Constantia"/>
                <a:cs typeface="AL-Mohanad Bold" pitchFamily="2" charset="-78"/>
              </a:rPr>
              <a:t>قد يصاب الشخص بعاهة أو عجز جسماني شديد لا يؤثر في تمييزه أو أهليته وإنما يؤدي إلي عجزه عن القيام بمباشرة التصرفات القانونية بمفرده كأن يكون أصم وأبكم ،وأبكم وأعمي ،وأصم وأعمي ،ففي هذه الحالة لا يستطيع الشخص أن يعبر عن إرادته بمفرده ،فيجوز للمحكمة أن تعين له مساعدا قضائيا يعاونه في إبرام التصرفات القانونية.</a:t>
            </a:r>
            <a:endParaRPr lang="en-US" sz="2800" b="1" dirty="0" smtClean="0">
              <a:solidFill>
                <a:prstClr val="black"/>
              </a:solidFill>
              <a:latin typeface="Constantia"/>
              <a:cs typeface="AL-Mohanad Bold" pitchFamily="2" charset="-78"/>
            </a:endParaRPr>
          </a:p>
          <a:p>
            <a:pPr marL="0" lvl="0" indent="0" algn="just" rtl="1" eaLnBrk="1" hangingPunct="1">
              <a:spcBef>
                <a:spcPct val="0"/>
              </a:spcBef>
            </a:pPr>
            <a:r>
              <a:rPr lang="ar-SA" sz="2800" b="1" dirty="0" smtClean="0">
                <a:solidFill>
                  <a:prstClr val="black"/>
                </a:solidFill>
                <a:latin typeface="AL-Mohanad"/>
                <a:cs typeface="AL-Mohanad Bold"/>
              </a:rPr>
              <a:t>ومتى تم تعيين مساعد قضائي فلا يجوز عندئذ للمساعد ولا من تقررت مساعدته الانفراد بالتصرف , ويكون تصرف أي منهما منفردا قابلا للإبطال لمصلحة ذي العاهتين.</a:t>
            </a:r>
            <a:endParaRPr lang="en-US" sz="2800" b="1" dirty="0" smtClean="0">
              <a:solidFill>
                <a:prstClr val="black"/>
              </a:solidFill>
              <a:latin typeface="AL-Mohanad"/>
              <a:cs typeface="AL-Mohanad Bold"/>
            </a:endParaRPr>
          </a:p>
          <a:p>
            <a:pPr marL="0" lvl="0" indent="0" algn="just" rtl="1" eaLnBrk="1" hangingPunct="1">
              <a:spcBef>
                <a:spcPct val="0"/>
              </a:spcBef>
              <a:buFontTx/>
              <a:buChar char="-"/>
            </a:pPr>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rtl="1" eaLnBrk="1" hangingPunct="1"/>
            <a:r>
              <a:rPr lang="ar-SA" sz="3200" dirty="0" smtClean="0">
                <a:solidFill>
                  <a:srgbClr val="FF0000"/>
                </a:solidFill>
              </a:rPr>
              <a:t>الأهلية</a:t>
            </a:r>
            <a:endParaRPr lang="en-US" sz="3200" dirty="0">
              <a:solidFill>
                <a:srgbClr val="FF0000"/>
              </a:solidFill>
              <a:cs typeface="AL-Mohanad" pitchFamily="2" charset="-78"/>
            </a:endParaRPr>
          </a:p>
        </p:txBody>
      </p:sp>
      <p:sp>
        <p:nvSpPr>
          <p:cNvPr id="3" name="Content Placeholder 2"/>
          <p:cNvSpPr>
            <a:spLocks noGrp="1"/>
          </p:cNvSpPr>
          <p:nvPr>
            <p:ph idx="1"/>
          </p:nvPr>
        </p:nvSpPr>
        <p:spPr>
          <a:xfrm>
            <a:off x="495300" y="1524000"/>
            <a:ext cx="8915400" cy="4602163"/>
          </a:xfrm>
        </p:spPr>
        <p:txBody>
          <a:bodyPr/>
          <a:lstStyle/>
          <a:p>
            <a:pPr marL="0" indent="0" algn="ctr" rtl="1" eaLnBrk="1" hangingPunct="1">
              <a:spcBef>
                <a:spcPct val="0"/>
              </a:spcBef>
            </a:pPr>
            <a:endParaRPr lang="ar-SA" sz="2800" b="1" dirty="0" smtClean="0">
              <a:solidFill>
                <a:srgbClr val="FF0000"/>
              </a:solidFill>
            </a:endParaRPr>
          </a:p>
          <a:p>
            <a:pPr marL="0" indent="0" algn="ctr" rtl="1" eaLnBrk="1" hangingPunct="1">
              <a:spcBef>
                <a:spcPct val="0"/>
              </a:spcBef>
            </a:pPr>
            <a:endParaRPr lang="ar-SA" sz="2800" b="1" dirty="0" smtClean="0">
              <a:solidFill>
                <a:srgbClr val="FF0000"/>
              </a:solidFill>
            </a:endParaRPr>
          </a:p>
          <a:p>
            <a:pPr marL="0" indent="0" algn="ctr" rtl="1" eaLnBrk="1" hangingPunct="1">
              <a:spcBef>
                <a:spcPct val="0"/>
              </a:spcBef>
            </a:pPr>
            <a:r>
              <a:rPr lang="ar-SA" sz="2800" b="1" dirty="0" smtClean="0">
                <a:solidFill>
                  <a:srgbClr val="FF0000"/>
                </a:solidFill>
              </a:rPr>
              <a:t>5- أحكام الأهلية متعلقة بالنظام العام </a:t>
            </a:r>
          </a:p>
          <a:p>
            <a:pPr marL="0" lvl="1" indent="0" algn="ctr" rtl="1" eaLnBrk="1" hangingPunct="1">
              <a:spcBef>
                <a:spcPct val="0"/>
              </a:spcBef>
            </a:pPr>
            <a:r>
              <a:rPr lang="ar-SA" b="1" dirty="0" smtClean="0">
                <a:solidFill>
                  <a:srgbClr val="2D07CF"/>
                </a:solidFill>
                <a:cs typeface="AL-Mohanad Bold"/>
              </a:rPr>
              <a:t>تتعلق أحكام الأهلية بالنظام العام , فلا يجوز الاتفاق على مخالفتها . </a:t>
            </a:r>
            <a:endParaRPr lang="en-US" b="1" dirty="0" smtClean="0">
              <a:solidFill>
                <a:srgbClr val="2D07CF"/>
              </a:solidFill>
              <a:cs typeface="AL-Mohanad Bold"/>
            </a:endParaRPr>
          </a:p>
          <a:p>
            <a:pPr marL="0" indent="0" algn="ctr" rtl="1" eaLnBrk="1" hangingPunct="1">
              <a:spcBef>
                <a:spcPct val="0"/>
              </a:spcBef>
            </a:pPr>
            <a:endParaRPr lang="en-US" sz="2800" dirty="0" smtClean="0">
              <a:solidFill>
                <a:srgbClr val="FF0000"/>
              </a:solidFill>
            </a:endParaRPr>
          </a:p>
          <a:p>
            <a:pPr marL="0" lvl="0" indent="0" algn="just" rtl="1" eaLnBrk="1" hangingPunct="1">
              <a:spcBef>
                <a:spcPct val="0"/>
              </a:spcBef>
            </a:pPr>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smtClean="0">
                <a:solidFill>
                  <a:srgbClr val="2D07CF"/>
                </a:solidFill>
              </a:rPr>
              <a:t>الفرع الثاني:الذمة </a:t>
            </a:r>
            <a:r>
              <a:rPr lang="ar-SA" sz="3200" b="1" dirty="0" smtClean="0">
                <a:solidFill>
                  <a:srgbClr val="2D07CF"/>
                </a:solidFill>
              </a:rPr>
              <a:t>المالية</a:t>
            </a:r>
            <a:endParaRPr lang="en-US" sz="3200" dirty="0">
              <a:solidFill>
                <a:srgbClr val="2D07CF"/>
              </a:solidFill>
            </a:endParaRPr>
          </a:p>
        </p:txBody>
      </p:sp>
      <p:sp>
        <p:nvSpPr>
          <p:cNvPr id="3" name="Content Placeholder 2"/>
          <p:cNvSpPr>
            <a:spLocks noGrp="1"/>
          </p:cNvSpPr>
          <p:nvPr>
            <p:ph idx="1"/>
          </p:nvPr>
        </p:nvSpPr>
        <p:spPr>
          <a:xfrm>
            <a:off x="495300" y="1524000"/>
            <a:ext cx="8915400" cy="4602163"/>
          </a:xfrm>
        </p:spPr>
        <p:txBody>
          <a:bodyPr/>
          <a:lstStyle/>
          <a:p>
            <a:pPr marL="0" lvl="0" indent="0" algn="just" rtl="1" eaLnBrk="1" hangingPunct="1">
              <a:spcBef>
                <a:spcPct val="0"/>
              </a:spcBef>
            </a:pPr>
            <a:endParaRPr lang="ar-SA" sz="2800" b="1" dirty="0" smtClean="0">
              <a:solidFill>
                <a:prstClr val="black"/>
              </a:solidFill>
              <a:latin typeface="Constantia"/>
              <a:cs typeface="AL-Mohanad Bold"/>
            </a:endParaRPr>
          </a:p>
          <a:p>
            <a:pPr marL="0" lvl="0" indent="0" algn="just" rtl="1" eaLnBrk="1" hangingPunct="1">
              <a:spcBef>
                <a:spcPct val="0"/>
              </a:spcBef>
            </a:pPr>
            <a:r>
              <a:rPr lang="ar-SA" sz="2800" b="1" dirty="0" smtClean="0">
                <a:solidFill>
                  <a:prstClr val="black"/>
                </a:solidFill>
                <a:latin typeface="Constantia"/>
                <a:cs typeface="AL-Mohanad Bold"/>
              </a:rPr>
              <a:t>الذمة المالية هي مجموع ما للشخص من حقوق وما عليه من التزامات . والفرض أن تكون هذه الحقوق والالتزامات ذات طبيعة مالية . وللذمة جانبان : </a:t>
            </a:r>
            <a:r>
              <a:rPr lang="ar-SA" sz="2800" b="1" dirty="0" smtClean="0">
                <a:solidFill>
                  <a:srgbClr val="FF0000"/>
                </a:solidFill>
                <a:latin typeface="Constantia"/>
                <a:cs typeface="AL-Mohanad Bold"/>
              </a:rPr>
              <a:t>جانب ايجابي </a:t>
            </a:r>
            <a:r>
              <a:rPr lang="ar-SA" sz="2800" b="1" dirty="0" smtClean="0">
                <a:solidFill>
                  <a:prstClr val="black"/>
                </a:solidFill>
                <a:latin typeface="Constantia"/>
                <a:cs typeface="AL-Mohanad Bold"/>
              </a:rPr>
              <a:t>، يشمل الحقوق الشخصية ، والحقوق العينية والحقوق المعنوية في ناحيتها المالية ، وحقوق الأسرة ذات الطابع  المالي ، كالنفقة والميراث </a:t>
            </a:r>
            <a:r>
              <a:rPr lang="ar-SA" sz="2800" b="1" dirty="0" smtClean="0">
                <a:solidFill>
                  <a:srgbClr val="FF0000"/>
                </a:solidFill>
                <a:latin typeface="Constantia"/>
                <a:cs typeface="AL-Mohanad Bold"/>
              </a:rPr>
              <a:t>وجانب سلبي </a:t>
            </a:r>
            <a:r>
              <a:rPr lang="ar-SA" sz="2800" b="1" dirty="0" smtClean="0">
                <a:solidFill>
                  <a:prstClr val="black"/>
                </a:solidFill>
                <a:latin typeface="Constantia"/>
                <a:cs typeface="AL-Mohanad Bold"/>
              </a:rPr>
              <a:t>يتضمن الالتزامات الشخصية والتكاليف العينية التي تكون للغير على عين مملوكة للشخص .</a:t>
            </a:r>
            <a:endParaRPr lang="en-US" sz="2800" b="1" dirty="0" smtClean="0">
              <a:solidFill>
                <a:prstClr val="black"/>
              </a:solidFill>
              <a:latin typeface="Constantia"/>
              <a:cs typeface="AL-Mohanad Bold"/>
            </a:endParaRPr>
          </a:p>
          <a:p>
            <a:pPr rtl="1"/>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1949</TotalTime>
  <Words>1177</Words>
  <Application>Microsoft Office PowerPoint</Application>
  <PresentationFormat>A4 Paper (210x297 mm)‎</PresentationFormat>
  <Paragraphs>104</Paragraphs>
  <Slides>18</Slides>
  <Notes>0</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Office Theme</vt:lpstr>
      <vt:lpstr>الشريحة 1</vt:lpstr>
      <vt:lpstr>الشريحة 2</vt:lpstr>
      <vt:lpstr>الفرع الأول: الأهلية</vt:lpstr>
      <vt:lpstr>ت الأهلية</vt:lpstr>
      <vt:lpstr> مدة   ت الأهلية  </vt:lpstr>
      <vt:lpstr> ت الأهلية</vt:lpstr>
      <vt:lpstr>ت تدرج الأهلية بحسب السن  </vt:lpstr>
      <vt:lpstr>ت تدرج الأهلية بحسب السن</vt:lpstr>
      <vt:lpstr> 3- عوارض الأهلية :    </vt:lpstr>
      <vt:lpstr> 3- عوارض الأهلية :    </vt:lpstr>
      <vt:lpstr> 3- عوارض الأهلية :    </vt:lpstr>
      <vt:lpstr>ت عوارض الأهلية</vt:lpstr>
      <vt:lpstr>4- موانع الأهلية :</vt:lpstr>
      <vt:lpstr>ت  موانع الأهلية :</vt:lpstr>
      <vt:lpstr>ت موانع الأهلية :</vt:lpstr>
      <vt:lpstr>الأهلية</vt:lpstr>
      <vt:lpstr>الفرع الثاني:الذمة المالية</vt:lpstr>
      <vt:lpstr>الشريحة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kahmed</cp:lastModifiedBy>
  <cp:revision>172</cp:revision>
  <dcterms:created xsi:type="dcterms:W3CDTF">2009-10-14T19:14:34Z</dcterms:created>
  <dcterms:modified xsi:type="dcterms:W3CDTF">2012-11-11T09:53:32Z</dcterms:modified>
</cp:coreProperties>
</file>