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303" r:id="rId2"/>
    <p:sldId id="257" r:id="rId3"/>
    <p:sldId id="309" r:id="rId4"/>
    <p:sldId id="312" r:id="rId5"/>
    <p:sldId id="320" r:id="rId6"/>
    <p:sldId id="319" r:id="rId7"/>
    <p:sldId id="321" r:id="rId8"/>
    <p:sldId id="322" r:id="rId9"/>
    <p:sldId id="306" r:id="rId10"/>
    <p:sldId id="313" r:id="rId11"/>
    <p:sldId id="310"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64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29/12/1433</a:t>
            </a:fld>
            <a:endParaRPr lang="ar-SA" dirty="0"/>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11/13/2012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 عبد الحميد</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chemeClr val="tx1"/>
                </a:solidFill>
                <a:latin typeface="AL-Mohanad Bold"/>
                <a:cs typeface="ae_AlMateen" pitchFamily="2" charset="-78"/>
              </a:rPr>
              <a:t>المحاضرة</a:t>
            </a:r>
            <a:r>
              <a:rPr lang="ar-EG" b="1" dirty="0" smtClean="0">
                <a:solidFill>
                  <a:schemeClr val="tx1"/>
                </a:solidFill>
                <a:latin typeface="AL-Mohanad Bold"/>
                <a:cs typeface="Arial" pitchFamily="34" charset="0"/>
              </a:rPr>
              <a:t> </a:t>
            </a:r>
            <a:r>
              <a:rPr lang="ar-SA" b="1" spc="-150" dirty="0" smtClean="0">
                <a:solidFill>
                  <a:schemeClr val="tx1"/>
                </a:solidFill>
                <a:latin typeface="AL-Mohanad Bold"/>
                <a:cs typeface="ae_AlMateen" pitchFamily="2" charset="-78"/>
              </a:rPr>
              <a:t>الثالثة عشر</a:t>
            </a:r>
            <a:endParaRPr lang="en-US" b="1" spc="-150" dirty="0">
              <a:solidFill>
                <a:schemeClr val="tx1"/>
              </a:solidFill>
              <a:latin typeface="AL-Mohanad Bold"/>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Bef>
                <a:spcPts val="0"/>
              </a:spcBef>
              <a:spcAft>
                <a:spcPts val="0"/>
              </a:spcAft>
              <a:defRPr/>
            </a:pPr>
            <a:r>
              <a:rPr lang="ar-SA" b="1" dirty="0" smtClean="0">
                <a:solidFill>
                  <a:prstClr val="black"/>
                </a:solidFill>
                <a:latin typeface="Constantia"/>
              </a:rPr>
              <a:t>الشخص الاعتباري</a:t>
            </a:r>
            <a:endParaRPr lang="en-US" sz="4800"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b="1" dirty="0" smtClean="0">
                <a:solidFill>
                  <a:prstClr val="black"/>
                </a:solidFill>
                <a:latin typeface="Constantia"/>
                <a:ea typeface="+mn-ea"/>
              </a:rPr>
              <a:t>الشخص الاعتباري</a:t>
            </a:r>
            <a:endParaRPr lang="en-US" sz="3200" b="1" dirty="0" smtClean="0">
              <a:solidFill>
                <a:srgbClr val="FF0000"/>
              </a:solidFill>
              <a:latin typeface="Constantia"/>
              <a:cs typeface="AL-Mohanad Bold"/>
            </a:endParaRPr>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Constantia"/>
              </a:rPr>
              <a:t>- لا تقتصر الشخصية القانونية على الأشخاص الطبيعيين فقط ولكنها تمتد أيضا إلى غيرهم من تجمعات الأشخاص وتجمعات الأموال التي تنشأ بهدف تحقيق غرض معين .</a:t>
            </a:r>
          </a:p>
          <a:p>
            <a:pPr marL="0" lvl="0" indent="0" algn="just" rtl="1" eaLnBrk="1" hangingPunct="1">
              <a:spcBef>
                <a:spcPct val="0"/>
              </a:spcBef>
            </a:pPr>
            <a:r>
              <a:rPr lang="ar-SA" sz="2800" b="1" dirty="0" smtClean="0">
                <a:solidFill>
                  <a:prstClr val="black"/>
                </a:solidFill>
                <a:latin typeface="Constantia"/>
              </a:rPr>
              <a:t>- فالشخص المعنوي أو الاعتباري، هو جماعة من الأشخاص أو مجموعة من الأموال ، تهدف إلى تحقيق غرض معين ، ويعترف لها القانون بالشخصية القانونية بالقدر اللازم لتحقيق غرضها.</a:t>
            </a:r>
          </a:p>
          <a:p>
            <a:pPr marL="0" lvl="0" indent="0" algn="just" rtl="1" eaLnBrk="1" hangingPunct="1">
              <a:spcBef>
                <a:spcPct val="0"/>
              </a:spcBef>
              <a:buFontTx/>
              <a:buChar char="-"/>
            </a:pPr>
            <a:r>
              <a:rPr lang="ar-SA" sz="2800" b="1" dirty="0" smtClean="0">
                <a:solidFill>
                  <a:prstClr val="black"/>
                </a:solidFill>
                <a:latin typeface="Constantia"/>
              </a:rPr>
              <a:t>أهمية فكرة الشخص الاعتباري</a:t>
            </a:r>
          </a:p>
          <a:p>
            <a:pPr marL="0" lvl="0" indent="0" algn="just" rtl="1" eaLnBrk="1" hangingPunct="1">
              <a:spcBef>
                <a:spcPct val="0"/>
              </a:spcBef>
            </a:pPr>
            <a:r>
              <a:rPr lang="ar-SA" sz="2800" b="1" dirty="0" smtClean="0">
                <a:solidFill>
                  <a:prstClr val="black"/>
                </a:solidFill>
                <a:latin typeface="Constantia"/>
              </a:rPr>
              <a:t>- تنقسم الأشخاص الاعتبارية إلى أشخاص عامة وأشخاص خاصة .</a:t>
            </a:r>
            <a:endParaRPr lang="en-US" sz="2800" b="1" dirty="0" smtClean="0">
              <a:solidFill>
                <a:prstClr val="black"/>
              </a:solidFill>
              <a:latin typeface="Constantia"/>
              <a:cs typeface="+mn-cs"/>
            </a:endParaRPr>
          </a:p>
          <a:p>
            <a:pPr marL="0" lvl="0" indent="0" algn="just" rtl="1" eaLnBrk="1" hangingPunct="1">
              <a:spcBef>
                <a:spcPct val="0"/>
              </a:spcBef>
              <a:buFontTx/>
              <a:buChar char="-"/>
            </a:pP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 </a:t>
            </a: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200" b="1" dirty="0" smtClean="0">
                <a:solidFill>
                  <a:prstClr val="black"/>
                </a:solidFill>
                <a:latin typeface="Constantia"/>
                <a:ea typeface="+mn-ea"/>
              </a:rPr>
              <a:t>المطلب الأول :مدة الشخصية الاعتبارية</a:t>
            </a:r>
            <a:endParaRPr lang="en-US" sz="4000" dirty="0"/>
          </a:p>
        </p:txBody>
      </p:sp>
      <p:sp>
        <p:nvSpPr>
          <p:cNvPr id="3" name="Content Placeholder 2"/>
          <p:cNvSpPr>
            <a:spLocks noGrp="1"/>
          </p:cNvSpPr>
          <p:nvPr>
            <p:ph idx="1"/>
          </p:nvPr>
        </p:nvSpPr>
        <p:spPr>
          <a:xfrm>
            <a:off x="228600" y="1371600"/>
            <a:ext cx="9525000" cy="4953000"/>
          </a:xfrm>
        </p:spPr>
        <p:txBody>
          <a:bodyPr/>
          <a:lstStyle/>
          <a:p>
            <a:pPr algn="ctr"/>
            <a:r>
              <a:rPr lang="ar-SA" sz="2800" b="1" dirty="0" smtClean="0">
                <a:solidFill>
                  <a:srgbClr val="FF0000"/>
                </a:solidFill>
              </a:rPr>
              <a:t>الفرع الأول :بداية الشخصية الاعتبارية</a:t>
            </a:r>
            <a:endParaRPr lang="en-US" sz="2800" b="1" dirty="0" smtClean="0">
              <a:solidFill>
                <a:srgbClr val="FF0000"/>
              </a:solidFill>
            </a:endParaRPr>
          </a:p>
          <a:p>
            <a:pPr marL="0" lvl="0" indent="0" algn="just" rtl="1" eaLnBrk="1" hangingPunct="1">
              <a:spcBef>
                <a:spcPct val="0"/>
              </a:spcBef>
            </a:pPr>
            <a:r>
              <a:rPr lang="ar-SA" sz="2800" b="1" dirty="0" smtClean="0">
                <a:solidFill>
                  <a:prstClr val="black"/>
                </a:solidFill>
                <a:latin typeface="Constantia"/>
              </a:rPr>
              <a:t>تبدأ الشخصية القانونية للشخص الاعتباري  باعتراف القانون ( النظام ) بوجوده . فلا يكفي وجود جماعات من الأشخاص أو مجموعات من الأموال , تسعى لتحقيق غرض معين لنشأة الشخص الاعتباري ، بل يجب أن يعترف لها القانون بالشخصية القانونية .</a:t>
            </a:r>
          </a:p>
          <a:p>
            <a:pPr marL="0" lvl="0" indent="0" rtl="1" eaLnBrk="1" hangingPunct="1">
              <a:spcBef>
                <a:spcPct val="0"/>
              </a:spcBef>
            </a:pPr>
            <a:r>
              <a:rPr lang="ar-SA" sz="2800" b="1" dirty="0" smtClean="0">
                <a:solidFill>
                  <a:prstClr val="black"/>
                </a:solidFill>
                <a:latin typeface="Constantia"/>
              </a:rPr>
              <a:t>واعتراف القانون بالشخص الاعتباري ليس مجرد اعتراف بكائن موجود من قبل بل يعد إنشاء لشخص قانوني جديد ، والاعتراف إما أن يكون عاما أو خاصا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srgbClr val="FF0000"/>
                </a:solidFill>
                <a:latin typeface="Constantia"/>
              </a:rPr>
              <a:t>الاعتراف العام: </a:t>
            </a:r>
          </a:p>
          <a:p>
            <a:pPr marL="0" lvl="0" indent="0" algn="just" rtl="1" eaLnBrk="1" hangingPunct="1">
              <a:spcBef>
                <a:spcPct val="0"/>
              </a:spcBef>
            </a:pPr>
            <a:r>
              <a:rPr lang="ar-SA" sz="2800" b="1" dirty="0" smtClean="0">
                <a:solidFill>
                  <a:prstClr val="black"/>
                </a:solidFill>
                <a:latin typeface="Constantia"/>
              </a:rPr>
              <a:t>يعني أن يحدد النظام شروطا مسبقة عامة ، إذا توفرات هذه الشروط في مجموعة من الأشخاص أو الأموال اكتسبت هذه التجمعات الشخصية الاعتبارية بمجرد اجتماع هذه الشروط . </a:t>
            </a:r>
            <a:endParaRPr lang="en-US" sz="2800" b="1" dirty="0" smtClean="0">
              <a:solidFill>
                <a:prstClr val="black"/>
              </a:solidFill>
              <a:latin typeface="Constantia"/>
              <a:cs typeface="+mn-cs"/>
            </a:endParaRPr>
          </a:p>
          <a:p>
            <a:pPr marL="0" lvl="0" indent="0" algn="just" rtl="1" eaLnBrk="1" hangingPunct="1">
              <a:spcBef>
                <a:spcPct val="0"/>
              </a:spcBef>
            </a:pPr>
            <a:endParaRPr lang="en-US" sz="2800"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200" b="1" dirty="0" smtClean="0">
                <a:solidFill>
                  <a:prstClr val="black"/>
                </a:solidFill>
                <a:latin typeface="Constantia"/>
                <a:ea typeface="+mn-ea"/>
              </a:rPr>
              <a:t>ت:مدة الشخصية الاعتبارية</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srgbClr val="FF0000"/>
                </a:solidFill>
                <a:latin typeface="Constantia"/>
              </a:rPr>
              <a:t>الاعتراف الخاص :</a:t>
            </a:r>
          </a:p>
          <a:p>
            <a:pPr marL="0" lvl="0" indent="0" algn="just" rtl="1" eaLnBrk="1" hangingPunct="1">
              <a:spcBef>
                <a:spcPct val="0"/>
              </a:spcBef>
            </a:pPr>
            <a:r>
              <a:rPr lang="ar-SA" sz="2800" b="1" dirty="0" smtClean="0">
                <a:solidFill>
                  <a:prstClr val="black"/>
                </a:solidFill>
                <a:latin typeface="Constantia"/>
                <a:cs typeface="AL-Mohanad Bold"/>
              </a:rPr>
              <a:t>فهو الذي يستلزم لوجود الشخص الاعتباري صدور إذن خاص أو ترخيص بقيام الشخصية الاعتبارية .</a:t>
            </a:r>
          </a:p>
          <a:p>
            <a:pPr marL="0" lvl="0" indent="0" algn="just" rtl="1" eaLnBrk="1" hangingPunct="1">
              <a:spcBef>
                <a:spcPct val="0"/>
              </a:spcBef>
            </a:pPr>
            <a:endParaRPr lang="ar-SA" sz="2800" b="1" dirty="0" smtClean="0">
              <a:solidFill>
                <a:prstClr val="black"/>
              </a:solidFill>
              <a:latin typeface="Constantia"/>
              <a:cs typeface="AL-Mohanad Bold"/>
            </a:endParaRPr>
          </a:p>
          <a:p>
            <a:pPr marL="0" lvl="0" indent="0" algn="just" rtl="1" eaLnBrk="1" hangingPunct="1">
              <a:spcBef>
                <a:spcPct val="0"/>
              </a:spcBef>
            </a:pPr>
            <a:endParaRPr lang="ar-SA" sz="2800" b="1" dirty="0" smtClean="0">
              <a:solidFill>
                <a:prstClr val="black"/>
              </a:solidFill>
              <a:latin typeface="Constantia"/>
              <a:cs typeface="AL-Mohanad Bold"/>
            </a:endParaRPr>
          </a:p>
          <a:p>
            <a:pPr marL="0" lvl="0" indent="0" algn="ctr" eaLnBrk="1" hangingPunct="1">
              <a:spcBef>
                <a:spcPct val="0"/>
              </a:spcBef>
            </a:pPr>
            <a:r>
              <a:rPr lang="ar-SA" sz="2800" b="1" dirty="0" smtClean="0">
                <a:solidFill>
                  <a:srgbClr val="FF0000"/>
                </a:solidFill>
                <a:latin typeface="Constantia"/>
              </a:rPr>
              <a:t>الفرع الثاني :انتهاء الشخصية الاعتبارية</a:t>
            </a:r>
            <a:endParaRPr lang="en-US" sz="2800" b="1" dirty="0" smtClean="0">
              <a:solidFill>
                <a:srgbClr val="FF0000"/>
              </a:solidFill>
              <a:latin typeface="Constantia"/>
            </a:endParaRPr>
          </a:p>
          <a:p>
            <a:pPr marL="0" lvl="0" indent="0" algn="ctr" eaLnBrk="1" hangingPunct="1">
              <a:spcBef>
                <a:spcPct val="0"/>
              </a:spcBef>
            </a:pPr>
            <a:endParaRPr lang="en-US" sz="2800" b="1" dirty="0" smtClean="0">
              <a:solidFill>
                <a:srgbClr val="FF0000"/>
              </a:solidFill>
              <a:latin typeface="Constantia"/>
              <a:cs typeface="+mn-cs"/>
            </a:endParaRPr>
          </a:p>
          <a:p>
            <a:pPr marL="0" lvl="0" indent="0" algn="justLow" rtl="1" eaLnBrk="1" hangingPunct="1">
              <a:spcBef>
                <a:spcPct val="0"/>
              </a:spcBef>
            </a:pPr>
            <a:r>
              <a:rPr lang="ar-SA" sz="2800" b="1" dirty="0" smtClean="0">
                <a:solidFill>
                  <a:prstClr val="black"/>
                </a:solidFill>
                <a:latin typeface="Constantia"/>
                <a:cs typeface="AL-Mohanad Bold"/>
              </a:rPr>
              <a:t>تختلف الأسباب التي تنقضي بها الشخصية الاعتبارية – تبعا لاختلاف الأشخاص الاعتبارية.</a:t>
            </a:r>
            <a:endParaRPr lang="en-US" sz="2800" b="1" dirty="0" smtClean="0">
              <a:solidFill>
                <a:prstClr val="black"/>
              </a:solidFill>
              <a:latin typeface="Constantia"/>
              <a:cs typeface="AL-Mohanad Bold"/>
            </a:endParaRPr>
          </a:p>
          <a:p>
            <a:pPr marL="0" lv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endParaRPr lang="en-US" sz="2800"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algn="ctr" rtl="1" eaLnBrk="1" hangingPunct="1"/>
            <a:r>
              <a:rPr lang="ar-SA" sz="4000" b="1" dirty="0" smtClean="0"/>
              <a:t/>
            </a:r>
            <a:br>
              <a:rPr lang="ar-SA" sz="4000" b="1" dirty="0" smtClean="0"/>
            </a:br>
            <a:r>
              <a:rPr lang="ar-SA" sz="4000" b="1" dirty="0" smtClean="0">
                <a:solidFill>
                  <a:schemeClr val="bg1"/>
                </a:solidFill>
              </a:rPr>
              <a:t> </a:t>
            </a: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 </a:t>
            </a:r>
            <a:r>
              <a:rPr lang="ar-SA" sz="2800" b="1" dirty="0" smtClean="0">
                <a:solidFill>
                  <a:srgbClr val="2D07CF"/>
                </a:solidFill>
              </a:rPr>
              <a:t>المطلب الثاني : خصائص الشخصية الاعتبارية</a:t>
            </a:r>
            <a:r>
              <a:rPr lang="en-US" sz="2800" dirty="0" smtClean="0">
                <a:solidFill>
                  <a:srgbClr val="2D07CF"/>
                </a:solidFill>
              </a:rPr>
              <a:t/>
            </a:r>
            <a:br>
              <a:rPr lang="en-US" sz="2800" dirty="0" smtClean="0">
                <a:solidFill>
                  <a:srgbClr val="2D07CF"/>
                </a:solidFill>
              </a:rPr>
            </a:b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en-US" sz="2800" b="1" dirty="0" smtClean="0"/>
              <a:t> </a:t>
            </a:r>
            <a:r>
              <a:rPr lang="ar-SA" sz="2800" b="1" dirty="0" smtClean="0">
                <a:solidFill>
                  <a:srgbClr val="FF0000"/>
                </a:solidFill>
                <a:cs typeface="AL-Mohanad Bold"/>
              </a:rPr>
              <a:t>أولا: الاسم : </a:t>
            </a:r>
            <a:r>
              <a:rPr lang="ar-SA" sz="2800" b="1" dirty="0" smtClean="0">
                <a:cs typeface="AL-Mohanad Bold"/>
              </a:rPr>
              <a:t>للشخص الاعتباري اسم يعرف به ويميزه عن غيره من الأشخاص يختاره المؤسسون عند إنشائه، وينص عليه في سند الإنشاء ، وهو يستمد عادة من الغرض الذي أنشأ الشخص من أجله.</a:t>
            </a:r>
          </a:p>
          <a:p>
            <a:pPr marL="0" lvl="0" indent="0" algn="just" rtl="1" eaLnBrk="1" hangingPunct="1">
              <a:spcBef>
                <a:spcPct val="0"/>
              </a:spcBef>
            </a:pPr>
            <a:r>
              <a:rPr lang="ar-SA" sz="2800" b="1" dirty="0" smtClean="0">
                <a:solidFill>
                  <a:srgbClr val="FF0000"/>
                </a:solidFill>
                <a:cs typeface="AL-Mohanad Bold"/>
              </a:rPr>
              <a:t>ثانيا:الموطن:</a:t>
            </a:r>
          </a:p>
          <a:p>
            <a:pPr marL="0" lvl="0" indent="0" algn="just" rtl="1" eaLnBrk="1" hangingPunct="1">
              <a:spcBef>
                <a:spcPct val="0"/>
              </a:spcBef>
            </a:pPr>
            <a:r>
              <a:rPr lang="ar-SA" sz="2800" b="1" dirty="0" smtClean="0">
                <a:cs typeface="AL-Mohanad Bold"/>
              </a:rPr>
              <a:t>يتحدد موطن الشخص الاعتباري بالمكان الذي يوجد فيه مركز إدارته. غير أن الأشخاص الاعتبارية التي يكون مركزها الرئيسي في الخارج ولها نشاط في المملكة يعتبر مركز إدارتها بالنسبة للقانون السعودي المكان الذي توجد فيه الإدارة المحلية.</a:t>
            </a:r>
          </a:p>
          <a:p>
            <a:pPr marL="0" lv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algn="ctr" rtl="1" eaLnBrk="1" hangingPunct="1"/>
            <a:r>
              <a:rPr lang="ar-SA" sz="4000" b="1" dirty="0" smtClean="0"/>
              <a:t/>
            </a:r>
            <a:br>
              <a:rPr lang="ar-SA" sz="4000" b="1" dirty="0" smtClean="0"/>
            </a:b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 ت</a:t>
            </a:r>
            <a:r>
              <a:rPr lang="ar-SA" sz="2800" b="1" dirty="0" smtClean="0">
                <a:solidFill>
                  <a:srgbClr val="2D07CF"/>
                </a:solidFill>
              </a:rPr>
              <a:t>: خصائص الشخصية الاعتبارية</a:t>
            </a:r>
            <a:r>
              <a:rPr lang="en-US" sz="2800" dirty="0" smtClean="0">
                <a:solidFill>
                  <a:srgbClr val="2D07CF"/>
                </a:solidFill>
              </a:rPr>
              <a:t/>
            </a:r>
            <a:br>
              <a:rPr lang="en-US" sz="2800" dirty="0" smtClean="0">
                <a:solidFill>
                  <a:srgbClr val="2D07CF"/>
                </a:solidFill>
              </a:rPr>
            </a:b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en-US" sz="2800" b="1" dirty="0" smtClean="0">
                <a:solidFill>
                  <a:srgbClr val="FF0000"/>
                </a:solidFill>
              </a:rPr>
              <a:t> </a:t>
            </a:r>
            <a:r>
              <a:rPr lang="ar-SA" sz="2800" b="1" dirty="0" smtClean="0">
                <a:solidFill>
                  <a:srgbClr val="FF0000"/>
                </a:solidFill>
                <a:cs typeface="AL-Mohanad Bold"/>
              </a:rPr>
              <a:t>ثالثا: الحالة / الجنسية:</a:t>
            </a:r>
          </a:p>
          <a:p>
            <a:pPr marL="0" lvl="0" indent="0" algn="just" rtl="1" eaLnBrk="1" hangingPunct="1">
              <a:spcBef>
                <a:spcPct val="0"/>
              </a:spcBef>
            </a:pPr>
            <a:endParaRPr lang="ar-SA" sz="2800" b="1" dirty="0" smtClean="0">
              <a:solidFill>
                <a:srgbClr val="FF0000"/>
              </a:solidFill>
              <a:cs typeface="AL-Mohanad Bold"/>
            </a:endParaRPr>
          </a:p>
          <a:p>
            <a:pPr marL="0" lvl="0" indent="0" algn="just" rtl="1" eaLnBrk="1" hangingPunct="1">
              <a:spcBef>
                <a:spcPct val="0"/>
              </a:spcBef>
            </a:pPr>
            <a:r>
              <a:rPr lang="ar-SA" sz="2800" b="1" dirty="0" smtClean="0">
                <a:cs typeface="AL-Mohanad Bold"/>
              </a:rPr>
              <a:t>تتحدد جنسية الشخص الاعتباري بجنسية الدولة التي يوجد </a:t>
            </a:r>
            <a:r>
              <a:rPr lang="ar-SA" sz="2800" b="1" dirty="0" err="1" smtClean="0">
                <a:cs typeface="AL-Mohanad Bold"/>
              </a:rPr>
              <a:t>بها</a:t>
            </a:r>
            <a:r>
              <a:rPr lang="ar-SA" sz="2800" b="1" dirty="0" smtClean="0">
                <a:cs typeface="AL-Mohanad Bold"/>
              </a:rPr>
              <a:t> مركز إدارته الرئيسي.</a:t>
            </a:r>
          </a:p>
          <a:p>
            <a:pPr marL="0" lvl="0" indent="0" algn="just" rtl="1" eaLnBrk="1" hangingPunct="1">
              <a:spcBef>
                <a:spcPct val="0"/>
              </a:spcBef>
            </a:pPr>
            <a:r>
              <a:rPr lang="ar-SA" sz="2800" b="1" dirty="0" smtClean="0">
                <a:cs typeface="AL-Mohanad Bold"/>
              </a:rPr>
              <a:t>تكتسب الشركة الجنسية السعودية إذا تم تأسيسها وفقا لنظام الشركات السعودي وكانت المملكة مركزها الرئيسي.</a:t>
            </a: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algn="ctr" rtl="1" eaLnBrk="1" hangingPunct="1"/>
            <a:r>
              <a:rPr lang="ar-SA" sz="4000" b="1" dirty="0" smtClean="0"/>
              <a:t/>
            </a:r>
            <a:br>
              <a:rPr lang="ar-SA" sz="4000" b="1" dirty="0" smtClean="0"/>
            </a:b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ت</a:t>
            </a:r>
            <a:r>
              <a:rPr lang="ar-SA" sz="2800" b="1" dirty="0" smtClean="0">
                <a:solidFill>
                  <a:srgbClr val="2D07CF"/>
                </a:solidFill>
              </a:rPr>
              <a:t>: خصائص الشخصية الاعتبارية</a:t>
            </a:r>
            <a:r>
              <a:rPr lang="en-US" sz="2800" dirty="0" smtClean="0">
                <a:solidFill>
                  <a:srgbClr val="2D07CF"/>
                </a:solidFill>
              </a:rPr>
              <a:t/>
            </a:r>
            <a:br>
              <a:rPr lang="en-US" sz="2800" dirty="0" smtClean="0">
                <a:solidFill>
                  <a:srgbClr val="2D07CF"/>
                </a:solidFill>
              </a:rPr>
            </a:b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en-US" sz="2800" b="1" dirty="0" smtClean="0"/>
              <a:t> </a:t>
            </a:r>
            <a:r>
              <a:rPr lang="ar-SA" sz="2800" b="1" dirty="0" smtClean="0">
                <a:solidFill>
                  <a:srgbClr val="FF0000"/>
                </a:solidFill>
                <a:cs typeface="AL-Mohanad Bold"/>
              </a:rPr>
              <a:t>رابعا: الأهلية : </a:t>
            </a:r>
            <a:r>
              <a:rPr lang="ar-SA" sz="2800" b="1" dirty="0" smtClean="0">
                <a:cs typeface="AL-Mohanad Bold"/>
              </a:rPr>
              <a:t>للشخص الاعتباري أهلية كما هو الحال بالنسبة للشخص الطبيعي غير أن هذه الأهلية تختلف عن أهلية الشخص الطبيعي تبعا لاختلاف طبيعة كل منهما ،سواء فيما يتعلق بأهلية الوجوب أو أهلية الأداء.</a:t>
            </a:r>
          </a:p>
          <a:p>
            <a:pPr marL="0" lvl="0" indent="0" algn="just" rtl="1" eaLnBrk="1" hangingPunct="1">
              <a:spcBef>
                <a:spcPct val="0"/>
              </a:spcBef>
            </a:pPr>
            <a:r>
              <a:rPr lang="ar-SA" sz="2800" dirty="0" smtClean="0">
                <a:solidFill>
                  <a:prstClr val="black"/>
                </a:solidFill>
                <a:latin typeface="Constantia"/>
              </a:rPr>
              <a:t>أ</a:t>
            </a:r>
            <a:r>
              <a:rPr lang="ar-SA" sz="2800" b="1" dirty="0" smtClean="0">
                <a:solidFill>
                  <a:prstClr val="black"/>
                </a:solidFill>
                <a:latin typeface="Constantia"/>
              </a:rPr>
              <a:t> – أهلية الوجوب :للشخص المعنوي أهلية وجوب , أي الصلاحية لاكتساب الحقوق وتحمل الالتزامات  إلا أنها أضيق نطاقا من أهلية الوجوب المعترف بها للشخص الطبيعي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rPr>
              <a:t>ب – أهلية الأداء: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الأصل في أهلية الأداء ارتباطها بالإرادة والتمييز . لكن نظرا لأن الشخص الاعتباري لا تتوافر له إرادة مستقلة أو تمييز حقيقي،لذا استلزم القانون أن يوجد من يقوم بمباشرة التصرفات القانونية والنشاط القانوني لحساب الشخص الاعتباري .</a:t>
            </a: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prstClr val="black"/>
                </a:solidFill>
                <a:latin typeface="Constantia"/>
              </a:rPr>
              <a:t>ت</a:t>
            </a:r>
            <a:r>
              <a:rPr lang="ar-SA" sz="3600" b="1" dirty="0" smtClean="0">
                <a:solidFill>
                  <a:srgbClr val="2D07CF"/>
                </a:solidFill>
              </a:rPr>
              <a:t>: خصائص الشخصية الاعتبارية</a:t>
            </a:r>
            <a:r>
              <a:rPr lang="en-US" sz="3600" dirty="0" smtClean="0">
                <a:solidFill>
                  <a:srgbClr val="2D07CF"/>
                </a:solidFill>
              </a:rPr>
              <a:t/>
            </a:r>
            <a:br>
              <a:rPr lang="en-US" sz="3600" dirty="0" smtClean="0">
                <a:solidFill>
                  <a:srgbClr val="2D07CF"/>
                </a:solidFill>
              </a:rPr>
            </a:br>
            <a:endParaRPr lang="en-US" sz="3600" b="1" dirty="0" smtClean="0">
              <a:solidFill>
                <a:srgbClr val="FF0000"/>
              </a:solidFill>
            </a:endParaRPr>
          </a:p>
        </p:txBody>
      </p:sp>
      <p:sp>
        <p:nvSpPr>
          <p:cNvPr id="3" name="Content Placeholder 2"/>
          <p:cNvSpPr>
            <a:spLocks noGrp="1"/>
          </p:cNvSpPr>
          <p:nvPr>
            <p:ph idx="1"/>
          </p:nvPr>
        </p:nvSpPr>
        <p:spPr/>
        <p:txBody>
          <a:bodyPr/>
          <a:lstStyle/>
          <a:p>
            <a:pPr algn="just" rtl="1"/>
            <a:r>
              <a:rPr lang="ar-SA" sz="2800" b="1" dirty="0" smtClean="0">
                <a:solidFill>
                  <a:srgbClr val="FF0000"/>
                </a:solidFill>
                <a:latin typeface="Constantia"/>
              </a:rPr>
              <a:t>خامسا:</a:t>
            </a:r>
            <a:r>
              <a:rPr lang="ar-SA" sz="2800" b="1" dirty="0" smtClean="0">
                <a:solidFill>
                  <a:srgbClr val="FF0000"/>
                </a:solidFill>
              </a:rPr>
              <a:t>الذمة المالية </a:t>
            </a:r>
          </a:p>
          <a:p>
            <a:pPr algn="just" rtl="1"/>
            <a:r>
              <a:rPr lang="ar-SA" sz="2800" b="1" dirty="0" smtClean="0"/>
              <a:t>بمجرد قيام الشخص الاعتباري تصبح له ذمته المالية المستقلة عن ذمة كل شخص قائما على إدارته أو داخل في تكوينه وتصبح له حقوق والتزامات مستقلة عن حقوق والتزامات أعضائه أو مؤسسيه . ويترتب على هذه الذمة المستقلة النتائج التالية:</a:t>
            </a:r>
            <a:endParaRPr lang="en-US" sz="2800" b="1" dirty="0" smtClean="0"/>
          </a:p>
          <a:p>
            <a:pPr marL="0" lvl="0" indent="0" algn="just" rtl="1" eaLnBrk="1" hangingPunct="1">
              <a:spcBef>
                <a:spcPct val="0"/>
              </a:spcBef>
            </a:pPr>
            <a:r>
              <a:rPr lang="ar-SA" sz="2800" b="1" dirty="0" smtClean="0">
                <a:solidFill>
                  <a:prstClr val="black"/>
                </a:solidFill>
                <a:latin typeface="Constantia"/>
              </a:rPr>
              <a:t>1- تتنقل ملكية الأموال التي يقدمها الأشخاص المكونين للشخص الاعتباري من ذمتهم إلى ذمة الشخص الاعتباري ويفقدون حق التصرف فيها ، متى كان تقديمها على سبيل التمليك .  </a:t>
            </a:r>
            <a:endParaRPr lang="en-US" sz="2800" b="1" dirty="0" smtClean="0">
              <a:solidFill>
                <a:prstClr val="black"/>
              </a:solidFill>
              <a:latin typeface="Constantia"/>
              <a:cs typeface="+mn-cs"/>
            </a:endParaRPr>
          </a:p>
          <a:p>
            <a:pPr algn="just" rtl="1"/>
            <a:r>
              <a:rPr lang="en-US" sz="2800" b="1" dirty="0" smtClean="0">
                <a:solidFill>
                  <a:schemeClr val="bg1"/>
                </a:solidFill>
              </a:rPr>
              <a:t> </a:t>
            </a: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solidFill>
                  <a:srgbClr val="FF0000"/>
                </a:solidFill>
              </a:rPr>
              <a:t>ت الذمة المالية </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lstStyle/>
          <a:p>
            <a:pPr lvl="0" algn="just" rtl="1"/>
            <a:endParaRPr lang="ar-SA" sz="2800" b="1" dirty="0" smtClean="0"/>
          </a:p>
          <a:p>
            <a:pPr lvl="0" algn="just" rtl="1"/>
            <a:r>
              <a:rPr lang="ar-SA" sz="2800" b="1" dirty="0" smtClean="0"/>
              <a:t>2– تدخل الحقوق والالتزامات الناتجة عن تعاملات الشخص المعنوي مع الغير في ذمته لا  ذمة الأشخاص المكونين له أو الذين يتولون إدارته . ولا يستطيع أن يطالب بحقوق الشخص الاعتباري لدى الغير إلا من كان يمثله قانونا . </a:t>
            </a:r>
          </a:p>
          <a:p>
            <a:pPr lvl="0" algn="just" rtl="1"/>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ت الذمة المالية</a:t>
            </a:r>
            <a:endParaRPr lang="ar-SA" sz="3600" b="1" dirty="0" smtClean="0">
              <a:solidFill>
                <a:srgbClr val="FF0000"/>
              </a:solidFill>
              <a:cs typeface="AL-Mohanad Bold"/>
            </a:endParaRPr>
          </a:p>
        </p:txBody>
      </p:sp>
      <p:sp>
        <p:nvSpPr>
          <p:cNvPr id="3" name="Content Placeholder 2"/>
          <p:cNvSpPr>
            <a:spLocks noGrp="1"/>
          </p:cNvSpPr>
          <p:nvPr>
            <p:ph idx="1"/>
          </p:nvPr>
        </p:nvSpPr>
        <p:spPr/>
        <p:txBody>
          <a:bodyPr/>
          <a:lstStyle/>
          <a:p>
            <a:pPr marL="0" lvl="0" indent="0" algn="justLow" rtl="1" eaLnBrk="1" hangingPunct="1">
              <a:spcBef>
                <a:spcPct val="0"/>
              </a:spcBef>
            </a:pPr>
            <a:r>
              <a:rPr lang="ar-SA" sz="2800" b="1" dirty="0" smtClean="0">
                <a:solidFill>
                  <a:prstClr val="black"/>
                </a:solidFill>
                <a:latin typeface="Constantia"/>
              </a:rPr>
              <a:t>3 – تضمن ذمة الشخص الاعتباري مديونيته فقط دون مديونية الأشخاص المكونين له أو الأشخاص الذين يتولون إدارته , ولذلك لا يجوز لدائني هؤلاء الأشخاص أن يرجعوا بديونهم على الشخص الاعتباري , كما أنه لا يجوز من حيث الأصل لدائن الشخص الاعتباري التنفيذ علي الأموال الخاصة بالأشخاص المكونين للشخص الاعتباري . فديون الشخص الاعتباري مضمونة بحقوقه فقط فالاستقلال تام بين ذمته المالية والذمة المالية للأشخاص المكونين له . </a:t>
            </a:r>
          </a:p>
          <a:p>
            <a:pPr marL="0" lvl="0" indent="0" algn="justLow" rtl="1" eaLnBrk="1" hangingPunct="1">
              <a:spcBef>
                <a:spcPct val="0"/>
              </a:spcBef>
            </a:pPr>
            <a:r>
              <a:rPr lang="ar-SA" sz="2800" b="1" dirty="0" smtClean="0">
                <a:solidFill>
                  <a:prstClr val="black"/>
                </a:solidFill>
                <a:latin typeface="Constantia"/>
              </a:rPr>
              <a:t>باستثناء شركة التضامن وشركة التوصية حيث يسأل الشريك المتضامن فيهما عن ديون الشركة في أمواله الخاصة</a:t>
            </a:r>
            <a:endParaRPr lang="en-US" sz="2800" b="1"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1962</TotalTime>
  <Words>686</Words>
  <Application>Microsoft Office PowerPoint</Application>
  <PresentationFormat>A4 Paper (210x297 mm)‎</PresentationFormat>
  <Paragraphs>68</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الشريحة 2</vt:lpstr>
      <vt:lpstr>الشخص الاعتباري</vt:lpstr>
      <vt:lpstr>المطلب الأول :مدة الشخصية الاعتبارية</vt:lpstr>
      <vt:lpstr>ت:مدة الشخصية الاعتبارية</vt:lpstr>
      <vt:lpstr>    المطلب الثاني : خصائص الشخصية الاعتبارية   </vt:lpstr>
      <vt:lpstr>   ت: خصائص الشخصية الاعتبارية   </vt:lpstr>
      <vt:lpstr>  ت: خصائص الشخصية الاعتبارية   </vt:lpstr>
      <vt:lpstr>ت: خصائص الشخصية الاعتبارية </vt:lpstr>
      <vt:lpstr>ت الذمة المالية  </vt:lpstr>
      <vt:lpstr>ت الذمة المالية</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kahmed</cp:lastModifiedBy>
  <cp:revision>171</cp:revision>
  <dcterms:created xsi:type="dcterms:W3CDTF">2009-10-14T19:14:34Z</dcterms:created>
  <dcterms:modified xsi:type="dcterms:W3CDTF">2012-11-13T16:51:34Z</dcterms:modified>
</cp:coreProperties>
</file>