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03" r:id="rId2"/>
    <p:sldId id="257" r:id="rId3"/>
    <p:sldId id="309" r:id="rId4"/>
    <p:sldId id="312" r:id="rId5"/>
    <p:sldId id="320" r:id="rId6"/>
    <p:sldId id="319" r:id="rId7"/>
    <p:sldId id="321" r:id="rId8"/>
    <p:sldId id="322" r:id="rId9"/>
    <p:sldId id="306" r:id="rId10"/>
    <p:sldId id="313" r:id="rId11"/>
    <p:sldId id="310" r:id="rId12"/>
    <p:sldId id="323"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01/01/1434</a:t>
            </a:fld>
            <a:endParaRPr lang="ar-SA" dirty="0"/>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11/14/2012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الرابعة عشر</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ar-SA" sz="2800" b="1" dirty="0" smtClean="0">
                <a:solidFill>
                  <a:prstClr val="black"/>
                </a:solidFill>
                <a:latin typeface="AL-Mohanad Bold"/>
              </a:rPr>
              <a:t>- الحماية القانونية للحق </a:t>
            </a:r>
          </a:p>
          <a:p>
            <a:pPr fontAlgn="auto">
              <a:spcBef>
                <a:spcPts val="0"/>
              </a:spcBef>
              <a:spcAft>
                <a:spcPts val="0"/>
              </a:spcAft>
              <a:defRPr/>
            </a:pPr>
            <a:r>
              <a:rPr lang="ar-SA" sz="2800" b="1" dirty="0" smtClean="0">
                <a:solidFill>
                  <a:prstClr val="black"/>
                </a:solidFill>
                <a:latin typeface="Constantia"/>
              </a:rPr>
              <a:t>- مصـــــــــــــــادر الحــــــــــــق وإثباته</a:t>
            </a:r>
            <a:endParaRPr lang="en-US" sz="2800"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2800" b="1" dirty="0" smtClean="0">
                <a:solidFill>
                  <a:prstClr val="black"/>
                </a:solidFill>
                <a:latin typeface="AL-Mohanad Bold"/>
                <a:ea typeface="+mn-ea"/>
              </a:rPr>
              <a:t>الحماية القانونية للحق</a:t>
            </a:r>
            <a:r>
              <a:rPr lang="en-US" sz="2800" b="1" dirty="0" smtClean="0">
                <a:solidFill>
                  <a:srgbClr val="2D07CF"/>
                </a:solidFill>
                <a:latin typeface="AL-Mohanad Bold"/>
                <a:ea typeface="+mn-ea"/>
                <a:cs typeface="+mn-cs"/>
              </a:rPr>
              <a:t/>
            </a:r>
            <a:br>
              <a:rPr lang="en-US" sz="2800" b="1" dirty="0" smtClean="0">
                <a:solidFill>
                  <a:srgbClr val="2D07CF"/>
                </a:solidFill>
                <a:latin typeface="AL-Mohanad Bold"/>
                <a:ea typeface="+mn-ea"/>
                <a:cs typeface="+mn-cs"/>
              </a:rPr>
            </a:br>
            <a:endParaRPr lang="en-US" sz="2800" b="1" dirty="0">
              <a:solidFill>
                <a:prstClr val="black"/>
              </a:solidFill>
              <a:latin typeface="AL-Mohanad Bold"/>
              <a:ea typeface="+mn-ea"/>
              <a:cs typeface="+mn-cs"/>
            </a:endParaRPr>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AL-Mohanad Bold"/>
              </a:rPr>
              <a:t>الحماية القانونية للحق هي اعتراف القانون بهذا الحق , وبالسلطات التي يخولها لصاحبه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الوسيلة التي يضعها القانون في حوزة صاحب الحق عند استعماله المشروع لحقه هي " الدعوى " التي يحركها إذا ما كان هناك اعتداء علي حقه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AL-Mohanad Bold"/>
              </a:rPr>
              <a:t>غير أن حماية الحق ليست مطلقة بل هي مقيدة بضرورة استعمال الحق في الحدود المشروعة والتي يحددها القانون .</a:t>
            </a:r>
          </a:p>
          <a:p>
            <a:pPr marL="0" lvl="0" indent="0" algn="just" rtl="1" eaLnBrk="1" hangingPunct="1">
              <a:spcBef>
                <a:spcPct val="0"/>
              </a:spcBef>
            </a:pPr>
            <a:r>
              <a:rPr lang="ar-SA" sz="2800" b="1" dirty="0" smtClean="0">
                <a:solidFill>
                  <a:prstClr val="black"/>
                </a:solidFill>
                <a:latin typeface="AL-Mohanad"/>
              </a:rPr>
              <a:t>ومن ثم نتناول الحماية القانونية للحق من خلال التعرض للدعوى كوسيلة للحماية القانونية للحق , وحدود هذه الحماية التي إذا تجاوزها صاحب الحق لم يعد جديرا بالحماية وكان متعسفا في استعمال حقه وذلك على النحو التالي :</a:t>
            </a:r>
            <a:endParaRPr lang="en-US" sz="2800" b="1" dirty="0" smtClean="0">
              <a:solidFill>
                <a:prstClr val="black"/>
              </a:solidFill>
              <a:latin typeface="AL-Mohanad"/>
              <a:cs typeface="+mn-cs"/>
            </a:endParaRPr>
          </a:p>
          <a:p>
            <a:pPr mar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200" b="1" dirty="0" smtClean="0">
                <a:solidFill>
                  <a:prstClr val="black"/>
                </a:solidFill>
                <a:latin typeface="Constantia"/>
                <a:ea typeface="+mn-ea"/>
              </a:rPr>
              <a:t>أولا:وسيلة </a:t>
            </a:r>
            <a:r>
              <a:rPr lang="ar-SA" sz="3200" b="1" dirty="0" smtClean="0">
                <a:solidFill>
                  <a:prstClr val="black"/>
                </a:solidFill>
                <a:latin typeface="Constantia"/>
                <a:ea typeface="+mn-ea"/>
              </a:rPr>
              <a:t>حماية الحق</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rPr>
              <a:t>الدعوي ، هي الوسيلة القانونية التي تمكن صاحب الحق من حماية حقه والدفاع عنه متى كان هذا الحق محل اعتداء أو منازعة من جانب الغير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AL-Mohanad Bold"/>
              </a:rPr>
              <a:t>وإذا كانت الدعوى القضائية هي الأساس لإقرار الحقوق ودفع الاعتداء عنها ، إلا أنها تختلف حسب نوع الاعتداء ، فتوجد دعوى مدنية ، ودعوى جنائية ودعوى إدارية.</a:t>
            </a:r>
            <a:endParaRPr lang="en-US" sz="2800" b="1" dirty="0" smtClean="0">
              <a:solidFill>
                <a:prstClr val="black"/>
              </a:solidFill>
              <a:latin typeface="AL-Mohanad Bold"/>
              <a:cs typeface="+mn-cs"/>
            </a:endParaRPr>
          </a:p>
          <a:p>
            <a:pPr marL="0" lvl="0" indent="0" algn="just" rtl="1" eaLnBrk="1" hangingPunct="1">
              <a:spcBef>
                <a:spcPct val="0"/>
              </a:spcBef>
            </a:pPr>
            <a:r>
              <a:rPr lang="ar-SA" sz="2800" b="1" dirty="0" smtClean="0">
                <a:solidFill>
                  <a:prstClr val="black"/>
                </a:solidFill>
                <a:latin typeface="Constantia"/>
              </a:rPr>
              <a:t>ويشترط لقبول الدعوى المدنية والإدارية أن يكون لصاحبها مصلحة في رفعها حيث أنه لا دعوى بلا مصلحة .</a:t>
            </a:r>
            <a:endParaRPr lang="en-US" sz="2800" b="1" dirty="0" smtClean="0">
              <a:solidFill>
                <a:prstClr val="black"/>
              </a:solidFill>
              <a:latin typeface="Constantia"/>
              <a:cs typeface="+mn-cs"/>
            </a:endParaRPr>
          </a:p>
          <a:p>
            <a:pPr marL="0" indent="0" algn="just" rtl="1" eaLnBrk="1" hangingPunct="1">
              <a:spcBef>
                <a:spcPct val="0"/>
              </a:spcBef>
            </a:pPr>
            <a:r>
              <a:rPr lang="ar-SA" sz="2800" b="1" dirty="0" smtClean="0">
                <a:solidFill>
                  <a:prstClr val="black"/>
                </a:solidFill>
                <a:latin typeface="Constantia"/>
              </a:rPr>
              <a:t>ويجب أن يكون رافع الدعوى أهلا للتقاضي . وتتحدد أهلية التقاضي بأهلية الشخص للتصرفات التي يرتبها الحق الذي ترفع الدعوى بشأنه .</a:t>
            </a: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2800" b="1" dirty="0" smtClean="0">
                <a:solidFill>
                  <a:prstClr val="black"/>
                </a:solidFill>
                <a:latin typeface="Constantia"/>
                <a:ea typeface="+mn-ea"/>
              </a:rPr>
              <a:t>ثانيا:حدود </a:t>
            </a:r>
            <a:r>
              <a:rPr lang="ar-SA" sz="2800" b="1" dirty="0" smtClean="0">
                <a:solidFill>
                  <a:prstClr val="black"/>
                </a:solidFill>
                <a:latin typeface="Constantia"/>
                <a:ea typeface="+mn-ea"/>
              </a:rPr>
              <a:t>حماية الحق</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AL-Mohanad"/>
              </a:rPr>
              <a:t>يخول الحق صاحبه سلطات ومزايا معينة تحقيقا لمصلحة يرعاها ويحميها القانون ، فإذا خرج الشخص عن حدود هذه السلطات ، فإن ذلك لا يعتبر استعمالا للحق وإنما تجاوز عن حدود الحق.</a:t>
            </a:r>
            <a:endParaRPr lang="en-US" sz="2800" b="1" dirty="0" smtClean="0">
              <a:solidFill>
                <a:prstClr val="black"/>
              </a:solidFill>
              <a:latin typeface="AL-Mohanad"/>
              <a:cs typeface="+mn-cs"/>
            </a:endParaRP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prstClr val="black"/>
                </a:solidFill>
                <a:latin typeface="Constantia"/>
              </a:rPr>
              <a:t>أما إذا كان الشخص قد التزم حدود الحق وأثناء استعماله لحقه نتج عن هذا الاستعمال ضرر للغير فهل يكون صاحب الحق مسئولا عن تعويض هذا الضرر.</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prstClr val="black"/>
                </a:solidFill>
                <a:latin typeface="Constantia"/>
              </a:rPr>
              <a:t>وفقا لما ذهب إليه الفقه الإسلامي والتشريعات الحديثة يعتبر الشخص متعسفا في  استعمال حقه في الحالات الآتية :</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915400" cy="1066800"/>
          </a:xfrm>
        </p:spPr>
        <p:txBody>
          <a:bodyPr/>
          <a:lstStyle/>
          <a:p>
            <a:pPr algn="ctr" rtl="1" eaLnBrk="1" hangingPunct="1"/>
            <a:r>
              <a:rPr lang="ar-SA" sz="4000" b="1" dirty="0" smtClean="0"/>
              <a:t/>
            </a:r>
            <a:br>
              <a:rPr lang="ar-SA" sz="4000" b="1" dirty="0" smtClean="0"/>
            </a:br>
            <a:r>
              <a:rPr lang="ar-SA" sz="2800" b="1" dirty="0" smtClean="0">
                <a:solidFill>
                  <a:prstClr val="black"/>
                </a:solidFill>
                <a:latin typeface="Constantia"/>
              </a:rPr>
              <a:t> </a:t>
            </a:r>
            <a:r>
              <a:rPr lang="en-US" sz="2800" dirty="0" smtClean="0">
                <a:solidFill>
                  <a:srgbClr val="2D07CF"/>
                </a:solidFill>
              </a:rPr>
              <a:t/>
            </a:r>
            <a:br>
              <a:rPr lang="en-US" sz="2800" dirty="0" smtClean="0">
                <a:solidFill>
                  <a:srgbClr val="2D07CF"/>
                </a:solidFill>
              </a:rPr>
            </a:br>
            <a:r>
              <a:rPr lang="ar-SA" sz="2800" b="1" dirty="0" smtClean="0">
                <a:solidFill>
                  <a:srgbClr val="2D07CF"/>
                </a:solidFill>
              </a:rPr>
              <a:t>حالات التعسف في استعمال الحق</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en-US" sz="2800" b="1" dirty="0" smtClean="0"/>
              <a:t> </a:t>
            </a:r>
            <a:r>
              <a:rPr lang="ar-SA" sz="2800" b="1" dirty="0" smtClean="0">
                <a:solidFill>
                  <a:prstClr val="black"/>
                </a:solidFill>
                <a:latin typeface="Constantia"/>
              </a:rPr>
              <a:t>1-قصد الإضرار بالغير: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يعتبر الشخص متعسفا في استعمال الحق ، إذا قصد أساسا الأضرار بالغير.</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2 – عدم التناسب بين مصلحة صاحب الحق والضرر الذي يصيب الغير: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يعتبر الشخص متعسفا في استعمال حقه إذا كانت المصالح التي يهدف إلى تحقيقها قليلة الأهمية بحيث لا تتناسب البتة مع ما يصيب الغير من ضرر بسببها.</a:t>
            </a:r>
          </a:p>
          <a:p>
            <a:pPr marL="0" lvl="0" indent="0" algn="just" rtl="1" eaLnBrk="1" hangingPunct="1">
              <a:spcBef>
                <a:spcPct val="0"/>
              </a:spcBef>
            </a:pPr>
            <a:endParaRPr lang="en-US" sz="2800" b="1" dirty="0" smtClean="0">
              <a:solidFill>
                <a:prstClr val="black"/>
              </a:solidFill>
              <a:latin typeface="AL-Mohanad Bold"/>
              <a:cs typeface="+mn-cs"/>
            </a:endParaRPr>
          </a:p>
          <a:p>
            <a:pPr marL="0" lvl="0" indent="0" algn="just" rtl="1" eaLnBrk="1" hangingPunct="1">
              <a:spcBef>
                <a:spcPct val="0"/>
              </a:spcBef>
            </a:pPr>
            <a:r>
              <a:rPr lang="ar-SA" sz="2800" b="1" dirty="0" smtClean="0">
                <a:solidFill>
                  <a:prstClr val="black"/>
                </a:solidFill>
                <a:latin typeface="Constantia"/>
              </a:rPr>
              <a:t>3- عدم مشروعية المصلحة التي يهدف صاحب الحق تحقيقها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يعتبر الشخص متعسفا في استعمال حقه إذا كانت المصالح التي يهدف إلي تحقيقها من وراء ذلك غير مشروعة أي تخالف حكما من أحكام القانون أو تتعارض مع النظام العام أو الآداب. </a:t>
            </a:r>
            <a:endParaRPr lang="en-US" sz="2800" b="1" dirty="0" smtClean="0">
              <a:solidFill>
                <a:prstClr val="black"/>
              </a:solidFill>
              <a:latin typeface="AL-Mohanad Bold"/>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3200" b="1" dirty="0" smtClean="0">
                <a:solidFill>
                  <a:prstClr val="black"/>
                </a:solidFill>
                <a:latin typeface="Constantia"/>
                <a:ea typeface="+mn-ea"/>
              </a:rPr>
              <a:t> مصـــــــــــــــادر الحــــــــــــق وإثباته </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ctr" rtl="1" eaLnBrk="1" hangingPunct="1">
              <a:spcBef>
                <a:spcPct val="0"/>
              </a:spcBef>
            </a:pPr>
            <a:r>
              <a:rPr lang="ar-SA" sz="2800" b="1" dirty="0" smtClean="0">
                <a:solidFill>
                  <a:srgbClr val="FF0000"/>
                </a:solidFill>
                <a:latin typeface="Constantia"/>
              </a:rPr>
              <a:t>الفصل :مصادر </a:t>
            </a:r>
            <a:r>
              <a:rPr lang="ar-SA" sz="2800" b="1" dirty="0" smtClean="0">
                <a:solidFill>
                  <a:srgbClr val="FF0000"/>
                </a:solidFill>
                <a:latin typeface="Constantia"/>
              </a:rPr>
              <a:t>الحق</a:t>
            </a:r>
          </a:p>
          <a:p>
            <a:pPr marL="0" lvl="0" indent="0" algn="just" rtl="1" eaLnBrk="1" hangingPunct="1">
              <a:spcBef>
                <a:spcPct val="0"/>
              </a:spcBef>
            </a:pPr>
            <a:r>
              <a:rPr lang="ar-SA" sz="2800" b="1" dirty="0" smtClean="0">
                <a:solidFill>
                  <a:prstClr val="black"/>
                </a:solidFill>
                <a:latin typeface="Constantia"/>
              </a:rPr>
              <a:t>يقصد بمصدر الحق السبب القانوني المنشئ له . وتنحصر مصادر الحقوق في الوقائع القانونية . </a:t>
            </a:r>
            <a:endParaRPr lang="en-US" sz="2800" b="1" dirty="0" smtClean="0">
              <a:solidFill>
                <a:prstClr val="black"/>
              </a:solidFill>
              <a:latin typeface="Constantia"/>
              <a:cs typeface="+mn-cs"/>
            </a:endParaRPr>
          </a:p>
          <a:p>
            <a:pPr marL="0" indent="0" algn="just" rtl="1" eaLnBrk="1" hangingPunct="1">
              <a:spcBef>
                <a:spcPct val="0"/>
              </a:spcBef>
            </a:pPr>
            <a:r>
              <a:rPr lang="ar-SA" sz="2800" b="1" dirty="0" smtClean="0">
                <a:solidFill>
                  <a:srgbClr val="FF0000"/>
                </a:solidFill>
              </a:rPr>
              <a:t>تعريف الواقعة القانونية  </a:t>
            </a:r>
            <a:r>
              <a:rPr lang="ar-SA" sz="2800" b="1" dirty="0" smtClean="0"/>
              <a:t>:يقصد بالواقعة القانونية كل حدث يرتب عليه القانون أثرا معينا سواء كان هذا الحدث إراديا أم غير إراديا ، والأثر الذي يرتبه القانون قد يكون إنشاء حق أو نقله أو انقضائه . وتنقسم الواقعة القانونية إلى وقائع مادية وتصرفات قانونية.</a:t>
            </a:r>
            <a:r>
              <a:rPr lang="ar-SA" sz="2800" b="1" dirty="0" smtClean="0">
                <a:solidFill>
                  <a:schemeClr val="bg1"/>
                </a:solidFill>
              </a:rPr>
              <a:t> </a:t>
            </a:r>
          </a:p>
          <a:p>
            <a:pPr marL="0" indent="0" algn="just" rtl="1" eaLnBrk="1" hangingPunct="1">
              <a:spcBef>
                <a:spcPct val="0"/>
              </a:spcBef>
            </a:pPr>
            <a:r>
              <a:rPr lang="ar-SA" sz="2800" b="1" dirty="0" smtClean="0">
                <a:solidFill>
                  <a:srgbClr val="FF0000"/>
                </a:solidFill>
              </a:rPr>
              <a:t>أولا :الواقعة المادية : </a:t>
            </a:r>
          </a:p>
          <a:p>
            <a:pPr marL="0" indent="0" algn="just" rtl="1" eaLnBrk="1" hangingPunct="1">
              <a:spcBef>
                <a:spcPct val="0"/>
              </a:spcBef>
            </a:pPr>
            <a:r>
              <a:rPr lang="ar-SA" sz="2800" b="1" dirty="0" smtClean="0"/>
              <a:t>هي كل أمر يحدث فيرتب عليه القانون أثرا ، قد يكون نشوء حق أو إنقضائه أو نقله دون إعتداد بإرادة الإنسان . وتنقسم إلي وقائع طبيعية وأعمال مادية : </a:t>
            </a:r>
            <a:endParaRPr lang="en-US" sz="2800" b="1" dirty="0" smtClean="0"/>
          </a:p>
          <a:p>
            <a:pPr marL="0" indent="0" algn="just" rtl="1" eaLnBrk="1" hangingPunct="1">
              <a:spcBef>
                <a:spcPct val="0"/>
              </a:spcBef>
            </a:pPr>
            <a:endParaRPr lang="en-US" sz="2800" b="1" dirty="0" smtClean="0">
              <a:solidFill>
                <a:schemeClr val="bg1"/>
              </a:solidFill>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lvl="0" algn="ctr" rtl="1" eaLnBrk="1" hangingPunct="1"/>
            <a:r>
              <a:rPr lang="ar-SA" sz="4000" b="1" dirty="0" smtClean="0"/>
              <a:t/>
            </a:r>
            <a:br>
              <a:rPr lang="ar-SA" sz="4000" b="1" dirty="0" smtClean="0"/>
            </a:b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ت</a:t>
            </a:r>
            <a:r>
              <a:rPr lang="ar-SA" sz="2800" b="1" dirty="0" smtClean="0">
                <a:solidFill>
                  <a:srgbClr val="2D07CF"/>
                </a:solidFill>
              </a:rPr>
              <a:t>: </a:t>
            </a:r>
            <a:r>
              <a:rPr lang="ar-SA" sz="2800" b="1" dirty="0" smtClean="0">
                <a:solidFill>
                  <a:srgbClr val="FF0000"/>
                </a:solidFill>
                <a:latin typeface="Constantia"/>
              </a:rPr>
              <a:t>مصادر الحق / الوقائع المادية</a:t>
            </a:r>
            <a:br>
              <a:rPr lang="ar-SA" sz="2800" b="1" dirty="0" smtClean="0">
                <a:solidFill>
                  <a:srgbClr val="FF0000"/>
                </a:solidFill>
                <a:latin typeface="Constantia"/>
              </a:rPr>
            </a:b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en-US" sz="2800" b="1" dirty="0" smtClean="0"/>
              <a:t> </a:t>
            </a:r>
            <a:r>
              <a:rPr lang="ar-SA" sz="2800" b="1" dirty="0" smtClean="0">
                <a:solidFill>
                  <a:srgbClr val="FF0000"/>
                </a:solidFill>
                <a:latin typeface="Constantia"/>
              </a:rPr>
              <a:t>أ: الوقائع الطبيعية :</a:t>
            </a:r>
            <a:endParaRPr lang="en-US" sz="2800" b="1" dirty="0" smtClean="0">
              <a:solidFill>
                <a:srgbClr val="FF0000"/>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الوقائع الطبيعية هي التي تحدث دون أن يكون للإنسان دخل في حدوثها كمرور الزمن والموت والقرابة والكوارث الطبيعية كالزلازل والفيضانات وغيرها .</a:t>
            </a: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srgbClr val="FF0000"/>
                </a:solidFill>
                <a:latin typeface="Constantia"/>
              </a:rPr>
              <a:t>ب – الأعمال المادية :</a:t>
            </a:r>
            <a:endParaRPr lang="en-US" sz="2800" dirty="0" smtClean="0">
              <a:solidFill>
                <a:srgbClr val="FF0000"/>
              </a:solidFill>
              <a:latin typeface="Constantia"/>
              <a:cs typeface="+mn-cs"/>
            </a:endParaRPr>
          </a:p>
          <a:p>
            <a:pPr marL="0" lvl="0" indent="0" algn="just" rtl="1" eaLnBrk="1" hangingPunct="1">
              <a:spcBef>
                <a:spcPct val="0"/>
              </a:spcBef>
            </a:pPr>
            <a:r>
              <a:rPr lang="ar-SA" sz="2800" b="1" dirty="0" smtClean="0">
                <a:solidFill>
                  <a:prstClr val="black"/>
                </a:solidFill>
                <a:latin typeface="AL-Mohanad"/>
              </a:rPr>
              <a:t>هي تلك الأعمال المادية التي تصدر عن الإنسان فيرتب عليها القانون أثارا قانونية بصرف النظر عن نية من صدرت عنه , أي سواء اتجهت إرادته إلى إحداث هذا الأثر أم لا . وتنقسم الأعمال المادية إلى نوعين هما الفعل النافع والفعل الضار . </a:t>
            </a:r>
            <a:endParaRPr lang="en-US" sz="2800" b="1" dirty="0" smtClean="0">
              <a:solidFill>
                <a:prstClr val="black"/>
              </a:solidFill>
              <a:latin typeface="AL-Mohanad"/>
              <a:cs typeface="+mn-cs"/>
            </a:endParaRPr>
          </a:p>
          <a:p>
            <a:pPr marL="0" lvl="0" indent="0" algn="just" rtl="1" eaLnBrk="1" hangingPunct="1">
              <a:spcBef>
                <a:spcPct val="0"/>
              </a:spcBef>
            </a:pPr>
            <a:r>
              <a:rPr lang="ar-SA" sz="2800" b="1" dirty="0" smtClean="0">
                <a:solidFill>
                  <a:prstClr val="black"/>
                </a:solidFill>
                <a:latin typeface="Constantia"/>
              </a:rPr>
              <a:t> </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prstClr val="black"/>
                </a:solidFill>
                <a:latin typeface="Constantia"/>
              </a:rPr>
              <a:t>ت</a:t>
            </a:r>
            <a:r>
              <a:rPr lang="ar-SA" sz="3600" b="1" dirty="0" smtClean="0">
                <a:solidFill>
                  <a:srgbClr val="2D07CF"/>
                </a:solidFill>
              </a:rPr>
              <a:t>: </a:t>
            </a:r>
            <a:r>
              <a:rPr lang="ar-SA" sz="3600" b="1" dirty="0" smtClean="0">
                <a:solidFill>
                  <a:srgbClr val="FF0000"/>
                </a:solidFill>
                <a:latin typeface="Constantia"/>
              </a:rPr>
              <a:t>مصادر الحق </a:t>
            </a:r>
            <a:r>
              <a:rPr lang="en-US" sz="3600" dirty="0" smtClean="0">
                <a:solidFill>
                  <a:srgbClr val="2D07CF"/>
                </a:solidFill>
              </a:rPr>
              <a:t/>
            </a:r>
            <a:br>
              <a:rPr lang="en-US" sz="3600" dirty="0" smtClean="0">
                <a:solidFill>
                  <a:srgbClr val="2D07CF"/>
                </a:solidFill>
              </a:rPr>
            </a:br>
            <a:endParaRPr lang="en-US" sz="3600" b="1" dirty="0" smtClean="0">
              <a:solidFill>
                <a:srgbClr val="FF0000"/>
              </a:solidFill>
            </a:endParaRPr>
          </a:p>
        </p:txBody>
      </p:sp>
      <p:sp>
        <p:nvSpPr>
          <p:cNvPr id="3" name="Content Placeholder 2"/>
          <p:cNvSpPr>
            <a:spLocks noGrp="1"/>
          </p:cNvSpPr>
          <p:nvPr>
            <p:ph idx="1"/>
          </p:nvPr>
        </p:nvSpPr>
        <p:spPr/>
        <p:txBody>
          <a:bodyPr/>
          <a:lstStyle/>
          <a:p>
            <a:pPr rtl="1"/>
            <a:r>
              <a:rPr lang="ar-SA" sz="2800" b="1" dirty="0" smtClean="0"/>
              <a:t>ثانيا :التصرفات القانونية :</a:t>
            </a:r>
            <a:endParaRPr lang="en-US" sz="2800" dirty="0" smtClean="0"/>
          </a:p>
          <a:p>
            <a:pPr algn="just" rtl="1"/>
            <a:r>
              <a:rPr lang="ar-SA" sz="2800" b="1" dirty="0" smtClean="0"/>
              <a:t>يقصد بالتصرف القانوني اتجاه الإرادة نحو إحداث أثر قانوني , ويستوي في ذلك أن يكون الأثر المقصود هو إنشاء أونقل أوتعديل أو إنقضاء حق من الحقوق .</a:t>
            </a:r>
            <a:endParaRPr lang="en-US" sz="2800" b="1" dirty="0" smtClean="0"/>
          </a:p>
          <a:p>
            <a:pPr algn="just" rtl="1"/>
            <a:r>
              <a:rPr lang="ar-SA" sz="2800" b="1" dirty="0" smtClean="0"/>
              <a:t>وينقسم  التصرف القانوني إلى تصرف قانوني من جانب واحد وتصرف قانوني من جانبين , كما ينقسم إلى تصرف منشئ وتصرف كاشف أو مقرر .</a:t>
            </a:r>
            <a:endParaRPr lang="en-US" sz="2800" b="1" dirty="0" smtClean="0"/>
          </a:p>
          <a:p>
            <a:pPr rtl="1"/>
            <a:r>
              <a:rPr lang="en-US" sz="2800" b="1" dirty="0" smtClean="0">
                <a:solidFill>
                  <a:schemeClr val="bg1"/>
                </a:solidFill>
              </a:rPr>
              <a:t> </a:t>
            </a: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solidFill>
                  <a:srgbClr val="FF0000"/>
                </a:solidFill>
              </a:rPr>
              <a:t>ت التصرفات القانونية</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lvl="0" algn="just" rtl="1"/>
            <a:endParaRPr lang="ar-SA" sz="2800" b="1" dirty="0" smtClean="0"/>
          </a:p>
          <a:p>
            <a:pPr marL="0" lvl="0" indent="0" algn="just" rtl="1" eaLnBrk="1" hangingPunct="1">
              <a:spcBef>
                <a:spcPct val="0"/>
              </a:spcBef>
            </a:pPr>
            <a:r>
              <a:rPr lang="ar-SA" sz="2800" b="1" dirty="0" smtClean="0">
                <a:solidFill>
                  <a:prstClr val="black"/>
                </a:solidFill>
                <a:latin typeface="Constantia"/>
              </a:rPr>
              <a:t>( 1 ) التصرف القانوني الصادر من جانب واحد أومن جانبين :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ينقسم التصرف من حيث تكوينه , إلى تصرف من جانب واحد وتصرف صادر من جانبين . فالتصرف القانوني قد يصدر عن إرادة منفردة ( جانب واحد )       كالإقرار والوصية  والوعد بالجائزة . كذلك قد يصدر التصرف القانوني عن إرادتين ( من جانبين ) كالعقود ومنها عقد البيع وعقد الإيجار وعقد الصلح وعقد التامين وعقد الوكالة  .............................."</a:t>
            </a:r>
            <a:endParaRPr lang="en-US" sz="2800" b="1" dirty="0" smtClean="0">
              <a:solidFill>
                <a:prstClr val="black"/>
              </a:solidFill>
              <a:latin typeface="Constantia"/>
              <a:cs typeface="+mn-cs"/>
            </a:endParaRPr>
          </a:p>
          <a:p>
            <a:pPr lvl="0" algn="just"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ت التصرفات القانونية </a:t>
            </a:r>
            <a:br>
              <a:rPr lang="ar-SA" sz="3600" b="1" dirty="0" smtClean="0">
                <a:solidFill>
                  <a:srgbClr val="FF0000"/>
                </a:solidFill>
              </a:rPr>
            </a:br>
            <a:endParaRPr lang="ar-SA" sz="3600" b="1" dirty="0" smtClean="0">
              <a:solidFill>
                <a:srgbClr val="FF0000"/>
              </a:solidFill>
              <a:cs typeface="AL-Mohanad Bold"/>
            </a:endParaRPr>
          </a:p>
        </p:txBody>
      </p:sp>
      <p:sp>
        <p:nvSpPr>
          <p:cNvPr id="3" name="Content Placeholder 2"/>
          <p:cNvSpPr>
            <a:spLocks noGrp="1"/>
          </p:cNvSpPr>
          <p:nvPr>
            <p:ph idx="1"/>
          </p:nvPr>
        </p:nvSpPr>
        <p:spPr/>
        <p:txBody>
          <a:bodyPr/>
          <a:lstStyle/>
          <a:p>
            <a:pPr marL="0" lvl="0" indent="0" algn="just" rtl="1" eaLnBrk="1" hangingPunct="1">
              <a:spcBef>
                <a:spcPct val="0"/>
              </a:spcBef>
            </a:pPr>
            <a:r>
              <a:rPr lang="ar-SA" sz="2800" b="1" dirty="0" smtClean="0">
                <a:solidFill>
                  <a:prstClr val="black"/>
                </a:solidFill>
                <a:latin typeface="Constantia"/>
              </a:rPr>
              <a:t>( 2) التصرف المنشئ والتصرف الكاشف أو المقرر: </a:t>
            </a:r>
            <a:endParaRPr lang="en-US" sz="2800"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تنقسم التصرفات القانونية من حيث أثرها على الحق إلى نوعين تصرفات منشئة وتصرفات كاشفة أو مقررة . والتصرف المنشئ هو الذي يترتب عليه نشوء حق ابتداء أو انتقالا من شخص آخر. </a:t>
            </a:r>
          </a:p>
          <a:p>
            <a:pPr marL="0" lvl="0" indent="0" algn="just" rtl="1" eaLnBrk="1" hangingPunct="1">
              <a:spcBef>
                <a:spcPct val="0"/>
              </a:spcBef>
            </a:pPr>
            <a:r>
              <a:rPr lang="ar-SA" sz="2800" b="1" dirty="0" smtClean="0">
                <a:solidFill>
                  <a:prstClr val="black"/>
                </a:solidFill>
                <a:latin typeface="Constantia"/>
              </a:rPr>
              <a:t>- أما التصرف الكاشف أو المقرر فهو لا يكسب الشخص حقا لم يكن له من قبل وإنما يتناول حقا للشخص كان ثابتا له من قبل بمقتضى مصدر أخر فيخلصه من أوضاع كانت تحد من فاعليته أو تشوب تحديده . </a:t>
            </a:r>
            <a:endParaRPr lang="en-US" sz="2800" b="1" dirty="0" smtClean="0">
              <a:solidFill>
                <a:prstClr val="black"/>
              </a:solidFill>
              <a:latin typeface="Constantia"/>
              <a:cs typeface="+mn-cs"/>
            </a:endParaRPr>
          </a:p>
          <a:p>
            <a:pPr marL="0" lvl="0" indent="0" algn="just" rtl="1" eaLnBrk="1" hangingPunct="1">
              <a:spcBef>
                <a:spcPct val="0"/>
              </a:spcBef>
            </a:pPr>
            <a:endParaRPr lang="ar-SA" sz="2800" b="1" dirty="0" smtClean="0">
              <a:solidFill>
                <a:prstClr val="black"/>
              </a:solidFill>
              <a:latin typeface="Constantia"/>
            </a:endParaRPr>
          </a:p>
          <a:p>
            <a:pPr marL="0" lvl="0" indent="0" algn="just" rtl="1" eaLnBrk="1" hangingPunct="1">
              <a:spcBef>
                <a:spcPct val="0"/>
              </a:spcBef>
            </a:pPr>
            <a:r>
              <a:rPr lang="ar-SA" sz="2800" b="1" dirty="0" smtClean="0">
                <a:solidFill>
                  <a:prstClr val="black"/>
                </a:solidFill>
                <a:latin typeface="Constantia"/>
              </a:rPr>
              <a:t>- أهمية التمييز بين الوقائع المادية والتصرفات القانونية .</a:t>
            </a:r>
            <a:endParaRPr lang="en-US" sz="2800" b="1" dirty="0" smtClean="0">
              <a:solidFill>
                <a:prstClr val="black"/>
              </a:solidFill>
              <a:latin typeface="Constantia"/>
              <a:cs typeface="+mn-cs"/>
            </a:endParaRPr>
          </a:p>
          <a:p>
            <a:pPr marL="0" lvl="0" indent="0" algn="just" rtl="1" eaLnBrk="1" hangingPunct="1">
              <a:spcBef>
                <a:spcPct val="0"/>
              </a:spcBef>
            </a:pPr>
            <a:endParaRPr lang="en-US" sz="2800" b="1"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ln>
                  <a:solidFill>
                    <a:sysClr val="windowText" lastClr="000000"/>
                  </a:solidFill>
                </a:ln>
                <a:solidFill>
                  <a:srgbClr val="FF0000"/>
                </a:solidFill>
              </a:rPr>
              <a:t>الفصل الثاني: إثبات </a:t>
            </a:r>
            <a:r>
              <a:rPr lang="ar-SA" sz="3600" b="1" dirty="0" smtClean="0">
                <a:ln>
                  <a:solidFill>
                    <a:sysClr val="windowText" lastClr="000000"/>
                  </a:solidFill>
                </a:ln>
                <a:solidFill>
                  <a:srgbClr val="FF0000"/>
                </a:solidFill>
              </a:rPr>
              <a:t>الحق </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lvl="0" algn="just" rtl="1"/>
            <a:endParaRPr lang="ar-SA" sz="2800" b="1" dirty="0" smtClean="0"/>
          </a:p>
          <a:p>
            <a:pPr algn="just" rtl="1"/>
            <a:r>
              <a:rPr lang="ar-SA" sz="2800" b="1" dirty="0" smtClean="0">
                <a:ln>
                  <a:solidFill>
                    <a:sysClr val="windowText" lastClr="000000"/>
                  </a:solidFill>
                </a:ln>
                <a:latin typeface="AL-Mohanad Bold"/>
              </a:rPr>
              <a:t>الإثبات هو إقامة الدليل أمام القضاء على مصدر الحق الذي يدعيه الشخص. وللإثبات طرق ووسائل مختلفة هي الإقرار ،والكتابة ، وشهادة الشهود ، والقرائن ،واليمين.</a:t>
            </a:r>
            <a:endParaRPr lang="en-US" sz="2800" b="1" dirty="0" smtClean="0">
              <a:ln>
                <a:solidFill>
                  <a:sysClr val="windowText" lastClr="000000"/>
                </a:solidFill>
              </a:ln>
              <a:latin typeface="AL-Mohanad Bold"/>
            </a:endParaRPr>
          </a:p>
          <a:p>
            <a:pPr lvl="0" algn="just"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2017</TotalTime>
  <Words>821</Words>
  <Application>Microsoft Office PowerPoint</Application>
  <PresentationFormat>A4 Paper (210x297 mm)‎</PresentationFormat>
  <Paragraphs>80</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الشريحة 2</vt:lpstr>
      <vt:lpstr>الحماية القانونية للحق </vt:lpstr>
      <vt:lpstr>أولا:وسيلة حماية الحق</vt:lpstr>
      <vt:lpstr>ثانيا:حدود حماية الحق</vt:lpstr>
      <vt:lpstr>   حالات التعسف في استعمال الحق  </vt:lpstr>
      <vt:lpstr>   مصـــــــــــــــادر الحــــــــــــق وإثباته   </vt:lpstr>
      <vt:lpstr>  ت: مصادر الحق / الوقائع المادية   </vt:lpstr>
      <vt:lpstr>ت: مصادر الحق  </vt:lpstr>
      <vt:lpstr>ت التصرفات القانونية </vt:lpstr>
      <vt:lpstr>ت التصرفات القانونية  </vt:lpstr>
      <vt:lpstr>الفصل الثاني: إثبات الحق  </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kahmed</cp:lastModifiedBy>
  <cp:revision>178</cp:revision>
  <dcterms:created xsi:type="dcterms:W3CDTF">2009-10-14T19:14:34Z</dcterms:created>
  <dcterms:modified xsi:type="dcterms:W3CDTF">2012-11-14T09:41:48Z</dcterms:modified>
</cp:coreProperties>
</file>