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00" r:id="rId2"/>
    <p:sldId id="257" r:id="rId3"/>
    <p:sldId id="259" r:id="rId4"/>
    <p:sldId id="301" r:id="rId5"/>
    <p:sldId id="303" r:id="rId6"/>
    <p:sldId id="304" r:id="rId7"/>
    <p:sldId id="305" r:id="rId8"/>
    <p:sldId id="306" r:id="rId9"/>
    <p:sldId id="307" r:id="rId10"/>
    <p:sldId id="308" r:id="rId11"/>
    <p:sldId id="310" r:id="rId12"/>
    <p:sldId id="312" r:id="rId13"/>
    <p:sldId id="315" r:id="rId14"/>
    <p:sldId id="313" r:id="rId15"/>
    <p:sldId id="317" r:id="rId16"/>
    <p:sldId id="319" r:id="rId17"/>
    <p:sldId id="320" r:id="rId18"/>
    <p:sldId id="321"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2910" y="-118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9D6B6F34-6DAB-466A-968D-A698FC2350F2}" type="slidenum">
              <a:rPr lang="en-US"/>
              <a:pPr/>
              <a:t>8</a:t>
            </a:fld>
            <a:endParaRPr 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032F3083-CC06-4A5D-9024-4BDD41F26388}" type="slidenum">
              <a:rPr lang="en-US"/>
              <a:pPr/>
              <a:t>9</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BFE3C486-861E-4E55-A07B-784C16BC0AAF}" type="slidenum">
              <a:rPr lang="en-US"/>
              <a:pPr/>
              <a:t>10</a:t>
            </a:fld>
            <a:endParaRPr 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E85C0D-8213-4F96-83E3-50D39C649DBA}" type="slidenum">
              <a:rPr lang="en-US"/>
              <a:pPr/>
              <a:t>11</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A8967DEF-B41E-43FD-A6D7-19C3AD3497D6}" type="slidenum">
              <a:rPr lang="en-US"/>
              <a:pPr/>
              <a:t>12</a:t>
            </a:fld>
            <a:endParaRPr 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940A893F-50C1-42E7-A4B1-E4EA82F20DE4}" type="slidenum">
              <a:rPr lang="en-US"/>
              <a:pPr/>
              <a:t>13</a:t>
            </a:fld>
            <a:endParaRPr 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73BF7C50-F370-468C-89A5-936ACACBD16B}" type="slidenum">
              <a:rPr lang="en-US"/>
              <a:pPr/>
              <a:t>15</a:t>
            </a:fld>
            <a:endParaRPr 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190B01D8-AB47-44D3-B90B-2E4A3C56022A}" type="slidenum">
              <a:rPr lang="en-US"/>
              <a:pPr/>
              <a:t>16</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ar-S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slide" Target="slide19.xml"/></Relationships>
</file>

<file path=ppt/slides/_rels/slide11.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r>
              <a:rPr lang="en-US" sz="3700" b="1" dirty="0" smtClean="0">
                <a:solidFill>
                  <a:schemeClr val="accent1">
                    <a:lumMod val="50000"/>
                  </a:schemeClr>
                </a:solidFill>
                <a:latin typeface="AYM Wadiy S_U normal."/>
                <a:cs typeface="Times New Roman" pitchFamily="18" charset="0"/>
              </a:rPr>
              <a:t>0605102</a:t>
            </a:r>
            <a:endParaRPr lang="ar-SA" sz="3700" b="1" dirty="0" smtClean="0">
              <a:solidFill>
                <a:schemeClr val="accent1">
                  <a:lumMod val="50000"/>
                </a:schemeClr>
              </a:solidFill>
              <a:latin typeface="AYM Wadiy S_U normal."/>
              <a:cs typeface="Times New Roman" pitchFamily="18" charset="0"/>
            </a:endParaRP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دكتور </a:t>
            </a:r>
            <a:r>
              <a:rPr lang="ar-SA" sz="3700" b="1" dirty="0" smtClean="0">
                <a:solidFill>
                  <a:schemeClr val="accent1">
                    <a:lumMod val="50000"/>
                  </a:schemeClr>
                </a:solidFill>
                <a:latin typeface="AYM Wadiy S_U normal."/>
                <a:cs typeface="Times New Roman" pitchFamily="18" charset="0"/>
              </a:rPr>
              <a:t>حسن بن رفدان </a:t>
            </a:r>
            <a:r>
              <a:rPr lang="ar-SA" sz="3700" b="1" dirty="0" err="1" smtClean="0">
                <a:solidFill>
                  <a:schemeClr val="accent1">
                    <a:lumMod val="50000"/>
                  </a:schemeClr>
                </a:solidFill>
                <a:latin typeface="AYM Wadiy S_U normal."/>
                <a:cs typeface="Times New Roman" pitchFamily="18" charset="0"/>
              </a:rPr>
              <a:t>الهجهوج</a:t>
            </a:r>
            <a:endParaRPr lang="ar-SA" sz="3700" b="1" dirty="0" smtClean="0">
              <a:solidFill>
                <a:schemeClr val="accent1">
                  <a:lumMod val="50000"/>
                </a:schemeClr>
              </a:solidFill>
              <a:latin typeface="AYM Wadiy S_U normal."/>
              <a:cs typeface="Times New Roman" pitchFamily="18" charset="0"/>
            </a:endParaRP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85800" y="21336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SA" sz="8000" b="1" spc="-150" dirty="0" smtClean="0">
                <a:solidFill>
                  <a:srgbClr val="FF0000"/>
                </a:solidFill>
                <a:latin typeface="ae_AlMateen" pitchFamily="2" charset="-78"/>
                <a:cs typeface="ae_AlMateen" pitchFamily="2" charset="-78"/>
              </a:rPr>
              <a:t>الفصـل الأول </a:t>
            </a:r>
          </a:p>
          <a:p>
            <a:pPr eaLnBrk="1" hangingPunct="1"/>
            <a:r>
              <a:rPr lang="ar-EG" sz="8000" spc="-150" dirty="0" smtClean="0">
                <a:solidFill>
                  <a:srgbClr val="009900"/>
                </a:solidFill>
                <a:latin typeface="ae_AlMateen" pitchFamily="2" charset="-78"/>
                <a:cs typeface="ae_AlMateen" pitchFamily="2" charset="-78"/>
              </a:rPr>
              <a:t>المح</a:t>
            </a:r>
            <a:r>
              <a:rPr lang="ar-SA" sz="8000" spc="-150" dirty="0" smtClean="0">
                <a:solidFill>
                  <a:srgbClr val="009900"/>
                </a:solidFill>
                <a:latin typeface="ae_AlMateen" pitchFamily="2" charset="-78"/>
                <a:cs typeface="ae_AlMateen" pitchFamily="2" charset="-78"/>
              </a:rPr>
              <a:t>ـ</a:t>
            </a:r>
            <a:r>
              <a:rPr lang="ar-EG" sz="8000" spc="-150" dirty="0" err="1" smtClean="0">
                <a:solidFill>
                  <a:srgbClr val="009900"/>
                </a:solidFill>
                <a:latin typeface="ae_AlMateen" pitchFamily="2" charset="-78"/>
                <a:cs typeface="ae_AlMateen" pitchFamily="2" charset="-78"/>
              </a:rPr>
              <a:t>اضرة</a:t>
            </a:r>
            <a:r>
              <a:rPr lang="ar-EG" sz="8000" dirty="0" smtClean="0">
                <a:solidFill>
                  <a:srgbClr val="009900"/>
                </a:solidFill>
                <a:cs typeface="Arial" pitchFamily="34" charset="0"/>
              </a:rPr>
              <a:t> </a:t>
            </a:r>
            <a:r>
              <a:rPr lang="ar-SA" sz="8000" spc="-150" dirty="0" smtClean="0">
                <a:solidFill>
                  <a:srgbClr val="009900"/>
                </a:solidFill>
                <a:latin typeface="ae_AlMateen" pitchFamily="2" charset="-78"/>
                <a:cs typeface="ae_AlMateen" pitchFamily="2" charset="-78"/>
              </a:rPr>
              <a:t>الأولى</a:t>
            </a:r>
          </a:p>
          <a:p>
            <a:pPr eaLnBrk="1" hangingPunct="1"/>
            <a:r>
              <a:rPr lang="ar-SA" spc="-150" dirty="0" smtClean="0">
                <a:solidFill>
                  <a:srgbClr val="376092"/>
                </a:solidFill>
                <a:latin typeface="ae_AlMateen" pitchFamily="2" charset="-78"/>
                <a:cs typeface="ae_AlMateen" pitchFamily="2" charset="-78"/>
              </a:rPr>
              <a:t> </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6600" b="1" dirty="0" smtClean="0">
                <a:solidFill>
                  <a:schemeClr val="tx1"/>
                </a:solidFill>
                <a:cs typeface="Arial" pitchFamily="34" charset="0"/>
              </a:rPr>
              <a:t>أساسيات الاقتصاد الكلي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85800" y="2057400"/>
            <a:ext cx="8915400" cy="3352800"/>
          </a:xfrm>
        </p:spPr>
        <p:txBody>
          <a:bodyPr/>
          <a:lstStyle/>
          <a:p>
            <a:pPr algn="just" rtl="1"/>
            <a:r>
              <a:rPr lang="ar-SA" dirty="0" smtClean="0">
                <a:solidFill>
                  <a:srgbClr val="000000"/>
                </a:solidFill>
                <a:cs typeface="Arabic Transparent" pitchFamily="2" charset="-78"/>
              </a:rPr>
              <a:t> </a:t>
            </a:r>
            <a:r>
              <a:rPr lang="ar-SA" sz="4800" dirty="0" smtClean="0">
                <a:solidFill>
                  <a:srgbClr val="000000"/>
                </a:solidFill>
                <a:cs typeface="Arabic Transparent" pitchFamily="2" charset="-78"/>
              </a:rPr>
              <a:t>تتمثل المشكلة الاقتصادية في أن الموارد الاقتصادية</a:t>
            </a:r>
            <a:r>
              <a:rPr lang="ar-BH" sz="4800" dirty="0" smtClean="0">
                <a:solidFill>
                  <a:srgbClr val="000000"/>
                </a:solidFill>
                <a:cs typeface="Arabic Transparent" pitchFamily="2" charset="-78"/>
              </a:rPr>
              <a:t> محدودة </a:t>
            </a:r>
            <a:r>
              <a:rPr lang="ar-SA" sz="4800" dirty="0" smtClean="0">
                <a:solidFill>
                  <a:srgbClr val="000000"/>
                </a:solidFill>
                <a:cs typeface="Arabic Transparent" pitchFamily="2" charset="-78"/>
              </a:rPr>
              <a:t>مقارنة مع الحاجات غير المحدودة </a:t>
            </a:r>
            <a:r>
              <a:rPr lang="ar-BH" sz="4800" dirty="0" smtClean="0">
                <a:solidFill>
                  <a:srgbClr val="000000"/>
                </a:solidFill>
                <a:cs typeface="Arabic Transparent" pitchFamily="2" charset="-78"/>
              </a:rPr>
              <a:t>للمجتمعات البشرية</a:t>
            </a:r>
            <a:r>
              <a:rPr lang="ar-SA" sz="4800" dirty="0" smtClean="0">
                <a:solidFill>
                  <a:srgbClr val="000000"/>
                </a:solidFill>
                <a:cs typeface="Arabic Transparent" pitchFamily="2" charset="-78"/>
              </a:rPr>
              <a:t>، وهذا ما يعبر عنه الاقتصاديون بمشكلة الندرة (</a:t>
            </a:r>
            <a:r>
              <a:rPr lang="en-US" sz="4800" dirty="0" smtClean="0">
                <a:solidFill>
                  <a:srgbClr val="000000"/>
                </a:solidFill>
                <a:cs typeface="Arabic Transparent" pitchFamily="2" charset="-78"/>
              </a:rPr>
              <a:t>Scarcity</a:t>
            </a:r>
            <a:r>
              <a:rPr lang="ar-SA" sz="4800" dirty="0" smtClean="0">
                <a:solidFill>
                  <a:srgbClr val="000000"/>
                </a:solidFill>
                <a:cs typeface="Arabic Transparent" pitchFamily="2" charset="-78"/>
              </a:rPr>
              <a:t>). </a:t>
            </a:r>
            <a:r>
              <a:rPr lang="ar-SA" kern="10" dirty="0" smtClean="0">
                <a:ln w="9525">
                  <a:solidFill>
                    <a:srgbClr val="000000"/>
                  </a:solidFill>
                  <a:round/>
                  <a:headEnd/>
                  <a:tailEnd/>
                </a:ln>
                <a:solidFill>
                  <a:srgbClr val="000000"/>
                </a:solidFill>
                <a:latin typeface="Arial"/>
                <a:cs typeface="Arial"/>
              </a:rPr>
              <a:t/>
            </a:r>
            <a:br>
              <a:rPr lang="ar-SA" kern="10" dirty="0" smtClean="0">
                <a:ln w="9525">
                  <a:solidFill>
                    <a:srgbClr val="000000"/>
                  </a:solidFill>
                  <a:round/>
                  <a:headEnd/>
                  <a:tailEnd/>
                </a:ln>
                <a:solidFill>
                  <a:srgbClr val="000000"/>
                </a:solidFill>
                <a:latin typeface="Arial"/>
                <a:cs typeface="Arial"/>
              </a:rPr>
            </a:br>
            <a:endParaRPr lang="ar-SA" kern="10" dirty="0">
              <a:ln w="9525">
                <a:solidFill>
                  <a:srgbClr val="000000"/>
                </a:solidFill>
                <a:round/>
                <a:headEnd/>
                <a:tailEnd/>
              </a:ln>
              <a:solidFill>
                <a:srgbClr val="000000"/>
              </a:solidFill>
              <a:latin typeface="Arial"/>
              <a:cs typeface="Aria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7" name="Rectangle 5"/>
          <p:cNvSpPr>
            <a:spLocks noChangeArrowheads="1"/>
          </p:cNvSpPr>
          <p:nvPr/>
        </p:nvSpPr>
        <p:spPr bwMode="auto">
          <a:xfrm>
            <a:off x="1905000" y="381000"/>
            <a:ext cx="74676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ar-SA" sz="6600" b="1" dirty="0" smtClean="0">
                <a:solidFill>
                  <a:srgbClr val="FF0000"/>
                </a:solidFill>
              </a:rPr>
              <a:t>المشكلة الاقتصادية </a:t>
            </a:r>
            <a:endParaRPr lang="en-US" sz="6600" b="1" dirty="0">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85800" y="2057400"/>
            <a:ext cx="8915400" cy="3352800"/>
          </a:xfrm>
        </p:spPr>
        <p:txBody>
          <a:bodyPr/>
          <a:lstStyle/>
          <a:p>
            <a:pPr algn="just" rtl="1"/>
            <a:r>
              <a:rPr lang="ar-SA" dirty="0" smtClean="0">
                <a:solidFill>
                  <a:srgbClr val="000000"/>
                </a:solidFill>
                <a:cs typeface="Arabic Transparent" pitchFamily="2" charset="-78"/>
              </a:rPr>
              <a:t> </a:t>
            </a:r>
            <a:r>
              <a:rPr lang="ar-SA" sz="4800" dirty="0" smtClean="0">
                <a:solidFill>
                  <a:schemeClr val="tx1"/>
                </a:solidFill>
              </a:rPr>
              <a:t>هو أحد العلوم الاجتماعية أو الإنسانية الذي يدرس كيفية توظيف الموارد الاقتصادية أو عناصر الإنتاج( العمل، رأس المال، الموارد الطبيعية، التنظيم) لإنتاج السلع والخدمات التي تشبع حاجات أفراد المجتمع المتعددة </a:t>
            </a:r>
            <a:r>
              <a:rPr lang="en-US" sz="4800" dirty="0" smtClean="0">
                <a:solidFill>
                  <a:srgbClr val="000000"/>
                </a:solidFill>
                <a:cs typeface="Arabic Transparent" pitchFamily="2" charset="-78"/>
              </a:rPr>
              <a:t/>
            </a:r>
            <a:br>
              <a:rPr lang="en-US" sz="4800" dirty="0" smtClean="0">
                <a:solidFill>
                  <a:srgbClr val="000000"/>
                </a:solidFill>
                <a:cs typeface="Arabic Transparent" pitchFamily="2" charset="-78"/>
              </a:rPr>
            </a:br>
            <a:endParaRPr lang="ar-SA" kern="10" dirty="0">
              <a:ln w="9525">
                <a:solidFill>
                  <a:srgbClr val="000000"/>
                </a:solidFill>
                <a:round/>
                <a:headEnd/>
                <a:tailEnd/>
              </a:ln>
              <a:solidFill>
                <a:srgbClr val="000000"/>
              </a:solidFill>
              <a:latin typeface="Arial"/>
              <a:cs typeface="Aria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7" name="Rectangle 5"/>
          <p:cNvSpPr>
            <a:spLocks noChangeArrowheads="1"/>
          </p:cNvSpPr>
          <p:nvPr/>
        </p:nvSpPr>
        <p:spPr bwMode="auto">
          <a:xfrm>
            <a:off x="1905000" y="381000"/>
            <a:ext cx="74676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ar-SA" sz="6600" b="1" dirty="0" smtClean="0">
                <a:solidFill>
                  <a:srgbClr val="FF0000"/>
                </a:solidFill>
              </a:rPr>
              <a:t>تعريف علم الاقتصاد</a:t>
            </a:r>
            <a:endParaRPr lang="en-US" sz="6600" b="1"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85800" y="2514600"/>
            <a:ext cx="8915400" cy="3352800"/>
          </a:xfrm>
        </p:spPr>
        <p:txBody>
          <a:bodyPr/>
          <a:lstStyle/>
          <a:p>
            <a:pPr algn="just" rtl="1"/>
            <a:r>
              <a:rPr lang="ar-SA" dirty="0" smtClean="0">
                <a:solidFill>
                  <a:srgbClr val="000000"/>
                </a:solidFill>
                <a:cs typeface="Arabic Transparent" pitchFamily="2" charset="-78"/>
              </a:rPr>
              <a:t> </a:t>
            </a:r>
            <a:r>
              <a:rPr lang="ar-SA" sz="4800" b="1" dirty="0" smtClean="0">
                <a:solidFill>
                  <a:schemeClr val="tx1"/>
                </a:solidFill>
              </a:rPr>
              <a:t>كما يمكن تعريفه على أنه : </a:t>
            </a:r>
            <a:r>
              <a:rPr lang="ar-BH" sz="4800" dirty="0" smtClean="0">
                <a:solidFill>
                  <a:schemeClr val="tx1"/>
                </a:solidFill>
                <a:cs typeface="Arabic Transparent" pitchFamily="2" charset="-78"/>
              </a:rPr>
              <a:t>العلم الذي يبحث في الطريقة المثلى لاستغلال الموارد النادرة، بحيث يتم تحقيق أكبر قدر </a:t>
            </a:r>
            <a:r>
              <a:rPr lang="ar-SA" sz="4800" dirty="0" smtClean="0">
                <a:solidFill>
                  <a:schemeClr val="tx1"/>
                </a:solidFill>
                <a:cs typeface="Arabic Transparent" pitchFamily="2" charset="-78"/>
              </a:rPr>
              <a:t>ممكن </a:t>
            </a:r>
            <a:r>
              <a:rPr lang="ar-BH" sz="4800" dirty="0" smtClean="0">
                <a:solidFill>
                  <a:schemeClr val="tx1"/>
                </a:solidFill>
                <a:cs typeface="Arabic Transparent" pitchFamily="2" charset="-78"/>
              </a:rPr>
              <a:t>من حاجات المجتمع، أي تحقيق أعلى مستوى من رفاهية المجتمع.</a:t>
            </a:r>
            <a:r>
              <a:rPr lang="fr-FR" sz="4800" dirty="0" smtClean="0">
                <a:solidFill>
                  <a:srgbClr val="000000"/>
                </a:solidFill>
                <a:cs typeface="Arabic Transparent" pitchFamily="2" charset="-78"/>
              </a:rPr>
              <a:t/>
            </a:r>
            <a:br>
              <a:rPr lang="fr-FR" sz="4800" dirty="0" smtClean="0">
                <a:solidFill>
                  <a:srgbClr val="000000"/>
                </a:solidFill>
                <a:cs typeface="Arabic Transparent" pitchFamily="2" charset="-78"/>
              </a:rPr>
            </a:br>
            <a:r>
              <a:rPr lang="en-US" sz="4800" dirty="0" smtClean="0">
                <a:solidFill>
                  <a:srgbClr val="000000"/>
                </a:solidFill>
                <a:cs typeface="Arabic Transparent" pitchFamily="2" charset="-78"/>
              </a:rPr>
              <a:t/>
            </a:r>
            <a:br>
              <a:rPr lang="en-US" sz="4800" dirty="0" smtClean="0">
                <a:solidFill>
                  <a:srgbClr val="000000"/>
                </a:solidFill>
                <a:cs typeface="Arabic Transparent" pitchFamily="2" charset="-78"/>
              </a:rPr>
            </a:br>
            <a:endParaRPr lang="ar-SA" kern="10" dirty="0">
              <a:ln w="9525">
                <a:solidFill>
                  <a:srgbClr val="000000"/>
                </a:solidFill>
                <a:round/>
                <a:headEnd/>
                <a:tailEnd/>
              </a:ln>
              <a:solidFill>
                <a:srgbClr val="000000"/>
              </a:solidFill>
              <a:latin typeface="Arial"/>
              <a:cs typeface="Aria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
        <p:nvSpPr>
          <p:cNvPr id="7" name="Rectangle 5"/>
          <p:cNvSpPr>
            <a:spLocks noChangeArrowheads="1"/>
          </p:cNvSpPr>
          <p:nvPr/>
        </p:nvSpPr>
        <p:spPr bwMode="auto">
          <a:xfrm>
            <a:off x="1905000" y="381000"/>
            <a:ext cx="74676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ar-SA" sz="6600" b="1" dirty="0" smtClean="0">
                <a:solidFill>
                  <a:srgbClr val="FF0000"/>
                </a:solidFill>
              </a:rPr>
              <a:t>تعريف علم الاقتصاد</a:t>
            </a:r>
            <a:endParaRPr lang="en-US" sz="6600" b="1" dirty="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505200"/>
            <a:ext cx="8915400" cy="3352800"/>
          </a:xfrm>
        </p:spPr>
        <p:txBody>
          <a:bodyPr/>
          <a:lstStyle/>
          <a:p>
            <a:pPr algn="just" rtl="1"/>
            <a:r>
              <a:rPr lang="ar-SA" dirty="0" smtClean="0">
                <a:solidFill>
                  <a:srgbClr val="000000"/>
                </a:solidFill>
                <a:cs typeface="Arabic Transparent" pitchFamily="2" charset="-78"/>
              </a:rPr>
              <a:t> </a:t>
            </a:r>
            <a:r>
              <a:rPr lang="ar-SA" sz="4800" dirty="0" smtClean="0">
                <a:solidFill>
                  <a:schemeClr val="tx1"/>
                </a:solidFill>
              </a:rPr>
              <a:t>وينقسم منهجيا علم الاقتصاد إلى قسمين هما: </a:t>
            </a:r>
            <a:br>
              <a:rPr lang="ar-SA" sz="4800" dirty="0" smtClean="0">
                <a:solidFill>
                  <a:schemeClr val="tx1"/>
                </a:solidFill>
              </a:rPr>
            </a:br>
            <a:r>
              <a:rPr lang="ar-SA" sz="4800" dirty="0" smtClean="0">
                <a:solidFill>
                  <a:srgbClr val="FF0000"/>
                </a:solidFill>
              </a:rPr>
              <a:t>1- الاقتصاد الجزئي </a:t>
            </a:r>
            <a:r>
              <a:rPr lang="ar-SA" sz="4800" dirty="0" smtClean="0">
                <a:solidFill>
                  <a:schemeClr val="tx1"/>
                </a:solidFill>
              </a:rPr>
              <a:t>: وهو </a:t>
            </a:r>
            <a:r>
              <a:rPr lang="ar-BH" sz="4800" dirty="0" smtClean="0">
                <a:solidFill>
                  <a:schemeClr val="tx1"/>
                </a:solidFill>
                <a:cs typeface="Arabic Transparent" pitchFamily="2" charset="-78"/>
              </a:rPr>
              <a:t>دراسة الاقتصاد على مستوى وحدة اتخاذ القرار، أي دراسة سلوك المستهلك وسلوك المنشأة في أسواق السلع</a:t>
            </a:r>
            <a:r>
              <a:rPr lang="ar-SA" sz="4800" dirty="0" smtClean="0">
                <a:solidFill>
                  <a:schemeClr val="tx1"/>
                </a:solidFill>
                <a:cs typeface="Arabic Transparent" pitchFamily="2" charset="-78"/>
              </a:rPr>
              <a:t> </a:t>
            </a:r>
            <a:r>
              <a:rPr lang="ar-BH" sz="4800" dirty="0" smtClean="0">
                <a:solidFill>
                  <a:schemeClr val="tx1"/>
                </a:solidFill>
                <a:cs typeface="Arabic Transparent" pitchFamily="2" charset="-78"/>
              </a:rPr>
              <a:t>وفي أسواق عناصر الإنتاج</a:t>
            </a:r>
            <a:r>
              <a:rPr lang="ar-SA" sz="4800" dirty="0" smtClean="0">
                <a:cs typeface="Arabic Transparent" pitchFamily="2" charset="-78"/>
              </a:rPr>
              <a:t>.</a:t>
            </a:r>
            <a:br>
              <a:rPr lang="ar-SA" sz="4800" dirty="0" smtClean="0">
                <a:cs typeface="Arabic Transparent" pitchFamily="2" charset="-78"/>
              </a:rPr>
            </a:br>
            <a:r>
              <a:rPr lang="fr-FR" sz="4800" dirty="0" smtClean="0">
                <a:cs typeface="Arabic Transparent" pitchFamily="2" charset="-78"/>
              </a:rPr>
              <a:t/>
            </a:r>
            <a:br>
              <a:rPr lang="fr-FR" sz="4800" dirty="0" smtClean="0">
                <a:cs typeface="Arabic Transparent" pitchFamily="2" charset="-78"/>
              </a:rPr>
            </a:br>
            <a:r>
              <a:rPr lang="ar-BH" sz="4800" dirty="0" smtClean="0">
                <a:solidFill>
                  <a:schemeClr val="tx1"/>
                </a:solidFill>
                <a:cs typeface="Arabic Transparent" pitchFamily="2" charset="-78"/>
              </a:rPr>
              <a:t>.</a:t>
            </a:r>
            <a:r>
              <a:rPr lang="fr-FR" sz="4800" dirty="0" smtClean="0">
                <a:solidFill>
                  <a:srgbClr val="000000"/>
                </a:solidFill>
                <a:cs typeface="Arabic Transparent" pitchFamily="2" charset="-78"/>
              </a:rPr>
              <a:t/>
            </a:r>
            <a:br>
              <a:rPr lang="fr-FR" sz="4800" dirty="0" smtClean="0">
                <a:solidFill>
                  <a:srgbClr val="000000"/>
                </a:solidFill>
                <a:cs typeface="Arabic Transparent" pitchFamily="2" charset="-78"/>
              </a:rPr>
            </a:br>
            <a:r>
              <a:rPr lang="en-US" sz="4800" dirty="0" smtClean="0">
                <a:solidFill>
                  <a:srgbClr val="000000"/>
                </a:solidFill>
                <a:cs typeface="Arabic Transparent" pitchFamily="2" charset="-78"/>
              </a:rPr>
              <a:t/>
            </a:r>
            <a:br>
              <a:rPr lang="en-US" sz="4800" dirty="0" smtClean="0">
                <a:solidFill>
                  <a:srgbClr val="000000"/>
                </a:solidFill>
                <a:cs typeface="Arabic Transparent" pitchFamily="2" charset="-78"/>
              </a:rPr>
            </a:br>
            <a:endParaRPr lang="ar-SA" kern="10" dirty="0">
              <a:ln w="9525">
                <a:solidFill>
                  <a:srgbClr val="000000"/>
                </a:solidFill>
                <a:round/>
                <a:headEnd/>
                <a:tailEnd/>
              </a:ln>
              <a:solidFill>
                <a:srgbClr val="000000"/>
              </a:solidFill>
              <a:latin typeface="Arial"/>
              <a:cs typeface="Aria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6</a:t>
            </a:fld>
            <a:endParaRPr lang="en-US" dirty="0" smtClean="0">
              <a:cs typeface="Arial" pitchFamily="34" charset="0"/>
            </a:endParaRPr>
          </a:p>
        </p:txBody>
      </p:sp>
      <p:sp>
        <p:nvSpPr>
          <p:cNvPr id="7" name="Rectangle 5"/>
          <p:cNvSpPr>
            <a:spLocks noChangeArrowheads="1"/>
          </p:cNvSpPr>
          <p:nvPr/>
        </p:nvSpPr>
        <p:spPr bwMode="auto">
          <a:xfrm>
            <a:off x="1905000" y="381000"/>
            <a:ext cx="74676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ar-SA" sz="6600" b="1" dirty="0" smtClean="0">
                <a:solidFill>
                  <a:srgbClr val="FF0000"/>
                </a:solidFill>
              </a:rPr>
              <a:t> أقسام علم الاقتصاد</a:t>
            </a:r>
            <a:endParaRPr lang="en-US" sz="6600" b="1" dirty="0">
              <a:solidFill>
                <a:srgbClr val="FF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533400" y="5181600"/>
            <a:ext cx="8915400" cy="3352800"/>
          </a:xfrm>
        </p:spPr>
        <p:txBody>
          <a:bodyPr/>
          <a:lstStyle/>
          <a:p>
            <a:pPr algn="just" rtl="1"/>
            <a:r>
              <a:rPr lang="ar-SA" sz="4800" dirty="0" smtClean="0">
                <a:solidFill>
                  <a:srgbClr val="FF0000"/>
                </a:solidFill>
              </a:rPr>
              <a:t>2- الاقتصاد الكلي  </a:t>
            </a:r>
            <a:r>
              <a:rPr lang="ar-SA" sz="4800" dirty="0" smtClean="0">
                <a:solidFill>
                  <a:schemeClr val="tx1"/>
                </a:solidFill>
              </a:rPr>
              <a:t>: </a:t>
            </a:r>
            <a:r>
              <a:rPr lang="ar-SA" dirty="0" smtClean="0">
                <a:solidFill>
                  <a:schemeClr val="tx1"/>
                </a:solidFill>
              </a:rPr>
              <a:t>وهو </a:t>
            </a:r>
            <a:r>
              <a:rPr lang="ar-BH" dirty="0" smtClean="0">
                <a:solidFill>
                  <a:schemeClr val="tx1"/>
                </a:solidFill>
                <a:cs typeface="Arabic Transparent" pitchFamily="2" charset="-78"/>
              </a:rPr>
              <a:t>دراسة الاقتصاد على </a:t>
            </a:r>
            <a:r>
              <a:rPr lang="ar-SA" dirty="0" smtClean="0">
                <a:solidFill>
                  <a:schemeClr val="tx1"/>
                </a:solidFill>
                <a:cs typeface="Arabic Transparent" pitchFamily="2" charset="-78"/>
              </a:rPr>
              <a:t>ا</a:t>
            </a:r>
            <a:r>
              <a:rPr lang="ar-BH" dirty="0" smtClean="0">
                <a:solidFill>
                  <a:schemeClr val="tx1"/>
                </a:solidFill>
                <a:cs typeface="Arabic Transparent" pitchFamily="2" charset="-78"/>
              </a:rPr>
              <a:t>لمستوى الكلي حيث ينصب الاهتمام بالطلب الكلي، والناتج أو العرض الكلي، والمستوى العام للأسعار والتضخم</a:t>
            </a:r>
            <a:r>
              <a:rPr lang="ar-SA" dirty="0" smtClean="0">
                <a:solidFill>
                  <a:schemeClr val="tx1"/>
                </a:solidFill>
                <a:cs typeface="Arabic Transparent" pitchFamily="2" charset="-78"/>
              </a:rPr>
              <a:t> </a:t>
            </a:r>
            <a:r>
              <a:rPr lang="ar-BH" dirty="0" smtClean="0">
                <a:solidFill>
                  <a:schemeClr val="tx1"/>
                </a:solidFill>
                <a:cs typeface="Arabic Transparent" pitchFamily="2" charset="-78"/>
              </a:rPr>
              <a:t>، ومستوى العمالة والنمو</a:t>
            </a:r>
            <a:r>
              <a:rPr lang="ar-SA" dirty="0" smtClean="0">
                <a:solidFill>
                  <a:schemeClr val="tx1"/>
                </a:solidFill>
                <a:cs typeface="Arabic Transparent" pitchFamily="2" charset="-78"/>
              </a:rPr>
              <a:t> </a:t>
            </a:r>
            <a:r>
              <a:rPr lang="ar-BH" dirty="0" smtClean="0">
                <a:solidFill>
                  <a:schemeClr val="tx1"/>
                </a:solidFill>
                <a:cs typeface="Arabic Transparent" pitchFamily="2" charset="-78"/>
              </a:rPr>
              <a:t>الاقتصادي</a:t>
            </a:r>
            <a:r>
              <a:rPr lang="ar-SA" dirty="0" smtClean="0">
                <a:solidFill>
                  <a:schemeClr val="tx1"/>
                </a:solidFill>
                <a:cs typeface="Arabic Transparent" pitchFamily="2" charset="-78"/>
              </a:rPr>
              <a:t>،والتوازن في ميزانية الدولة والتوازن في ميزان المدفوعات والتنمية الاقتصادية</a:t>
            </a:r>
            <a:r>
              <a:rPr lang="ar-SA" sz="4800" dirty="0" smtClean="0">
                <a:solidFill>
                  <a:schemeClr val="tx1"/>
                </a:solidFill>
                <a:cs typeface="Arabic Transparent" pitchFamily="2" charset="-78"/>
              </a:rPr>
              <a:t>.</a:t>
            </a:r>
            <a:br>
              <a:rPr lang="ar-SA" sz="4800" dirty="0" smtClean="0">
                <a:solidFill>
                  <a:schemeClr val="tx1"/>
                </a:solidFill>
                <a:cs typeface="Arabic Transparent" pitchFamily="2" charset="-78"/>
              </a:rPr>
            </a:br>
            <a:r>
              <a:rPr lang="ar-SA" sz="4800" dirty="0" smtClean="0">
                <a:solidFill>
                  <a:schemeClr val="tx1"/>
                </a:solidFill>
                <a:cs typeface="Arabic Transparent" pitchFamily="2" charset="-78"/>
              </a:rPr>
              <a:t> .</a:t>
            </a:r>
            <a:br>
              <a:rPr lang="ar-SA" sz="4800" dirty="0" smtClean="0">
                <a:solidFill>
                  <a:schemeClr val="tx1"/>
                </a:solidFill>
                <a:cs typeface="Arabic Transparent" pitchFamily="2" charset="-78"/>
              </a:rPr>
            </a:br>
            <a:r>
              <a:rPr lang="ar-BH" sz="4800" dirty="0" smtClean="0">
                <a:solidFill>
                  <a:schemeClr val="tx1"/>
                </a:solidFill>
                <a:cs typeface="Arabic Transparent" pitchFamily="2" charset="-78"/>
              </a:rPr>
              <a:t>.</a:t>
            </a:r>
            <a:r>
              <a:rPr lang="ar-SA" sz="4800" dirty="0" smtClean="0">
                <a:solidFill>
                  <a:schemeClr val="tx1"/>
                </a:solidFill>
                <a:cs typeface="Arabic Transparent" pitchFamily="2" charset="-78"/>
              </a:rPr>
              <a:t/>
            </a:r>
            <a:br>
              <a:rPr lang="ar-SA" sz="4800" dirty="0" smtClean="0">
                <a:solidFill>
                  <a:schemeClr val="tx1"/>
                </a:solidFill>
                <a:cs typeface="Arabic Transparent" pitchFamily="2" charset="-78"/>
              </a:rPr>
            </a:br>
            <a:r>
              <a:rPr lang="fr-FR" sz="4800" dirty="0" smtClean="0">
                <a:cs typeface="Arabic Transparent" pitchFamily="2" charset="-78"/>
              </a:rPr>
              <a:t/>
            </a:r>
            <a:br>
              <a:rPr lang="fr-FR" sz="4800" dirty="0" smtClean="0">
                <a:cs typeface="Arabic Transparent" pitchFamily="2" charset="-78"/>
              </a:rPr>
            </a:br>
            <a:r>
              <a:rPr lang="ar-SA" sz="4800" dirty="0" smtClean="0">
                <a:cs typeface="Arabic Transparent" pitchFamily="2" charset="-78"/>
              </a:rPr>
              <a:t/>
            </a:r>
            <a:br>
              <a:rPr lang="ar-SA" sz="4800" dirty="0" smtClean="0">
                <a:cs typeface="Arabic Transparent" pitchFamily="2" charset="-78"/>
              </a:rPr>
            </a:br>
            <a:r>
              <a:rPr lang="fr-FR" sz="4800" dirty="0" smtClean="0">
                <a:cs typeface="Arabic Transparent" pitchFamily="2" charset="-78"/>
              </a:rPr>
              <a:t/>
            </a:r>
            <a:br>
              <a:rPr lang="fr-FR" sz="4800" dirty="0" smtClean="0">
                <a:cs typeface="Arabic Transparent" pitchFamily="2" charset="-78"/>
              </a:rPr>
            </a:br>
            <a:r>
              <a:rPr lang="ar-BH" sz="4800" dirty="0" smtClean="0">
                <a:solidFill>
                  <a:schemeClr val="tx1"/>
                </a:solidFill>
                <a:cs typeface="Arabic Transparent" pitchFamily="2" charset="-78"/>
              </a:rPr>
              <a:t>.</a:t>
            </a:r>
            <a:r>
              <a:rPr lang="fr-FR" sz="4800" dirty="0" smtClean="0">
                <a:solidFill>
                  <a:srgbClr val="000000"/>
                </a:solidFill>
                <a:cs typeface="Arabic Transparent" pitchFamily="2" charset="-78"/>
              </a:rPr>
              <a:t/>
            </a:r>
            <a:br>
              <a:rPr lang="fr-FR" sz="4800" dirty="0" smtClean="0">
                <a:solidFill>
                  <a:srgbClr val="000000"/>
                </a:solidFill>
                <a:cs typeface="Arabic Transparent" pitchFamily="2" charset="-78"/>
              </a:rPr>
            </a:br>
            <a:r>
              <a:rPr lang="en-US" sz="4800" dirty="0" smtClean="0">
                <a:solidFill>
                  <a:srgbClr val="000000"/>
                </a:solidFill>
                <a:cs typeface="Arabic Transparent" pitchFamily="2" charset="-78"/>
              </a:rPr>
              <a:t/>
            </a:r>
            <a:br>
              <a:rPr lang="en-US" sz="4800" dirty="0" smtClean="0">
                <a:solidFill>
                  <a:srgbClr val="000000"/>
                </a:solidFill>
                <a:cs typeface="Arabic Transparent" pitchFamily="2" charset="-78"/>
              </a:rPr>
            </a:br>
            <a:endParaRPr lang="ar-SA" kern="10" dirty="0">
              <a:ln w="9525">
                <a:solidFill>
                  <a:srgbClr val="000000"/>
                </a:solidFill>
                <a:round/>
                <a:headEnd/>
                <a:tailEnd/>
              </a:ln>
              <a:solidFill>
                <a:srgbClr val="000000"/>
              </a:solidFill>
              <a:latin typeface="Arial"/>
              <a:cs typeface="Aria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
        <p:nvSpPr>
          <p:cNvPr id="7" name="Rectangle 5"/>
          <p:cNvSpPr>
            <a:spLocks noChangeArrowheads="1"/>
          </p:cNvSpPr>
          <p:nvPr/>
        </p:nvSpPr>
        <p:spPr bwMode="auto">
          <a:xfrm>
            <a:off x="1905000" y="228600"/>
            <a:ext cx="74676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ar-SA" sz="6600" b="1" dirty="0" smtClean="0">
                <a:solidFill>
                  <a:srgbClr val="FF0000"/>
                </a:solidFill>
              </a:rPr>
              <a:t> أقسام علم الاقتصاد</a:t>
            </a:r>
            <a:endParaRPr lang="en-US" sz="6600" b="1"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WordArt 2"/>
          <p:cNvSpPr>
            <a:spLocks noChangeArrowheads="1" noChangeShapeType="1" noTextEdit="1"/>
          </p:cNvSpPr>
          <p:nvPr/>
        </p:nvSpPr>
        <p:spPr bwMode="auto">
          <a:xfrm>
            <a:off x="3314040" y="188913"/>
            <a:ext cx="6187810" cy="8636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نشوء وتطور علم الإقتصاد</a:t>
            </a:r>
          </a:p>
        </p:txBody>
      </p:sp>
      <p:sp>
        <p:nvSpPr>
          <p:cNvPr id="27651" name="Text Box 3"/>
          <p:cNvSpPr txBox="1">
            <a:spLocks noChangeArrowheads="1"/>
          </p:cNvSpPr>
          <p:nvPr/>
        </p:nvSpPr>
        <p:spPr bwMode="auto">
          <a:xfrm>
            <a:off x="428229" y="1892300"/>
            <a:ext cx="9126934"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أهم مؤسسيها هو آدم سميث (1776)، ويتلخص فكرها في:</a:t>
            </a:r>
            <a:endParaRPr lang="fr-FR" sz="2400">
              <a:cs typeface="Arabic Transparent" pitchFamily="2" charset="-78"/>
            </a:endParaRPr>
          </a:p>
        </p:txBody>
      </p:sp>
      <p:sp>
        <p:nvSpPr>
          <p:cNvPr id="27652" name="WordArt 4"/>
          <p:cNvSpPr>
            <a:spLocks noChangeArrowheads="1" noChangeShapeType="1" noTextEdit="1"/>
          </p:cNvSpPr>
          <p:nvPr/>
        </p:nvSpPr>
        <p:spPr bwMode="auto">
          <a:xfrm>
            <a:off x="6512852" y="1158875"/>
            <a:ext cx="2988998"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المدرسة الكلاسيكية</a:t>
            </a:r>
          </a:p>
        </p:txBody>
      </p:sp>
      <p:sp>
        <p:nvSpPr>
          <p:cNvPr id="27653" name="Text Box 5"/>
          <p:cNvSpPr txBox="1">
            <a:spLocks noChangeArrowheads="1"/>
          </p:cNvSpPr>
          <p:nvPr/>
        </p:nvSpPr>
        <p:spPr bwMode="auto">
          <a:xfrm>
            <a:off x="428228" y="2420938"/>
            <a:ext cx="8659151"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SA" sz="2400">
                <a:cs typeface="Arabic Transparent" pitchFamily="2" charset="-78"/>
              </a:rPr>
              <a:t> اليد الخفية </a:t>
            </a:r>
            <a:r>
              <a:rPr lang="en-US" sz="2400">
                <a:cs typeface="Arabic Transparent" pitchFamily="2" charset="-78"/>
              </a:rPr>
              <a:t>(The Invisible Hand)</a:t>
            </a:r>
            <a:r>
              <a:rPr lang="ar-SA" sz="2400">
                <a:cs typeface="Arabic Transparent" pitchFamily="2" charset="-78"/>
              </a:rPr>
              <a:t> تحرك النشاط الاقتصادي.</a:t>
            </a:r>
            <a:endParaRPr lang="en-US" sz="2400">
              <a:cs typeface="Arabic Transparent" pitchFamily="2" charset="-78"/>
            </a:endParaRPr>
          </a:p>
        </p:txBody>
      </p:sp>
      <p:sp>
        <p:nvSpPr>
          <p:cNvPr id="27654" name="Text Box 6"/>
          <p:cNvSpPr txBox="1">
            <a:spLocks noChangeArrowheads="1"/>
          </p:cNvSpPr>
          <p:nvPr/>
        </p:nvSpPr>
        <p:spPr bwMode="auto">
          <a:xfrm>
            <a:off x="428228" y="2924175"/>
            <a:ext cx="8659151"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SA" sz="2400">
                <a:cs typeface="Arabic Transparent" pitchFamily="2" charset="-78"/>
              </a:rPr>
              <a:t> قانون ساي </a:t>
            </a:r>
            <a:r>
              <a:rPr lang="en-US" sz="2400">
                <a:cs typeface="Arabic Transparent" pitchFamily="2" charset="-78"/>
              </a:rPr>
              <a:t>(Say’s Law)</a:t>
            </a:r>
            <a:r>
              <a:rPr lang="ar-SA" sz="2400">
                <a:cs typeface="Arabic Transparent" pitchFamily="2" charset="-78"/>
              </a:rPr>
              <a:t> والتوازن التلقائي للاقتصاد عند التوظف الكامل.</a:t>
            </a:r>
            <a:endParaRPr lang="en-US" sz="2400">
              <a:cs typeface="Arabic Transparent" pitchFamily="2" charset="-78"/>
            </a:endParaRPr>
          </a:p>
        </p:txBody>
      </p:sp>
      <p:sp>
        <p:nvSpPr>
          <p:cNvPr id="27655" name="Text Box 7"/>
          <p:cNvSpPr txBox="1">
            <a:spLocks noChangeArrowheads="1"/>
          </p:cNvSpPr>
          <p:nvPr/>
        </p:nvSpPr>
        <p:spPr bwMode="auto">
          <a:xfrm>
            <a:off x="428228" y="3429000"/>
            <a:ext cx="8659151"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الحرية الاقتصادية، وعدم الحاجة لتدخل الدولة.</a:t>
            </a:r>
            <a:endParaRPr lang="fr-FR" sz="2400">
              <a:cs typeface="Arabic Transparent" pitchFamily="2" charset="-78"/>
            </a:endParaRPr>
          </a:p>
        </p:txBody>
      </p:sp>
      <p:sp>
        <p:nvSpPr>
          <p:cNvPr id="27656" name="Text Box 8"/>
          <p:cNvSpPr txBox="1">
            <a:spLocks noChangeArrowheads="1"/>
          </p:cNvSpPr>
          <p:nvPr/>
        </p:nvSpPr>
        <p:spPr bwMode="auto">
          <a:xfrm>
            <a:off x="428229" y="4797425"/>
            <a:ext cx="9126934"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مؤسسها جون مينارد كينز (1936)، ويتخلص فكرها في:</a:t>
            </a:r>
            <a:endParaRPr lang="fr-FR" sz="2400">
              <a:cs typeface="Arabic Transparent" pitchFamily="2" charset="-78"/>
            </a:endParaRPr>
          </a:p>
        </p:txBody>
      </p:sp>
      <p:sp>
        <p:nvSpPr>
          <p:cNvPr id="27657" name="WordArt 9"/>
          <p:cNvSpPr>
            <a:spLocks noChangeArrowheads="1" noChangeShapeType="1" noTextEdit="1"/>
          </p:cNvSpPr>
          <p:nvPr/>
        </p:nvSpPr>
        <p:spPr bwMode="auto">
          <a:xfrm>
            <a:off x="6512852" y="4038600"/>
            <a:ext cx="2988998"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المدرسة الكينزية</a:t>
            </a:r>
          </a:p>
        </p:txBody>
      </p:sp>
      <p:sp>
        <p:nvSpPr>
          <p:cNvPr id="27658" name="Text Box 10"/>
          <p:cNvSpPr txBox="1">
            <a:spLocks noChangeArrowheads="1"/>
          </p:cNvSpPr>
          <p:nvPr/>
        </p:nvSpPr>
        <p:spPr bwMode="auto">
          <a:xfrm>
            <a:off x="428228" y="5326063"/>
            <a:ext cx="8659151"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توازن الاقتصاد عند مستوى أقل من التوظف الكامل في حالة الكساد.</a:t>
            </a:r>
            <a:endParaRPr lang="fr-FR" sz="2400">
              <a:cs typeface="Arabic Transparent" pitchFamily="2" charset="-78"/>
            </a:endParaRPr>
          </a:p>
        </p:txBody>
      </p:sp>
      <p:sp>
        <p:nvSpPr>
          <p:cNvPr id="27659" name="Text Box 11"/>
          <p:cNvSpPr txBox="1">
            <a:spLocks noChangeArrowheads="1"/>
          </p:cNvSpPr>
          <p:nvPr/>
        </p:nvSpPr>
        <p:spPr bwMode="auto">
          <a:xfrm>
            <a:off x="428228" y="5876925"/>
            <a:ext cx="8659151"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ضرورة تدخل الحكومة باستخدام السياسة المالية لمعالجة الكساد الاقتصادي.</a:t>
            </a:r>
            <a:endParaRPr lang="fr-FR" sz="2400">
              <a:cs typeface="Arabic Transparent" pitchFamily="2" charset="-78"/>
            </a:endParaRPr>
          </a:p>
        </p:txBody>
      </p:sp>
      <p:sp>
        <p:nvSpPr>
          <p:cNvPr id="6156" name="AutoShape 12">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barn(inHorizontal)">
                                      <p:cBhvr>
                                        <p:cTn id="7" dur="500"/>
                                        <p:tgtEl>
                                          <p:spTgt spid="2765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7652"/>
                                        </p:tgtEl>
                                        <p:attrNameLst>
                                          <p:attrName>style.visibility</p:attrName>
                                        </p:attrNameLst>
                                      </p:cBhvr>
                                      <p:to>
                                        <p:strVal val="visible"/>
                                      </p:to>
                                    </p:set>
                                    <p:animEffect transition="in" filter="slide(fromBottom)">
                                      <p:cBhvr>
                                        <p:cTn id="12" dur="500"/>
                                        <p:tgtEl>
                                          <p:spTgt spid="27652"/>
                                        </p:tgtEl>
                                      </p:cBhvr>
                                    </p:animEffect>
                                  </p:childTnLst>
                                </p:cTn>
                              </p:par>
                            </p:childTnLst>
                          </p:cTn>
                        </p:par>
                        <p:par>
                          <p:cTn id="13" fill="hold">
                            <p:stCondLst>
                              <p:cond delay="5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27651"/>
                                        </p:tgtEl>
                                        <p:attrNameLst>
                                          <p:attrName>style.visibility</p:attrName>
                                        </p:attrNameLst>
                                      </p:cBhvr>
                                      <p:to>
                                        <p:strVal val="visible"/>
                                      </p:to>
                                    </p:set>
                                    <p:anim calcmode="discrete" valueType="clr">
                                      <p:cBhvr override="childStyle">
                                        <p:cTn id="16" dur="80"/>
                                        <p:tgtEl>
                                          <p:spTgt spid="27651"/>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27651"/>
                                        </p:tgtEl>
                                        <p:attrNameLst>
                                          <p:attrName>fillcolor</p:attrName>
                                        </p:attrNameLst>
                                      </p:cBhvr>
                                      <p:tavLst>
                                        <p:tav tm="0">
                                          <p:val>
                                            <p:clrVal>
                                              <a:schemeClr val="accent2"/>
                                            </p:clrVal>
                                          </p:val>
                                        </p:tav>
                                        <p:tav tm="50000">
                                          <p:val>
                                            <p:clrVal>
                                              <a:schemeClr val="hlink"/>
                                            </p:clrVal>
                                          </p:val>
                                        </p:tav>
                                      </p:tavLst>
                                    </p:anim>
                                    <p:set>
                                      <p:cBhvr>
                                        <p:cTn id="18" dur="80"/>
                                        <p:tgtEl>
                                          <p:spTgt spid="27651"/>
                                        </p:tgtEl>
                                        <p:attrNameLst>
                                          <p:attrName>fill.type</p:attrName>
                                        </p:attrNameLst>
                                      </p:cBhvr>
                                      <p:to>
                                        <p:strVal val="solid"/>
                                      </p:to>
                                    </p:set>
                                  </p:childTnLst>
                                </p:cTn>
                              </p:par>
                            </p:childTnLst>
                          </p:cTn>
                        </p:par>
                        <p:par>
                          <p:cTn id="19" fill="hold">
                            <p:stCondLst>
                              <p:cond delay="2140"/>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27653"/>
                                        </p:tgtEl>
                                        <p:attrNameLst>
                                          <p:attrName>style.visibility</p:attrName>
                                        </p:attrNameLst>
                                      </p:cBhvr>
                                      <p:to>
                                        <p:strVal val="visible"/>
                                      </p:to>
                                    </p:set>
                                    <p:anim calcmode="discrete" valueType="clr">
                                      <p:cBhvr override="childStyle">
                                        <p:cTn id="22" dur="80"/>
                                        <p:tgtEl>
                                          <p:spTgt spid="27653"/>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27653"/>
                                        </p:tgtEl>
                                        <p:attrNameLst>
                                          <p:attrName>fillcolor</p:attrName>
                                        </p:attrNameLst>
                                      </p:cBhvr>
                                      <p:tavLst>
                                        <p:tav tm="0">
                                          <p:val>
                                            <p:clrVal>
                                              <a:schemeClr val="accent2"/>
                                            </p:clrVal>
                                          </p:val>
                                        </p:tav>
                                        <p:tav tm="50000">
                                          <p:val>
                                            <p:clrVal>
                                              <a:schemeClr val="hlink"/>
                                            </p:clrVal>
                                          </p:val>
                                        </p:tav>
                                      </p:tavLst>
                                    </p:anim>
                                    <p:set>
                                      <p:cBhvr>
                                        <p:cTn id="24" dur="80"/>
                                        <p:tgtEl>
                                          <p:spTgt spid="27653"/>
                                        </p:tgtEl>
                                        <p:attrNameLst>
                                          <p:attrName>fill.type</p:attrName>
                                        </p:attrNameLst>
                                      </p:cBhvr>
                                      <p:to>
                                        <p:strVal val="solid"/>
                                      </p:to>
                                    </p:set>
                                  </p:childTnLst>
                                </p:cTn>
                              </p:par>
                            </p:childTnLst>
                          </p:cTn>
                        </p:par>
                        <p:par>
                          <p:cTn id="25" fill="hold">
                            <p:stCondLst>
                              <p:cond delay="4100"/>
                            </p:stCondLst>
                            <p:childTnLst>
                              <p:par>
                                <p:cTn id="26" presetID="27" presetClass="entr" presetSubtype="0" fill="hold" grpId="0" nodeType="afterEffect">
                                  <p:stCondLst>
                                    <p:cond delay="0"/>
                                  </p:stCondLst>
                                  <p:iterate type="lt">
                                    <p:tmPct val="50000"/>
                                  </p:iterate>
                                  <p:childTnLst>
                                    <p:set>
                                      <p:cBhvr>
                                        <p:cTn id="27" dur="1" fill="hold">
                                          <p:stCondLst>
                                            <p:cond delay="0"/>
                                          </p:stCondLst>
                                        </p:cTn>
                                        <p:tgtEl>
                                          <p:spTgt spid="27654"/>
                                        </p:tgtEl>
                                        <p:attrNameLst>
                                          <p:attrName>style.visibility</p:attrName>
                                        </p:attrNameLst>
                                      </p:cBhvr>
                                      <p:to>
                                        <p:strVal val="visible"/>
                                      </p:to>
                                    </p:set>
                                    <p:anim calcmode="discrete" valueType="clr">
                                      <p:cBhvr override="childStyle">
                                        <p:cTn id="28" dur="80"/>
                                        <p:tgtEl>
                                          <p:spTgt spid="27654"/>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27654"/>
                                        </p:tgtEl>
                                        <p:attrNameLst>
                                          <p:attrName>fillcolor</p:attrName>
                                        </p:attrNameLst>
                                      </p:cBhvr>
                                      <p:tavLst>
                                        <p:tav tm="0">
                                          <p:val>
                                            <p:clrVal>
                                              <a:schemeClr val="accent2"/>
                                            </p:clrVal>
                                          </p:val>
                                        </p:tav>
                                        <p:tav tm="50000">
                                          <p:val>
                                            <p:clrVal>
                                              <a:schemeClr val="hlink"/>
                                            </p:clrVal>
                                          </p:val>
                                        </p:tav>
                                      </p:tavLst>
                                    </p:anim>
                                    <p:set>
                                      <p:cBhvr>
                                        <p:cTn id="30" dur="80"/>
                                        <p:tgtEl>
                                          <p:spTgt spid="27654"/>
                                        </p:tgtEl>
                                        <p:attrNameLst>
                                          <p:attrName>fill.type</p:attrName>
                                        </p:attrNameLst>
                                      </p:cBhvr>
                                      <p:to>
                                        <p:strVal val="solid"/>
                                      </p:to>
                                    </p:set>
                                  </p:childTnLst>
                                </p:cTn>
                              </p:par>
                            </p:childTnLst>
                          </p:cTn>
                        </p:par>
                        <p:par>
                          <p:cTn id="31" fill="hold">
                            <p:stCondLst>
                              <p:cond delay="6460"/>
                            </p:stCondLst>
                            <p:childTnLst>
                              <p:par>
                                <p:cTn id="32" presetID="27" presetClass="entr" presetSubtype="0" fill="hold" grpId="0" nodeType="afterEffect">
                                  <p:stCondLst>
                                    <p:cond delay="0"/>
                                  </p:stCondLst>
                                  <p:iterate type="lt">
                                    <p:tmPct val="50000"/>
                                  </p:iterate>
                                  <p:childTnLst>
                                    <p:set>
                                      <p:cBhvr>
                                        <p:cTn id="33" dur="1" fill="hold">
                                          <p:stCondLst>
                                            <p:cond delay="0"/>
                                          </p:stCondLst>
                                        </p:cTn>
                                        <p:tgtEl>
                                          <p:spTgt spid="27655"/>
                                        </p:tgtEl>
                                        <p:attrNameLst>
                                          <p:attrName>style.visibility</p:attrName>
                                        </p:attrNameLst>
                                      </p:cBhvr>
                                      <p:to>
                                        <p:strVal val="visible"/>
                                      </p:to>
                                    </p:set>
                                    <p:anim calcmode="discrete" valueType="clr">
                                      <p:cBhvr override="childStyle">
                                        <p:cTn id="34" dur="80"/>
                                        <p:tgtEl>
                                          <p:spTgt spid="27655"/>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27655"/>
                                        </p:tgtEl>
                                        <p:attrNameLst>
                                          <p:attrName>fillcolor</p:attrName>
                                        </p:attrNameLst>
                                      </p:cBhvr>
                                      <p:tavLst>
                                        <p:tav tm="0">
                                          <p:val>
                                            <p:clrVal>
                                              <a:schemeClr val="accent2"/>
                                            </p:clrVal>
                                          </p:val>
                                        </p:tav>
                                        <p:tav tm="50000">
                                          <p:val>
                                            <p:clrVal>
                                              <a:schemeClr val="hlink"/>
                                            </p:clrVal>
                                          </p:val>
                                        </p:tav>
                                      </p:tavLst>
                                    </p:anim>
                                    <p:set>
                                      <p:cBhvr>
                                        <p:cTn id="36" dur="80"/>
                                        <p:tgtEl>
                                          <p:spTgt spid="27655"/>
                                        </p:tgtEl>
                                        <p:attrNameLst>
                                          <p:attrName>fill.type</p:attrName>
                                        </p:attrNameLst>
                                      </p:cBhvr>
                                      <p:to>
                                        <p:strVal val="solid"/>
                                      </p:to>
                                    </p:se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grpId="0" nodeType="clickEffect">
                                  <p:stCondLst>
                                    <p:cond delay="0"/>
                                  </p:stCondLst>
                                  <p:childTnLst>
                                    <p:set>
                                      <p:cBhvr>
                                        <p:cTn id="40" dur="1" fill="hold">
                                          <p:stCondLst>
                                            <p:cond delay="0"/>
                                          </p:stCondLst>
                                        </p:cTn>
                                        <p:tgtEl>
                                          <p:spTgt spid="27657"/>
                                        </p:tgtEl>
                                        <p:attrNameLst>
                                          <p:attrName>style.visibility</p:attrName>
                                        </p:attrNameLst>
                                      </p:cBhvr>
                                      <p:to>
                                        <p:strVal val="visible"/>
                                      </p:to>
                                    </p:set>
                                    <p:animEffect transition="in" filter="slide(fromBottom)">
                                      <p:cBhvr>
                                        <p:cTn id="41" dur="500"/>
                                        <p:tgtEl>
                                          <p:spTgt spid="27657"/>
                                        </p:tgtEl>
                                      </p:cBhvr>
                                    </p:animEffect>
                                  </p:childTnLst>
                                </p:cTn>
                              </p:par>
                            </p:childTnLst>
                          </p:cTn>
                        </p:par>
                        <p:par>
                          <p:cTn id="42" fill="hold">
                            <p:stCondLst>
                              <p:cond delay="500"/>
                            </p:stCondLst>
                            <p:childTnLst>
                              <p:par>
                                <p:cTn id="43" presetID="27" presetClass="entr" presetSubtype="0" fill="hold" grpId="0" nodeType="afterEffect">
                                  <p:stCondLst>
                                    <p:cond delay="0"/>
                                  </p:stCondLst>
                                  <p:iterate type="lt">
                                    <p:tmPct val="50000"/>
                                  </p:iterate>
                                  <p:childTnLst>
                                    <p:set>
                                      <p:cBhvr>
                                        <p:cTn id="44" dur="1" fill="hold">
                                          <p:stCondLst>
                                            <p:cond delay="0"/>
                                          </p:stCondLst>
                                        </p:cTn>
                                        <p:tgtEl>
                                          <p:spTgt spid="27656"/>
                                        </p:tgtEl>
                                        <p:attrNameLst>
                                          <p:attrName>style.visibility</p:attrName>
                                        </p:attrNameLst>
                                      </p:cBhvr>
                                      <p:to>
                                        <p:strVal val="visible"/>
                                      </p:to>
                                    </p:set>
                                    <p:anim calcmode="discrete" valueType="clr">
                                      <p:cBhvr override="childStyle">
                                        <p:cTn id="45" dur="80"/>
                                        <p:tgtEl>
                                          <p:spTgt spid="27656"/>
                                        </p:tgtEl>
                                        <p:attrNameLst>
                                          <p:attrName>style.color</p:attrName>
                                        </p:attrNameLst>
                                      </p:cBhvr>
                                      <p:tavLst>
                                        <p:tav tm="0">
                                          <p:val>
                                            <p:clrVal>
                                              <a:schemeClr val="accent2"/>
                                            </p:clrVal>
                                          </p:val>
                                        </p:tav>
                                        <p:tav tm="50000">
                                          <p:val>
                                            <p:clrVal>
                                              <a:schemeClr val="hlink"/>
                                            </p:clrVal>
                                          </p:val>
                                        </p:tav>
                                      </p:tavLst>
                                    </p:anim>
                                    <p:anim calcmode="discrete" valueType="clr">
                                      <p:cBhvr>
                                        <p:cTn id="46" dur="80"/>
                                        <p:tgtEl>
                                          <p:spTgt spid="27656"/>
                                        </p:tgtEl>
                                        <p:attrNameLst>
                                          <p:attrName>fillcolor</p:attrName>
                                        </p:attrNameLst>
                                      </p:cBhvr>
                                      <p:tavLst>
                                        <p:tav tm="0">
                                          <p:val>
                                            <p:clrVal>
                                              <a:schemeClr val="accent2"/>
                                            </p:clrVal>
                                          </p:val>
                                        </p:tav>
                                        <p:tav tm="50000">
                                          <p:val>
                                            <p:clrVal>
                                              <a:schemeClr val="hlink"/>
                                            </p:clrVal>
                                          </p:val>
                                        </p:tav>
                                      </p:tavLst>
                                    </p:anim>
                                    <p:set>
                                      <p:cBhvr>
                                        <p:cTn id="47" dur="80"/>
                                        <p:tgtEl>
                                          <p:spTgt spid="27656"/>
                                        </p:tgtEl>
                                        <p:attrNameLst>
                                          <p:attrName>fill.type</p:attrName>
                                        </p:attrNameLst>
                                      </p:cBhvr>
                                      <p:to>
                                        <p:strVal val="solid"/>
                                      </p:to>
                                    </p:set>
                                  </p:childTnLst>
                                </p:cTn>
                              </p:par>
                            </p:childTnLst>
                          </p:cTn>
                        </p:par>
                        <p:par>
                          <p:cTn id="48" fill="hold">
                            <p:stCondLst>
                              <p:cond delay="2140"/>
                            </p:stCondLst>
                            <p:childTnLst>
                              <p:par>
                                <p:cTn id="49" presetID="27" presetClass="entr" presetSubtype="0" fill="hold" grpId="0" nodeType="afterEffect">
                                  <p:stCondLst>
                                    <p:cond delay="0"/>
                                  </p:stCondLst>
                                  <p:iterate type="lt">
                                    <p:tmPct val="50000"/>
                                  </p:iterate>
                                  <p:childTnLst>
                                    <p:set>
                                      <p:cBhvr>
                                        <p:cTn id="50" dur="1" fill="hold">
                                          <p:stCondLst>
                                            <p:cond delay="0"/>
                                          </p:stCondLst>
                                        </p:cTn>
                                        <p:tgtEl>
                                          <p:spTgt spid="27658"/>
                                        </p:tgtEl>
                                        <p:attrNameLst>
                                          <p:attrName>style.visibility</p:attrName>
                                        </p:attrNameLst>
                                      </p:cBhvr>
                                      <p:to>
                                        <p:strVal val="visible"/>
                                      </p:to>
                                    </p:set>
                                    <p:anim calcmode="discrete" valueType="clr">
                                      <p:cBhvr override="childStyle">
                                        <p:cTn id="51" dur="80"/>
                                        <p:tgtEl>
                                          <p:spTgt spid="27658"/>
                                        </p:tgtEl>
                                        <p:attrNameLst>
                                          <p:attrName>style.color</p:attrName>
                                        </p:attrNameLst>
                                      </p:cBhvr>
                                      <p:tavLst>
                                        <p:tav tm="0">
                                          <p:val>
                                            <p:clrVal>
                                              <a:schemeClr val="accent2"/>
                                            </p:clrVal>
                                          </p:val>
                                        </p:tav>
                                        <p:tav tm="50000">
                                          <p:val>
                                            <p:clrVal>
                                              <a:schemeClr val="hlink"/>
                                            </p:clrVal>
                                          </p:val>
                                        </p:tav>
                                      </p:tavLst>
                                    </p:anim>
                                    <p:anim calcmode="discrete" valueType="clr">
                                      <p:cBhvr>
                                        <p:cTn id="52" dur="80"/>
                                        <p:tgtEl>
                                          <p:spTgt spid="27658"/>
                                        </p:tgtEl>
                                        <p:attrNameLst>
                                          <p:attrName>fillcolor</p:attrName>
                                        </p:attrNameLst>
                                      </p:cBhvr>
                                      <p:tavLst>
                                        <p:tav tm="0">
                                          <p:val>
                                            <p:clrVal>
                                              <a:schemeClr val="accent2"/>
                                            </p:clrVal>
                                          </p:val>
                                        </p:tav>
                                        <p:tav tm="50000">
                                          <p:val>
                                            <p:clrVal>
                                              <a:schemeClr val="hlink"/>
                                            </p:clrVal>
                                          </p:val>
                                        </p:tav>
                                      </p:tavLst>
                                    </p:anim>
                                    <p:set>
                                      <p:cBhvr>
                                        <p:cTn id="53" dur="80"/>
                                        <p:tgtEl>
                                          <p:spTgt spid="27658"/>
                                        </p:tgtEl>
                                        <p:attrNameLst>
                                          <p:attrName>fill.type</p:attrName>
                                        </p:attrNameLst>
                                      </p:cBhvr>
                                      <p:to>
                                        <p:strVal val="solid"/>
                                      </p:to>
                                    </p:set>
                                  </p:childTnLst>
                                </p:cTn>
                              </p:par>
                            </p:childTnLst>
                          </p:cTn>
                        </p:par>
                        <p:par>
                          <p:cTn id="54" fill="hold">
                            <p:stCondLst>
                              <p:cond delay="4220"/>
                            </p:stCondLst>
                            <p:childTnLst>
                              <p:par>
                                <p:cTn id="55" presetID="27" presetClass="entr" presetSubtype="0" fill="hold" grpId="0" nodeType="afterEffect">
                                  <p:stCondLst>
                                    <p:cond delay="0"/>
                                  </p:stCondLst>
                                  <p:iterate type="lt">
                                    <p:tmPct val="50000"/>
                                  </p:iterate>
                                  <p:childTnLst>
                                    <p:set>
                                      <p:cBhvr>
                                        <p:cTn id="56" dur="1" fill="hold">
                                          <p:stCondLst>
                                            <p:cond delay="0"/>
                                          </p:stCondLst>
                                        </p:cTn>
                                        <p:tgtEl>
                                          <p:spTgt spid="27659"/>
                                        </p:tgtEl>
                                        <p:attrNameLst>
                                          <p:attrName>style.visibility</p:attrName>
                                        </p:attrNameLst>
                                      </p:cBhvr>
                                      <p:to>
                                        <p:strVal val="visible"/>
                                      </p:to>
                                    </p:set>
                                    <p:anim calcmode="discrete" valueType="clr">
                                      <p:cBhvr override="childStyle">
                                        <p:cTn id="57" dur="80"/>
                                        <p:tgtEl>
                                          <p:spTgt spid="27659"/>
                                        </p:tgtEl>
                                        <p:attrNameLst>
                                          <p:attrName>style.color</p:attrName>
                                        </p:attrNameLst>
                                      </p:cBhvr>
                                      <p:tavLst>
                                        <p:tav tm="0">
                                          <p:val>
                                            <p:clrVal>
                                              <a:schemeClr val="accent2"/>
                                            </p:clrVal>
                                          </p:val>
                                        </p:tav>
                                        <p:tav tm="50000">
                                          <p:val>
                                            <p:clrVal>
                                              <a:schemeClr val="hlink"/>
                                            </p:clrVal>
                                          </p:val>
                                        </p:tav>
                                      </p:tavLst>
                                    </p:anim>
                                    <p:anim calcmode="discrete" valueType="clr">
                                      <p:cBhvr>
                                        <p:cTn id="58" dur="80"/>
                                        <p:tgtEl>
                                          <p:spTgt spid="27659"/>
                                        </p:tgtEl>
                                        <p:attrNameLst>
                                          <p:attrName>fillcolor</p:attrName>
                                        </p:attrNameLst>
                                      </p:cBhvr>
                                      <p:tavLst>
                                        <p:tav tm="0">
                                          <p:val>
                                            <p:clrVal>
                                              <a:schemeClr val="accent2"/>
                                            </p:clrVal>
                                          </p:val>
                                        </p:tav>
                                        <p:tav tm="50000">
                                          <p:val>
                                            <p:clrVal>
                                              <a:schemeClr val="hlink"/>
                                            </p:clrVal>
                                          </p:val>
                                        </p:tav>
                                      </p:tavLst>
                                    </p:anim>
                                    <p:set>
                                      <p:cBhvr>
                                        <p:cTn id="59" dur="80"/>
                                        <p:tgtEl>
                                          <p:spTgt spid="2765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nimBg="1"/>
      <p:bldP spid="27651" grpId="0"/>
      <p:bldP spid="27652" grpId="0" animBg="1"/>
      <p:bldP spid="27653" grpId="0"/>
      <p:bldP spid="27654" grpId="0"/>
      <p:bldP spid="27655" grpId="0"/>
      <p:bldP spid="27656" grpId="0"/>
      <p:bldP spid="27657" grpId="0" animBg="1"/>
      <p:bldP spid="27658" grpId="0"/>
      <p:bldP spid="2765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428229" y="1163638"/>
            <a:ext cx="9126934"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مؤسسها ميلتون فريدمان (1957)، ويتلخص فكرها في:</a:t>
            </a:r>
            <a:endParaRPr lang="fr-FR" sz="2400">
              <a:cs typeface="Arabic Transparent" pitchFamily="2" charset="-78"/>
            </a:endParaRPr>
          </a:p>
        </p:txBody>
      </p:sp>
      <p:sp>
        <p:nvSpPr>
          <p:cNvPr id="29699" name="WordArt 3"/>
          <p:cNvSpPr>
            <a:spLocks noChangeArrowheads="1" noChangeShapeType="1" noTextEdit="1"/>
          </p:cNvSpPr>
          <p:nvPr/>
        </p:nvSpPr>
        <p:spPr bwMode="auto">
          <a:xfrm>
            <a:off x="4562608" y="333375"/>
            <a:ext cx="4939242"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المدرسة النقدية الحديثة</a:t>
            </a:r>
          </a:p>
        </p:txBody>
      </p:sp>
      <p:sp>
        <p:nvSpPr>
          <p:cNvPr id="29700" name="Text Box 4"/>
          <p:cNvSpPr txBox="1">
            <a:spLocks noChangeArrowheads="1"/>
          </p:cNvSpPr>
          <p:nvPr/>
        </p:nvSpPr>
        <p:spPr bwMode="auto">
          <a:xfrm>
            <a:off x="428228" y="1908175"/>
            <a:ext cx="8659151"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التضخم ظاهرة نقدية.</a:t>
            </a:r>
            <a:endParaRPr lang="fr-FR" sz="2400">
              <a:cs typeface="Arabic Transparent" pitchFamily="2" charset="-78"/>
            </a:endParaRPr>
          </a:p>
        </p:txBody>
      </p:sp>
      <p:sp>
        <p:nvSpPr>
          <p:cNvPr id="29701" name="Text Box 5"/>
          <p:cNvSpPr txBox="1">
            <a:spLocks noChangeArrowheads="1"/>
          </p:cNvSpPr>
          <p:nvPr/>
        </p:nvSpPr>
        <p:spPr bwMode="auto">
          <a:xfrm>
            <a:off x="428228" y="2636838"/>
            <a:ext cx="8659151"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السياسة المالية لا فاعلية لها ما لم تدعمها سياسة نقدية.</a:t>
            </a:r>
            <a:endParaRPr lang="fr-FR" sz="2400">
              <a:cs typeface="Arabic Transparent" pitchFamily="2" charset="-78"/>
            </a:endParaRPr>
          </a:p>
        </p:txBody>
      </p:sp>
      <p:sp>
        <p:nvSpPr>
          <p:cNvPr id="29702" name="WordArt 6"/>
          <p:cNvSpPr>
            <a:spLocks noChangeArrowheads="1" noChangeShapeType="1" noTextEdit="1"/>
          </p:cNvSpPr>
          <p:nvPr/>
        </p:nvSpPr>
        <p:spPr bwMode="auto">
          <a:xfrm>
            <a:off x="4562609" y="3325813"/>
            <a:ext cx="4860131"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مدرسة التوقعات الرشيدة</a:t>
            </a:r>
          </a:p>
        </p:txBody>
      </p:sp>
      <p:sp>
        <p:nvSpPr>
          <p:cNvPr id="29703" name="Text Box 7"/>
          <p:cNvSpPr txBox="1">
            <a:spLocks noChangeArrowheads="1"/>
          </p:cNvSpPr>
          <p:nvPr/>
        </p:nvSpPr>
        <p:spPr bwMode="auto">
          <a:xfrm>
            <a:off x="428229" y="4238625"/>
            <a:ext cx="9126934" cy="45720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مؤسسها روبرت لوكس وتوماس سيرجنت (1970-1980) ويتلخص فكرها في:</a:t>
            </a:r>
            <a:endParaRPr lang="fr-FR" sz="2400">
              <a:cs typeface="Arabic Transparent" pitchFamily="2" charset="-78"/>
            </a:endParaRPr>
          </a:p>
        </p:txBody>
      </p:sp>
      <p:sp>
        <p:nvSpPr>
          <p:cNvPr id="29704" name="Text Box 8"/>
          <p:cNvSpPr txBox="1">
            <a:spLocks noChangeArrowheads="1"/>
          </p:cNvSpPr>
          <p:nvPr/>
        </p:nvSpPr>
        <p:spPr bwMode="auto">
          <a:xfrm>
            <a:off x="428228" y="4983164"/>
            <a:ext cx="8659151" cy="830997"/>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a:cs typeface="Arabic Transparent" pitchFamily="2" charset="-78"/>
              </a:rPr>
              <a:t> السياسات الاقتصادية غير المتوقعة فقط هي التي تؤثر في المتغيرات الاقتصادية الحقيقية، أي الناتج الحقيقي ومعدل البطالة.</a:t>
            </a:r>
            <a:endParaRPr lang="fr-FR" sz="2400">
              <a:cs typeface="Arabic Transparent" pitchFamily="2" charset="-78"/>
            </a:endParaRPr>
          </a:p>
        </p:txBody>
      </p:sp>
      <p:sp>
        <p:nvSpPr>
          <p:cNvPr id="7177" name="AutoShape 9">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slide(fromBottom)">
                                      <p:cBhvr>
                                        <p:cTn id="7" dur="500"/>
                                        <p:tgtEl>
                                          <p:spTgt spid="29699"/>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29698"/>
                                        </p:tgtEl>
                                        <p:attrNameLst>
                                          <p:attrName>style.visibility</p:attrName>
                                        </p:attrNameLst>
                                      </p:cBhvr>
                                      <p:to>
                                        <p:strVal val="visible"/>
                                      </p:to>
                                    </p:set>
                                    <p:anim calcmode="discrete" valueType="clr">
                                      <p:cBhvr override="childStyle">
                                        <p:cTn id="11" dur="80"/>
                                        <p:tgtEl>
                                          <p:spTgt spid="29698"/>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9698"/>
                                        </p:tgtEl>
                                        <p:attrNameLst>
                                          <p:attrName>fillcolor</p:attrName>
                                        </p:attrNameLst>
                                      </p:cBhvr>
                                      <p:tavLst>
                                        <p:tav tm="0">
                                          <p:val>
                                            <p:clrVal>
                                              <a:schemeClr val="accent2"/>
                                            </p:clrVal>
                                          </p:val>
                                        </p:tav>
                                        <p:tav tm="50000">
                                          <p:val>
                                            <p:clrVal>
                                              <a:schemeClr val="hlink"/>
                                            </p:clrVal>
                                          </p:val>
                                        </p:tav>
                                      </p:tavLst>
                                    </p:anim>
                                    <p:set>
                                      <p:cBhvr>
                                        <p:cTn id="13" dur="80"/>
                                        <p:tgtEl>
                                          <p:spTgt spid="29698"/>
                                        </p:tgtEl>
                                        <p:attrNameLst>
                                          <p:attrName>fill.type</p:attrName>
                                        </p:attrNameLst>
                                      </p:cBhvr>
                                      <p:to>
                                        <p:strVal val="solid"/>
                                      </p:to>
                                    </p:set>
                                  </p:childTnLst>
                                </p:cTn>
                              </p:par>
                            </p:childTnLst>
                          </p:cTn>
                        </p:par>
                        <p:par>
                          <p:cTn id="14" fill="hold">
                            <p:stCondLst>
                              <p:cond delay="214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29700"/>
                                        </p:tgtEl>
                                        <p:attrNameLst>
                                          <p:attrName>style.visibility</p:attrName>
                                        </p:attrNameLst>
                                      </p:cBhvr>
                                      <p:to>
                                        <p:strVal val="visible"/>
                                      </p:to>
                                    </p:set>
                                    <p:anim calcmode="discrete" valueType="clr">
                                      <p:cBhvr override="childStyle">
                                        <p:cTn id="17" dur="80"/>
                                        <p:tgtEl>
                                          <p:spTgt spid="29700"/>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29700"/>
                                        </p:tgtEl>
                                        <p:attrNameLst>
                                          <p:attrName>fillcolor</p:attrName>
                                        </p:attrNameLst>
                                      </p:cBhvr>
                                      <p:tavLst>
                                        <p:tav tm="0">
                                          <p:val>
                                            <p:clrVal>
                                              <a:schemeClr val="accent2"/>
                                            </p:clrVal>
                                          </p:val>
                                        </p:tav>
                                        <p:tav tm="50000">
                                          <p:val>
                                            <p:clrVal>
                                              <a:schemeClr val="hlink"/>
                                            </p:clrVal>
                                          </p:val>
                                        </p:tav>
                                      </p:tavLst>
                                    </p:anim>
                                    <p:set>
                                      <p:cBhvr>
                                        <p:cTn id="19" dur="80"/>
                                        <p:tgtEl>
                                          <p:spTgt spid="29700"/>
                                        </p:tgtEl>
                                        <p:attrNameLst>
                                          <p:attrName>fill.type</p:attrName>
                                        </p:attrNameLst>
                                      </p:cBhvr>
                                      <p:to>
                                        <p:strVal val="solid"/>
                                      </p:to>
                                    </p:set>
                                  </p:childTnLst>
                                </p:cTn>
                              </p:par>
                            </p:childTnLst>
                          </p:cTn>
                        </p:par>
                        <p:par>
                          <p:cTn id="20" fill="hold">
                            <p:stCondLst>
                              <p:cond delay="286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29701"/>
                                        </p:tgtEl>
                                        <p:attrNameLst>
                                          <p:attrName>style.visibility</p:attrName>
                                        </p:attrNameLst>
                                      </p:cBhvr>
                                      <p:to>
                                        <p:strVal val="visible"/>
                                      </p:to>
                                    </p:set>
                                    <p:anim calcmode="discrete" valueType="clr">
                                      <p:cBhvr override="childStyle">
                                        <p:cTn id="23" dur="80"/>
                                        <p:tgtEl>
                                          <p:spTgt spid="29701"/>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29701"/>
                                        </p:tgtEl>
                                        <p:attrNameLst>
                                          <p:attrName>fillcolor</p:attrName>
                                        </p:attrNameLst>
                                      </p:cBhvr>
                                      <p:tavLst>
                                        <p:tav tm="0">
                                          <p:val>
                                            <p:clrVal>
                                              <a:schemeClr val="accent2"/>
                                            </p:clrVal>
                                          </p:val>
                                        </p:tav>
                                        <p:tav tm="50000">
                                          <p:val>
                                            <p:clrVal>
                                              <a:schemeClr val="hlink"/>
                                            </p:clrVal>
                                          </p:val>
                                        </p:tav>
                                      </p:tavLst>
                                    </p:anim>
                                    <p:set>
                                      <p:cBhvr>
                                        <p:cTn id="25" dur="80"/>
                                        <p:tgtEl>
                                          <p:spTgt spid="29701"/>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29702"/>
                                        </p:tgtEl>
                                        <p:attrNameLst>
                                          <p:attrName>style.visibility</p:attrName>
                                        </p:attrNameLst>
                                      </p:cBhvr>
                                      <p:to>
                                        <p:strVal val="visible"/>
                                      </p:to>
                                    </p:set>
                                    <p:animEffect transition="in" filter="slide(fromBottom)">
                                      <p:cBhvr>
                                        <p:cTn id="30" dur="500"/>
                                        <p:tgtEl>
                                          <p:spTgt spid="29702"/>
                                        </p:tgtEl>
                                      </p:cBhvr>
                                    </p:animEffect>
                                  </p:childTnLst>
                                </p:cTn>
                              </p:par>
                            </p:childTnLst>
                          </p:cTn>
                        </p:par>
                        <p:par>
                          <p:cTn id="31" fill="hold">
                            <p:stCondLst>
                              <p:cond delay="500"/>
                            </p:stCondLst>
                            <p:childTnLst>
                              <p:par>
                                <p:cTn id="32" presetID="27" presetClass="entr" presetSubtype="0" fill="hold" grpId="0" nodeType="afterEffect">
                                  <p:stCondLst>
                                    <p:cond delay="0"/>
                                  </p:stCondLst>
                                  <p:iterate type="lt">
                                    <p:tmPct val="50000"/>
                                  </p:iterate>
                                  <p:childTnLst>
                                    <p:set>
                                      <p:cBhvr>
                                        <p:cTn id="33" dur="1" fill="hold">
                                          <p:stCondLst>
                                            <p:cond delay="0"/>
                                          </p:stCondLst>
                                        </p:cTn>
                                        <p:tgtEl>
                                          <p:spTgt spid="29703"/>
                                        </p:tgtEl>
                                        <p:attrNameLst>
                                          <p:attrName>style.visibility</p:attrName>
                                        </p:attrNameLst>
                                      </p:cBhvr>
                                      <p:to>
                                        <p:strVal val="visible"/>
                                      </p:to>
                                    </p:set>
                                    <p:anim calcmode="discrete" valueType="clr">
                                      <p:cBhvr override="childStyle">
                                        <p:cTn id="34" dur="80"/>
                                        <p:tgtEl>
                                          <p:spTgt spid="29703"/>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29703"/>
                                        </p:tgtEl>
                                        <p:attrNameLst>
                                          <p:attrName>fillcolor</p:attrName>
                                        </p:attrNameLst>
                                      </p:cBhvr>
                                      <p:tavLst>
                                        <p:tav tm="0">
                                          <p:val>
                                            <p:clrVal>
                                              <a:schemeClr val="accent2"/>
                                            </p:clrVal>
                                          </p:val>
                                        </p:tav>
                                        <p:tav tm="50000">
                                          <p:val>
                                            <p:clrVal>
                                              <a:schemeClr val="hlink"/>
                                            </p:clrVal>
                                          </p:val>
                                        </p:tav>
                                      </p:tavLst>
                                    </p:anim>
                                    <p:set>
                                      <p:cBhvr>
                                        <p:cTn id="36" dur="80"/>
                                        <p:tgtEl>
                                          <p:spTgt spid="29703"/>
                                        </p:tgtEl>
                                        <p:attrNameLst>
                                          <p:attrName>fill.type</p:attrName>
                                        </p:attrNameLst>
                                      </p:cBhvr>
                                      <p:to>
                                        <p:strVal val="solid"/>
                                      </p:to>
                                    </p:set>
                                  </p:childTnLst>
                                </p:cTn>
                              </p:par>
                            </p:childTnLst>
                          </p:cTn>
                        </p:par>
                        <p:par>
                          <p:cTn id="37" fill="hold">
                            <p:stCondLst>
                              <p:cond delay="2620"/>
                            </p:stCondLst>
                            <p:childTnLst>
                              <p:par>
                                <p:cTn id="38" presetID="27" presetClass="entr" presetSubtype="0" fill="hold" grpId="0" nodeType="afterEffect">
                                  <p:stCondLst>
                                    <p:cond delay="0"/>
                                  </p:stCondLst>
                                  <p:iterate type="lt">
                                    <p:tmPct val="50000"/>
                                  </p:iterate>
                                  <p:childTnLst>
                                    <p:set>
                                      <p:cBhvr>
                                        <p:cTn id="39" dur="1" fill="hold">
                                          <p:stCondLst>
                                            <p:cond delay="0"/>
                                          </p:stCondLst>
                                        </p:cTn>
                                        <p:tgtEl>
                                          <p:spTgt spid="29704"/>
                                        </p:tgtEl>
                                        <p:attrNameLst>
                                          <p:attrName>style.visibility</p:attrName>
                                        </p:attrNameLst>
                                      </p:cBhvr>
                                      <p:to>
                                        <p:strVal val="visible"/>
                                      </p:to>
                                    </p:set>
                                    <p:anim calcmode="discrete" valueType="clr">
                                      <p:cBhvr override="childStyle">
                                        <p:cTn id="40" dur="80"/>
                                        <p:tgtEl>
                                          <p:spTgt spid="29704"/>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29704"/>
                                        </p:tgtEl>
                                        <p:attrNameLst>
                                          <p:attrName>fillcolor</p:attrName>
                                        </p:attrNameLst>
                                      </p:cBhvr>
                                      <p:tavLst>
                                        <p:tav tm="0">
                                          <p:val>
                                            <p:clrVal>
                                              <a:schemeClr val="accent2"/>
                                            </p:clrVal>
                                          </p:val>
                                        </p:tav>
                                        <p:tav tm="50000">
                                          <p:val>
                                            <p:clrVal>
                                              <a:schemeClr val="hlink"/>
                                            </p:clrVal>
                                          </p:val>
                                        </p:tav>
                                      </p:tavLst>
                                    </p:anim>
                                    <p:set>
                                      <p:cBhvr>
                                        <p:cTn id="42" dur="80"/>
                                        <p:tgtEl>
                                          <p:spTgt spid="2970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699" grpId="0" animBg="1"/>
      <p:bldP spid="29700" grpId="0"/>
      <p:bldP spid="29701" grpId="0"/>
      <p:bldP spid="29702" grpId="0" animBg="1"/>
      <p:bldP spid="29703" grpId="0"/>
      <p:bldP spid="2970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428229" y="1790700"/>
            <a:ext cx="9126934" cy="830997"/>
          </a:xfrm>
          <a:prstGeom prst="rect">
            <a:avLst/>
          </a:prstGeom>
          <a:noFill/>
          <a:ln w="9525">
            <a:noFill/>
            <a:miter lim="800000"/>
            <a:headEnd/>
            <a:tailEnd/>
          </a:ln>
        </p:spPr>
        <p:txBody>
          <a:bodyPr>
            <a:spAutoFit/>
          </a:bodyPr>
          <a:lstStyle/>
          <a:p>
            <a:pPr algn="just" rtl="1">
              <a:spcBef>
                <a:spcPct val="50000"/>
              </a:spcBef>
            </a:pPr>
            <a:r>
              <a:rPr lang="ar-SA" sz="2400" dirty="0" smtClean="0"/>
              <a:t>يعرف النمو الاقتصادي على أنه الزيادة المستمرة في </a:t>
            </a:r>
            <a:r>
              <a:rPr lang="ar-SA" sz="2400" dirty="0" smtClean="0"/>
              <a:t>اجمالي الناتج المحلي </a:t>
            </a:r>
            <a:r>
              <a:rPr lang="ar-SA" sz="2400" dirty="0" smtClean="0"/>
              <a:t>الحقيقي من سنة إلى أخرى ،كما نلاحظ أن </a:t>
            </a:r>
            <a:r>
              <a:rPr lang="ar-BH" sz="2400" dirty="0" smtClean="0"/>
              <a:t> </a:t>
            </a:r>
            <a:r>
              <a:rPr lang="ar-BH" sz="2400" dirty="0"/>
              <a:t>استمرار النمو الاقتصادي أمر مرهون بإمكانية تحقيق كل من :</a:t>
            </a:r>
            <a:endParaRPr lang="fr-FR" sz="2400" dirty="0"/>
          </a:p>
        </p:txBody>
      </p:sp>
      <p:sp>
        <p:nvSpPr>
          <p:cNvPr id="15363" name="WordArt 3"/>
          <p:cNvSpPr>
            <a:spLocks noChangeArrowheads="1" noChangeShapeType="1" noTextEdit="1"/>
          </p:cNvSpPr>
          <p:nvPr/>
        </p:nvSpPr>
        <p:spPr bwMode="auto">
          <a:xfrm>
            <a:off x="4328716" y="404813"/>
            <a:ext cx="5173133" cy="10795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النمو الإقتصادي</a:t>
            </a:r>
          </a:p>
        </p:txBody>
      </p:sp>
      <p:sp>
        <p:nvSpPr>
          <p:cNvPr id="15364" name="Text Box 4"/>
          <p:cNvSpPr txBox="1">
            <a:spLocks noChangeArrowheads="1"/>
          </p:cNvSpPr>
          <p:nvPr/>
        </p:nvSpPr>
        <p:spPr bwMode="auto">
          <a:xfrm>
            <a:off x="533400" y="2895600"/>
            <a:ext cx="9126934" cy="830997"/>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dirty="0"/>
              <a:t> تنمية الموارد باستصلاح الأراضي أو تنمية الموارد النفطية وتنمية كل من رأس المال البشري ورأس المال المادي.</a:t>
            </a:r>
            <a:endParaRPr lang="fr-FR" sz="2400" dirty="0"/>
          </a:p>
        </p:txBody>
      </p:sp>
      <p:sp>
        <p:nvSpPr>
          <p:cNvPr id="15365" name="Text Box 5"/>
          <p:cNvSpPr txBox="1">
            <a:spLocks noChangeArrowheads="1"/>
          </p:cNvSpPr>
          <p:nvPr/>
        </p:nvSpPr>
        <p:spPr bwMode="auto">
          <a:xfrm>
            <a:off x="381000" y="4038600"/>
            <a:ext cx="9126934" cy="830997"/>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dirty="0"/>
              <a:t> التقدم التقني، ويتم بالاستثمار في البحوث والتطوير بهدف استخدام تقنيات أحدث في الإنتاج.</a:t>
            </a:r>
            <a:endParaRPr lang="fr-FR" sz="2400" dirty="0"/>
          </a:p>
        </p:txBody>
      </p:sp>
      <p:sp>
        <p:nvSpPr>
          <p:cNvPr id="15366" name="Text Box 6"/>
          <p:cNvSpPr txBox="1">
            <a:spLocks noChangeArrowheads="1"/>
          </p:cNvSpPr>
          <p:nvPr/>
        </p:nvSpPr>
        <p:spPr bwMode="auto">
          <a:xfrm>
            <a:off x="381000" y="5105400"/>
            <a:ext cx="9126934" cy="461665"/>
          </a:xfrm>
          <a:prstGeom prst="rect">
            <a:avLst/>
          </a:prstGeom>
          <a:noFill/>
          <a:ln w="9525">
            <a:noFill/>
            <a:miter lim="800000"/>
            <a:headEnd/>
            <a:tailEnd/>
          </a:ln>
        </p:spPr>
        <p:txBody>
          <a:bodyPr>
            <a:spAutoFit/>
          </a:bodyPr>
          <a:lstStyle/>
          <a:p>
            <a:pPr algn="just" rtl="1">
              <a:spcBef>
                <a:spcPct val="50000"/>
              </a:spcBef>
            </a:pPr>
            <a:r>
              <a:rPr lang="ar-BH" sz="2400" dirty="0"/>
              <a:t>ويظهر النمو الاقتصادي بيانياً بانتقال منحنى إمكانيات الإنتاج إلى الخارج في </a:t>
            </a:r>
            <a:r>
              <a:rPr lang="ar-BH" sz="2400" b="1" dirty="0">
                <a:solidFill>
                  <a:srgbClr val="FD0903"/>
                </a:solidFill>
                <a:hlinkClick r:id="rId4" action="ppaction://hlinksldjump"/>
              </a:rPr>
              <a:t>الشكل </a:t>
            </a:r>
            <a:r>
              <a:rPr lang="ar-BH" sz="2400" b="1" dirty="0" smtClean="0">
                <a:solidFill>
                  <a:srgbClr val="FD0903"/>
                </a:solidFill>
                <a:hlinkClick r:id="rId4" action="ppaction://hlinksldjump"/>
              </a:rPr>
              <a:t>(</a:t>
            </a:r>
            <a:r>
              <a:rPr lang="ar-SA" sz="2400" b="1" dirty="0" smtClean="0">
                <a:solidFill>
                  <a:srgbClr val="FD0903"/>
                </a:solidFill>
                <a:hlinkClick r:id="rId4" action="ppaction://hlinksldjump"/>
              </a:rPr>
              <a:t>1</a:t>
            </a:r>
            <a:r>
              <a:rPr lang="ar-BH" sz="2400" b="1" dirty="0" smtClean="0">
                <a:solidFill>
                  <a:srgbClr val="FD0903"/>
                </a:solidFill>
                <a:hlinkClick r:id="rId4" action="ppaction://hlinksldjump"/>
              </a:rPr>
              <a:t>-</a:t>
            </a:r>
            <a:r>
              <a:rPr lang="ar-SA" sz="2400" b="1" dirty="0" smtClean="0">
                <a:solidFill>
                  <a:srgbClr val="FD0903"/>
                </a:solidFill>
                <a:hlinkClick r:id="rId4" action="ppaction://hlinksldjump"/>
              </a:rPr>
              <a:t>1</a:t>
            </a:r>
            <a:r>
              <a:rPr lang="ar-BH" sz="2400" b="1" dirty="0" smtClean="0">
                <a:solidFill>
                  <a:srgbClr val="FD0903"/>
                </a:solidFill>
                <a:hlinkClick r:id="rId4" action="ppaction://hlinksldjump"/>
              </a:rPr>
              <a:t>)</a:t>
            </a:r>
            <a:r>
              <a:rPr lang="ar-BH" sz="2400" dirty="0" smtClean="0"/>
              <a:t>.</a:t>
            </a:r>
            <a:endParaRPr lang="fr-FR" sz="2400" dirty="0"/>
          </a:p>
        </p:txBody>
      </p:sp>
      <p:sp>
        <p:nvSpPr>
          <p:cNvPr id="9223" name="AutoShape 7">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slide(fromBottom)">
                                      <p:cBhvr>
                                        <p:cTn id="7" dur="500"/>
                                        <p:tgtEl>
                                          <p:spTgt spid="15363"/>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15362"/>
                                        </p:tgtEl>
                                        <p:attrNameLst>
                                          <p:attrName>style.visibility</p:attrName>
                                        </p:attrNameLst>
                                      </p:cBhvr>
                                      <p:to>
                                        <p:strVal val="visible"/>
                                      </p:to>
                                    </p:set>
                                    <p:anim calcmode="discrete" valueType="clr">
                                      <p:cBhvr override="childStyle">
                                        <p:cTn id="11" dur="80"/>
                                        <p:tgtEl>
                                          <p:spTgt spid="15362"/>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5362"/>
                                        </p:tgtEl>
                                        <p:attrNameLst>
                                          <p:attrName>fillcolor</p:attrName>
                                        </p:attrNameLst>
                                      </p:cBhvr>
                                      <p:tavLst>
                                        <p:tav tm="0">
                                          <p:val>
                                            <p:clrVal>
                                              <a:schemeClr val="accent2"/>
                                            </p:clrVal>
                                          </p:val>
                                        </p:tav>
                                        <p:tav tm="50000">
                                          <p:val>
                                            <p:clrVal>
                                              <a:schemeClr val="hlink"/>
                                            </p:clrVal>
                                          </p:val>
                                        </p:tav>
                                      </p:tavLst>
                                    </p:anim>
                                    <p:set>
                                      <p:cBhvr>
                                        <p:cTn id="13" dur="80"/>
                                        <p:tgtEl>
                                          <p:spTgt spid="15362"/>
                                        </p:tgtEl>
                                        <p:attrNameLst>
                                          <p:attrName>fill.type</p:attrName>
                                        </p:attrNameLst>
                                      </p:cBhvr>
                                      <p:to>
                                        <p:strVal val="solid"/>
                                      </p:to>
                                    </p:set>
                                  </p:childTnLst>
                                </p:cTn>
                              </p:par>
                            </p:childTnLst>
                          </p:cTn>
                        </p:par>
                        <p:par>
                          <p:cTn id="14" fill="hold">
                            <p:stCondLst>
                              <p:cond delay="598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15364"/>
                                        </p:tgtEl>
                                        <p:attrNameLst>
                                          <p:attrName>style.visibility</p:attrName>
                                        </p:attrNameLst>
                                      </p:cBhvr>
                                      <p:to>
                                        <p:strVal val="visible"/>
                                      </p:to>
                                    </p:set>
                                    <p:anim calcmode="discrete" valueType="clr">
                                      <p:cBhvr override="childStyle">
                                        <p:cTn id="17" dur="80"/>
                                        <p:tgtEl>
                                          <p:spTgt spid="15364"/>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15364"/>
                                        </p:tgtEl>
                                        <p:attrNameLst>
                                          <p:attrName>fillcolor</p:attrName>
                                        </p:attrNameLst>
                                      </p:cBhvr>
                                      <p:tavLst>
                                        <p:tav tm="0">
                                          <p:val>
                                            <p:clrVal>
                                              <a:schemeClr val="accent2"/>
                                            </p:clrVal>
                                          </p:val>
                                        </p:tav>
                                        <p:tav tm="50000">
                                          <p:val>
                                            <p:clrVal>
                                              <a:schemeClr val="hlink"/>
                                            </p:clrVal>
                                          </p:val>
                                        </p:tav>
                                      </p:tavLst>
                                    </p:anim>
                                    <p:set>
                                      <p:cBhvr>
                                        <p:cTn id="19" dur="80"/>
                                        <p:tgtEl>
                                          <p:spTgt spid="15364"/>
                                        </p:tgtEl>
                                        <p:attrNameLst>
                                          <p:attrName>fill.type</p:attrName>
                                        </p:attrNameLst>
                                      </p:cBhvr>
                                      <p:to>
                                        <p:strVal val="solid"/>
                                      </p:to>
                                    </p:set>
                                  </p:childTnLst>
                                </p:cTn>
                              </p:par>
                            </p:childTnLst>
                          </p:cTn>
                        </p:par>
                        <p:par>
                          <p:cTn id="20" fill="hold">
                            <p:stCondLst>
                              <p:cond delay="954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15365"/>
                                        </p:tgtEl>
                                        <p:attrNameLst>
                                          <p:attrName>style.visibility</p:attrName>
                                        </p:attrNameLst>
                                      </p:cBhvr>
                                      <p:to>
                                        <p:strVal val="visible"/>
                                      </p:to>
                                    </p:set>
                                    <p:anim calcmode="discrete" valueType="clr">
                                      <p:cBhvr override="childStyle">
                                        <p:cTn id="23" dur="80"/>
                                        <p:tgtEl>
                                          <p:spTgt spid="15365"/>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15365"/>
                                        </p:tgtEl>
                                        <p:attrNameLst>
                                          <p:attrName>fillcolor</p:attrName>
                                        </p:attrNameLst>
                                      </p:cBhvr>
                                      <p:tavLst>
                                        <p:tav tm="0">
                                          <p:val>
                                            <p:clrVal>
                                              <a:schemeClr val="accent2"/>
                                            </p:clrVal>
                                          </p:val>
                                        </p:tav>
                                        <p:tav tm="50000">
                                          <p:val>
                                            <p:clrVal>
                                              <a:schemeClr val="hlink"/>
                                            </p:clrVal>
                                          </p:val>
                                        </p:tav>
                                      </p:tavLst>
                                    </p:anim>
                                    <p:set>
                                      <p:cBhvr>
                                        <p:cTn id="25" dur="80"/>
                                        <p:tgtEl>
                                          <p:spTgt spid="15365"/>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27" presetClass="entr" presetSubtype="0" fill="hold" grpId="0" nodeType="clickEffect">
                                  <p:stCondLst>
                                    <p:cond delay="0"/>
                                  </p:stCondLst>
                                  <p:iterate type="lt">
                                    <p:tmPct val="50000"/>
                                  </p:iterate>
                                  <p:childTnLst>
                                    <p:set>
                                      <p:cBhvr>
                                        <p:cTn id="29" dur="1" fill="hold">
                                          <p:stCondLst>
                                            <p:cond delay="0"/>
                                          </p:stCondLst>
                                        </p:cTn>
                                        <p:tgtEl>
                                          <p:spTgt spid="15366"/>
                                        </p:tgtEl>
                                        <p:attrNameLst>
                                          <p:attrName>style.visibility</p:attrName>
                                        </p:attrNameLst>
                                      </p:cBhvr>
                                      <p:to>
                                        <p:strVal val="visible"/>
                                      </p:to>
                                    </p:set>
                                    <p:anim calcmode="discrete" valueType="clr">
                                      <p:cBhvr override="childStyle">
                                        <p:cTn id="30" dur="80"/>
                                        <p:tgtEl>
                                          <p:spTgt spid="15366"/>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15366"/>
                                        </p:tgtEl>
                                        <p:attrNameLst>
                                          <p:attrName>fillcolor</p:attrName>
                                        </p:attrNameLst>
                                      </p:cBhvr>
                                      <p:tavLst>
                                        <p:tav tm="0">
                                          <p:val>
                                            <p:clrVal>
                                              <a:schemeClr val="accent2"/>
                                            </p:clrVal>
                                          </p:val>
                                        </p:tav>
                                        <p:tav tm="50000">
                                          <p:val>
                                            <p:clrVal>
                                              <a:schemeClr val="hlink"/>
                                            </p:clrVal>
                                          </p:val>
                                        </p:tav>
                                      </p:tavLst>
                                    </p:anim>
                                    <p:set>
                                      <p:cBhvr>
                                        <p:cTn id="32" dur="80"/>
                                        <p:tgtEl>
                                          <p:spTgt spid="1536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3" grpId="0" animBg="1"/>
      <p:bldP spid="15364" grpId="0"/>
      <p:bldP spid="15365" grpId="0"/>
      <p:bldP spid="1536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2478221" y="1846263"/>
            <a:ext cx="4633119" cy="4017962"/>
          </a:xfrm>
          <a:prstGeom prst="rect">
            <a:avLst/>
          </a:prstGeom>
          <a:noFill/>
          <a:ln w="9525">
            <a:noFill/>
            <a:miter lim="800000"/>
            <a:headEnd/>
            <a:tailEnd/>
          </a:ln>
        </p:spPr>
        <p:txBody>
          <a:bodyPr/>
          <a:lstStyle/>
          <a:p>
            <a:endParaRPr lang="ar-SA"/>
          </a:p>
        </p:txBody>
      </p:sp>
      <p:sp>
        <p:nvSpPr>
          <p:cNvPr id="17411" name="Text Box 3"/>
          <p:cNvSpPr txBox="1">
            <a:spLocks noChangeArrowheads="1"/>
          </p:cNvSpPr>
          <p:nvPr/>
        </p:nvSpPr>
        <p:spPr bwMode="auto">
          <a:xfrm>
            <a:off x="990600" y="4800600"/>
            <a:ext cx="7723585" cy="1295400"/>
          </a:xfrm>
          <a:prstGeom prst="rect">
            <a:avLst/>
          </a:prstGeom>
          <a:noFill/>
          <a:ln w="28575">
            <a:solidFill>
              <a:srgbClr val="000000"/>
            </a:solidFill>
            <a:miter lim="800000"/>
            <a:headEnd/>
            <a:tailEnd/>
          </a:ln>
        </p:spPr>
        <p:txBody>
          <a:bodyPr lIns="94183" tIns="47092" rIns="94183" bIns="47092"/>
          <a:lstStyle/>
          <a:p>
            <a:pPr algn="just" rtl="1"/>
            <a:r>
              <a:rPr lang="ar-SA" sz="2400" b="1" dirty="0" smtClean="0">
                <a:solidFill>
                  <a:srgbClr val="FF6600"/>
                </a:solidFill>
                <a:latin typeface="Times New Roman" pitchFamily="18" charset="0"/>
                <a:ea typeface="SimSun"/>
                <a:cs typeface="Times New Roman" pitchFamily="18" charset="0"/>
              </a:rPr>
              <a:t>الشكل(</a:t>
            </a:r>
            <a:r>
              <a:rPr lang="ar-SA" sz="2400" b="1" dirty="0" smtClean="0">
                <a:solidFill>
                  <a:srgbClr val="FF6600"/>
                </a:solidFill>
                <a:latin typeface="Times New Roman" pitchFamily="18" charset="0"/>
                <a:ea typeface="SimSun"/>
                <a:cs typeface="Arabic Transparent" pitchFamily="2" charset="-78"/>
              </a:rPr>
              <a:t>1-1):</a:t>
            </a:r>
            <a:r>
              <a:rPr lang="ar-SA" sz="2400" b="1" dirty="0" smtClean="0">
                <a:latin typeface="Times New Roman" pitchFamily="18" charset="0"/>
                <a:ea typeface="SimSun"/>
                <a:cs typeface="Arabic Transparent" pitchFamily="2" charset="-78"/>
              </a:rPr>
              <a:t> </a:t>
            </a:r>
            <a:r>
              <a:rPr lang="ar-SA" sz="2400" b="1" dirty="0">
                <a:latin typeface="Times New Roman" pitchFamily="18" charset="0"/>
                <a:ea typeface="SimSun"/>
                <a:cs typeface="Times New Roman" pitchFamily="18" charset="0"/>
              </a:rPr>
              <a:t>ينتقل منحنى إمكانيات الإنتاج إلى الخارج  في حالة النمو الاقتصادي الذي ينتج عن زيادة رصيد الاقتصاد من الموارد خاصة الرأسمالية أو بالتقدم التقني.</a:t>
            </a:r>
            <a:endParaRPr lang="en-US" b="1" dirty="0"/>
          </a:p>
        </p:txBody>
      </p:sp>
      <p:sp>
        <p:nvSpPr>
          <p:cNvPr id="17412" name="Line 4"/>
          <p:cNvSpPr>
            <a:spLocks noChangeShapeType="1"/>
          </p:cNvSpPr>
          <p:nvPr/>
        </p:nvSpPr>
        <p:spPr bwMode="auto">
          <a:xfrm flipH="1">
            <a:off x="3549650" y="4518025"/>
            <a:ext cx="2321719" cy="1588"/>
          </a:xfrm>
          <a:prstGeom prst="line">
            <a:avLst/>
          </a:prstGeom>
          <a:noFill/>
          <a:ln w="28575">
            <a:solidFill>
              <a:srgbClr val="000000"/>
            </a:solidFill>
            <a:round/>
            <a:headEnd/>
            <a:tailEnd/>
          </a:ln>
          <a:effectLst/>
        </p:spPr>
        <p:txBody>
          <a:bodyPr/>
          <a:lstStyle/>
          <a:p>
            <a:endParaRPr lang="ar-SA"/>
          </a:p>
        </p:txBody>
      </p:sp>
      <p:sp>
        <p:nvSpPr>
          <p:cNvPr id="17413" name="Line 5"/>
          <p:cNvSpPr>
            <a:spLocks noChangeShapeType="1"/>
          </p:cNvSpPr>
          <p:nvPr/>
        </p:nvSpPr>
        <p:spPr bwMode="auto">
          <a:xfrm flipV="1">
            <a:off x="3549650" y="725489"/>
            <a:ext cx="0" cy="3792537"/>
          </a:xfrm>
          <a:prstGeom prst="line">
            <a:avLst/>
          </a:prstGeom>
          <a:noFill/>
          <a:ln w="28575">
            <a:solidFill>
              <a:srgbClr val="000000"/>
            </a:solidFill>
            <a:round/>
            <a:headEnd/>
            <a:tailEnd/>
          </a:ln>
          <a:effectLst/>
        </p:spPr>
        <p:txBody>
          <a:bodyPr/>
          <a:lstStyle/>
          <a:p>
            <a:endParaRPr lang="ar-SA"/>
          </a:p>
        </p:txBody>
      </p:sp>
      <p:sp>
        <p:nvSpPr>
          <p:cNvPr id="17414" name="Arc 6"/>
          <p:cNvSpPr>
            <a:spLocks/>
          </p:cNvSpPr>
          <p:nvPr/>
        </p:nvSpPr>
        <p:spPr bwMode="auto">
          <a:xfrm>
            <a:off x="3549651" y="1395413"/>
            <a:ext cx="1434306" cy="31226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rgbClr val="000000"/>
            </a:solidFill>
            <a:round/>
            <a:headEnd type="oval" w="med" len="med"/>
            <a:tailEnd type="oval" w="med" len="med"/>
          </a:ln>
          <a:effectLst/>
        </p:spPr>
        <p:txBody>
          <a:bodyPr/>
          <a:lstStyle/>
          <a:p>
            <a:endParaRPr lang="ar-SA"/>
          </a:p>
        </p:txBody>
      </p:sp>
      <p:sp>
        <p:nvSpPr>
          <p:cNvPr id="17415" name="Line 7"/>
          <p:cNvSpPr>
            <a:spLocks noChangeShapeType="1"/>
          </p:cNvSpPr>
          <p:nvPr/>
        </p:nvSpPr>
        <p:spPr bwMode="auto">
          <a:xfrm>
            <a:off x="3549651" y="2957513"/>
            <a:ext cx="1227931" cy="0"/>
          </a:xfrm>
          <a:prstGeom prst="line">
            <a:avLst/>
          </a:prstGeom>
          <a:noFill/>
          <a:ln w="19050" cap="rnd">
            <a:solidFill>
              <a:srgbClr val="000000"/>
            </a:solidFill>
            <a:prstDash val="sysDot"/>
            <a:round/>
            <a:headEnd/>
            <a:tailEnd type="oval" w="med" len="med"/>
          </a:ln>
          <a:effectLst/>
        </p:spPr>
        <p:txBody>
          <a:bodyPr/>
          <a:lstStyle/>
          <a:p>
            <a:endParaRPr lang="ar-SA"/>
          </a:p>
        </p:txBody>
      </p:sp>
      <p:sp>
        <p:nvSpPr>
          <p:cNvPr id="17416" name="Line 8"/>
          <p:cNvSpPr>
            <a:spLocks noChangeShapeType="1"/>
          </p:cNvSpPr>
          <p:nvPr/>
        </p:nvSpPr>
        <p:spPr bwMode="auto">
          <a:xfrm>
            <a:off x="4777581" y="2957513"/>
            <a:ext cx="0" cy="1560512"/>
          </a:xfrm>
          <a:prstGeom prst="line">
            <a:avLst/>
          </a:prstGeom>
          <a:noFill/>
          <a:ln w="19050" cap="rnd">
            <a:solidFill>
              <a:srgbClr val="000000"/>
            </a:solidFill>
            <a:prstDash val="sysDot"/>
            <a:round/>
            <a:headEnd/>
            <a:tailEnd/>
          </a:ln>
          <a:effectLst/>
        </p:spPr>
        <p:txBody>
          <a:bodyPr/>
          <a:lstStyle/>
          <a:p>
            <a:endParaRPr lang="ar-SA"/>
          </a:p>
        </p:txBody>
      </p:sp>
      <p:sp>
        <p:nvSpPr>
          <p:cNvPr id="17417" name="Text Box 9"/>
          <p:cNvSpPr txBox="1">
            <a:spLocks noChangeArrowheads="1"/>
          </p:cNvSpPr>
          <p:nvPr/>
        </p:nvSpPr>
        <p:spPr bwMode="auto">
          <a:xfrm>
            <a:off x="3308879" y="257175"/>
            <a:ext cx="476383" cy="503238"/>
          </a:xfrm>
          <a:prstGeom prst="rect">
            <a:avLst/>
          </a:prstGeom>
          <a:noFill/>
          <a:ln w="9525">
            <a:noFill/>
            <a:miter lim="800000"/>
            <a:headEnd/>
            <a:tailEnd/>
          </a:ln>
          <a:effectLst/>
        </p:spPr>
        <p:txBody>
          <a:bodyPr lIns="94183" tIns="47092" rIns="94183" bIns="47092"/>
          <a:lstStyle/>
          <a:p>
            <a:pPr algn="r" rtl="1"/>
            <a:r>
              <a:rPr lang="en-US" altLang="zh-CN" sz="2400" b="1">
                <a:latin typeface="Times New Roman" pitchFamily="18" charset="0"/>
                <a:ea typeface="SimSun"/>
                <a:cs typeface="SimSun"/>
              </a:rPr>
              <a:t>C</a:t>
            </a:r>
            <a:endParaRPr lang="en-US" sz="3600"/>
          </a:p>
        </p:txBody>
      </p:sp>
      <p:sp>
        <p:nvSpPr>
          <p:cNvPr id="17418" name="Text Box 10"/>
          <p:cNvSpPr txBox="1">
            <a:spLocks noChangeArrowheads="1"/>
          </p:cNvSpPr>
          <p:nvPr/>
        </p:nvSpPr>
        <p:spPr bwMode="auto">
          <a:xfrm>
            <a:off x="5759583" y="4292600"/>
            <a:ext cx="596767" cy="444500"/>
          </a:xfrm>
          <a:prstGeom prst="rect">
            <a:avLst/>
          </a:prstGeom>
          <a:noFill/>
          <a:ln w="9525">
            <a:noFill/>
            <a:miter lim="800000"/>
            <a:headEnd/>
            <a:tailEnd/>
          </a:ln>
          <a:effectLst/>
        </p:spPr>
        <p:txBody>
          <a:bodyPr lIns="94183" tIns="47092" rIns="94183" bIns="47092"/>
          <a:lstStyle/>
          <a:p>
            <a:pPr algn="ctr" rtl="1"/>
            <a:r>
              <a:rPr lang="en-US" altLang="zh-CN" sz="2400" b="1">
                <a:latin typeface="Times New Roman" pitchFamily="18" charset="0"/>
                <a:ea typeface="SimSun"/>
                <a:cs typeface="SimSun"/>
              </a:rPr>
              <a:t>F</a:t>
            </a:r>
            <a:endParaRPr lang="en-US" sz="3600"/>
          </a:p>
        </p:txBody>
      </p:sp>
      <p:sp>
        <p:nvSpPr>
          <p:cNvPr id="17419" name="Text Box 11"/>
          <p:cNvSpPr txBox="1">
            <a:spLocks noChangeArrowheads="1"/>
          </p:cNvSpPr>
          <p:nvPr/>
        </p:nvSpPr>
        <p:spPr bwMode="auto">
          <a:xfrm>
            <a:off x="2767146" y="798514"/>
            <a:ext cx="937286" cy="2270125"/>
          </a:xfrm>
          <a:prstGeom prst="rect">
            <a:avLst/>
          </a:prstGeom>
          <a:noFill/>
          <a:ln w="9525">
            <a:noFill/>
            <a:miter lim="800000"/>
            <a:headEnd/>
            <a:tailEnd/>
          </a:ln>
          <a:effectLst/>
        </p:spPr>
        <p:txBody>
          <a:bodyPr lIns="94183" tIns="47092" rIns="94183" bIns="47092"/>
          <a:lstStyle/>
          <a:p>
            <a:r>
              <a:rPr lang="en-US" altLang="zh-CN" sz="2000" b="1">
                <a:latin typeface="Times New Roman" pitchFamily="18" charset="0"/>
                <a:ea typeface="SimSun"/>
                <a:cs typeface="SimSun"/>
              </a:rPr>
              <a:t>4000</a:t>
            </a:r>
          </a:p>
          <a:p>
            <a:r>
              <a:rPr lang="en-US" altLang="zh-CN" sz="2000" b="1">
                <a:latin typeface="Times New Roman" pitchFamily="18" charset="0"/>
                <a:ea typeface="SimSun"/>
                <a:cs typeface="SimSun"/>
              </a:rPr>
              <a:t>3000</a:t>
            </a:r>
          </a:p>
          <a:p>
            <a:endParaRPr lang="en-US" altLang="zh-CN" sz="2000" b="1">
              <a:latin typeface="Times New Roman" pitchFamily="18" charset="0"/>
              <a:ea typeface="SimSun"/>
              <a:cs typeface="SimSun"/>
            </a:endParaRPr>
          </a:p>
          <a:p>
            <a:endParaRPr lang="en-US" altLang="zh-CN" sz="2000" b="1">
              <a:latin typeface="Times New Roman" pitchFamily="18" charset="0"/>
              <a:ea typeface="SimSun"/>
              <a:cs typeface="SimSun"/>
            </a:endParaRPr>
          </a:p>
          <a:p>
            <a:endParaRPr lang="en-US" altLang="zh-CN" sz="2000" b="1">
              <a:latin typeface="Times New Roman" pitchFamily="18" charset="0"/>
              <a:ea typeface="SimSun"/>
              <a:cs typeface="SimSun"/>
            </a:endParaRPr>
          </a:p>
          <a:p>
            <a:endParaRPr lang="en-US" altLang="zh-CN" sz="2000" b="1">
              <a:latin typeface="Times New Roman" pitchFamily="18" charset="0"/>
              <a:ea typeface="SimSun"/>
              <a:cs typeface="SimSun"/>
            </a:endParaRPr>
          </a:p>
          <a:p>
            <a:r>
              <a:rPr lang="en-US" altLang="zh-CN" sz="2000" b="1">
                <a:latin typeface="Times New Roman" pitchFamily="18" charset="0"/>
                <a:ea typeface="SimSun"/>
                <a:cs typeface="SimSun"/>
              </a:rPr>
              <a:t>150</a:t>
            </a:r>
            <a:endParaRPr lang="en-US" sz="2000"/>
          </a:p>
        </p:txBody>
      </p:sp>
      <p:sp>
        <p:nvSpPr>
          <p:cNvPr id="17420" name="Text Box 12"/>
          <p:cNvSpPr txBox="1">
            <a:spLocks noChangeArrowheads="1"/>
          </p:cNvSpPr>
          <p:nvPr/>
        </p:nvSpPr>
        <p:spPr bwMode="auto">
          <a:xfrm>
            <a:off x="3960681" y="4518025"/>
            <a:ext cx="954484" cy="444500"/>
          </a:xfrm>
          <a:prstGeom prst="rect">
            <a:avLst/>
          </a:prstGeom>
          <a:noFill/>
          <a:ln w="9525">
            <a:noFill/>
            <a:miter lim="800000"/>
            <a:headEnd/>
            <a:tailEnd/>
          </a:ln>
          <a:effectLst/>
        </p:spPr>
        <p:txBody>
          <a:bodyPr lIns="94183" tIns="47092" rIns="94183" bIns="47092"/>
          <a:lstStyle/>
          <a:p>
            <a:pPr algn="r" rtl="1"/>
            <a:endParaRPr lang="ar-SA"/>
          </a:p>
        </p:txBody>
      </p:sp>
      <p:sp>
        <p:nvSpPr>
          <p:cNvPr id="17421" name="Text Box 13"/>
          <p:cNvSpPr txBox="1">
            <a:spLocks noChangeArrowheads="1"/>
          </p:cNvSpPr>
          <p:nvPr/>
        </p:nvSpPr>
        <p:spPr bwMode="auto">
          <a:xfrm>
            <a:off x="4572927" y="4518025"/>
            <a:ext cx="682757" cy="444500"/>
          </a:xfrm>
          <a:prstGeom prst="rect">
            <a:avLst/>
          </a:prstGeom>
          <a:noFill/>
          <a:ln w="9525">
            <a:noFill/>
            <a:miter lim="800000"/>
            <a:headEnd/>
            <a:tailEnd/>
          </a:ln>
          <a:effectLst/>
        </p:spPr>
        <p:txBody>
          <a:bodyPr lIns="94183" tIns="47092" rIns="94183" bIns="47092"/>
          <a:lstStyle/>
          <a:p>
            <a:pPr algn="r" rtl="1"/>
            <a:endParaRPr lang="ar-SA"/>
          </a:p>
        </p:txBody>
      </p:sp>
      <p:sp>
        <p:nvSpPr>
          <p:cNvPr id="17422" name="Text Box 14"/>
          <p:cNvSpPr txBox="1">
            <a:spLocks noChangeArrowheads="1"/>
          </p:cNvSpPr>
          <p:nvPr/>
        </p:nvSpPr>
        <p:spPr bwMode="auto">
          <a:xfrm>
            <a:off x="2858294" y="1173164"/>
            <a:ext cx="691356" cy="669925"/>
          </a:xfrm>
          <a:prstGeom prst="rect">
            <a:avLst/>
          </a:prstGeom>
          <a:noFill/>
          <a:ln w="9525">
            <a:noFill/>
            <a:miter lim="800000"/>
            <a:headEnd/>
            <a:tailEnd/>
          </a:ln>
          <a:effectLst/>
        </p:spPr>
        <p:txBody>
          <a:bodyPr lIns="94183" tIns="47092" rIns="94183" bIns="47092"/>
          <a:lstStyle/>
          <a:p>
            <a:pPr algn="r" rtl="1"/>
            <a:endParaRPr lang="ar-SA"/>
          </a:p>
        </p:txBody>
      </p:sp>
      <p:sp>
        <p:nvSpPr>
          <p:cNvPr id="17423" name="Text Box 15"/>
          <p:cNvSpPr txBox="1">
            <a:spLocks noChangeArrowheads="1"/>
          </p:cNvSpPr>
          <p:nvPr/>
        </p:nvSpPr>
        <p:spPr bwMode="auto">
          <a:xfrm>
            <a:off x="3549651" y="949325"/>
            <a:ext cx="417910" cy="446088"/>
          </a:xfrm>
          <a:prstGeom prst="rect">
            <a:avLst/>
          </a:prstGeom>
          <a:noFill/>
          <a:ln w="9525">
            <a:noFill/>
            <a:miter lim="800000"/>
            <a:headEnd/>
            <a:tailEnd/>
          </a:ln>
          <a:effectLst/>
        </p:spPr>
        <p:txBody>
          <a:bodyPr lIns="94183" tIns="47092" rIns="94183" bIns="47092"/>
          <a:lstStyle/>
          <a:p>
            <a:pPr algn="r" rtl="1"/>
            <a:r>
              <a:rPr lang="en-US" altLang="zh-CN" sz="2400" b="1">
                <a:latin typeface="Times New Roman" pitchFamily="18" charset="0"/>
                <a:ea typeface="SimSun"/>
                <a:cs typeface="SimSun"/>
              </a:rPr>
              <a:t>B</a:t>
            </a:r>
            <a:endParaRPr lang="en-US" sz="3600"/>
          </a:p>
        </p:txBody>
      </p:sp>
      <p:sp>
        <p:nvSpPr>
          <p:cNvPr id="17424" name="Text Box 16"/>
          <p:cNvSpPr txBox="1">
            <a:spLocks noChangeArrowheads="1"/>
          </p:cNvSpPr>
          <p:nvPr/>
        </p:nvSpPr>
        <p:spPr bwMode="auto">
          <a:xfrm>
            <a:off x="4094825" y="4484689"/>
            <a:ext cx="2184135" cy="452437"/>
          </a:xfrm>
          <a:prstGeom prst="rect">
            <a:avLst/>
          </a:prstGeom>
          <a:noFill/>
          <a:ln w="9525">
            <a:noFill/>
            <a:miter lim="800000"/>
            <a:headEnd/>
            <a:tailEnd/>
          </a:ln>
          <a:effectLst/>
        </p:spPr>
        <p:txBody>
          <a:bodyPr lIns="94183" tIns="47092" rIns="94183" bIns="47092"/>
          <a:lstStyle/>
          <a:p>
            <a:r>
              <a:rPr lang="en-US" altLang="zh-CN" sz="1400" b="1">
                <a:latin typeface="Times New Roman" pitchFamily="18" charset="0"/>
                <a:ea typeface="SimSun"/>
                <a:cs typeface="SimSun"/>
              </a:rPr>
              <a:t>      1800  2000     3500 </a:t>
            </a:r>
            <a:endParaRPr lang="en-US" sz="2000"/>
          </a:p>
        </p:txBody>
      </p:sp>
      <p:sp>
        <p:nvSpPr>
          <p:cNvPr id="17425" name="Arc 17"/>
          <p:cNvSpPr>
            <a:spLocks/>
          </p:cNvSpPr>
          <p:nvPr/>
        </p:nvSpPr>
        <p:spPr bwMode="auto">
          <a:xfrm>
            <a:off x="3549651" y="950914"/>
            <a:ext cx="2039673" cy="3609975"/>
          </a:xfrm>
          <a:custGeom>
            <a:avLst/>
            <a:gdLst>
              <a:gd name="G0" fmla="+- 0 0 0"/>
              <a:gd name="G1" fmla="+- 21600 0 0"/>
              <a:gd name="G2" fmla="+- 21600 0 0"/>
              <a:gd name="T0" fmla="*/ 0 w 21600"/>
              <a:gd name="T1" fmla="*/ 0 h 22679"/>
              <a:gd name="T2" fmla="*/ 21573 w 21600"/>
              <a:gd name="T3" fmla="*/ 22679 h 22679"/>
              <a:gd name="T4" fmla="*/ 0 w 21600"/>
              <a:gd name="T5" fmla="*/ 21600 h 22679"/>
            </a:gdLst>
            <a:ahLst/>
            <a:cxnLst>
              <a:cxn ang="0">
                <a:pos x="T0" y="T1"/>
              </a:cxn>
              <a:cxn ang="0">
                <a:pos x="T2" y="T3"/>
              </a:cxn>
              <a:cxn ang="0">
                <a:pos x="T4" y="T5"/>
              </a:cxn>
            </a:cxnLst>
            <a:rect l="0" t="0" r="r" b="b"/>
            <a:pathLst>
              <a:path w="21600" h="22679" fill="none" extrusionOk="0">
                <a:moveTo>
                  <a:pt x="-1" y="0"/>
                </a:moveTo>
                <a:cubicBezTo>
                  <a:pt x="11929" y="0"/>
                  <a:pt x="21600" y="9670"/>
                  <a:pt x="21600" y="21600"/>
                </a:cubicBezTo>
                <a:cubicBezTo>
                  <a:pt x="21600" y="21959"/>
                  <a:pt x="21591" y="22319"/>
                  <a:pt x="21573" y="22679"/>
                </a:cubicBezTo>
              </a:path>
              <a:path w="21600" h="22679" stroke="0" extrusionOk="0">
                <a:moveTo>
                  <a:pt x="-1" y="0"/>
                </a:moveTo>
                <a:cubicBezTo>
                  <a:pt x="11929" y="0"/>
                  <a:pt x="21600" y="9670"/>
                  <a:pt x="21600" y="21600"/>
                </a:cubicBezTo>
                <a:cubicBezTo>
                  <a:pt x="21600" y="21959"/>
                  <a:pt x="21591" y="22319"/>
                  <a:pt x="21573" y="22679"/>
                </a:cubicBezTo>
                <a:lnTo>
                  <a:pt x="0" y="21600"/>
                </a:lnTo>
                <a:close/>
              </a:path>
            </a:pathLst>
          </a:custGeom>
          <a:noFill/>
          <a:ln w="19050">
            <a:solidFill>
              <a:srgbClr val="000000"/>
            </a:solidFill>
            <a:round/>
            <a:headEnd/>
            <a:tailEnd/>
          </a:ln>
          <a:effectLst/>
        </p:spPr>
        <p:txBody>
          <a:bodyPr/>
          <a:lstStyle/>
          <a:p>
            <a:endParaRPr lang="ar-SA"/>
          </a:p>
        </p:txBody>
      </p:sp>
      <p:sp>
        <p:nvSpPr>
          <p:cNvPr id="17426" name="Text Box 18"/>
          <p:cNvSpPr txBox="1">
            <a:spLocks noChangeArrowheads="1"/>
          </p:cNvSpPr>
          <p:nvPr/>
        </p:nvSpPr>
        <p:spPr bwMode="auto">
          <a:xfrm>
            <a:off x="4958160" y="4073525"/>
            <a:ext cx="417909" cy="446088"/>
          </a:xfrm>
          <a:prstGeom prst="rect">
            <a:avLst/>
          </a:prstGeom>
          <a:noFill/>
          <a:ln w="9525">
            <a:noFill/>
            <a:miter lim="800000"/>
            <a:headEnd/>
            <a:tailEnd/>
          </a:ln>
          <a:effectLst/>
        </p:spPr>
        <p:txBody>
          <a:bodyPr lIns="94183" tIns="47092" rIns="94183" bIns="47092"/>
          <a:lstStyle/>
          <a:p>
            <a:pPr algn="r" rtl="1"/>
            <a:r>
              <a:rPr lang="en-US" altLang="zh-CN" sz="2400" b="1">
                <a:latin typeface="Times New Roman" pitchFamily="18" charset="0"/>
                <a:ea typeface="SimSun"/>
                <a:cs typeface="SimSun"/>
              </a:rPr>
              <a:t>A</a:t>
            </a:r>
            <a:endParaRPr lang="en-US" sz="3600"/>
          </a:p>
        </p:txBody>
      </p:sp>
      <p:sp>
        <p:nvSpPr>
          <p:cNvPr id="17427" name="Line 19"/>
          <p:cNvSpPr>
            <a:spLocks noChangeShapeType="1"/>
          </p:cNvSpPr>
          <p:nvPr/>
        </p:nvSpPr>
        <p:spPr bwMode="auto">
          <a:xfrm flipV="1">
            <a:off x="4906566" y="3422651"/>
            <a:ext cx="596767" cy="161925"/>
          </a:xfrm>
          <a:prstGeom prst="line">
            <a:avLst/>
          </a:prstGeom>
          <a:noFill/>
          <a:ln w="19050">
            <a:solidFill>
              <a:srgbClr val="000000"/>
            </a:solidFill>
            <a:round/>
            <a:headEnd/>
            <a:tailEnd type="triangle" w="med" len="med"/>
          </a:ln>
          <a:effectLst/>
        </p:spPr>
        <p:txBody>
          <a:bodyPr/>
          <a:lstStyle/>
          <a:p>
            <a:endParaRPr lang="ar-SA"/>
          </a:p>
        </p:txBody>
      </p:sp>
      <p:sp>
        <p:nvSpPr>
          <p:cNvPr id="17428" name="Line 20"/>
          <p:cNvSpPr>
            <a:spLocks noChangeShapeType="1"/>
          </p:cNvSpPr>
          <p:nvPr/>
        </p:nvSpPr>
        <p:spPr bwMode="auto">
          <a:xfrm flipV="1">
            <a:off x="4480058" y="1795464"/>
            <a:ext cx="426508" cy="325437"/>
          </a:xfrm>
          <a:prstGeom prst="line">
            <a:avLst/>
          </a:prstGeom>
          <a:noFill/>
          <a:ln w="19050">
            <a:solidFill>
              <a:srgbClr val="000000"/>
            </a:solidFill>
            <a:round/>
            <a:headEnd/>
            <a:tailEnd type="triangle" w="med" len="med"/>
          </a:ln>
          <a:effectLst/>
        </p:spPr>
        <p:txBody>
          <a:bodyPr/>
          <a:lstStyle/>
          <a:p>
            <a:endParaRPr lang="ar-SA"/>
          </a:p>
        </p:txBody>
      </p:sp>
      <p:sp>
        <p:nvSpPr>
          <p:cNvPr id="17429" name="AutoShape 21">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
        <p:nvSpPr>
          <p:cNvPr id="17430" name="AutoShape 22">
            <a:hlinkClick r:id="rId3" action="ppaction://hlinksldjump"/>
          </p:cNvPr>
          <p:cNvSpPr>
            <a:spLocks noChangeArrowheads="1"/>
          </p:cNvSpPr>
          <p:nvPr/>
        </p:nvSpPr>
        <p:spPr bwMode="auto">
          <a:xfrm>
            <a:off x="818621" y="6237288"/>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WordArt 2"/>
          <p:cNvSpPr>
            <a:spLocks noChangeArrowheads="1" noChangeShapeType="1" noTextEdit="1"/>
          </p:cNvSpPr>
          <p:nvPr/>
        </p:nvSpPr>
        <p:spPr bwMode="auto">
          <a:xfrm>
            <a:off x="3704431" y="188913"/>
            <a:ext cx="5874808" cy="6858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التدفق الدائري للإنتاج والدخل</a:t>
            </a:r>
          </a:p>
        </p:txBody>
      </p:sp>
      <p:sp>
        <p:nvSpPr>
          <p:cNvPr id="19459" name="Text Box 3"/>
          <p:cNvSpPr txBox="1">
            <a:spLocks noChangeArrowheads="1"/>
          </p:cNvSpPr>
          <p:nvPr/>
        </p:nvSpPr>
        <p:spPr bwMode="auto">
          <a:xfrm>
            <a:off x="428229" y="981075"/>
            <a:ext cx="9126934" cy="5016758"/>
          </a:xfrm>
          <a:prstGeom prst="rect">
            <a:avLst/>
          </a:prstGeom>
          <a:noFill/>
          <a:ln w="9525">
            <a:noFill/>
            <a:miter lim="800000"/>
            <a:headEnd/>
            <a:tailEnd/>
          </a:ln>
        </p:spPr>
        <p:txBody>
          <a:bodyPr>
            <a:spAutoFit/>
          </a:bodyPr>
          <a:lstStyle/>
          <a:p>
            <a:pPr algn="just" rtl="1">
              <a:spcBef>
                <a:spcPct val="50000"/>
              </a:spcBef>
            </a:pPr>
            <a:r>
              <a:rPr lang="ar-BH" sz="4000" dirty="0"/>
              <a:t>يعتمد مستوى الأداء الاقتصادي لبلد معين على تدفق الدخل والإنتاج بين القطاعات الرئيسية الأربعة. ولأجل التبسيط نبدأ باقتصاد افتراضي من قطاعين، قطاع منتجين وقطاع مستهلكين يتم التبادل بينهما عن طريق أسواق عوامل الإنتاج وأسواق السلع والخدمات، بافتراض  عدم الادخار. وتمثل عملية المبادلة هذه القاعدة الأساسية لتدفق الدخل في الاقتصاد القومي، كما يتضح من </a:t>
            </a:r>
            <a:r>
              <a:rPr lang="ar-BH" sz="4000" b="1" dirty="0">
                <a:solidFill>
                  <a:srgbClr val="FD0903"/>
                </a:solidFill>
                <a:hlinkClick r:id="" action="ppaction://noaction"/>
              </a:rPr>
              <a:t>الشكل </a:t>
            </a:r>
            <a:r>
              <a:rPr lang="ar-BH" sz="4000" b="1" dirty="0" smtClean="0">
                <a:solidFill>
                  <a:srgbClr val="FD0903"/>
                </a:solidFill>
                <a:hlinkClick r:id="" action="ppaction://noaction"/>
              </a:rPr>
              <a:t>(</a:t>
            </a:r>
            <a:r>
              <a:rPr lang="ar-SA" sz="4000" b="1" dirty="0" smtClean="0">
                <a:solidFill>
                  <a:srgbClr val="FD0903"/>
                </a:solidFill>
                <a:hlinkClick r:id="" action="ppaction://noaction"/>
              </a:rPr>
              <a:t>1</a:t>
            </a:r>
            <a:r>
              <a:rPr lang="ar-BH" sz="4000" b="1" dirty="0" smtClean="0">
                <a:solidFill>
                  <a:srgbClr val="FD0903"/>
                </a:solidFill>
                <a:hlinkClick r:id="" action="ppaction://noaction"/>
              </a:rPr>
              <a:t>-</a:t>
            </a:r>
            <a:r>
              <a:rPr lang="ar-SA" sz="4000" b="1" dirty="0" smtClean="0">
                <a:solidFill>
                  <a:srgbClr val="FD0903"/>
                </a:solidFill>
                <a:hlinkClick r:id="" action="ppaction://noaction"/>
              </a:rPr>
              <a:t>2</a:t>
            </a:r>
            <a:r>
              <a:rPr lang="ar-BH" sz="4000" b="1" dirty="0" smtClean="0">
                <a:solidFill>
                  <a:srgbClr val="FD0903"/>
                </a:solidFill>
                <a:hlinkClick r:id="" action="ppaction://noaction"/>
              </a:rPr>
              <a:t>)</a:t>
            </a:r>
            <a:r>
              <a:rPr lang="ar-BH" sz="4000" dirty="0" smtClean="0"/>
              <a:t>.</a:t>
            </a:r>
            <a:endParaRPr lang="fr-FR" sz="4000" dirty="0"/>
          </a:p>
        </p:txBody>
      </p:sp>
      <p:sp>
        <p:nvSpPr>
          <p:cNvPr id="19460" name="WordArt 4"/>
          <p:cNvSpPr>
            <a:spLocks noChangeArrowheads="1" noChangeShapeType="1" noTextEdit="1"/>
          </p:cNvSpPr>
          <p:nvPr/>
        </p:nvSpPr>
        <p:spPr bwMode="auto">
          <a:xfrm>
            <a:off x="5030392" y="3573463"/>
            <a:ext cx="4626240" cy="685800"/>
          </a:xfrm>
          <a:prstGeom prst="rect">
            <a:avLst/>
          </a:prstGeom>
        </p:spPr>
        <p:txBody>
          <a:bodyPr wrap="none" fromWordArt="1">
            <a:prstTxWarp prst="textPlain">
              <a:avLst>
                <a:gd name="adj" fmla="val 50000"/>
              </a:avLst>
            </a:prstTxWarp>
          </a:bodyPr>
          <a:lstStyle/>
          <a:p>
            <a:pPr algn="ctr" rtl="1"/>
            <a:endParaRPr lang="ar-SA" sz="3600" kern="10" dirty="0">
              <a:ln w="9525">
                <a:solidFill>
                  <a:srgbClr val="FF6600"/>
                </a:solidFill>
                <a:round/>
                <a:headEnd/>
                <a:tailEnd/>
              </a:ln>
              <a:solidFill>
                <a:srgbClr val="FF6600"/>
              </a:solidFill>
              <a:cs typeface="Arabic Transparent"/>
            </a:endParaRPr>
          </a:p>
        </p:txBody>
      </p:sp>
      <p:sp>
        <p:nvSpPr>
          <p:cNvPr id="19461" name="Text Box 5"/>
          <p:cNvSpPr txBox="1">
            <a:spLocks noChangeArrowheads="1"/>
          </p:cNvSpPr>
          <p:nvPr/>
        </p:nvSpPr>
        <p:spPr bwMode="auto">
          <a:xfrm>
            <a:off x="350838" y="4508501"/>
            <a:ext cx="9126935" cy="461665"/>
          </a:xfrm>
          <a:prstGeom prst="rect">
            <a:avLst/>
          </a:prstGeom>
          <a:noFill/>
          <a:ln w="9525">
            <a:noFill/>
            <a:miter lim="800000"/>
            <a:headEnd/>
            <a:tailEnd/>
          </a:ln>
        </p:spPr>
        <p:txBody>
          <a:bodyPr>
            <a:spAutoFit/>
          </a:bodyPr>
          <a:lstStyle/>
          <a:p>
            <a:pPr algn="just" rtl="1">
              <a:spcBef>
                <a:spcPct val="50000"/>
              </a:spcBef>
            </a:pPr>
            <a:endParaRPr lang="fr-FR" sz="2400" dirty="0">
              <a:cs typeface="Arabic Transparent" pitchFamily="2" charset="-78"/>
            </a:endParaRPr>
          </a:p>
        </p:txBody>
      </p:sp>
      <p:sp>
        <p:nvSpPr>
          <p:cNvPr id="10246" name="AutoShape 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slide(fromBottom)">
                                      <p:cBhvr>
                                        <p:cTn id="7" dur="500"/>
                                        <p:tgtEl>
                                          <p:spTgt spid="19458"/>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19459"/>
                                        </p:tgtEl>
                                        <p:attrNameLst>
                                          <p:attrName>style.visibility</p:attrName>
                                        </p:attrNameLst>
                                      </p:cBhvr>
                                      <p:to>
                                        <p:strVal val="visible"/>
                                      </p:to>
                                    </p:set>
                                    <p:anim calcmode="discrete" valueType="clr">
                                      <p:cBhvr override="childStyle">
                                        <p:cTn id="11" dur="80"/>
                                        <p:tgtEl>
                                          <p:spTgt spid="19459"/>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9459"/>
                                        </p:tgtEl>
                                        <p:attrNameLst>
                                          <p:attrName>fillcolor</p:attrName>
                                        </p:attrNameLst>
                                      </p:cBhvr>
                                      <p:tavLst>
                                        <p:tav tm="0">
                                          <p:val>
                                            <p:clrVal>
                                              <a:schemeClr val="accent2"/>
                                            </p:clrVal>
                                          </p:val>
                                        </p:tav>
                                        <p:tav tm="50000">
                                          <p:val>
                                            <p:clrVal>
                                              <a:schemeClr val="hlink"/>
                                            </p:clrVal>
                                          </p:val>
                                        </p:tav>
                                      </p:tavLst>
                                    </p:anim>
                                    <p:set>
                                      <p:cBhvr>
                                        <p:cTn id="13" dur="80"/>
                                        <p:tgtEl>
                                          <p:spTgt spid="19459"/>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nodePh="1">
                                  <p:stCondLst>
                                    <p:cond delay="0"/>
                                  </p:stCondLst>
                                  <p:endCondLst>
                                    <p:cond evt="begin" delay="0">
                                      <p:tn val="16"/>
                                    </p:cond>
                                  </p:endCondLst>
                                  <p:childTnLst>
                                    <p:set>
                                      <p:cBhvr>
                                        <p:cTn id="17" dur="1" fill="hold">
                                          <p:stCondLst>
                                            <p:cond delay="0"/>
                                          </p:stCondLst>
                                        </p:cTn>
                                        <p:tgtEl>
                                          <p:spTgt spid="19460"/>
                                        </p:tgtEl>
                                        <p:attrNameLst>
                                          <p:attrName>style.visibility</p:attrName>
                                        </p:attrNameLst>
                                      </p:cBhvr>
                                      <p:to>
                                        <p:strVal val="visible"/>
                                      </p:to>
                                    </p:set>
                                    <p:animEffect transition="in" filter="slide(fromBottom)">
                                      <p:cBhvr>
                                        <p:cTn id="18" dur="500"/>
                                        <p:tgtEl>
                                          <p:spTgt spid="19460"/>
                                        </p:tgtEl>
                                      </p:cBhvr>
                                    </p:animEffect>
                                  </p:childTnLst>
                                </p:cTn>
                              </p:par>
                            </p:childTnLst>
                          </p:cTn>
                        </p:par>
                        <p:par>
                          <p:cTn id="19" fill="hold">
                            <p:stCondLst>
                              <p:cond delay="500"/>
                            </p:stCondLst>
                            <p:childTnLst>
                              <p:par>
                                <p:cTn id="20" presetID="27" presetClass="entr" presetSubtype="0" fill="hold" grpId="0" nodeType="afterEffect" nodePh="1">
                                  <p:stCondLst>
                                    <p:cond delay="0"/>
                                  </p:stCondLst>
                                  <p:endCondLst>
                                    <p:cond evt="begin" delay="0">
                                      <p:tn val="20"/>
                                    </p:cond>
                                  </p:endCondLst>
                                  <p:iterate type="lt">
                                    <p:tmPct val="50000"/>
                                  </p:iterate>
                                  <p:childTnLst>
                                    <p:set>
                                      <p:cBhvr>
                                        <p:cTn id="21" dur="1" fill="hold">
                                          <p:stCondLst>
                                            <p:cond delay="0"/>
                                          </p:stCondLst>
                                        </p:cTn>
                                        <p:tgtEl>
                                          <p:spTgt spid="19461"/>
                                        </p:tgtEl>
                                        <p:attrNameLst>
                                          <p:attrName>style.visibility</p:attrName>
                                        </p:attrNameLst>
                                      </p:cBhvr>
                                      <p:to>
                                        <p:strVal val="visible"/>
                                      </p:to>
                                    </p:set>
                                    <p:anim calcmode="discrete" valueType="clr">
                                      <p:cBhvr override="childStyle">
                                        <p:cTn id="22" dur="80"/>
                                        <p:tgtEl>
                                          <p:spTgt spid="19461"/>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19461"/>
                                        </p:tgtEl>
                                        <p:attrNameLst>
                                          <p:attrName>fillcolor</p:attrName>
                                        </p:attrNameLst>
                                      </p:cBhvr>
                                      <p:tavLst>
                                        <p:tav tm="0">
                                          <p:val>
                                            <p:clrVal>
                                              <a:schemeClr val="accent2"/>
                                            </p:clrVal>
                                          </p:val>
                                        </p:tav>
                                        <p:tav tm="50000">
                                          <p:val>
                                            <p:clrVal>
                                              <a:schemeClr val="hlink"/>
                                            </p:clrVal>
                                          </p:val>
                                        </p:tav>
                                      </p:tavLst>
                                    </p:anim>
                                    <p:set>
                                      <p:cBhvr>
                                        <p:cTn id="24" dur="80"/>
                                        <p:tgtEl>
                                          <p:spTgt spid="1946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nimBg="1"/>
      <p:bldP spid="19459" grpId="0"/>
      <p:bldP spid="19460" grpId="0" animBg="1"/>
      <p:bldP spid="1946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3864373" y="660401"/>
            <a:ext cx="1905529" cy="1166813"/>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a:cs typeface="Times New Roman" pitchFamily="18" charset="0"/>
              </a:rPr>
              <a:t>سوق الموارد</a:t>
            </a:r>
          </a:p>
          <a:p>
            <a:pPr algn="ctr" rtl="1"/>
            <a:r>
              <a:rPr lang="en-US" sz="1600" b="1">
                <a:latin typeface="Times New Roman" pitchFamily="18" charset="0"/>
                <a:ea typeface="SimSun"/>
                <a:cs typeface="Arabic Transparent" pitchFamily="2" charset="-78"/>
              </a:rPr>
              <a:t>Resource Market</a:t>
            </a:r>
            <a:endParaRPr lang="en-US" sz="1600"/>
          </a:p>
        </p:txBody>
      </p:sp>
      <p:sp>
        <p:nvSpPr>
          <p:cNvPr id="11267" name="Text Box 3"/>
          <p:cNvSpPr txBox="1">
            <a:spLocks noChangeArrowheads="1"/>
          </p:cNvSpPr>
          <p:nvPr/>
        </p:nvSpPr>
        <p:spPr bwMode="auto">
          <a:xfrm>
            <a:off x="3850615" y="4071939"/>
            <a:ext cx="1929606" cy="796925"/>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a:cs typeface="Times New Roman" pitchFamily="18" charset="0"/>
              </a:rPr>
              <a:t>سوق المنتجات</a:t>
            </a:r>
          </a:p>
          <a:p>
            <a:pPr algn="ctr" rtl="1"/>
            <a:r>
              <a:rPr lang="en-US" sz="1600" b="1">
                <a:latin typeface="Times New Roman" pitchFamily="18" charset="0"/>
                <a:ea typeface="SimSun"/>
                <a:cs typeface="Arabic Transparent" pitchFamily="2" charset="-78"/>
              </a:rPr>
              <a:t>Product Market</a:t>
            </a:r>
            <a:endParaRPr lang="en-US" sz="2800"/>
          </a:p>
        </p:txBody>
      </p:sp>
      <p:sp>
        <p:nvSpPr>
          <p:cNvPr id="11268" name="Text Box 4"/>
          <p:cNvSpPr txBox="1">
            <a:spLocks noChangeArrowheads="1"/>
          </p:cNvSpPr>
          <p:nvPr/>
        </p:nvSpPr>
        <p:spPr bwMode="auto">
          <a:xfrm>
            <a:off x="6949679" y="2254250"/>
            <a:ext cx="1893490" cy="1168400"/>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a:cs typeface="Times New Roman" pitchFamily="18" charset="0"/>
              </a:rPr>
              <a:t>قطاع المستهلكين</a:t>
            </a:r>
          </a:p>
          <a:p>
            <a:pPr algn="ctr" rtl="1"/>
            <a:r>
              <a:rPr lang="en-US" altLang="zh-CN" sz="1600" b="1">
                <a:latin typeface="Times New Roman" pitchFamily="18" charset="0"/>
                <a:ea typeface="SimSun"/>
                <a:cs typeface="Times New Roman" pitchFamily="18" charset="0"/>
              </a:rPr>
              <a:t>Customers Sector</a:t>
            </a:r>
            <a:endParaRPr lang="en-US" sz="1600">
              <a:ea typeface="SimSun"/>
              <a:cs typeface="SimSun"/>
            </a:endParaRPr>
          </a:p>
        </p:txBody>
      </p:sp>
      <p:sp>
        <p:nvSpPr>
          <p:cNvPr id="11269" name="Text Box 5"/>
          <p:cNvSpPr txBox="1">
            <a:spLocks noChangeArrowheads="1"/>
          </p:cNvSpPr>
          <p:nvPr/>
        </p:nvSpPr>
        <p:spPr bwMode="auto">
          <a:xfrm>
            <a:off x="1030156" y="2271713"/>
            <a:ext cx="1733550" cy="1168400"/>
          </a:xfrm>
          <a:prstGeom prst="rect">
            <a:avLst/>
          </a:prstGeom>
          <a:noFill/>
          <a:ln w="19050">
            <a:noFill/>
            <a:miter lim="800000"/>
            <a:headEnd/>
            <a:tailEnd/>
          </a:ln>
        </p:spPr>
        <p:txBody>
          <a:bodyPr lIns="90303" tIns="45152" rIns="90303" bIns="45152"/>
          <a:lstStyle/>
          <a:p>
            <a:pPr algn="ctr" rtl="1"/>
            <a:r>
              <a:rPr lang="ar-SA" altLang="zh-CN" sz="1600" b="1">
                <a:latin typeface="Times New Roman" pitchFamily="18" charset="0"/>
                <a:ea typeface="SimSun"/>
                <a:cs typeface="Times New Roman" pitchFamily="18" charset="0"/>
              </a:rPr>
              <a:t>قطاع المنتجين</a:t>
            </a:r>
          </a:p>
          <a:p>
            <a:pPr algn="ctr" rtl="1"/>
            <a:r>
              <a:rPr lang="en-US" altLang="zh-CN" sz="1600" b="1">
                <a:latin typeface="Times New Roman" pitchFamily="18" charset="0"/>
                <a:ea typeface="SimSun"/>
                <a:cs typeface="Times New Roman" pitchFamily="18" charset="0"/>
              </a:rPr>
              <a:t>Producer Sector</a:t>
            </a:r>
            <a:endParaRPr lang="en-US" sz="1600">
              <a:ea typeface="SimSun"/>
              <a:cs typeface="SimSun"/>
            </a:endParaRPr>
          </a:p>
        </p:txBody>
      </p:sp>
      <p:sp>
        <p:nvSpPr>
          <p:cNvPr id="11270" name="Arc 6"/>
          <p:cNvSpPr>
            <a:spLocks/>
          </p:cNvSpPr>
          <p:nvPr/>
        </p:nvSpPr>
        <p:spPr bwMode="auto">
          <a:xfrm>
            <a:off x="1597687" y="884239"/>
            <a:ext cx="3281363" cy="1760537"/>
          </a:xfrm>
          <a:custGeom>
            <a:avLst/>
            <a:gdLst>
              <a:gd name="T0" fmla="*/ 0 w 20055"/>
              <a:gd name="T1" fmla="*/ 1075067 h 20606"/>
              <a:gd name="T2" fmla="*/ 2050714 w 20055"/>
              <a:gd name="T3" fmla="*/ 0 h 20606"/>
              <a:gd name="T4" fmla="*/ 3028950 w 20055"/>
              <a:gd name="T5" fmla="*/ 1760537 h 20606"/>
              <a:gd name="T6" fmla="*/ 0 60000 65536"/>
              <a:gd name="T7" fmla="*/ 0 60000 65536"/>
              <a:gd name="T8" fmla="*/ 0 60000 65536"/>
              <a:gd name="T9" fmla="*/ 0 w 20055"/>
              <a:gd name="T10" fmla="*/ 0 h 20606"/>
              <a:gd name="T11" fmla="*/ 20055 w 20055"/>
              <a:gd name="T12" fmla="*/ 20606 h 20606"/>
            </a:gdLst>
            <a:ahLst/>
            <a:cxnLst>
              <a:cxn ang="T6">
                <a:pos x="T0" y="T1"/>
              </a:cxn>
              <a:cxn ang="T7">
                <a:pos x="T2" y="T3"/>
              </a:cxn>
              <a:cxn ang="T8">
                <a:pos x="T4" y="T5"/>
              </a:cxn>
            </a:cxnLst>
            <a:rect l="T9" t="T10" r="T11" b="T12"/>
            <a:pathLst>
              <a:path w="20055" h="20606" fill="none" extrusionOk="0">
                <a:moveTo>
                  <a:pt x="0" y="12583"/>
                </a:moveTo>
                <a:cubicBezTo>
                  <a:pt x="2408" y="6563"/>
                  <a:pt x="7392" y="1944"/>
                  <a:pt x="13577" y="-1"/>
                </a:cubicBezTo>
              </a:path>
              <a:path w="20055" h="20606" stroke="0" extrusionOk="0">
                <a:moveTo>
                  <a:pt x="0" y="12583"/>
                </a:moveTo>
                <a:cubicBezTo>
                  <a:pt x="2408" y="6563"/>
                  <a:pt x="7392" y="1944"/>
                  <a:pt x="13577" y="-1"/>
                </a:cubicBezTo>
                <a:lnTo>
                  <a:pt x="20055" y="20606"/>
                </a:lnTo>
                <a:close/>
              </a:path>
            </a:pathLst>
          </a:custGeom>
          <a:noFill/>
          <a:ln w="19050">
            <a:solidFill>
              <a:srgbClr val="000000"/>
            </a:solidFill>
            <a:round/>
            <a:headEnd/>
            <a:tailEnd type="arrow" w="sm" len="sm"/>
          </a:ln>
        </p:spPr>
        <p:txBody>
          <a:bodyPr/>
          <a:lstStyle/>
          <a:p>
            <a:endParaRPr lang="ar-SA"/>
          </a:p>
        </p:txBody>
      </p:sp>
      <p:sp>
        <p:nvSpPr>
          <p:cNvPr id="11271" name="Arc 7"/>
          <p:cNvSpPr>
            <a:spLocks/>
          </p:cNvSpPr>
          <p:nvPr/>
        </p:nvSpPr>
        <p:spPr bwMode="auto">
          <a:xfrm>
            <a:off x="4875610" y="862013"/>
            <a:ext cx="3264165" cy="1782762"/>
          </a:xfrm>
          <a:custGeom>
            <a:avLst/>
            <a:gdLst>
              <a:gd name="T0" fmla="*/ 849807 w 19944"/>
              <a:gd name="T1" fmla="*/ 0 h 20855"/>
              <a:gd name="T2" fmla="*/ 3013075 w 19944"/>
              <a:gd name="T3" fmla="*/ 1073760 h 20855"/>
              <a:gd name="T4" fmla="*/ 0 w 19944"/>
              <a:gd name="T5" fmla="*/ 1782762 h 20855"/>
              <a:gd name="T6" fmla="*/ 0 60000 65536"/>
              <a:gd name="T7" fmla="*/ 0 60000 65536"/>
              <a:gd name="T8" fmla="*/ 0 60000 65536"/>
              <a:gd name="T9" fmla="*/ 0 w 19944"/>
              <a:gd name="T10" fmla="*/ 0 h 20855"/>
              <a:gd name="T11" fmla="*/ 19944 w 19944"/>
              <a:gd name="T12" fmla="*/ 20855 h 20855"/>
            </a:gdLst>
            <a:ahLst/>
            <a:cxnLst>
              <a:cxn ang="T6">
                <a:pos x="T0" y="T1"/>
              </a:cxn>
              <a:cxn ang="T7">
                <a:pos x="T2" y="T3"/>
              </a:cxn>
              <a:cxn ang="T8">
                <a:pos x="T4" y="T5"/>
              </a:cxn>
            </a:cxnLst>
            <a:rect l="T9" t="T10" r="T11" b="T12"/>
            <a:pathLst>
              <a:path w="19944" h="20855" fill="none" extrusionOk="0">
                <a:moveTo>
                  <a:pt x="5624" y="0"/>
                </a:moveTo>
                <a:cubicBezTo>
                  <a:pt x="12086" y="1742"/>
                  <a:pt x="17374" y="6381"/>
                  <a:pt x="19944" y="12560"/>
                </a:cubicBezTo>
              </a:path>
              <a:path w="19944" h="20855" stroke="0" extrusionOk="0">
                <a:moveTo>
                  <a:pt x="5624" y="0"/>
                </a:moveTo>
                <a:cubicBezTo>
                  <a:pt x="12086" y="1742"/>
                  <a:pt x="17374" y="6381"/>
                  <a:pt x="19944" y="12560"/>
                </a:cubicBezTo>
                <a:lnTo>
                  <a:pt x="0" y="20855"/>
                </a:lnTo>
                <a:close/>
              </a:path>
            </a:pathLst>
          </a:custGeom>
          <a:noFill/>
          <a:ln w="19050">
            <a:solidFill>
              <a:srgbClr val="000000"/>
            </a:solidFill>
            <a:round/>
            <a:headEnd/>
            <a:tailEnd type="arrow" w="sm" len="sm"/>
          </a:ln>
        </p:spPr>
        <p:txBody>
          <a:bodyPr/>
          <a:lstStyle/>
          <a:p>
            <a:endParaRPr lang="ar-SA"/>
          </a:p>
        </p:txBody>
      </p:sp>
      <p:sp>
        <p:nvSpPr>
          <p:cNvPr id="11272" name="Arc 8"/>
          <p:cNvSpPr>
            <a:spLocks/>
          </p:cNvSpPr>
          <p:nvPr/>
        </p:nvSpPr>
        <p:spPr bwMode="auto">
          <a:xfrm>
            <a:off x="4873890" y="2638425"/>
            <a:ext cx="3231489" cy="1754188"/>
          </a:xfrm>
          <a:custGeom>
            <a:avLst/>
            <a:gdLst>
              <a:gd name="T0" fmla="*/ 2982913 w 19750"/>
              <a:gd name="T1" fmla="*/ 747971 h 20514"/>
              <a:gd name="T2" fmla="*/ 1021440 w 19750"/>
              <a:gd name="T3" fmla="*/ 1754188 h 20514"/>
              <a:gd name="T4" fmla="*/ 0 w 19750"/>
              <a:gd name="T5" fmla="*/ 0 h 20514"/>
              <a:gd name="T6" fmla="*/ 0 60000 65536"/>
              <a:gd name="T7" fmla="*/ 0 60000 65536"/>
              <a:gd name="T8" fmla="*/ 0 60000 65536"/>
              <a:gd name="T9" fmla="*/ 0 w 19750"/>
              <a:gd name="T10" fmla="*/ 0 h 20514"/>
              <a:gd name="T11" fmla="*/ 19750 w 19750"/>
              <a:gd name="T12" fmla="*/ 20514 h 20514"/>
            </a:gdLst>
            <a:ahLst/>
            <a:cxnLst>
              <a:cxn ang="T6">
                <a:pos x="T0" y="T1"/>
              </a:cxn>
              <a:cxn ang="T7">
                <a:pos x="T2" y="T3"/>
              </a:cxn>
              <a:cxn ang="T8">
                <a:pos x="T4" y="T5"/>
              </a:cxn>
            </a:cxnLst>
            <a:rect l="T9" t="T10" r="T11" b="T12"/>
            <a:pathLst>
              <a:path w="19750" h="20514" fill="none" extrusionOk="0">
                <a:moveTo>
                  <a:pt x="19749" y="8746"/>
                </a:moveTo>
                <a:cubicBezTo>
                  <a:pt x="17277" y="14328"/>
                  <a:pt x="12560" y="18602"/>
                  <a:pt x="6762" y="20513"/>
                </a:cubicBezTo>
              </a:path>
              <a:path w="19750" h="20514" stroke="0" extrusionOk="0">
                <a:moveTo>
                  <a:pt x="19749" y="8746"/>
                </a:moveTo>
                <a:cubicBezTo>
                  <a:pt x="17277" y="14328"/>
                  <a:pt x="12560" y="18602"/>
                  <a:pt x="6762" y="20513"/>
                </a:cubicBezTo>
                <a:lnTo>
                  <a:pt x="0" y="0"/>
                </a:lnTo>
                <a:close/>
              </a:path>
            </a:pathLst>
          </a:custGeom>
          <a:noFill/>
          <a:ln w="19050">
            <a:solidFill>
              <a:srgbClr val="000000"/>
            </a:solidFill>
            <a:round/>
            <a:headEnd/>
            <a:tailEnd type="arrow" w="sm" len="sm"/>
          </a:ln>
        </p:spPr>
        <p:txBody>
          <a:bodyPr/>
          <a:lstStyle/>
          <a:p>
            <a:endParaRPr lang="ar-SA"/>
          </a:p>
        </p:txBody>
      </p:sp>
      <p:sp>
        <p:nvSpPr>
          <p:cNvPr id="11273" name="Arc 9"/>
          <p:cNvSpPr>
            <a:spLocks/>
          </p:cNvSpPr>
          <p:nvPr/>
        </p:nvSpPr>
        <p:spPr bwMode="auto">
          <a:xfrm>
            <a:off x="1642402" y="2640013"/>
            <a:ext cx="3236648" cy="1752600"/>
          </a:xfrm>
          <a:custGeom>
            <a:avLst/>
            <a:gdLst>
              <a:gd name="T0" fmla="*/ 1951289 w 19773"/>
              <a:gd name="T1" fmla="*/ 1752600 h 20482"/>
              <a:gd name="T2" fmla="*/ 0 w 19773"/>
              <a:gd name="T3" fmla="*/ 743841 h 20482"/>
              <a:gd name="T4" fmla="*/ 2987675 w 19773"/>
              <a:gd name="T5" fmla="*/ 0 h 20482"/>
              <a:gd name="T6" fmla="*/ 0 60000 65536"/>
              <a:gd name="T7" fmla="*/ 0 60000 65536"/>
              <a:gd name="T8" fmla="*/ 0 60000 65536"/>
              <a:gd name="T9" fmla="*/ 0 w 19773"/>
              <a:gd name="T10" fmla="*/ 0 h 20482"/>
              <a:gd name="T11" fmla="*/ 19773 w 19773"/>
              <a:gd name="T12" fmla="*/ 20482 h 20482"/>
            </a:gdLst>
            <a:ahLst/>
            <a:cxnLst>
              <a:cxn ang="T6">
                <a:pos x="T0" y="T1"/>
              </a:cxn>
              <a:cxn ang="T7">
                <a:pos x="T2" y="T3"/>
              </a:cxn>
              <a:cxn ang="T8">
                <a:pos x="T4" y="T5"/>
              </a:cxn>
            </a:cxnLst>
            <a:rect l="T9" t="T10" r="T11" b="T12"/>
            <a:pathLst>
              <a:path w="19773" h="20482" fill="none" extrusionOk="0">
                <a:moveTo>
                  <a:pt x="12913" y="20482"/>
                </a:moveTo>
                <a:cubicBezTo>
                  <a:pt x="7139" y="18548"/>
                  <a:pt x="2450" y="14267"/>
                  <a:pt x="-1" y="8693"/>
                </a:cubicBezTo>
              </a:path>
              <a:path w="19773" h="20482" stroke="0" extrusionOk="0">
                <a:moveTo>
                  <a:pt x="12913" y="20482"/>
                </a:moveTo>
                <a:cubicBezTo>
                  <a:pt x="7139" y="18548"/>
                  <a:pt x="2450" y="14267"/>
                  <a:pt x="-1" y="8693"/>
                </a:cubicBezTo>
                <a:lnTo>
                  <a:pt x="19773" y="0"/>
                </a:lnTo>
                <a:close/>
              </a:path>
            </a:pathLst>
          </a:custGeom>
          <a:noFill/>
          <a:ln w="19050">
            <a:solidFill>
              <a:srgbClr val="000000"/>
            </a:solidFill>
            <a:round/>
            <a:headEnd/>
            <a:tailEnd type="arrow" w="sm" len="sm"/>
          </a:ln>
        </p:spPr>
        <p:txBody>
          <a:bodyPr/>
          <a:lstStyle/>
          <a:p>
            <a:endParaRPr lang="ar-SA"/>
          </a:p>
        </p:txBody>
      </p:sp>
      <p:sp>
        <p:nvSpPr>
          <p:cNvPr id="11274" name="Arc 10"/>
          <p:cNvSpPr>
            <a:spLocks/>
          </p:cNvSpPr>
          <p:nvPr/>
        </p:nvSpPr>
        <p:spPr bwMode="auto">
          <a:xfrm flipV="1">
            <a:off x="2430067" y="2673350"/>
            <a:ext cx="2443823" cy="1441450"/>
          </a:xfrm>
          <a:custGeom>
            <a:avLst/>
            <a:gdLst>
              <a:gd name="T0" fmla="*/ 0 w 19893"/>
              <a:gd name="T1" fmla="*/ 830089 h 19843"/>
              <a:gd name="T2" fmla="*/ 1288207 w 19893"/>
              <a:gd name="T3" fmla="*/ 0 h 19843"/>
              <a:gd name="T4" fmla="*/ 2255837 w 19893"/>
              <a:gd name="T5" fmla="*/ 1441450 h 19843"/>
              <a:gd name="T6" fmla="*/ 0 60000 65536"/>
              <a:gd name="T7" fmla="*/ 0 60000 65536"/>
              <a:gd name="T8" fmla="*/ 0 60000 65536"/>
              <a:gd name="T9" fmla="*/ 0 w 19893"/>
              <a:gd name="T10" fmla="*/ 0 h 19843"/>
              <a:gd name="T11" fmla="*/ 19893 w 19893"/>
              <a:gd name="T12" fmla="*/ 19843 h 19843"/>
            </a:gdLst>
            <a:ahLst/>
            <a:cxnLst>
              <a:cxn ang="T6">
                <a:pos x="T0" y="T1"/>
              </a:cxn>
              <a:cxn ang="T7">
                <a:pos x="T2" y="T3"/>
              </a:cxn>
              <a:cxn ang="T8">
                <a:pos x="T4" y="T5"/>
              </a:cxn>
            </a:cxnLst>
            <a:rect l="T9" t="T10" r="T11" b="T12"/>
            <a:pathLst>
              <a:path w="19893" h="19843" fill="none" extrusionOk="0">
                <a:moveTo>
                  <a:pt x="0" y="11427"/>
                </a:moveTo>
                <a:cubicBezTo>
                  <a:pt x="2171" y="6295"/>
                  <a:pt x="6241" y="2201"/>
                  <a:pt x="11359" y="-1"/>
                </a:cubicBezTo>
              </a:path>
              <a:path w="19893" h="19843" stroke="0" extrusionOk="0">
                <a:moveTo>
                  <a:pt x="0" y="11427"/>
                </a:moveTo>
                <a:cubicBezTo>
                  <a:pt x="2171" y="6295"/>
                  <a:pt x="6241" y="2201"/>
                  <a:pt x="11359" y="-1"/>
                </a:cubicBezTo>
                <a:lnTo>
                  <a:pt x="19893" y="19843"/>
                </a:lnTo>
                <a:close/>
              </a:path>
            </a:pathLst>
          </a:custGeom>
          <a:noFill/>
          <a:ln w="19050">
            <a:solidFill>
              <a:srgbClr val="000000"/>
            </a:solidFill>
            <a:round/>
            <a:headEnd/>
            <a:tailEnd type="arrow" w="sm" len="sm"/>
          </a:ln>
        </p:spPr>
        <p:txBody>
          <a:bodyPr/>
          <a:lstStyle/>
          <a:p>
            <a:endParaRPr lang="ar-SA"/>
          </a:p>
        </p:txBody>
      </p:sp>
      <p:sp>
        <p:nvSpPr>
          <p:cNvPr id="11275" name="Arc 11"/>
          <p:cNvSpPr>
            <a:spLocks/>
          </p:cNvSpPr>
          <p:nvPr/>
        </p:nvSpPr>
        <p:spPr bwMode="auto">
          <a:xfrm flipV="1">
            <a:off x="4870450" y="2673350"/>
            <a:ext cx="2491979" cy="1455738"/>
          </a:xfrm>
          <a:custGeom>
            <a:avLst/>
            <a:gdLst>
              <a:gd name="T0" fmla="*/ 917758 w 20302"/>
              <a:gd name="T1" fmla="*/ 0 h 20024"/>
              <a:gd name="T2" fmla="*/ 2300288 w 20302"/>
              <a:gd name="T3" fmla="*/ 919578 h 20024"/>
              <a:gd name="T4" fmla="*/ 0 w 20302"/>
              <a:gd name="T5" fmla="*/ 1455738 h 20024"/>
              <a:gd name="T6" fmla="*/ 0 60000 65536"/>
              <a:gd name="T7" fmla="*/ 0 60000 65536"/>
              <a:gd name="T8" fmla="*/ 0 60000 65536"/>
              <a:gd name="T9" fmla="*/ 0 w 20302"/>
              <a:gd name="T10" fmla="*/ 0 h 20024"/>
              <a:gd name="T11" fmla="*/ 20302 w 20302"/>
              <a:gd name="T12" fmla="*/ 20024 h 20024"/>
            </a:gdLst>
            <a:ahLst/>
            <a:cxnLst>
              <a:cxn ang="T6">
                <a:pos x="T0" y="T1"/>
              </a:cxn>
              <a:cxn ang="T7">
                <a:pos x="T2" y="T3"/>
              </a:cxn>
              <a:cxn ang="T8">
                <a:pos x="T4" y="T5"/>
              </a:cxn>
            </a:cxnLst>
            <a:rect l="T9" t="T10" r="T11" b="T12"/>
            <a:pathLst>
              <a:path w="20302" h="20024" fill="none" extrusionOk="0">
                <a:moveTo>
                  <a:pt x="8099" y="0"/>
                </a:moveTo>
                <a:cubicBezTo>
                  <a:pt x="13776" y="2296"/>
                  <a:pt x="18211" y="6893"/>
                  <a:pt x="20301" y="12649"/>
                </a:cubicBezTo>
              </a:path>
              <a:path w="20302" h="20024" stroke="0" extrusionOk="0">
                <a:moveTo>
                  <a:pt x="8099" y="0"/>
                </a:moveTo>
                <a:cubicBezTo>
                  <a:pt x="13776" y="2296"/>
                  <a:pt x="18211" y="6893"/>
                  <a:pt x="20301" y="12649"/>
                </a:cubicBezTo>
                <a:lnTo>
                  <a:pt x="0" y="20024"/>
                </a:lnTo>
                <a:close/>
              </a:path>
            </a:pathLst>
          </a:custGeom>
          <a:noFill/>
          <a:ln w="19050">
            <a:solidFill>
              <a:srgbClr val="000000"/>
            </a:solidFill>
            <a:round/>
            <a:headEnd/>
            <a:tailEnd type="arrow" w="sm" len="sm"/>
          </a:ln>
        </p:spPr>
        <p:txBody>
          <a:bodyPr/>
          <a:lstStyle/>
          <a:p>
            <a:endParaRPr lang="ar-SA"/>
          </a:p>
        </p:txBody>
      </p:sp>
      <p:sp>
        <p:nvSpPr>
          <p:cNvPr id="11276" name="Arc 12"/>
          <p:cNvSpPr>
            <a:spLocks/>
          </p:cNvSpPr>
          <p:nvPr/>
        </p:nvSpPr>
        <p:spPr bwMode="auto">
          <a:xfrm flipV="1">
            <a:off x="4870451" y="1214438"/>
            <a:ext cx="2418027" cy="1462087"/>
          </a:xfrm>
          <a:custGeom>
            <a:avLst/>
            <a:gdLst>
              <a:gd name="T0" fmla="*/ 2232025 w 19701"/>
              <a:gd name="T1" fmla="*/ 643839 h 20111"/>
              <a:gd name="T2" fmla="*/ 892878 w 19701"/>
              <a:gd name="T3" fmla="*/ 1462087 h 20111"/>
              <a:gd name="T4" fmla="*/ 0 w 19701"/>
              <a:gd name="T5" fmla="*/ 0 h 20111"/>
              <a:gd name="T6" fmla="*/ 0 60000 65536"/>
              <a:gd name="T7" fmla="*/ 0 60000 65536"/>
              <a:gd name="T8" fmla="*/ 0 60000 65536"/>
              <a:gd name="T9" fmla="*/ 0 w 19701"/>
              <a:gd name="T10" fmla="*/ 0 h 20111"/>
              <a:gd name="T11" fmla="*/ 19701 w 19701"/>
              <a:gd name="T12" fmla="*/ 20111 h 20111"/>
            </a:gdLst>
            <a:ahLst/>
            <a:cxnLst>
              <a:cxn ang="T6">
                <a:pos x="T0" y="T1"/>
              </a:cxn>
              <a:cxn ang="T7">
                <a:pos x="T2" y="T3"/>
              </a:cxn>
              <a:cxn ang="T8">
                <a:pos x="T4" y="T5"/>
              </a:cxn>
            </a:cxnLst>
            <a:rect l="T9" t="T10" r="T11" b="T12"/>
            <a:pathLst>
              <a:path w="19701" h="20111" fill="none" extrusionOk="0">
                <a:moveTo>
                  <a:pt x="19701" y="8856"/>
                </a:moveTo>
                <a:cubicBezTo>
                  <a:pt x="17384" y="14009"/>
                  <a:pt x="13141" y="18049"/>
                  <a:pt x="7880" y="20110"/>
                </a:cubicBezTo>
              </a:path>
              <a:path w="19701" h="20111" stroke="0" extrusionOk="0">
                <a:moveTo>
                  <a:pt x="19701" y="8856"/>
                </a:moveTo>
                <a:cubicBezTo>
                  <a:pt x="17384" y="14009"/>
                  <a:pt x="13141" y="18049"/>
                  <a:pt x="7880" y="20110"/>
                </a:cubicBezTo>
                <a:lnTo>
                  <a:pt x="0" y="0"/>
                </a:lnTo>
                <a:close/>
              </a:path>
            </a:pathLst>
          </a:custGeom>
          <a:noFill/>
          <a:ln w="19050">
            <a:solidFill>
              <a:srgbClr val="000000"/>
            </a:solidFill>
            <a:round/>
            <a:headEnd/>
            <a:tailEnd type="arrow" w="sm" len="sm"/>
          </a:ln>
        </p:spPr>
        <p:txBody>
          <a:bodyPr/>
          <a:lstStyle/>
          <a:p>
            <a:endParaRPr lang="ar-SA"/>
          </a:p>
        </p:txBody>
      </p:sp>
      <p:sp>
        <p:nvSpPr>
          <p:cNvPr id="11277" name="Arc 13"/>
          <p:cNvSpPr>
            <a:spLocks/>
          </p:cNvSpPr>
          <p:nvPr/>
        </p:nvSpPr>
        <p:spPr bwMode="auto">
          <a:xfrm flipV="1">
            <a:off x="2457583" y="1220788"/>
            <a:ext cx="2416307" cy="1454150"/>
          </a:xfrm>
          <a:custGeom>
            <a:avLst/>
            <a:gdLst>
              <a:gd name="T0" fmla="*/ 1304054 w 19678"/>
              <a:gd name="T1" fmla="*/ 1454150 h 19994"/>
              <a:gd name="T2" fmla="*/ 0 w 19678"/>
              <a:gd name="T3" fmla="*/ 647727 h 19994"/>
              <a:gd name="T4" fmla="*/ 2230437 w 19678"/>
              <a:gd name="T5" fmla="*/ 0 h 19994"/>
              <a:gd name="T6" fmla="*/ 0 60000 65536"/>
              <a:gd name="T7" fmla="*/ 0 60000 65536"/>
              <a:gd name="T8" fmla="*/ 0 60000 65536"/>
              <a:gd name="T9" fmla="*/ 0 w 19678"/>
              <a:gd name="T10" fmla="*/ 0 h 19994"/>
              <a:gd name="T11" fmla="*/ 19678 w 19678"/>
              <a:gd name="T12" fmla="*/ 19994 h 19994"/>
            </a:gdLst>
            <a:ahLst/>
            <a:cxnLst>
              <a:cxn ang="T6">
                <a:pos x="T0" y="T1"/>
              </a:cxn>
              <a:cxn ang="T7">
                <a:pos x="T2" y="T3"/>
              </a:cxn>
              <a:cxn ang="T8">
                <a:pos x="T4" y="T5"/>
              </a:cxn>
            </a:cxnLst>
            <a:rect l="T9" t="T10" r="T11" b="T12"/>
            <a:pathLst>
              <a:path w="19678" h="19994" fill="none" extrusionOk="0">
                <a:moveTo>
                  <a:pt x="11504" y="19994"/>
                </a:moveTo>
                <a:cubicBezTo>
                  <a:pt x="6393" y="17904"/>
                  <a:pt x="2276" y="13936"/>
                  <a:pt x="-1" y="8906"/>
                </a:cubicBezTo>
              </a:path>
              <a:path w="19678" h="19994" stroke="0" extrusionOk="0">
                <a:moveTo>
                  <a:pt x="11504" y="19994"/>
                </a:moveTo>
                <a:cubicBezTo>
                  <a:pt x="6393" y="17904"/>
                  <a:pt x="2276" y="13936"/>
                  <a:pt x="-1" y="8906"/>
                </a:cubicBezTo>
                <a:lnTo>
                  <a:pt x="19678" y="0"/>
                </a:lnTo>
                <a:close/>
              </a:path>
            </a:pathLst>
          </a:custGeom>
          <a:noFill/>
          <a:ln w="19050">
            <a:solidFill>
              <a:srgbClr val="000000"/>
            </a:solidFill>
            <a:round/>
            <a:headEnd/>
            <a:tailEnd type="arrow" w="sm" len="sm"/>
          </a:ln>
        </p:spPr>
        <p:txBody>
          <a:bodyPr/>
          <a:lstStyle/>
          <a:p>
            <a:endParaRPr lang="ar-SA"/>
          </a:p>
        </p:txBody>
      </p:sp>
      <p:sp>
        <p:nvSpPr>
          <p:cNvPr id="11278" name="WordArt 14"/>
          <p:cNvSpPr>
            <a:spLocks noChangeArrowheads="1" noChangeShapeType="1" noTextEdit="1"/>
          </p:cNvSpPr>
          <p:nvPr/>
        </p:nvSpPr>
        <p:spPr bwMode="auto">
          <a:xfrm rot="1808473">
            <a:off x="6313356" y="1047750"/>
            <a:ext cx="1707753" cy="260350"/>
          </a:xfrm>
          <a:prstGeom prst="rect">
            <a:avLst/>
          </a:prstGeom>
        </p:spPr>
        <p:txBody>
          <a:bodyPr spcFirstLastPara="1" wrap="none" fromWordArt="1">
            <a:prstTxWarp prst="textArchUp">
              <a:avLst>
                <a:gd name="adj" fmla="val 10800004"/>
              </a:avLst>
            </a:prstTxWarp>
          </a:bodyPr>
          <a:lstStyle/>
          <a:p>
            <a:pPr algn="ctr" rtl="1"/>
            <a:r>
              <a:rPr lang="ar-SA" sz="1400" b="1" kern="10" dirty="0">
                <a:ln w="9525">
                  <a:noFill/>
                  <a:round/>
                  <a:headEnd/>
                  <a:tailEnd/>
                </a:ln>
                <a:solidFill>
                  <a:srgbClr val="000000"/>
                </a:solidFill>
                <a:cs typeface="Arabic Transparent"/>
              </a:rPr>
              <a:t>عوائد عوامل </a:t>
            </a:r>
            <a:r>
              <a:rPr lang="ar-SA" sz="1400" b="1" kern="10" dirty="0" err="1">
                <a:ln w="9525">
                  <a:noFill/>
                  <a:round/>
                  <a:headEnd/>
                  <a:tailEnd/>
                </a:ln>
                <a:solidFill>
                  <a:srgbClr val="000000"/>
                </a:solidFill>
                <a:cs typeface="Arabic Transparent"/>
              </a:rPr>
              <a:t>الانتاج</a:t>
            </a:r>
            <a:endParaRPr lang="ar-SA" sz="1400" b="1" kern="10" dirty="0">
              <a:ln w="9525">
                <a:noFill/>
                <a:round/>
                <a:headEnd/>
                <a:tailEnd/>
              </a:ln>
              <a:solidFill>
                <a:srgbClr val="000000"/>
              </a:solidFill>
              <a:cs typeface="Arabic Transparent"/>
            </a:endParaRPr>
          </a:p>
        </p:txBody>
      </p:sp>
      <p:sp>
        <p:nvSpPr>
          <p:cNvPr id="11279" name="WordArt 15"/>
          <p:cNvSpPr>
            <a:spLocks noChangeArrowheads="1" noChangeShapeType="1" noTextEdit="1"/>
          </p:cNvSpPr>
          <p:nvPr/>
        </p:nvSpPr>
        <p:spPr bwMode="auto">
          <a:xfrm rot="-2335974">
            <a:off x="6031310" y="3417888"/>
            <a:ext cx="1083469"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سلع الخدمات</a:t>
            </a:r>
          </a:p>
        </p:txBody>
      </p:sp>
      <p:sp>
        <p:nvSpPr>
          <p:cNvPr id="11280" name="WordArt 16"/>
          <p:cNvSpPr>
            <a:spLocks noChangeArrowheads="1" noChangeShapeType="1" noTextEdit="1"/>
          </p:cNvSpPr>
          <p:nvPr/>
        </p:nvSpPr>
        <p:spPr bwMode="auto">
          <a:xfrm rot="-2527024">
            <a:off x="2968361" y="1595438"/>
            <a:ext cx="472943" cy="260350"/>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موارد</a:t>
            </a:r>
          </a:p>
        </p:txBody>
      </p:sp>
      <p:sp>
        <p:nvSpPr>
          <p:cNvPr id="11281" name="WordArt 17"/>
          <p:cNvSpPr>
            <a:spLocks noChangeArrowheads="1" noChangeShapeType="1" noTextEdit="1"/>
          </p:cNvSpPr>
          <p:nvPr/>
        </p:nvSpPr>
        <p:spPr bwMode="auto">
          <a:xfrm rot="2165819">
            <a:off x="5965958" y="1697038"/>
            <a:ext cx="1166019" cy="258762"/>
          </a:xfrm>
          <a:prstGeom prst="rect">
            <a:avLst/>
          </a:prstGeom>
        </p:spPr>
        <p:txBody>
          <a:bodyPr spcFirstLastPara="1" wrap="none" fromWordArt="1">
            <a:prstTxWarp prst="textArchUp">
              <a:avLst>
                <a:gd name="adj" fmla="val 10800004"/>
              </a:avLst>
            </a:prstTxWarp>
          </a:bodyPr>
          <a:lstStyle/>
          <a:p>
            <a:pPr algn="ctr" rtl="1"/>
            <a:r>
              <a:rPr lang="ar-SA" sz="1400" b="1" kern="10">
                <a:ln w="9525">
                  <a:noFill/>
                  <a:round/>
                  <a:headEnd/>
                  <a:tailEnd/>
                </a:ln>
                <a:solidFill>
                  <a:srgbClr val="000000"/>
                </a:solidFill>
                <a:cs typeface="Arabic Transparent"/>
              </a:rPr>
              <a:t>عوامل الانتاج</a:t>
            </a:r>
          </a:p>
        </p:txBody>
      </p:sp>
      <p:sp>
        <p:nvSpPr>
          <p:cNvPr id="11282" name="WordArt 18"/>
          <p:cNvSpPr>
            <a:spLocks noChangeArrowheads="1" noChangeShapeType="1" noTextEdit="1"/>
          </p:cNvSpPr>
          <p:nvPr/>
        </p:nvSpPr>
        <p:spPr bwMode="auto">
          <a:xfrm rot="-1979459">
            <a:off x="6702029" y="4005263"/>
            <a:ext cx="1362075"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انفاق المستهلكين</a:t>
            </a:r>
          </a:p>
        </p:txBody>
      </p:sp>
      <p:sp>
        <p:nvSpPr>
          <p:cNvPr id="11283" name="WordArt 19"/>
          <p:cNvSpPr>
            <a:spLocks noChangeArrowheads="1" noChangeShapeType="1" noTextEdit="1"/>
          </p:cNvSpPr>
          <p:nvPr/>
        </p:nvSpPr>
        <p:spPr bwMode="auto">
          <a:xfrm rot="-2109613">
            <a:off x="1957123" y="1047750"/>
            <a:ext cx="667279" cy="260350"/>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التكاليف</a:t>
            </a:r>
          </a:p>
        </p:txBody>
      </p:sp>
      <p:sp>
        <p:nvSpPr>
          <p:cNvPr id="11284" name="WordArt 20"/>
          <p:cNvSpPr>
            <a:spLocks noChangeArrowheads="1" noChangeShapeType="1" noTextEdit="1"/>
          </p:cNvSpPr>
          <p:nvPr/>
        </p:nvSpPr>
        <p:spPr bwMode="auto">
          <a:xfrm rot="2220869">
            <a:off x="2591727" y="3392488"/>
            <a:ext cx="1083469" cy="260350"/>
          </a:xfrm>
          <a:prstGeom prst="rect">
            <a:avLst/>
          </a:prstGeom>
        </p:spPr>
        <p:txBody>
          <a:bodyPr spcFirstLastPara="1" wrap="none" fromWordArt="1">
            <a:prstTxWarp prst="textArchDown">
              <a:avLst>
                <a:gd name="adj" fmla="val 0"/>
              </a:avLst>
            </a:prstTxWarp>
          </a:bodyPr>
          <a:lstStyle/>
          <a:p>
            <a:pPr algn="ctr" rtl="1"/>
            <a:r>
              <a:rPr lang="ar-SA" sz="1400" b="1" kern="10">
                <a:ln w="9525">
                  <a:noFill/>
                  <a:round/>
                  <a:headEnd/>
                  <a:tailEnd/>
                </a:ln>
                <a:solidFill>
                  <a:srgbClr val="000000"/>
                </a:solidFill>
                <a:cs typeface="Arabic Transparent"/>
              </a:rPr>
              <a:t>سلع الخدمات</a:t>
            </a:r>
          </a:p>
        </p:txBody>
      </p:sp>
      <p:sp>
        <p:nvSpPr>
          <p:cNvPr id="11285" name="WordArt 21"/>
          <p:cNvSpPr>
            <a:spLocks noChangeArrowheads="1" noChangeShapeType="1" noTextEdit="1"/>
          </p:cNvSpPr>
          <p:nvPr/>
        </p:nvSpPr>
        <p:spPr bwMode="auto">
          <a:xfrm rot="2042920">
            <a:off x="1936486" y="3992563"/>
            <a:ext cx="638043" cy="258762"/>
          </a:xfrm>
          <a:prstGeom prst="rect">
            <a:avLst/>
          </a:prstGeom>
        </p:spPr>
        <p:txBody>
          <a:bodyPr wrap="none" fromWordArt="1">
            <a:prstTxWarp prst="textPlain">
              <a:avLst>
                <a:gd name="adj" fmla="val 50000"/>
              </a:avLst>
            </a:prstTxWarp>
          </a:bodyPr>
          <a:lstStyle/>
          <a:p>
            <a:pPr algn="ctr" rtl="1"/>
            <a:r>
              <a:rPr lang="ar-SA" sz="1400" b="1" kern="10">
                <a:ln w="9525">
                  <a:noFill/>
                  <a:round/>
                  <a:headEnd/>
                  <a:tailEnd/>
                </a:ln>
                <a:solidFill>
                  <a:srgbClr val="000000"/>
                </a:solidFill>
                <a:cs typeface="Arabic Transparent"/>
              </a:rPr>
              <a:t>إيرادات</a:t>
            </a:r>
          </a:p>
        </p:txBody>
      </p:sp>
      <p:sp>
        <p:nvSpPr>
          <p:cNvPr id="11286" name="Oval 22"/>
          <p:cNvSpPr>
            <a:spLocks noChangeArrowheads="1"/>
          </p:cNvSpPr>
          <p:nvPr/>
        </p:nvSpPr>
        <p:spPr bwMode="auto">
          <a:xfrm>
            <a:off x="7047707" y="1997075"/>
            <a:ext cx="1731831" cy="1276350"/>
          </a:xfrm>
          <a:prstGeom prst="ellipse">
            <a:avLst/>
          </a:prstGeom>
          <a:noFill/>
          <a:ln w="19050">
            <a:solidFill>
              <a:srgbClr val="000000"/>
            </a:solidFill>
            <a:round/>
            <a:headEnd/>
            <a:tailEnd/>
          </a:ln>
        </p:spPr>
        <p:txBody>
          <a:bodyPr/>
          <a:lstStyle/>
          <a:p>
            <a:endParaRPr lang="ar-SA"/>
          </a:p>
        </p:txBody>
      </p:sp>
      <p:sp>
        <p:nvSpPr>
          <p:cNvPr id="11287" name="Oval 23"/>
          <p:cNvSpPr>
            <a:spLocks noChangeArrowheads="1"/>
          </p:cNvSpPr>
          <p:nvPr/>
        </p:nvSpPr>
        <p:spPr bwMode="auto">
          <a:xfrm>
            <a:off x="3960681" y="428625"/>
            <a:ext cx="1731830" cy="1276350"/>
          </a:xfrm>
          <a:prstGeom prst="ellipse">
            <a:avLst/>
          </a:prstGeom>
          <a:noFill/>
          <a:ln w="19050">
            <a:solidFill>
              <a:srgbClr val="000000"/>
            </a:solidFill>
            <a:round/>
            <a:headEnd/>
            <a:tailEnd/>
          </a:ln>
        </p:spPr>
        <p:txBody>
          <a:bodyPr/>
          <a:lstStyle/>
          <a:p>
            <a:endParaRPr lang="ar-SA"/>
          </a:p>
        </p:txBody>
      </p:sp>
      <p:sp>
        <p:nvSpPr>
          <p:cNvPr id="11288" name="Oval 24"/>
          <p:cNvSpPr>
            <a:spLocks noChangeArrowheads="1"/>
          </p:cNvSpPr>
          <p:nvPr/>
        </p:nvSpPr>
        <p:spPr bwMode="auto">
          <a:xfrm>
            <a:off x="1047354" y="2028825"/>
            <a:ext cx="1731830" cy="1276350"/>
          </a:xfrm>
          <a:prstGeom prst="ellipse">
            <a:avLst/>
          </a:prstGeom>
          <a:noFill/>
          <a:ln w="19050">
            <a:solidFill>
              <a:srgbClr val="000000"/>
            </a:solidFill>
            <a:round/>
            <a:headEnd/>
            <a:tailEnd/>
          </a:ln>
        </p:spPr>
        <p:txBody>
          <a:bodyPr/>
          <a:lstStyle/>
          <a:p>
            <a:endParaRPr lang="ar-SA"/>
          </a:p>
        </p:txBody>
      </p:sp>
      <p:sp>
        <p:nvSpPr>
          <p:cNvPr id="11289" name="Oval 25"/>
          <p:cNvSpPr>
            <a:spLocks noChangeArrowheads="1"/>
          </p:cNvSpPr>
          <p:nvPr/>
        </p:nvSpPr>
        <p:spPr bwMode="auto">
          <a:xfrm>
            <a:off x="3960681" y="3792538"/>
            <a:ext cx="1731830" cy="1276350"/>
          </a:xfrm>
          <a:prstGeom prst="ellipse">
            <a:avLst/>
          </a:prstGeom>
          <a:noFill/>
          <a:ln w="19050">
            <a:solidFill>
              <a:srgbClr val="000000"/>
            </a:solidFill>
            <a:round/>
            <a:headEnd/>
            <a:tailEnd/>
          </a:ln>
        </p:spPr>
        <p:txBody>
          <a:bodyPr/>
          <a:lstStyle/>
          <a:p>
            <a:endParaRPr lang="ar-SA"/>
          </a:p>
        </p:txBody>
      </p:sp>
      <p:sp>
        <p:nvSpPr>
          <p:cNvPr id="11290" name="Text Box 26"/>
          <p:cNvSpPr txBox="1">
            <a:spLocks noChangeArrowheads="1"/>
          </p:cNvSpPr>
          <p:nvPr/>
        </p:nvSpPr>
        <p:spPr bwMode="auto">
          <a:xfrm>
            <a:off x="838200" y="5105400"/>
            <a:ext cx="8062383" cy="1254125"/>
          </a:xfrm>
          <a:prstGeom prst="rect">
            <a:avLst/>
          </a:prstGeom>
          <a:noFill/>
          <a:ln w="28575">
            <a:solidFill>
              <a:srgbClr val="000000"/>
            </a:solidFill>
            <a:miter lim="800000"/>
            <a:headEnd/>
            <a:tailEnd/>
          </a:ln>
        </p:spPr>
        <p:txBody>
          <a:bodyPr/>
          <a:lstStyle/>
          <a:p>
            <a:pPr algn="just" rtl="1"/>
            <a:r>
              <a:rPr lang="ar-SA" sz="2400" b="1" dirty="0">
                <a:solidFill>
                  <a:srgbClr val="FD0903"/>
                </a:solidFill>
                <a:latin typeface="Times New Roman" pitchFamily="18" charset="0"/>
                <a:ea typeface="SimSun"/>
                <a:cs typeface="Times New Roman" pitchFamily="18" charset="0"/>
              </a:rPr>
              <a:t>الشكل (</a:t>
            </a:r>
            <a:r>
              <a:rPr lang="ar-SA" sz="2400" b="1" dirty="0">
                <a:solidFill>
                  <a:srgbClr val="FD0903"/>
                </a:solidFill>
                <a:latin typeface="Times New Roman" pitchFamily="18" charset="0"/>
                <a:ea typeface="SimSun"/>
                <a:cs typeface="Arabic Transparent" pitchFamily="2" charset="-78"/>
              </a:rPr>
              <a:t>2-3):</a:t>
            </a:r>
            <a:r>
              <a:rPr lang="ar-SA" sz="2400" b="1" dirty="0">
                <a:latin typeface="Times New Roman" pitchFamily="18" charset="0"/>
                <a:ea typeface="SimSun"/>
                <a:cs typeface="Arabic Transparent" pitchFamily="2" charset="-78"/>
              </a:rPr>
              <a:t> </a:t>
            </a:r>
            <a:r>
              <a:rPr lang="ar-SA" sz="2400" b="1" dirty="0">
                <a:latin typeface="Times New Roman" pitchFamily="18" charset="0"/>
                <a:ea typeface="SimSun"/>
                <a:cs typeface="Times New Roman" pitchFamily="18" charset="0"/>
              </a:rPr>
              <a:t>التدفق الدائري ل</a:t>
            </a:r>
            <a:r>
              <a:rPr lang="ar-BH" sz="2400" b="1" dirty="0" err="1">
                <a:latin typeface="Times New Roman" pitchFamily="18" charset="0"/>
                <a:ea typeface="SimSun"/>
                <a:cs typeface="Times New Roman" pitchFamily="18" charset="0"/>
              </a:rPr>
              <a:t>لإ</a:t>
            </a:r>
            <a:r>
              <a:rPr lang="ar-SA" sz="2400" b="1" dirty="0">
                <a:latin typeface="Times New Roman" pitchFamily="18" charset="0"/>
                <a:ea typeface="SimSun"/>
                <a:cs typeface="Times New Roman" pitchFamily="18" charset="0"/>
              </a:rPr>
              <a:t>نتاج والدخل، حيث يلاحظ  تعادل الإنفاق الكلي مع الدخل الكلي</a:t>
            </a:r>
            <a:r>
              <a:rPr lang="ar-BH" sz="2400" b="1" dirty="0">
                <a:latin typeface="Times New Roman" pitchFamily="18" charset="0"/>
                <a:ea typeface="SimSun"/>
                <a:cs typeface="Times New Roman" pitchFamily="18" charset="0"/>
              </a:rPr>
              <a:t> أو عوائد عوامل الإنتاج</a:t>
            </a:r>
            <a:r>
              <a:rPr lang="ar-SA" sz="2400" b="1" dirty="0">
                <a:latin typeface="Times New Roman" pitchFamily="18" charset="0"/>
                <a:ea typeface="SimSun"/>
                <a:cs typeface="Times New Roman" pitchFamily="18" charset="0"/>
              </a:rPr>
              <a:t> (</a:t>
            </a:r>
            <a:r>
              <a:rPr lang="ar-BH" sz="2400" b="1" dirty="0">
                <a:latin typeface="Times New Roman" pitchFamily="18" charset="0"/>
                <a:ea typeface="SimSun"/>
                <a:cs typeface="Times New Roman" pitchFamily="18" charset="0"/>
              </a:rPr>
              <a:t>لافتراض عدم الادخار</a:t>
            </a:r>
            <a:r>
              <a:rPr lang="ar-SA" sz="2400" b="1" dirty="0">
                <a:latin typeface="Times New Roman" pitchFamily="18" charset="0"/>
                <a:ea typeface="SimSun"/>
                <a:cs typeface="Times New Roman" pitchFamily="18" charset="0"/>
              </a:rPr>
              <a:t>) مع قيمة الناتج المحلي الإجمالي ممثلة بإيرادات قطاع المنتجين</a:t>
            </a:r>
            <a:r>
              <a:rPr lang="ar-SA" sz="2400" b="1" dirty="0">
                <a:latin typeface="Times New Roman" pitchFamily="18" charset="0"/>
                <a:ea typeface="SimSun"/>
                <a:cs typeface="Arabic Transparent" pitchFamily="2" charset="-78"/>
              </a:rPr>
              <a:t>.</a:t>
            </a:r>
            <a:endParaRPr lang="en-US" sz="3600" b="1" dirty="0"/>
          </a:p>
        </p:txBody>
      </p:sp>
      <p:sp>
        <p:nvSpPr>
          <p:cNvPr id="11291" name="AutoShape 27">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p:spPr>
        <p:txBody>
          <a:bodyPr wrap="none" anchor="ctr"/>
          <a:lstStyle/>
          <a:p>
            <a:endParaRPr lang="ar-SA"/>
          </a:p>
        </p:txBody>
      </p:sp>
      <p:sp>
        <p:nvSpPr>
          <p:cNvPr id="11292" name="AutoShape 28">
            <a:hlinkClick r:id="" action="ppaction://noaction"/>
          </p:cNvPr>
          <p:cNvSpPr>
            <a:spLocks noChangeArrowheads="1"/>
          </p:cNvSpPr>
          <p:nvPr/>
        </p:nvSpPr>
        <p:spPr bwMode="auto">
          <a:xfrm>
            <a:off x="271727" y="5734050"/>
            <a:ext cx="350838" cy="431800"/>
          </a:xfrm>
          <a:prstGeom prst="curvedRightArrow">
            <a:avLst>
              <a:gd name="adj1" fmla="val 26667"/>
              <a:gd name="adj2" fmla="val 53333"/>
              <a:gd name="adj3" fmla="val 33333"/>
            </a:avLst>
          </a:prstGeom>
          <a:solidFill>
            <a:schemeClr val="accent1"/>
          </a:solidFill>
          <a:ln w="9525">
            <a:solidFill>
              <a:schemeClr val="tx1"/>
            </a:solidFill>
            <a:miter lim="800000"/>
            <a:headEnd/>
            <a:tailEnd/>
          </a:ln>
        </p:spPr>
        <p:txBody>
          <a:bodyPr wrap="none" anchor="ctr"/>
          <a:lstStyle/>
          <a:p>
            <a:endParaRPr lang="ar-S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34000" y="304800"/>
            <a:ext cx="4297971" cy="830997"/>
          </a:xfrm>
          <a:prstGeom prst="rect">
            <a:avLst/>
          </a:prstGeom>
        </p:spPr>
        <p:txBody>
          <a:bodyPr wrap="none">
            <a:spAutoFit/>
          </a:bodyPr>
          <a:lstStyle/>
          <a:p>
            <a:pPr algn="ctr"/>
            <a:r>
              <a:rPr lang="ar-SA" sz="4800" kern="10" dirty="0" smtClean="0">
                <a:ln w="9525">
                  <a:solidFill>
                    <a:srgbClr val="FF6600"/>
                  </a:solidFill>
                  <a:round/>
                  <a:headEnd/>
                  <a:tailEnd/>
                </a:ln>
                <a:solidFill>
                  <a:srgbClr val="FF6600"/>
                </a:solidFill>
                <a:cs typeface="Arabic Transparent"/>
              </a:rPr>
              <a:t>دور القطاع الحكومي</a:t>
            </a:r>
            <a:endParaRPr lang="ar-SA" sz="4800" kern="10" dirty="0">
              <a:ln w="9525">
                <a:solidFill>
                  <a:srgbClr val="FF6600"/>
                </a:solidFill>
                <a:round/>
                <a:headEnd/>
                <a:tailEnd/>
              </a:ln>
              <a:solidFill>
                <a:srgbClr val="FF6600"/>
              </a:solidFill>
              <a:cs typeface="Arabic Transparent"/>
            </a:endParaRPr>
          </a:p>
        </p:txBody>
      </p:sp>
      <p:sp>
        <p:nvSpPr>
          <p:cNvPr id="3" name="مستطيل 2"/>
          <p:cNvSpPr/>
          <p:nvPr/>
        </p:nvSpPr>
        <p:spPr>
          <a:xfrm>
            <a:off x="685800" y="1295400"/>
            <a:ext cx="8534400" cy="4708981"/>
          </a:xfrm>
          <a:prstGeom prst="rect">
            <a:avLst/>
          </a:prstGeom>
        </p:spPr>
        <p:txBody>
          <a:bodyPr wrap="square">
            <a:spAutoFit/>
          </a:bodyPr>
          <a:lstStyle/>
          <a:p>
            <a:pPr algn="just">
              <a:spcBef>
                <a:spcPct val="50000"/>
              </a:spcBef>
            </a:pPr>
            <a:r>
              <a:rPr lang="ar-SA" sz="6000" dirty="0" smtClean="0">
                <a:cs typeface="Arabic Transparent" pitchFamily="2" charset="-78"/>
              </a:rPr>
              <a:t>     </a:t>
            </a:r>
            <a:r>
              <a:rPr lang="ar-BH" sz="6000" dirty="0" smtClean="0">
                <a:cs typeface="Arabic Transparent" pitchFamily="2" charset="-78"/>
              </a:rPr>
              <a:t>يتمثل تأثير دور الحكومة في تأثير كل من الإيرادات التي تحصل عليها من الضرائب والرسوم، والإنفاقات التي تقوم </a:t>
            </a:r>
            <a:r>
              <a:rPr lang="ar-BH" sz="6000" dirty="0" err="1" smtClean="0">
                <a:cs typeface="Arabic Transparent" pitchFamily="2" charset="-78"/>
              </a:rPr>
              <a:t>بها</a:t>
            </a:r>
            <a:r>
              <a:rPr lang="ar-BH" sz="6000" dirty="0" smtClean="0">
                <a:cs typeface="Arabic Transparent" pitchFamily="2" charset="-78"/>
              </a:rPr>
              <a:t> في مختلف المجالات.</a:t>
            </a:r>
            <a:endParaRPr lang="fr-FR" sz="6000" dirty="0">
              <a:cs typeface="Arabic Transparent" pitchFamily="2"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WordArt 2"/>
          <p:cNvSpPr>
            <a:spLocks noChangeArrowheads="1" noChangeShapeType="1" noTextEdit="1"/>
          </p:cNvSpPr>
          <p:nvPr/>
        </p:nvSpPr>
        <p:spPr bwMode="auto">
          <a:xfrm>
            <a:off x="4485217" y="260350"/>
            <a:ext cx="5171414" cy="7620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حالة السلع والخدمات العامة</a:t>
            </a:r>
          </a:p>
        </p:txBody>
      </p:sp>
      <p:sp>
        <p:nvSpPr>
          <p:cNvPr id="23555" name="Text Box 3"/>
          <p:cNvSpPr txBox="1">
            <a:spLocks noChangeArrowheads="1"/>
          </p:cNvSpPr>
          <p:nvPr/>
        </p:nvSpPr>
        <p:spPr bwMode="auto">
          <a:xfrm>
            <a:off x="350838" y="1095376"/>
            <a:ext cx="9126935" cy="830997"/>
          </a:xfrm>
          <a:prstGeom prst="rect">
            <a:avLst/>
          </a:prstGeom>
          <a:noFill/>
          <a:ln w="9525">
            <a:noFill/>
            <a:miter lim="800000"/>
            <a:headEnd/>
            <a:tailEnd/>
          </a:ln>
        </p:spPr>
        <p:txBody>
          <a:bodyPr>
            <a:spAutoFit/>
          </a:bodyPr>
          <a:lstStyle/>
          <a:p>
            <a:pPr algn="just" rtl="1">
              <a:spcBef>
                <a:spcPct val="50000"/>
              </a:spcBef>
            </a:pPr>
            <a:r>
              <a:rPr lang="ar-BH" sz="2400" b="1" dirty="0">
                <a:cs typeface="Arabic Transparent" pitchFamily="2" charset="-78"/>
              </a:rPr>
              <a:t>السلع العامة هي تلك التي تستهلك جماعياً ومتى ما أنتجت تصبح متاحة للجميع بدون مقابل ولا يمكن حرمان أحد من استهلاكها.</a:t>
            </a:r>
            <a:endParaRPr lang="fr-FR" sz="2400" b="1" dirty="0">
              <a:cs typeface="Arabic Transparent" pitchFamily="2" charset="-78"/>
            </a:endParaRPr>
          </a:p>
        </p:txBody>
      </p:sp>
      <p:sp>
        <p:nvSpPr>
          <p:cNvPr id="23556" name="WordArt 4"/>
          <p:cNvSpPr>
            <a:spLocks noChangeArrowheads="1" noChangeShapeType="1" noTextEdit="1"/>
          </p:cNvSpPr>
          <p:nvPr/>
        </p:nvSpPr>
        <p:spPr bwMode="auto">
          <a:xfrm>
            <a:off x="4485217" y="2162175"/>
            <a:ext cx="5171414" cy="762000"/>
          </a:xfrm>
          <a:prstGeom prst="rect">
            <a:avLst/>
          </a:prstGeom>
        </p:spPr>
        <p:txBody>
          <a:bodyPr wrap="none" fromWordArt="1">
            <a:prstTxWarp prst="textPlain">
              <a:avLst>
                <a:gd name="adj" fmla="val 50000"/>
              </a:avLst>
            </a:prstTxWarp>
          </a:bodyPr>
          <a:lstStyle/>
          <a:p>
            <a:pPr algn="ctr" rtl="1"/>
            <a:r>
              <a:rPr lang="ar-SA" sz="3600" kern="10">
                <a:ln w="9525">
                  <a:solidFill>
                    <a:srgbClr val="FF6600"/>
                  </a:solidFill>
                  <a:round/>
                  <a:headEnd/>
                  <a:tailEnd/>
                </a:ln>
                <a:solidFill>
                  <a:srgbClr val="FF6600"/>
                </a:solidFill>
                <a:cs typeface="Arabic Transparent"/>
              </a:rPr>
              <a:t>حالة التأثيرات الخارجية</a:t>
            </a:r>
          </a:p>
        </p:txBody>
      </p:sp>
      <p:sp>
        <p:nvSpPr>
          <p:cNvPr id="23557" name="Text Box 5"/>
          <p:cNvSpPr txBox="1">
            <a:spLocks noChangeArrowheads="1"/>
          </p:cNvSpPr>
          <p:nvPr/>
        </p:nvSpPr>
        <p:spPr bwMode="auto">
          <a:xfrm>
            <a:off x="304800" y="2971800"/>
            <a:ext cx="9126935" cy="1200329"/>
          </a:xfrm>
          <a:prstGeom prst="rect">
            <a:avLst/>
          </a:prstGeom>
          <a:noFill/>
          <a:ln w="9525">
            <a:noFill/>
            <a:miter lim="800000"/>
            <a:headEnd/>
            <a:tailEnd/>
          </a:ln>
        </p:spPr>
        <p:txBody>
          <a:bodyPr>
            <a:spAutoFit/>
          </a:bodyPr>
          <a:lstStyle/>
          <a:p>
            <a:pPr algn="just" rtl="1">
              <a:spcBef>
                <a:spcPct val="50000"/>
              </a:spcBef>
            </a:pPr>
            <a:r>
              <a:rPr lang="ar-BH" sz="2400" b="1" dirty="0">
                <a:cs typeface="Arabic Transparent" pitchFamily="2" charset="-78"/>
              </a:rPr>
              <a:t>هي الحالات التي يترتب على النشاط الإنتاجي أو الاستهلاكي فيها آثار خارجية نافعة كما في حالة التعليم وما يترتب عليه من فوائد للمجتمع، أو آثار خارجية ضارة كما في حالة المصنع الذي يتسبب في التلوث البيئي.</a:t>
            </a:r>
            <a:endParaRPr lang="fr-FR" sz="2400" b="1" dirty="0">
              <a:cs typeface="Arabic Transparent" pitchFamily="2" charset="-78"/>
            </a:endParaRPr>
          </a:p>
        </p:txBody>
      </p:sp>
      <p:sp>
        <p:nvSpPr>
          <p:cNvPr id="23558" name="WordArt 6"/>
          <p:cNvSpPr>
            <a:spLocks noChangeArrowheads="1" noChangeShapeType="1" noTextEdit="1"/>
          </p:cNvSpPr>
          <p:nvPr/>
        </p:nvSpPr>
        <p:spPr bwMode="auto">
          <a:xfrm>
            <a:off x="4495800" y="4191000"/>
            <a:ext cx="5171414" cy="762000"/>
          </a:xfrm>
          <a:prstGeom prst="rect">
            <a:avLst/>
          </a:prstGeom>
        </p:spPr>
        <p:txBody>
          <a:bodyPr wrap="none" fromWordArt="1">
            <a:prstTxWarp prst="textPlain">
              <a:avLst>
                <a:gd name="adj" fmla="val 50000"/>
              </a:avLst>
            </a:prstTxWarp>
          </a:bodyPr>
          <a:lstStyle/>
          <a:p>
            <a:pPr algn="ctr" rtl="1"/>
            <a:r>
              <a:rPr lang="ar-SA" sz="3600" kern="10" dirty="0">
                <a:ln w="9525">
                  <a:solidFill>
                    <a:srgbClr val="FF6600"/>
                  </a:solidFill>
                  <a:round/>
                  <a:headEnd/>
                  <a:tailEnd/>
                </a:ln>
                <a:solidFill>
                  <a:srgbClr val="FF6600"/>
                </a:solidFill>
                <a:cs typeface="Arabic Transparent"/>
              </a:rPr>
              <a:t>حالة الاحتكار الطبيعي</a:t>
            </a:r>
          </a:p>
        </p:txBody>
      </p:sp>
      <p:sp>
        <p:nvSpPr>
          <p:cNvPr id="23559" name="Text Box 7"/>
          <p:cNvSpPr txBox="1">
            <a:spLocks noChangeArrowheads="1"/>
          </p:cNvSpPr>
          <p:nvPr/>
        </p:nvSpPr>
        <p:spPr bwMode="auto">
          <a:xfrm>
            <a:off x="304800" y="5029200"/>
            <a:ext cx="9126935" cy="830997"/>
          </a:xfrm>
          <a:prstGeom prst="rect">
            <a:avLst/>
          </a:prstGeom>
          <a:noFill/>
          <a:ln w="9525">
            <a:noFill/>
            <a:miter lim="800000"/>
            <a:headEnd/>
            <a:tailEnd/>
          </a:ln>
        </p:spPr>
        <p:txBody>
          <a:bodyPr>
            <a:spAutoFit/>
          </a:bodyPr>
          <a:lstStyle/>
          <a:p>
            <a:pPr algn="just" rtl="1">
              <a:spcBef>
                <a:spcPct val="50000"/>
              </a:spcBef>
            </a:pPr>
            <a:r>
              <a:rPr lang="ar-BH" sz="2400" b="1" dirty="0">
                <a:cs typeface="Arabic Transparent" pitchFamily="2" charset="-78"/>
              </a:rPr>
              <a:t>وهي حالة انفراد منشأة كبيرة واحدة بالسوق وغياب المنافسين نتيجة لتمتع هذه المنشأة بخاصية تناقص تكلفة إنتاج الوحدة باستمرار مع التوسع في الإنتاج.</a:t>
            </a:r>
            <a:endParaRPr lang="fr-FR" sz="2400" b="1" dirty="0">
              <a:cs typeface="Arabic Transparent" pitchFamily="2" charset="-78"/>
            </a:endParaRPr>
          </a:p>
        </p:txBody>
      </p:sp>
      <p:sp>
        <p:nvSpPr>
          <p:cNvPr id="12296" name="AutoShape 8">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p:spPr>
        <p:txBody>
          <a:bodyPr wrap="none" anchor="ctr"/>
          <a:lstStyle/>
          <a:p>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slide(fromBottom)">
                                      <p:cBhvr>
                                        <p:cTn id="7" dur="500"/>
                                        <p:tgtEl>
                                          <p:spTgt spid="23554"/>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23555"/>
                                        </p:tgtEl>
                                        <p:attrNameLst>
                                          <p:attrName>style.visibility</p:attrName>
                                        </p:attrNameLst>
                                      </p:cBhvr>
                                      <p:to>
                                        <p:strVal val="visible"/>
                                      </p:to>
                                    </p:set>
                                    <p:anim calcmode="discrete" valueType="clr">
                                      <p:cBhvr override="childStyle">
                                        <p:cTn id="11" dur="80"/>
                                        <p:tgtEl>
                                          <p:spTgt spid="23555"/>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3555"/>
                                        </p:tgtEl>
                                        <p:attrNameLst>
                                          <p:attrName>fillcolor</p:attrName>
                                        </p:attrNameLst>
                                      </p:cBhvr>
                                      <p:tavLst>
                                        <p:tav tm="0">
                                          <p:val>
                                            <p:clrVal>
                                              <a:schemeClr val="accent2"/>
                                            </p:clrVal>
                                          </p:val>
                                        </p:tav>
                                        <p:tav tm="50000">
                                          <p:val>
                                            <p:clrVal>
                                              <a:schemeClr val="hlink"/>
                                            </p:clrVal>
                                          </p:val>
                                        </p:tav>
                                      </p:tavLst>
                                    </p:anim>
                                    <p:set>
                                      <p:cBhvr>
                                        <p:cTn id="13" dur="80"/>
                                        <p:tgtEl>
                                          <p:spTgt spid="23555"/>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23556"/>
                                        </p:tgtEl>
                                        <p:attrNameLst>
                                          <p:attrName>style.visibility</p:attrName>
                                        </p:attrNameLst>
                                      </p:cBhvr>
                                      <p:to>
                                        <p:strVal val="visible"/>
                                      </p:to>
                                    </p:set>
                                    <p:animEffect transition="in" filter="slide(fromBottom)">
                                      <p:cBhvr>
                                        <p:cTn id="18" dur="500"/>
                                        <p:tgtEl>
                                          <p:spTgt spid="23556"/>
                                        </p:tgtEl>
                                      </p:cBhvr>
                                    </p:animEffect>
                                  </p:childTnLst>
                                </p:cTn>
                              </p:par>
                            </p:childTnLst>
                          </p:cTn>
                        </p:par>
                        <p:par>
                          <p:cTn id="19" fill="hold">
                            <p:stCondLst>
                              <p:cond delay="500"/>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23557"/>
                                        </p:tgtEl>
                                        <p:attrNameLst>
                                          <p:attrName>style.visibility</p:attrName>
                                        </p:attrNameLst>
                                      </p:cBhvr>
                                      <p:to>
                                        <p:strVal val="visible"/>
                                      </p:to>
                                    </p:set>
                                    <p:anim calcmode="discrete" valueType="clr">
                                      <p:cBhvr override="childStyle">
                                        <p:cTn id="22" dur="80"/>
                                        <p:tgtEl>
                                          <p:spTgt spid="23557"/>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23557"/>
                                        </p:tgtEl>
                                        <p:attrNameLst>
                                          <p:attrName>fillcolor</p:attrName>
                                        </p:attrNameLst>
                                      </p:cBhvr>
                                      <p:tavLst>
                                        <p:tav tm="0">
                                          <p:val>
                                            <p:clrVal>
                                              <a:schemeClr val="accent2"/>
                                            </p:clrVal>
                                          </p:val>
                                        </p:tav>
                                        <p:tav tm="50000">
                                          <p:val>
                                            <p:clrVal>
                                              <a:schemeClr val="hlink"/>
                                            </p:clrVal>
                                          </p:val>
                                        </p:tav>
                                      </p:tavLst>
                                    </p:anim>
                                    <p:set>
                                      <p:cBhvr>
                                        <p:cTn id="24" dur="80"/>
                                        <p:tgtEl>
                                          <p:spTgt spid="23557"/>
                                        </p:tgtEl>
                                        <p:attrNameLst>
                                          <p:attrName>fill.type</p:attrName>
                                        </p:attrNameLst>
                                      </p:cBhvr>
                                      <p:to>
                                        <p:strVal val="solid"/>
                                      </p:to>
                                    </p:se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23558"/>
                                        </p:tgtEl>
                                        <p:attrNameLst>
                                          <p:attrName>style.visibility</p:attrName>
                                        </p:attrNameLst>
                                      </p:cBhvr>
                                      <p:to>
                                        <p:strVal val="visible"/>
                                      </p:to>
                                    </p:set>
                                    <p:animEffect transition="in" filter="slide(fromBottom)">
                                      <p:cBhvr>
                                        <p:cTn id="29" dur="500"/>
                                        <p:tgtEl>
                                          <p:spTgt spid="23558"/>
                                        </p:tgtEl>
                                      </p:cBhvr>
                                    </p:animEffect>
                                  </p:childTnLst>
                                </p:cTn>
                              </p:par>
                            </p:childTnLst>
                          </p:cTn>
                        </p:par>
                        <p:par>
                          <p:cTn id="30" fill="hold">
                            <p:stCondLst>
                              <p:cond delay="500"/>
                            </p:stCondLst>
                            <p:childTnLst>
                              <p:par>
                                <p:cTn id="31" presetID="27" presetClass="entr" presetSubtype="0" fill="hold" grpId="0" nodeType="afterEffect">
                                  <p:stCondLst>
                                    <p:cond delay="0"/>
                                  </p:stCondLst>
                                  <p:iterate type="lt">
                                    <p:tmPct val="50000"/>
                                  </p:iterate>
                                  <p:childTnLst>
                                    <p:set>
                                      <p:cBhvr>
                                        <p:cTn id="32" dur="1" fill="hold">
                                          <p:stCondLst>
                                            <p:cond delay="0"/>
                                          </p:stCondLst>
                                        </p:cTn>
                                        <p:tgtEl>
                                          <p:spTgt spid="23559"/>
                                        </p:tgtEl>
                                        <p:attrNameLst>
                                          <p:attrName>style.visibility</p:attrName>
                                        </p:attrNameLst>
                                      </p:cBhvr>
                                      <p:to>
                                        <p:strVal val="visible"/>
                                      </p:to>
                                    </p:set>
                                    <p:anim calcmode="discrete" valueType="clr">
                                      <p:cBhvr override="childStyle">
                                        <p:cTn id="33" dur="80"/>
                                        <p:tgtEl>
                                          <p:spTgt spid="23559"/>
                                        </p:tgtEl>
                                        <p:attrNameLst>
                                          <p:attrName>style.color</p:attrName>
                                        </p:attrNameLst>
                                      </p:cBhvr>
                                      <p:tavLst>
                                        <p:tav tm="0">
                                          <p:val>
                                            <p:clrVal>
                                              <a:schemeClr val="accent2"/>
                                            </p:clrVal>
                                          </p:val>
                                        </p:tav>
                                        <p:tav tm="50000">
                                          <p:val>
                                            <p:clrVal>
                                              <a:schemeClr val="hlink"/>
                                            </p:clrVal>
                                          </p:val>
                                        </p:tav>
                                      </p:tavLst>
                                    </p:anim>
                                    <p:anim calcmode="discrete" valueType="clr">
                                      <p:cBhvr>
                                        <p:cTn id="34" dur="80"/>
                                        <p:tgtEl>
                                          <p:spTgt spid="23559"/>
                                        </p:tgtEl>
                                        <p:attrNameLst>
                                          <p:attrName>fillcolor</p:attrName>
                                        </p:attrNameLst>
                                      </p:cBhvr>
                                      <p:tavLst>
                                        <p:tav tm="0">
                                          <p:val>
                                            <p:clrVal>
                                              <a:schemeClr val="accent2"/>
                                            </p:clrVal>
                                          </p:val>
                                        </p:tav>
                                        <p:tav tm="50000">
                                          <p:val>
                                            <p:clrVal>
                                              <a:schemeClr val="hlink"/>
                                            </p:clrVal>
                                          </p:val>
                                        </p:tav>
                                      </p:tavLst>
                                    </p:anim>
                                    <p:set>
                                      <p:cBhvr>
                                        <p:cTn id="35" dur="80"/>
                                        <p:tgtEl>
                                          <p:spTgt spid="2355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P spid="23555" grpId="0"/>
      <p:bldP spid="23556" grpId="0" animBg="1"/>
      <p:bldP spid="23557" grpId="0"/>
      <p:bldP spid="23558" grpId="0" animBg="1"/>
      <p:bldP spid="2355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381000" y="0"/>
            <a:ext cx="9126934" cy="1661993"/>
          </a:xfrm>
          <a:prstGeom prst="rect">
            <a:avLst/>
          </a:prstGeom>
          <a:noFill/>
          <a:ln w="9525">
            <a:noFill/>
            <a:miter lim="800000"/>
            <a:headEnd/>
            <a:tailEnd/>
          </a:ln>
          <a:effectLst/>
        </p:spPr>
        <p:txBody>
          <a:bodyPr>
            <a:spAutoFit/>
          </a:bodyPr>
          <a:lstStyle/>
          <a:p>
            <a:pPr algn="just" rtl="1">
              <a:spcBef>
                <a:spcPct val="50000"/>
              </a:spcBef>
              <a:defRPr/>
            </a:pPr>
            <a:r>
              <a:rPr lang="ar-BH" sz="5400" b="1" dirty="0">
                <a:solidFill>
                  <a:srgbClr val="FF6600"/>
                </a:solidFill>
                <a:effectLst>
                  <a:outerShdw blurRad="38100" dist="38100" dir="2700000" algn="tl">
                    <a:srgbClr val="000000"/>
                  </a:outerShdw>
                </a:effectLst>
                <a:cs typeface="Arabic Transparent" pitchFamily="2" charset="-78"/>
              </a:rPr>
              <a:t>الموارد </a:t>
            </a:r>
            <a:r>
              <a:rPr lang="ar-BH" sz="5400" b="1" dirty="0" smtClean="0">
                <a:solidFill>
                  <a:srgbClr val="FF6600"/>
                </a:solidFill>
                <a:effectLst>
                  <a:outerShdw blurRad="38100" dist="38100" dir="2700000" algn="tl">
                    <a:srgbClr val="000000"/>
                  </a:outerShdw>
                </a:effectLst>
                <a:cs typeface="Arabic Transparent" pitchFamily="2" charset="-78"/>
              </a:rPr>
              <a:t>الاقتصادية</a:t>
            </a:r>
            <a:endParaRPr lang="ar-SA" sz="5400" b="1" dirty="0" smtClean="0">
              <a:solidFill>
                <a:srgbClr val="FF6600"/>
              </a:solidFill>
              <a:effectLst>
                <a:outerShdw blurRad="38100" dist="38100" dir="2700000" algn="tl">
                  <a:srgbClr val="000000"/>
                </a:outerShdw>
              </a:effectLst>
              <a:cs typeface="Arabic Transparent" pitchFamily="2" charset="-78"/>
            </a:endParaRPr>
          </a:p>
          <a:p>
            <a:pPr algn="just" rtl="1">
              <a:spcBef>
                <a:spcPct val="50000"/>
              </a:spcBef>
              <a:defRPr/>
            </a:pPr>
            <a:r>
              <a:rPr lang="ar-SA" sz="3200" dirty="0" smtClean="0">
                <a:effectLst>
                  <a:outerShdw blurRad="38100" dist="38100" dir="2700000" algn="tl">
                    <a:srgbClr val="000000"/>
                  </a:outerShdw>
                </a:effectLst>
                <a:cs typeface="Arabic Transparent" pitchFamily="2" charset="-78"/>
              </a:rPr>
              <a:t>تشمل الموارد الاقتصادية </a:t>
            </a:r>
            <a:r>
              <a:rPr lang="ar-BH" sz="3200" dirty="0" smtClean="0">
                <a:effectLst>
                  <a:outerShdw blurRad="38100" dist="38100" dir="2700000" algn="tl">
                    <a:srgbClr val="000000"/>
                  </a:outerShdw>
                </a:effectLst>
                <a:cs typeface="Arabic Transparent" pitchFamily="2" charset="-78"/>
              </a:rPr>
              <a:t>جميع </a:t>
            </a:r>
            <a:r>
              <a:rPr lang="ar-BH" sz="3200" dirty="0">
                <a:effectLst>
                  <a:outerShdw blurRad="38100" dist="38100" dir="2700000" algn="tl">
                    <a:srgbClr val="000000"/>
                  </a:outerShdw>
                </a:effectLst>
                <a:cs typeface="Arabic Transparent" pitchFamily="2" charset="-78"/>
              </a:rPr>
              <a:t>مستلزمات </a:t>
            </a:r>
            <a:r>
              <a:rPr lang="ar-SA" sz="3200" dirty="0" smtClean="0">
                <a:effectLst>
                  <a:outerShdw blurRad="38100" dist="38100" dir="2700000" algn="tl">
                    <a:srgbClr val="000000"/>
                  </a:outerShdw>
                </a:effectLst>
                <a:cs typeface="Arabic Transparent" pitchFamily="2" charset="-78"/>
              </a:rPr>
              <a:t>عملية </a:t>
            </a:r>
            <a:r>
              <a:rPr lang="ar-BH" sz="3200" dirty="0" smtClean="0">
                <a:effectLst>
                  <a:outerShdw blurRad="38100" dist="38100" dir="2700000" algn="tl">
                    <a:srgbClr val="000000"/>
                  </a:outerShdw>
                </a:effectLst>
                <a:cs typeface="Arabic Transparent" pitchFamily="2" charset="-78"/>
              </a:rPr>
              <a:t>الإنتاج</a:t>
            </a:r>
            <a:r>
              <a:rPr lang="ar-SA" sz="3200" dirty="0" smtClean="0">
                <a:effectLst>
                  <a:outerShdw blurRad="38100" dist="38100" dir="2700000" algn="tl">
                    <a:srgbClr val="000000"/>
                  </a:outerShdw>
                </a:effectLst>
                <a:cs typeface="Arabic Transparent" pitchFamily="2" charset="-78"/>
              </a:rPr>
              <a:t> </a:t>
            </a:r>
            <a:r>
              <a:rPr lang="ar-BH" sz="3200" dirty="0" smtClean="0">
                <a:effectLst>
                  <a:outerShdw blurRad="38100" dist="38100" dir="2700000" algn="tl">
                    <a:srgbClr val="000000"/>
                  </a:outerShdw>
                </a:effectLst>
                <a:cs typeface="Arabic Transparent" pitchFamily="2" charset="-78"/>
              </a:rPr>
              <a:t>، </a:t>
            </a:r>
            <a:r>
              <a:rPr lang="ar-BH" sz="3200" dirty="0" err="1" smtClean="0">
                <a:effectLst>
                  <a:outerShdw blurRad="38100" dist="38100" dir="2700000" algn="tl">
                    <a:srgbClr val="000000"/>
                  </a:outerShdw>
                </a:effectLst>
                <a:cs typeface="Arabic Transparent" pitchFamily="2" charset="-78"/>
              </a:rPr>
              <a:t>و</a:t>
            </a:r>
            <a:r>
              <a:rPr lang="ar-SA" sz="3200" dirty="0" smtClean="0">
                <a:effectLst>
                  <a:outerShdw blurRad="38100" dist="38100" dir="2700000" algn="tl">
                    <a:srgbClr val="000000"/>
                  </a:outerShdw>
                </a:effectLst>
                <a:cs typeface="Arabic Transparent" pitchFamily="2" charset="-78"/>
              </a:rPr>
              <a:t>هي </a:t>
            </a:r>
            <a:r>
              <a:rPr lang="ar-BH" sz="3200" dirty="0" smtClean="0">
                <a:effectLst>
                  <a:outerShdw blurRad="38100" dist="38100" dir="2700000" algn="tl">
                    <a:srgbClr val="000000"/>
                  </a:outerShdw>
                </a:effectLst>
                <a:cs typeface="Arabic Transparent" pitchFamily="2" charset="-78"/>
              </a:rPr>
              <a:t>:</a:t>
            </a:r>
            <a:endParaRPr lang="fr-FR" sz="3200" dirty="0">
              <a:effectLst>
                <a:outerShdw blurRad="38100" dist="38100" dir="2700000" algn="tl">
                  <a:srgbClr val="000000"/>
                </a:outerShdw>
              </a:effectLst>
              <a:cs typeface="Arabic Transparent" pitchFamily="2" charset="-78"/>
            </a:endParaRPr>
          </a:p>
        </p:txBody>
      </p:sp>
      <p:sp>
        <p:nvSpPr>
          <p:cNvPr id="41987" name="WordArt 3"/>
          <p:cNvSpPr>
            <a:spLocks noChangeArrowheads="1" noChangeShapeType="1" noTextEdit="1"/>
          </p:cNvSpPr>
          <p:nvPr/>
        </p:nvSpPr>
        <p:spPr bwMode="auto">
          <a:xfrm>
            <a:off x="5264283" y="2959100"/>
            <a:ext cx="4314957" cy="685800"/>
          </a:xfrm>
          <a:prstGeom prst="rect">
            <a:avLst/>
          </a:prstGeom>
        </p:spPr>
        <p:txBody>
          <a:bodyPr wrap="none" fromWordArt="1">
            <a:prstTxWarp prst="textPlain">
              <a:avLst>
                <a:gd name="adj" fmla="val 50000"/>
              </a:avLst>
            </a:prstTxWarp>
          </a:bodyPr>
          <a:lstStyle/>
          <a:p>
            <a:pPr algn="ctr" rtl="1"/>
            <a:endParaRPr lang="ar-SA" sz="3600" b="1" kern="10" dirty="0">
              <a:ln w="9525">
                <a:solidFill>
                  <a:srgbClr val="FF6600"/>
                </a:solidFill>
                <a:round/>
                <a:headEnd/>
                <a:tailEnd/>
              </a:ln>
              <a:solidFill>
                <a:srgbClr val="FF6600"/>
              </a:solidFill>
              <a:latin typeface="Times New Roman"/>
              <a:cs typeface="Times New Roman"/>
            </a:endParaRPr>
          </a:p>
        </p:txBody>
      </p:sp>
      <p:sp>
        <p:nvSpPr>
          <p:cNvPr id="41988" name="Text Box 4"/>
          <p:cNvSpPr txBox="1">
            <a:spLocks noChangeArrowheads="1"/>
          </p:cNvSpPr>
          <p:nvPr/>
        </p:nvSpPr>
        <p:spPr bwMode="auto">
          <a:xfrm>
            <a:off x="533400" y="2362200"/>
            <a:ext cx="9126934" cy="144655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dirty="0">
                <a:cs typeface="Arabic Transparent" pitchFamily="2" charset="-78"/>
              </a:rPr>
              <a:t> </a:t>
            </a:r>
            <a:r>
              <a:rPr lang="ar-BH" sz="4400" b="1" dirty="0">
                <a:cs typeface="Arabic Transparent" pitchFamily="2" charset="-78"/>
              </a:rPr>
              <a:t>العمل: </a:t>
            </a:r>
            <a:r>
              <a:rPr lang="ar-BH" sz="4400" dirty="0">
                <a:cs typeface="Arabic Transparent" pitchFamily="2" charset="-78"/>
              </a:rPr>
              <a:t>القوى العاملة وما تملكه من كفاءات ومهارات وعلم وخبرات علمية.</a:t>
            </a:r>
            <a:endParaRPr lang="fr-FR" sz="4400" dirty="0">
              <a:cs typeface="Arabic Transparent" pitchFamily="2" charset="-78"/>
            </a:endParaRPr>
          </a:p>
        </p:txBody>
      </p:sp>
      <p:sp>
        <p:nvSpPr>
          <p:cNvPr id="41989" name="Text Box 5"/>
          <p:cNvSpPr txBox="1">
            <a:spLocks noChangeArrowheads="1"/>
          </p:cNvSpPr>
          <p:nvPr/>
        </p:nvSpPr>
        <p:spPr bwMode="auto">
          <a:xfrm>
            <a:off x="533400" y="1600200"/>
            <a:ext cx="9126934" cy="830997"/>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dirty="0">
                <a:cs typeface="Arabic Transparent" pitchFamily="2" charset="-78"/>
              </a:rPr>
              <a:t> </a:t>
            </a:r>
            <a:r>
              <a:rPr lang="ar-BH" sz="4800" b="1" dirty="0">
                <a:cs typeface="Arabic Transparent" pitchFamily="2" charset="-78"/>
              </a:rPr>
              <a:t>الأرض</a:t>
            </a:r>
            <a:r>
              <a:rPr lang="ar-BH" sz="4800" dirty="0">
                <a:cs typeface="Arabic Transparent" pitchFamily="2" charset="-78"/>
              </a:rPr>
              <a:t>: جميع الموارد الطبيعية</a:t>
            </a:r>
            <a:endParaRPr lang="fr-FR" sz="4800" dirty="0">
              <a:cs typeface="Arabic Transparent" pitchFamily="2" charset="-78"/>
            </a:endParaRPr>
          </a:p>
        </p:txBody>
      </p:sp>
      <p:sp>
        <p:nvSpPr>
          <p:cNvPr id="41990" name="Text Box 6"/>
          <p:cNvSpPr txBox="1">
            <a:spLocks noChangeArrowheads="1"/>
          </p:cNvSpPr>
          <p:nvPr/>
        </p:nvSpPr>
        <p:spPr bwMode="auto">
          <a:xfrm>
            <a:off x="457200" y="3581400"/>
            <a:ext cx="9126934" cy="144655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4400" dirty="0">
                <a:cs typeface="Arabic Transparent" pitchFamily="2" charset="-78"/>
              </a:rPr>
              <a:t> </a:t>
            </a:r>
            <a:r>
              <a:rPr lang="ar-BH" sz="4400" b="1" dirty="0">
                <a:cs typeface="Arabic Transparent" pitchFamily="2" charset="-78"/>
              </a:rPr>
              <a:t>رأس المال: </a:t>
            </a:r>
            <a:r>
              <a:rPr lang="ar-BH" sz="4400" dirty="0">
                <a:cs typeface="Arabic Transparent" pitchFamily="2" charset="-78"/>
              </a:rPr>
              <a:t>موارد من صنع الإنسان كالآلات والمعدات والمباني.</a:t>
            </a:r>
            <a:endParaRPr lang="fr-FR" sz="4400" dirty="0">
              <a:cs typeface="Arabic Transparent" pitchFamily="2" charset="-78"/>
            </a:endParaRPr>
          </a:p>
        </p:txBody>
      </p:sp>
      <p:sp>
        <p:nvSpPr>
          <p:cNvPr id="41991" name="Text Box 7"/>
          <p:cNvSpPr txBox="1">
            <a:spLocks noChangeArrowheads="1"/>
          </p:cNvSpPr>
          <p:nvPr/>
        </p:nvSpPr>
        <p:spPr bwMode="auto">
          <a:xfrm>
            <a:off x="457200" y="4724400"/>
            <a:ext cx="9126934" cy="1446550"/>
          </a:xfrm>
          <a:prstGeom prst="rect">
            <a:avLst/>
          </a:prstGeom>
          <a:noFill/>
          <a:ln w="9525">
            <a:noFill/>
            <a:miter lim="800000"/>
            <a:headEnd/>
            <a:tailEnd/>
          </a:ln>
        </p:spPr>
        <p:txBody>
          <a:bodyPr>
            <a:spAutoFit/>
          </a:bodyPr>
          <a:lstStyle/>
          <a:p>
            <a:pPr algn="just" rtl="1">
              <a:spcBef>
                <a:spcPct val="50000"/>
              </a:spcBef>
              <a:buFontTx/>
              <a:buBlip>
                <a:blip r:embed="rId3"/>
              </a:buBlip>
            </a:pPr>
            <a:r>
              <a:rPr lang="ar-BH" sz="2400" dirty="0">
                <a:cs typeface="Arabic Transparent" pitchFamily="2" charset="-78"/>
              </a:rPr>
              <a:t> </a:t>
            </a:r>
            <a:r>
              <a:rPr lang="ar-BH" sz="4400" b="1" dirty="0">
                <a:cs typeface="Arabic Transparent" pitchFamily="2" charset="-78"/>
              </a:rPr>
              <a:t>التنظيم: </a:t>
            </a:r>
            <a:r>
              <a:rPr lang="ar-BH" sz="4400" dirty="0">
                <a:cs typeface="Arabic Transparent" pitchFamily="2" charset="-78"/>
              </a:rPr>
              <a:t>ويتمثل في القدرة على ابتكار الأعمال والأقدام وتحمل المخاطر وتحقيق النجاحات.</a:t>
            </a:r>
            <a:endParaRPr lang="fr-FR" sz="4400" dirty="0">
              <a:cs typeface="Arabic Transparent" pitchFamily="2" charset="-78"/>
            </a:endParaRPr>
          </a:p>
        </p:txBody>
      </p:sp>
      <p:sp>
        <p:nvSpPr>
          <p:cNvPr id="41992" name="Text Box 8"/>
          <p:cNvSpPr txBox="1">
            <a:spLocks noChangeArrowheads="1"/>
          </p:cNvSpPr>
          <p:nvPr/>
        </p:nvSpPr>
        <p:spPr bwMode="auto">
          <a:xfrm>
            <a:off x="533400" y="4114800"/>
            <a:ext cx="9126934" cy="461665"/>
          </a:xfrm>
          <a:prstGeom prst="rect">
            <a:avLst/>
          </a:prstGeom>
          <a:noFill/>
          <a:ln w="9525">
            <a:noFill/>
            <a:miter lim="800000"/>
            <a:headEnd/>
            <a:tailEnd/>
          </a:ln>
        </p:spPr>
        <p:txBody>
          <a:bodyPr>
            <a:spAutoFit/>
          </a:bodyPr>
          <a:lstStyle/>
          <a:p>
            <a:pPr algn="just" rtl="1">
              <a:spcBef>
                <a:spcPct val="50000"/>
              </a:spcBef>
            </a:pPr>
            <a:endParaRPr lang="fr-FR" sz="2400" dirty="0">
              <a:cs typeface="Arabic Transparent" pitchFamily="2" charset="-78"/>
            </a:endParaRPr>
          </a:p>
        </p:txBody>
      </p:sp>
      <p:sp>
        <p:nvSpPr>
          <p:cNvPr id="41994" name="WordArt 10"/>
          <p:cNvSpPr>
            <a:spLocks noChangeArrowheads="1" noChangeShapeType="1" noTextEdit="1"/>
          </p:cNvSpPr>
          <p:nvPr/>
        </p:nvSpPr>
        <p:spPr bwMode="auto">
          <a:xfrm>
            <a:off x="1371600" y="5257800"/>
            <a:ext cx="6683110" cy="800100"/>
          </a:xfrm>
          <a:prstGeom prst="rect">
            <a:avLst/>
          </a:prstGeom>
        </p:spPr>
        <p:txBody>
          <a:bodyPr wrap="none" fromWordArt="1">
            <a:prstTxWarp prst="textPlain">
              <a:avLst>
                <a:gd name="adj" fmla="val 50000"/>
              </a:avLst>
            </a:prstTxWarp>
          </a:bodyPr>
          <a:lstStyle/>
          <a:p>
            <a:pPr algn="ctr" rtl="1"/>
            <a:endParaRPr lang="ar-SA" sz="3600" b="1" kern="10" dirty="0">
              <a:ln w="9525">
                <a:solidFill>
                  <a:srgbClr val="FF6600"/>
                </a:solidFill>
                <a:round/>
                <a:headEnd/>
                <a:tailEnd/>
              </a:ln>
              <a:solidFill>
                <a:srgbClr val="FF6600"/>
              </a:solidFill>
              <a:latin typeface="Times New Roman"/>
              <a:cs typeface="Times New Roman"/>
            </a:endParaRPr>
          </a:p>
        </p:txBody>
      </p:sp>
      <p:sp>
        <p:nvSpPr>
          <p:cNvPr id="13322" name="AutoShape 11">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p:spPr>
        <p:txBody>
          <a:bodyPr wrap="none" anchor="ctr"/>
          <a:lstStyle/>
          <a:p>
            <a:endParaRPr lang="ar-SA"/>
          </a:p>
        </p:txBody>
      </p:sp>
      <p:sp>
        <p:nvSpPr>
          <p:cNvPr id="13323" name="Text Box 12"/>
          <p:cNvSpPr txBox="1">
            <a:spLocks noChangeArrowheads="1"/>
          </p:cNvSpPr>
          <p:nvPr/>
        </p:nvSpPr>
        <p:spPr bwMode="auto">
          <a:xfrm>
            <a:off x="825500" y="5562601"/>
            <a:ext cx="8585200" cy="369332"/>
          </a:xfrm>
          <a:prstGeom prst="rect">
            <a:avLst/>
          </a:prstGeom>
          <a:noFill/>
          <a:ln w="9525">
            <a:noFill/>
            <a:miter lim="800000"/>
            <a:headEnd/>
            <a:tailEnd/>
          </a:ln>
        </p:spPr>
        <p:txBody>
          <a:bodyPr>
            <a:spAutoFit/>
          </a:bodyPr>
          <a:lstStyle/>
          <a:p>
            <a:pPr algn="r">
              <a:spcBef>
                <a:spcPct val="50000"/>
              </a:spcBef>
            </a:pPr>
            <a:r>
              <a:rPr lang="ar-BH" dirty="0"/>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1986"/>
                                        </p:tgtEl>
                                        <p:attrNameLst>
                                          <p:attrName>style.visibility</p:attrName>
                                        </p:attrNameLst>
                                      </p:cBhvr>
                                      <p:to>
                                        <p:strVal val="visible"/>
                                      </p:to>
                                    </p:set>
                                    <p:animEffect transition="in" filter="slide(fromBottom)">
                                      <p:cBhvr>
                                        <p:cTn id="7" dur="500"/>
                                        <p:tgtEl>
                                          <p:spTgt spid="41986"/>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41988"/>
                                        </p:tgtEl>
                                        <p:attrNameLst>
                                          <p:attrName>style.visibility</p:attrName>
                                        </p:attrNameLst>
                                      </p:cBhvr>
                                      <p:to>
                                        <p:strVal val="visible"/>
                                      </p:to>
                                    </p:set>
                                    <p:anim calcmode="discrete" valueType="clr">
                                      <p:cBhvr override="childStyle">
                                        <p:cTn id="11" dur="80"/>
                                        <p:tgtEl>
                                          <p:spTgt spid="41988"/>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41988"/>
                                        </p:tgtEl>
                                        <p:attrNameLst>
                                          <p:attrName>fillcolor</p:attrName>
                                        </p:attrNameLst>
                                      </p:cBhvr>
                                      <p:tavLst>
                                        <p:tav tm="0">
                                          <p:val>
                                            <p:clrVal>
                                              <a:schemeClr val="accent2"/>
                                            </p:clrVal>
                                          </p:val>
                                        </p:tav>
                                        <p:tav tm="50000">
                                          <p:val>
                                            <p:clrVal>
                                              <a:schemeClr val="hlink"/>
                                            </p:clrVal>
                                          </p:val>
                                        </p:tav>
                                      </p:tavLst>
                                    </p:anim>
                                    <p:set>
                                      <p:cBhvr>
                                        <p:cTn id="13" dur="80"/>
                                        <p:tgtEl>
                                          <p:spTgt spid="41988"/>
                                        </p:tgtEl>
                                        <p:attrNameLst>
                                          <p:attrName>fill.type</p:attrName>
                                        </p:attrNameLst>
                                      </p:cBhvr>
                                      <p:to>
                                        <p:strVal val="solid"/>
                                      </p:to>
                                    </p:set>
                                  </p:childTnLst>
                                </p:cTn>
                              </p:par>
                            </p:childTnLst>
                          </p:cTn>
                        </p:par>
                        <p:par>
                          <p:cTn id="14" fill="hold">
                            <p:stCondLst>
                              <p:cond delay="282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41989"/>
                                        </p:tgtEl>
                                        <p:attrNameLst>
                                          <p:attrName>style.visibility</p:attrName>
                                        </p:attrNameLst>
                                      </p:cBhvr>
                                      <p:to>
                                        <p:strVal val="visible"/>
                                      </p:to>
                                    </p:set>
                                    <p:anim calcmode="discrete" valueType="clr">
                                      <p:cBhvr override="childStyle">
                                        <p:cTn id="17" dur="80"/>
                                        <p:tgtEl>
                                          <p:spTgt spid="41989"/>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41989"/>
                                        </p:tgtEl>
                                        <p:attrNameLst>
                                          <p:attrName>fillcolor</p:attrName>
                                        </p:attrNameLst>
                                      </p:cBhvr>
                                      <p:tavLst>
                                        <p:tav tm="0">
                                          <p:val>
                                            <p:clrVal>
                                              <a:schemeClr val="accent2"/>
                                            </p:clrVal>
                                          </p:val>
                                        </p:tav>
                                        <p:tav tm="50000">
                                          <p:val>
                                            <p:clrVal>
                                              <a:schemeClr val="hlink"/>
                                            </p:clrVal>
                                          </p:val>
                                        </p:tav>
                                      </p:tavLst>
                                    </p:anim>
                                    <p:set>
                                      <p:cBhvr>
                                        <p:cTn id="19" dur="80"/>
                                        <p:tgtEl>
                                          <p:spTgt spid="41989"/>
                                        </p:tgtEl>
                                        <p:attrNameLst>
                                          <p:attrName>fill.type</p:attrName>
                                        </p:attrNameLst>
                                      </p:cBhvr>
                                      <p:to>
                                        <p:strVal val="solid"/>
                                      </p:to>
                                    </p:set>
                                  </p:childTnLst>
                                </p:cTn>
                              </p:par>
                            </p:childTnLst>
                          </p:cTn>
                        </p:par>
                        <p:par>
                          <p:cTn id="20" fill="hold">
                            <p:stCondLst>
                              <p:cond delay="386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41990"/>
                                        </p:tgtEl>
                                        <p:attrNameLst>
                                          <p:attrName>style.visibility</p:attrName>
                                        </p:attrNameLst>
                                      </p:cBhvr>
                                      <p:to>
                                        <p:strVal val="visible"/>
                                      </p:to>
                                    </p:set>
                                    <p:anim calcmode="discrete" valueType="clr">
                                      <p:cBhvr override="childStyle">
                                        <p:cTn id="23" dur="80"/>
                                        <p:tgtEl>
                                          <p:spTgt spid="41990"/>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41990"/>
                                        </p:tgtEl>
                                        <p:attrNameLst>
                                          <p:attrName>fillcolor</p:attrName>
                                        </p:attrNameLst>
                                      </p:cBhvr>
                                      <p:tavLst>
                                        <p:tav tm="0">
                                          <p:val>
                                            <p:clrVal>
                                              <a:schemeClr val="accent2"/>
                                            </p:clrVal>
                                          </p:val>
                                        </p:tav>
                                        <p:tav tm="50000">
                                          <p:val>
                                            <p:clrVal>
                                              <a:schemeClr val="hlink"/>
                                            </p:clrVal>
                                          </p:val>
                                        </p:tav>
                                      </p:tavLst>
                                    </p:anim>
                                    <p:set>
                                      <p:cBhvr>
                                        <p:cTn id="25" dur="80"/>
                                        <p:tgtEl>
                                          <p:spTgt spid="41990"/>
                                        </p:tgtEl>
                                        <p:attrNameLst>
                                          <p:attrName>fill.type</p:attrName>
                                        </p:attrNameLst>
                                      </p:cBhvr>
                                      <p:to>
                                        <p:strVal val="solid"/>
                                      </p:to>
                                    </p:set>
                                  </p:childTnLst>
                                </p:cTn>
                              </p:par>
                            </p:childTnLst>
                          </p:cTn>
                        </p:par>
                        <p:par>
                          <p:cTn id="26" fill="hold">
                            <p:stCondLst>
                              <p:cond delay="5900"/>
                            </p:stCondLst>
                            <p:childTnLst>
                              <p:par>
                                <p:cTn id="27" presetID="27" presetClass="entr" presetSubtype="0" fill="hold" grpId="0" nodeType="afterEffect">
                                  <p:stCondLst>
                                    <p:cond delay="0"/>
                                  </p:stCondLst>
                                  <p:iterate type="lt">
                                    <p:tmPct val="50000"/>
                                  </p:iterate>
                                  <p:childTnLst>
                                    <p:set>
                                      <p:cBhvr>
                                        <p:cTn id="28" dur="1" fill="hold">
                                          <p:stCondLst>
                                            <p:cond delay="0"/>
                                          </p:stCondLst>
                                        </p:cTn>
                                        <p:tgtEl>
                                          <p:spTgt spid="41991"/>
                                        </p:tgtEl>
                                        <p:attrNameLst>
                                          <p:attrName>style.visibility</p:attrName>
                                        </p:attrNameLst>
                                      </p:cBhvr>
                                      <p:to>
                                        <p:strVal val="visible"/>
                                      </p:to>
                                    </p:set>
                                    <p:anim calcmode="discrete" valueType="clr">
                                      <p:cBhvr override="childStyle">
                                        <p:cTn id="29" dur="80"/>
                                        <p:tgtEl>
                                          <p:spTgt spid="41991"/>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41991"/>
                                        </p:tgtEl>
                                        <p:attrNameLst>
                                          <p:attrName>fillcolor</p:attrName>
                                        </p:attrNameLst>
                                      </p:cBhvr>
                                      <p:tavLst>
                                        <p:tav tm="0">
                                          <p:val>
                                            <p:clrVal>
                                              <a:schemeClr val="accent2"/>
                                            </p:clrVal>
                                          </p:val>
                                        </p:tav>
                                        <p:tav tm="50000">
                                          <p:val>
                                            <p:clrVal>
                                              <a:schemeClr val="hlink"/>
                                            </p:clrVal>
                                          </p:val>
                                        </p:tav>
                                      </p:tavLst>
                                    </p:anim>
                                    <p:set>
                                      <p:cBhvr>
                                        <p:cTn id="31" dur="80"/>
                                        <p:tgtEl>
                                          <p:spTgt spid="41991"/>
                                        </p:tgtEl>
                                        <p:attrNameLst>
                                          <p:attrName>fill.type</p:attrName>
                                        </p:attrNameLst>
                                      </p:cBhvr>
                                      <p:to>
                                        <p:strVal val="solid"/>
                                      </p:to>
                                    </p:se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nodePh="1">
                                  <p:stCondLst>
                                    <p:cond delay="0"/>
                                  </p:stCondLst>
                                  <p:endCondLst>
                                    <p:cond evt="begin" delay="0">
                                      <p:tn val="34"/>
                                    </p:cond>
                                  </p:endCondLst>
                                  <p:childTnLst>
                                    <p:set>
                                      <p:cBhvr>
                                        <p:cTn id="35" dur="1" fill="hold">
                                          <p:stCondLst>
                                            <p:cond delay="0"/>
                                          </p:stCondLst>
                                        </p:cTn>
                                        <p:tgtEl>
                                          <p:spTgt spid="41987"/>
                                        </p:tgtEl>
                                        <p:attrNameLst>
                                          <p:attrName>style.visibility</p:attrName>
                                        </p:attrNameLst>
                                      </p:cBhvr>
                                      <p:to>
                                        <p:strVal val="visible"/>
                                      </p:to>
                                    </p:set>
                                    <p:animEffect transition="in" filter="slide(fromBottom)">
                                      <p:cBhvr>
                                        <p:cTn id="36" dur="500"/>
                                        <p:tgtEl>
                                          <p:spTgt spid="41987"/>
                                        </p:tgtEl>
                                      </p:cBhvr>
                                    </p:animEffect>
                                  </p:childTnLst>
                                </p:cTn>
                              </p:par>
                            </p:childTnLst>
                          </p:cTn>
                        </p:par>
                        <p:par>
                          <p:cTn id="37" fill="hold">
                            <p:stCondLst>
                              <p:cond delay="500"/>
                            </p:stCondLst>
                            <p:childTnLst>
                              <p:par>
                                <p:cTn id="38" presetID="27" presetClass="entr" presetSubtype="0" fill="hold" grpId="0" nodeType="afterEffect" nodePh="1">
                                  <p:stCondLst>
                                    <p:cond delay="0"/>
                                  </p:stCondLst>
                                  <p:endCondLst>
                                    <p:cond evt="begin" delay="0">
                                      <p:tn val="38"/>
                                    </p:cond>
                                  </p:endCondLst>
                                  <p:iterate type="lt">
                                    <p:tmPct val="50000"/>
                                  </p:iterate>
                                  <p:childTnLst>
                                    <p:set>
                                      <p:cBhvr>
                                        <p:cTn id="39" dur="1" fill="hold">
                                          <p:stCondLst>
                                            <p:cond delay="0"/>
                                          </p:stCondLst>
                                        </p:cTn>
                                        <p:tgtEl>
                                          <p:spTgt spid="41992"/>
                                        </p:tgtEl>
                                        <p:attrNameLst>
                                          <p:attrName>style.visibility</p:attrName>
                                        </p:attrNameLst>
                                      </p:cBhvr>
                                      <p:to>
                                        <p:strVal val="visible"/>
                                      </p:to>
                                    </p:set>
                                    <p:anim calcmode="discrete" valueType="clr">
                                      <p:cBhvr override="childStyle">
                                        <p:cTn id="40" dur="80"/>
                                        <p:tgtEl>
                                          <p:spTgt spid="41992"/>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41992"/>
                                        </p:tgtEl>
                                        <p:attrNameLst>
                                          <p:attrName>fillcolor</p:attrName>
                                        </p:attrNameLst>
                                      </p:cBhvr>
                                      <p:tavLst>
                                        <p:tav tm="0">
                                          <p:val>
                                            <p:clrVal>
                                              <a:schemeClr val="accent2"/>
                                            </p:clrVal>
                                          </p:val>
                                        </p:tav>
                                        <p:tav tm="50000">
                                          <p:val>
                                            <p:clrVal>
                                              <a:schemeClr val="hlink"/>
                                            </p:clrVal>
                                          </p:val>
                                        </p:tav>
                                      </p:tavLst>
                                    </p:anim>
                                    <p:set>
                                      <p:cBhvr>
                                        <p:cTn id="42" dur="80"/>
                                        <p:tgtEl>
                                          <p:spTgt spid="41992"/>
                                        </p:tgtEl>
                                        <p:attrNameLst>
                                          <p:attrName>fill.type</p:attrName>
                                        </p:attrNameLst>
                                      </p:cBhvr>
                                      <p:to>
                                        <p:strVal val="solid"/>
                                      </p:to>
                                    </p:se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nodePh="1">
                                  <p:stCondLst>
                                    <p:cond delay="0"/>
                                  </p:stCondLst>
                                  <p:endCondLst>
                                    <p:cond evt="begin" delay="0">
                                      <p:tn val="45"/>
                                    </p:cond>
                                  </p:endCondLst>
                                  <p:childTnLst>
                                    <p:set>
                                      <p:cBhvr>
                                        <p:cTn id="46" dur="1" fill="hold">
                                          <p:stCondLst>
                                            <p:cond delay="0"/>
                                          </p:stCondLst>
                                        </p:cTn>
                                        <p:tgtEl>
                                          <p:spTgt spid="41994"/>
                                        </p:tgtEl>
                                        <p:attrNameLst>
                                          <p:attrName>style.visibility</p:attrName>
                                        </p:attrNameLst>
                                      </p:cBhvr>
                                      <p:to>
                                        <p:strVal val="visible"/>
                                      </p:to>
                                    </p:set>
                                    <p:animEffect transition="in" filter="slide(fromBottom)">
                                      <p:cBhvr>
                                        <p:cTn id="47" dur="500"/>
                                        <p:tgtEl>
                                          <p:spTgt spid="419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87" grpId="0" animBg="1"/>
      <p:bldP spid="41988" grpId="0"/>
      <p:bldP spid="41989" grpId="0"/>
      <p:bldP spid="41990" grpId="0"/>
      <p:bldP spid="41991" grpId="0"/>
      <p:bldP spid="41992" grpId="0"/>
      <p:bldP spid="4199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181600" y="228600"/>
            <a:ext cx="4443845" cy="923330"/>
          </a:xfrm>
          <a:prstGeom prst="rect">
            <a:avLst/>
          </a:prstGeom>
        </p:spPr>
        <p:txBody>
          <a:bodyPr wrap="none">
            <a:spAutoFit/>
          </a:bodyPr>
          <a:lstStyle/>
          <a:p>
            <a:pPr algn="ctr"/>
            <a:r>
              <a:rPr lang="ar-SA" sz="5400" b="1" kern="10" dirty="0" smtClean="0">
                <a:ln w="9525">
                  <a:solidFill>
                    <a:srgbClr val="FF6600"/>
                  </a:solidFill>
                  <a:round/>
                  <a:headEnd/>
                  <a:tailEnd/>
                </a:ln>
                <a:solidFill>
                  <a:srgbClr val="FF6600"/>
                </a:solidFill>
                <a:latin typeface="Times New Roman"/>
                <a:cs typeface="Times New Roman"/>
              </a:rPr>
              <a:t>السياسة الاقتصادية</a:t>
            </a:r>
            <a:endParaRPr lang="ar-SA" sz="5400" b="1" kern="10" dirty="0">
              <a:ln w="9525">
                <a:solidFill>
                  <a:srgbClr val="FF6600"/>
                </a:solidFill>
                <a:round/>
                <a:headEnd/>
                <a:tailEnd/>
              </a:ln>
              <a:solidFill>
                <a:srgbClr val="FF6600"/>
              </a:solidFill>
              <a:latin typeface="Times New Roman"/>
              <a:cs typeface="Times New Roman"/>
            </a:endParaRPr>
          </a:p>
        </p:txBody>
      </p:sp>
      <p:sp>
        <p:nvSpPr>
          <p:cNvPr id="3" name="مستطيل 2"/>
          <p:cNvSpPr/>
          <p:nvPr/>
        </p:nvSpPr>
        <p:spPr>
          <a:xfrm>
            <a:off x="228600" y="1066800"/>
            <a:ext cx="9448800" cy="4708981"/>
          </a:xfrm>
          <a:prstGeom prst="rect">
            <a:avLst/>
          </a:prstGeom>
        </p:spPr>
        <p:txBody>
          <a:bodyPr wrap="square">
            <a:spAutoFit/>
          </a:bodyPr>
          <a:lstStyle/>
          <a:p>
            <a:pPr algn="just">
              <a:spcBef>
                <a:spcPct val="50000"/>
              </a:spcBef>
            </a:pPr>
            <a:r>
              <a:rPr lang="ar-SA" sz="6000" dirty="0" smtClean="0">
                <a:cs typeface="Arabic Transparent" pitchFamily="2" charset="-78"/>
              </a:rPr>
              <a:t>          </a:t>
            </a:r>
            <a:r>
              <a:rPr lang="ar-BH" sz="6000" dirty="0" smtClean="0">
                <a:cs typeface="Arabic Transparent" pitchFamily="2" charset="-78"/>
              </a:rPr>
              <a:t>تتمثل السياسة الاقتصادية في استخدام مجموعة من الأدوات، يتم </a:t>
            </a:r>
            <a:r>
              <a:rPr lang="ar-BH" sz="6000" dirty="0" err="1" smtClean="0">
                <a:cs typeface="Arabic Transparent" pitchFamily="2" charset="-78"/>
              </a:rPr>
              <a:t>بها</a:t>
            </a:r>
            <a:r>
              <a:rPr lang="ar-BH" sz="6000" dirty="0" smtClean="0">
                <a:cs typeface="Arabic Transparent" pitchFamily="2" charset="-78"/>
              </a:rPr>
              <a:t> التأثير بطريقة غير مباشرة على سلوك وحدات صنع القرار بهدف تحقيق أهداف اقتصادية معينة.</a:t>
            </a:r>
            <a:endParaRPr lang="fr-FR" sz="6000" dirty="0">
              <a:cs typeface="Arabic Transparent" pitchFamily="2" charset="-7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70197" y="228600"/>
            <a:ext cx="9432390" cy="830997"/>
          </a:xfrm>
          <a:prstGeom prst="rect">
            <a:avLst/>
          </a:prstGeom>
        </p:spPr>
        <p:txBody>
          <a:bodyPr wrap="none">
            <a:spAutoFit/>
          </a:bodyPr>
          <a:lstStyle/>
          <a:p>
            <a:pPr algn="ctr"/>
            <a:r>
              <a:rPr lang="ar-SA" sz="4800" b="1" kern="10" dirty="0" smtClean="0">
                <a:ln w="9525">
                  <a:solidFill>
                    <a:srgbClr val="FF6600"/>
                  </a:solidFill>
                  <a:round/>
                  <a:headEnd/>
                  <a:tailEnd/>
                </a:ln>
                <a:solidFill>
                  <a:srgbClr val="FF6600"/>
                </a:solidFill>
                <a:latin typeface="Times New Roman"/>
                <a:cs typeface="Times New Roman"/>
              </a:rPr>
              <a:t>العلاقة بين أهداف </a:t>
            </a:r>
            <a:r>
              <a:rPr lang="ar-SA" sz="4800" b="1" kern="10" dirty="0" err="1" smtClean="0">
                <a:ln w="9525">
                  <a:solidFill>
                    <a:srgbClr val="FF6600"/>
                  </a:solidFill>
                  <a:round/>
                  <a:headEnd/>
                  <a:tailEnd/>
                </a:ln>
                <a:solidFill>
                  <a:srgbClr val="FF6600"/>
                </a:solidFill>
                <a:latin typeface="Times New Roman"/>
                <a:cs typeface="Times New Roman"/>
              </a:rPr>
              <a:t>و</a:t>
            </a:r>
            <a:r>
              <a:rPr lang="ar-SA" sz="4800" b="1" kern="10" dirty="0" smtClean="0">
                <a:ln w="9525">
                  <a:solidFill>
                    <a:srgbClr val="FF6600"/>
                  </a:solidFill>
                  <a:round/>
                  <a:headEnd/>
                  <a:tailEnd/>
                </a:ln>
                <a:solidFill>
                  <a:srgbClr val="FF6600"/>
                </a:solidFill>
                <a:latin typeface="Times New Roman"/>
                <a:cs typeface="Times New Roman"/>
              </a:rPr>
              <a:t> وسائل السياسة الاقتصادية</a:t>
            </a:r>
            <a:endParaRPr lang="ar-SA" sz="4800" b="1" kern="10" dirty="0">
              <a:ln w="9525">
                <a:solidFill>
                  <a:srgbClr val="FF6600"/>
                </a:solidFill>
                <a:round/>
                <a:headEnd/>
                <a:tailEnd/>
              </a:ln>
              <a:solidFill>
                <a:srgbClr val="FF6600"/>
              </a:solidFill>
              <a:latin typeface="Times New Roman"/>
              <a:cs typeface="Times New Roman"/>
            </a:endParaRPr>
          </a:p>
        </p:txBody>
      </p:sp>
      <p:sp>
        <p:nvSpPr>
          <p:cNvPr id="3" name="مستطيل 2"/>
          <p:cNvSpPr/>
          <p:nvPr/>
        </p:nvSpPr>
        <p:spPr>
          <a:xfrm>
            <a:off x="304800" y="914400"/>
            <a:ext cx="9220200" cy="5262979"/>
          </a:xfrm>
          <a:prstGeom prst="rect">
            <a:avLst/>
          </a:prstGeom>
        </p:spPr>
        <p:txBody>
          <a:bodyPr wrap="square">
            <a:spAutoFit/>
          </a:bodyPr>
          <a:lstStyle/>
          <a:p>
            <a:pPr algn="just"/>
            <a:r>
              <a:rPr lang="ar-SA" sz="4800" dirty="0" smtClean="0">
                <a:cs typeface="Arabic Transparent" pitchFamily="2" charset="-78"/>
              </a:rPr>
              <a:t>يجب أن يكون هناك تطابق وتناسق ما بين أهداف ووسائل السياسة الاقتصادية، </a:t>
            </a:r>
            <a:r>
              <a:rPr lang="ar-BH" sz="4800" dirty="0" smtClean="0">
                <a:cs typeface="Arabic Transparent" pitchFamily="2" charset="-78"/>
              </a:rPr>
              <a:t>فهدف محاربة الفقر</a:t>
            </a:r>
            <a:r>
              <a:rPr lang="ar-SA" sz="4800" dirty="0" smtClean="0">
                <a:cs typeface="Arabic Transparent" pitchFamily="2" charset="-78"/>
              </a:rPr>
              <a:t>-مثلا-</a:t>
            </a:r>
            <a:r>
              <a:rPr lang="ar-BH" sz="4800" dirty="0" smtClean="0">
                <a:cs typeface="Arabic Transparent" pitchFamily="2" charset="-78"/>
              </a:rPr>
              <a:t> لا بد له من سياسات لتوفير فرص العمل، ورفع الكفاءة الإنتاجية للعمال. وهدف زيادة معدل</a:t>
            </a:r>
            <a:r>
              <a:rPr lang="ar-BH" sz="4800" dirty="0" smtClean="0"/>
              <a:t> النمو الاقتصادي يحتاج إلى سياسات لتحفيز الاستثمار </a:t>
            </a:r>
            <a:r>
              <a:rPr lang="ar-BH" sz="4800" dirty="0" err="1" smtClean="0"/>
              <a:t>الحقيقي</a:t>
            </a:r>
            <a:r>
              <a:rPr lang="ar-BH" sz="4800" dirty="0" smtClean="0"/>
              <a:t> والاستثمار في البحوث والتطوير.</a:t>
            </a:r>
            <a:endParaRPr lang="ar-SA" sz="4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1575</TotalTime>
  <Words>893</Words>
  <Application>Microsoft Office PowerPoint</Application>
  <PresentationFormat>A4 Paper (210x297 mm)</PresentationFormat>
  <Paragraphs>114</Paragraphs>
  <Slides>19</Slides>
  <Notes>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 تتمثل المشكلة الاقتصادية في أن الموارد الاقتصادية محدودة مقارنة مع الحاجات غير المحدودة للمجتمعات البشرية، وهذا ما يعبر عنه الاقتصاديون بمشكلة الندرة (Scarcity).  </vt:lpstr>
      <vt:lpstr> هو أحد العلوم الاجتماعية أو الإنسانية الذي يدرس كيفية توظيف الموارد الاقتصادية أو عناصر الإنتاج( العمل، رأس المال، الموارد الطبيعية، التنظيم) لإنتاج السلع والخدمات التي تشبع حاجات أفراد المجتمع المتعددة  </vt:lpstr>
      <vt:lpstr> كما يمكن تعريفه على أنه : العلم الذي يبحث في الطريقة المثلى لاستغلال الموارد النادرة، بحيث يتم تحقيق أكبر قدر ممكن من حاجات المجتمع، أي تحقيق أعلى مستوى من رفاهية المجتمع.  </vt:lpstr>
      <vt:lpstr> وينقسم منهجيا علم الاقتصاد إلى قسمين هما:  1- الاقتصاد الجزئي : وهو دراسة الاقتصاد على مستوى وحدة اتخاذ القرار، أي دراسة سلوك المستهلك وسلوك المنشأة في أسواق السلع وفي أسواق عناصر الإنتاج.  .  </vt:lpstr>
      <vt:lpstr>2- الاقتصاد الكلي  : وهو دراسة الاقتصاد على المستوى الكلي حيث ينصب الاهتمام بالطلب الكلي، والناتج أو العرض الكلي، والمستوى العام للأسعار والتضخم ، ومستوى العمالة والنمو الاقتصادي،والتوازن في ميزانية الدولة والتوازن في ميزان المدفوعات والتنمية الاقتصادية.  . .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Hassan Refdan Alhajhouj</cp:lastModifiedBy>
  <cp:revision>123</cp:revision>
  <dcterms:created xsi:type="dcterms:W3CDTF">2009-10-14T19:14:34Z</dcterms:created>
  <dcterms:modified xsi:type="dcterms:W3CDTF">2012-09-27T05:15:21Z</dcterms:modified>
</cp:coreProperties>
</file>