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16"/>
  </p:notesMasterIdLst>
  <p:sldIdLst>
    <p:sldId id="300" r:id="rId2"/>
    <p:sldId id="301" r:id="rId3"/>
    <p:sldId id="303" r:id="rId4"/>
    <p:sldId id="305" r:id="rId5"/>
    <p:sldId id="307" r:id="rId6"/>
    <p:sldId id="309" r:id="rId7"/>
    <p:sldId id="325" r:id="rId8"/>
    <p:sldId id="311" r:id="rId9"/>
    <p:sldId id="315" r:id="rId10"/>
    <p:sldId id="317" r:id="rId11"/>
    <p:sldId id="319" r:id="rId12"/>
    <p:sldId id="321" r:id="rId13"/>
    <p:sldId id="323" r:id="rId14"/>
    <p:sldId id="266" r:id="rId15"/>
  </p:sldIdLst>
  <p:sldSz cx="9906000" cy="6858000" type="A4"/>
  <p:notesSz cx="6858000" cy="9144000"/>
  <p:defaultTextStyle>
    <a:defPPr>
      <a:defRPr lang="en-US"/>
    </a:defPPr>
    <a:lvl1pPr algn="r" rtl="1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1pPr>
    <a:lvl2pPr marL="457200" algn="r" rtl="1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2pPr>
    <a:lvl3pPr marL="914400" algn="r" rtl="1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3pPr>
    <a:lvl4pPr marL="1371600" algn="r" rtl="1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4pPr>
    <a:lvl5pPr marL="1828800" algn="r" rtl="1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5pPr>
    <a:lvl6pPr marL="2286000" algn="r" defTabSz="914400" rtl="1" eaLnBrk="1" latinLnBrk="0" hangingPunct="1">
      <a:defRPr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6pPr>
    <a:lvl7pPr marL="2743200" algn="r" defTabSz="914400" rtl="1" eaLnBrk="1" latinLnBrk="0" hangingPunct="1">
      <a:defRPr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7pPr>
    <a:lvl8pPr marL="3200400" algn="r" defTabSz="914400" rtl="1" eaLnBrk="1" latinLnBrk="0" hangingPunct="1">
      <a:defRPr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8pPr>
    <a:lvl9pPr marL="3657600" algn="r" defTabSz="914400" rtl="1" eaLnBrk="1" latinLnBrk="0" hangingPunct="1">
      <a:defRPr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AD9968"/>
    <a:srgbClr val="3B84AF"/>
    <a:srgbClr val="FF3300"/>
    <a:srgbClr val="009900"/>
    <a:srgbClr val="000000"/>
    <a:srgbClr val="FF0066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19" autoAdjust="0"/>
    <p:restoredTop sz="94664" autoAdjust="0"/>
  </p:normalViewPr>
  <p:slideViewPr>
    <p:cSldViewPr>
      <p:cViewPr>
        <p:scale>
          <a:sx n="60" d="100"/>
          <a:sy n="60" d="100"/>
        </p:scale>
        <p:origin x="-2904" y="-1182"/>
      </p:cViewPr>
      <p:guideLst>
        <p:guide orient="horz" pos="2160"/>
        <p:guide pos="312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presProps" Target="presProps.xml"/><Relationship Id="rId2" Type="http://schemas.openxmlformats.org/officeDocument/2006/relationships/slide" Target="slides/slide1.xml"/><Relationship Id="rId16" Type="http://schemas.openxmlformats.org/officeDocument/2006/relationships/notesMaster" Target="notesMasters/notesMaster1.xml"/><Relationship Id="rId20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 rtl="0" fontAlgn="auto">
              <a:spcBef>
                <a:spcPts val="0"/>
              </a:spcBef>
              <a:spcAft>
                <a:spcPts val="0"/>
              </a:spcAft>
              <a:defRPr sz="1200">
                <a:latin typeface="+mn-lt"/>
                <a:cs typeface="+mn-cs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 rtl="0" fontAlgn="auto">
              <a:spcBef>
                <a:spcPts val="0"/>
              </a:spcBef>
              <a:spcAft>
                <a:spcPts val="0"/>
              </a:spcAft>
              <a:defRPr sz="1200">
                <a:latin typeface="+mn-lt"/>
                <a:cs typeface="+mn-cs"/>
              </a:defRPr>
            </a:lvl1pPr>
          </a:lstStyle>
          <a:p>
            <a:pPr>
              <a:defRPr/>
            </a:pPr>
            <a:fld id="{4AB5CE1D-9A7D-4D00-832B-AB80E83F9F84}" type="datetimeFigureOut">
              <a:rPr lang="en-US"/>
              <a:pPr>
                <a:defRPr/>
              </a:pPr>
              <a:t>10/10/2012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952500" y="685800"/>
            <a:ext cx="4953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pPr lvl="0"/>
            <a:endParaRPr lang="en-US" noProof="0" smtClean="0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noProof="0" smtClean="0"/>
              <a:t>Click to edit Master text styles</a:t>
            </a:r>
          </a:p>
          <a:p>
            <a:pPr lvl="1"/>
            <a:r>
              <a:rPr lang="en-US" noProof="0" smtClean="0"/>
              <a:t>Second level</a:t>
            </a:r>
          </a:p>
          <a:p>
            <a:pPr lvl="2"/>
            <a:r>
              <a:rPr lang="en-US" noProof="0" smtClean="0"/>
              <a:t>Third level</a:t>
            </a:r>
          </a:p>
          <a:p>
            <a:pPr lvl="3"/>
            <a:r>
              <a:rPr lang="en-US" noProof="0" smtClean="0"/>
              <a:t>Fourth level</a:t>
            </a:r>
          </a:p>
          <a:p>
            <a:pPr lvl="4"/>
            <a:r>
              <a:rPr lang="en-US" noProof="0" smtClean="0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 rtl="0" fontAlgn="auto">
              <a:spcBef>
                <a:spcPts val="0"/>
              </a:spcBef>
              <a:spcAft>
                <a:spcPts val="0"/>
              </a:spcAft>
              <a:defRPr sz="1200">
                <a:latin typeface="+mn-lt"/>
                <a:cs typeface="+mn-cs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rtl="0">
              <a:defRPr sz="1200">
                <a:latin typeface="Calibri" pitchFamily="34" charset="0"/>
                <a:cs typeface="Arial" charset="0"/>
              </a:defRPr>
            </a:lvl1pPr>
          </a:lstStyle>
          <a:p>
            <a:pPr>
              <a:defRPr/>
            </a:pPr>
            <a:fld id="{CC3E2321-BEA1-483A-B63E-43351015782E}" type="slidenum">
              <a:rPr lang="ar-SA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34345498"/>
      </p:ext>
    </p:extLst>
  </p:cSld>
  <p:clrMap bg1="lt1" tx1="dk1" bg2="lt2" tx2="dk2" accent1="accent1" accent2="accent2" accent3="accent3" accent4="accent4" accent5="accent5" accent6="accent6" hlink="hlink" folHlink="folHlink"/>
  <p:notesStyle>
    <a:lvl1pPr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 userDrawn="1"/>
        </p:nvSpPr>
        <p:spPr>
          <a:xfrm>
            <a:off x="4876800" y="6367462"/>
            <a:ext cx="681597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l" rtl="0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600" dirty="0" smtClean="0">
                <a:solidFill>
                  <a:schemeClr val="bg1"/>
                </a:solidFill>
                <a:latin typeface="+mn-lt"/>
                <a:cs typeface="+mn-cs"/>
              </a:rPr>
              <a:t>[        ]</a:t>
            </a:r>
            <a:endParaRPr lang="en-US" sz="1600" dirty="0">
              <a:solidFill>
                <a:schemeClr val="bg1"/>
              </a:solidFill>
              <a:latin typeface="+mn-lt"/>
              <a:cs typeface="+mn-cs"/>
            </a:endParaRPr>
          </a:p>
        </p:txBody>
      </p:sp>
      <p:sp>
        <p:nvSpPr>
          <p:cNvPr id="4" name="Rectangle 9"/>
          <p:cNvSpPr/>
          <p:nvPr/>
        </p:nvSpPr>
        <p:spPr>
          <a:xfrm>
            <a:off x="0" y="2133600"/>
            <a:ext cx="2667000" cy="1447800"/>
          </a:xfrm>
          <a:prstGeom prst="rect">
            <a:avLst/>
          </a:prstGeom>
          <a:solidFill>
            <a:schemeClr val="accent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sp>
        <p:nvSpPr>
          <p:cNvPr id="5" name="Rectangle 11"/>
          <p:cNvSpPr/>
          <p:nvPr/>
        </p:nvSpPr>
        <p:spPr>
          <a:xfrm>
            <a:off x="7239000" y="2133600"/>
            <a:ext cx="2667000" cy="1447800"/>
          </a:xfrm>
          <a:prstGeom prst="rect">
            <a:avLst/>
          </a:prstGeom>
          <a:solidFill>
            <a:schemeClr val="accent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/>
          </a:p>
        </p:txBody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742950" y="2130426"/>
            <a:ext cx="8420100" cy="1470025"/>
          </a:xfrm>
        </p:spPr>
        <p:txBody>
          <a:bodyPr/>
          <a:lstStyle>
            <a:lvl1pPr algn="ctr">
              <a:defRPr>
                <a:solidFill>
                  <a:schemeClr val="accent1">
                    <a:lumMod val="75000"/>
                  </a:schemeClr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485900" y="3886200"/>
            <a:ext cx="69342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0"/>
          </p:nvPr>
        </p:nvSpPr>
        <p:spPr>
          <a:xfrm>
            <a:off x="4927600" y="6356350"/>
            <a:ext cx="482600" cy="365125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7B8EA862-7DD5-4A06-BDE1-DB7EC5FAA60C}" type="slidenum">
              <a:rPr lang="ar-SA"/>
              <a:pPr>
                <a:defRPr/>
              </a:pPr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9"/>
          <p:cNvSpPr/>
          <p:nvPr/>
        </p:nvSpPr>
        <p:spPr>
          <a:xfrm>
            <a:off x="9424988" y="280988"/>
            <a:ext cx="304800" cy="1090612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cxnSp>
        <p:nvCxnSpPr>
          <p:cNvPr id="5" name="Straight Connector 11"/>
          <p:cNvCxnSpPr/>
          <p:nvPr/>
        </p:nvCxnSpPr>
        <p:spPr>
          <a:xfrm>
            <a:off x="415925" y="1365250"/>
            <a:ext cx="9296400" cy="635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" name="Rectangle 12"/>
          <p:cNvSpPr/>
          <p:nvPr/>
        </p:nvSpPr>
        <p:spPr>
          <a:xfrm>
            <a:off x="9424988" y="0"/>
            <a:ext cx="304800" cy="301625"/>
          </a:xfrm>
          <a:prstGeom prst="rect">
            <a:avLst/>
          </a:prstGeom>
          <a:solidFill>
            <a:schemeClr val="accent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 algn="r">
              <a:defRPr baseline="0">
                <a:solidFill>
                  <a:schemeClr val="accent1">
                    <a:lumMod val="75000"/>
                  </a:schemeClr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>
            <a:lvl1pPr algn="r">
              <a:buFont typeface="Arial" pitchFamily="34" charset="0"/>
              <a:buNone/>
              <a:defRPr>
                <a:solidFill>
                  <a:schemeClr val="tx1"/>
                </a:solidFill>
              </a:defRPr>
            </a:lvl1pPr>
            <a:lvl2pPr algn="r">
              <a:buFont typeface="Arial" pitchFamily="34" charset="0"/>
              <a:buNone/>
              <a:defRPr>
                <a:solidFill>
                  <a:schemeClr val="tx1"/>
                </a:solidFill>
              </a:defRPr>
            </a:lvl2pPr>
            <a:lvl3pPr algn="r">
              <a:buFont typeface="Arial" pitchFamily="34" charset="0"/>
              <a:buNone/>
              <a:defRPr>
                <a:solidFill>
                  <a:schemeClr val="tx1"/>
                </a:solidFill>
              </a:defRPr>
            </a:lvl3pPr>
            <a:lvl4pPr algn="r">
              <a:buFont typeface="Arial" pitchFamily="34" charset="0"/>
              <a:buNone/>
              <a:defRPr>
                <a:solidFill>
                  <a:schemeClr val="tx1"/>
                </a:solidFill>
              </a:defRPr>
            </a:lvl4pPr>
            <a:lvl5pPr algn="r">
              <a:buFont typeface="Arial" pitchFamily="34" charset="0"/>
              <a:buNone/>
              <a:defRPr>
                <a:solidFill>
                  <a:schemeClr val="tx1"/>
                </a:solidFill>
              </a:defRPr>
            </a:lvl5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ar-EG" dirty="0" smtClean="0"/>
          </a:p>
        </p:txBody>
      </p:sp>
      <p:sp>
        <p:nvSpPr>
          <p:cNvPr id="8" name="Rectangle 7"/>
          <p:cNvSpPr/>
          <p:nvPr userDrawn="1"/>
        </p:nvSpPr>
        <p:spPr>
          <a:xfrm>
            <a:off x="4876800" y="6367462"/>
            <a:ext cx="681597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l" rtl="0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600" dirty="0" smtClean="0">
                <a:solidFill>
                  <a:schemeClr val="bg1"/>
                </a:solidFill>
                <a:latin typeface="+mn-lt"/>
                <a:cs typeface="+mn-cs"/>
              </a:rPr>
              <a:t>[        ]</a:t>
            </a:r>
            <a:endParaRPr lang="en-US" sz="1600" dirty="0">
              <a:solidFill>
                <a:schemeClr val="bg1"/>
              </a:solidFill>
              <a:latin typeface="+mn-lt"/>
              <a:cs typeface="+mn-cs"/>
            </a:endParaRPr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82506" y="4406901"/>
            <a:ext cx="84201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dirty="0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82506" y="2906713"/>
            <a:ext cx="84201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Rectangle 4"/>
          <p:cNvSpPr/>
          <p:nvPr userDrawn="1"/>
        </p:nvSpPr>
        <p:spPr>
          <a:xfrm>
            <a:off x="4876800" y="6367462"/>
            <a:ext cx="681597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l" rtl="0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600" dirty="0" smtClean="0">
                <a:solidFill>
                  <a:schemeClr val="bg1"/>
                </a:solidFill>
                <a:latin typeface="+mn-lt"/>
                <a:cs typeface="+mn-cs"/>
              </a:rPr>
              <a:t>[        ]</a:t>
            </a:r>
            <a:endParaRPr lang="en-US" sz="1600" dirty="0">
              <a:solidFill>
                <a:schemeClr val="bg1"/>
              </a:solidFill>
              <a:latin typeface="+mn-lt"/>
              <a:cs typeface="+mn-cs"/>
            </a:endParaRPr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9"/>
          <p:cNvSpPr/>
          <p:nvPr/>
        </p:nvSpPr>
        <p:spPr>
          <a:xfrm>
            <a:off x="9424988" y="280988"/>
            <a:ext cx="304800" cy="1090612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cxnSp>
        <p:nvCxnSpPr>
          <p:cNvPr id="6" name="Straight Connector 11"/>
          <p:cNvCxnSpPr/>
          <p:nvPr/>
        </p:nvCxnSpPr>
        <p:spPr>
          <a:xfrm>
            <a:off x="415925" y="1365250"/>
            <a:ext cx="9296400" cy="635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7" name="Rectangle 12"/>
          <p:cNvSpPr/>
          <p:nvPr/>
        </p:nvSpPr>
        <p:spPr>
          <a:xfrm>
            <a:off x="9424988" y="0"/>
            <a:ext cx="304800" cy="301625"/>
          </a:xfrm>
          <a:prstGeom prst="rect">
            <a:avLst/>
          </a:prstGeom>
          <a:solidFill>
            <a:schemeClr val="accent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 algn="r">
              <a:defRPr>
                <a:solidFill>
                  <a:schemeClr val="accent1">
                    <a:lumMod val="75000"/>
                  </a:schemeClr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11" name="Content Placeholder 2"/>
          <p:cNvSpPr>
            <a:spLocks noGrp="1"/>
          </p:cNvSpPr>
          <p:nvPr>
            <p:ph sz="half" idx="13"/>
          </p:nvPr>
        </p:nvSpPr>
        <p:spPr>
          <a:xfrm>
            <a:off x="5025242" y="1600201"/>
            <a:ext cx="4389120" cy="4525963"/>
          </a:xfrm>
        </p:spPr>
        <p:txBody>
          <a:bodyPr/>
          <a:lstStyle>
            <a:lvl1pPr marL="171450" marR="0" indent="-285750" algn="r" defTabSz="914400" rtl="1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None/>
              <a:tabLst/>
              <a:defRPr sz="2800"/>
            </a:lvl1pPr>
            <a:lvl2pPr marL="742950" marR="0" indent="-285750" algn="r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None/>
              <a:tabLst/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12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1"/>
            <a:ext cx="4389120" cy="4525963"/>
          </a:xfrm>
        </p:spPr>
        <p:txBody>
          <a:bodyPr/>
          <a:lstStyle>
            <a:lvl1pPr marL="171450" marR="0" indent="-285750" algn="r" defTabSz="914400" rtl="1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None/>
              <a:tabLst/>
              <a:defRPr sz="2800"/>
            </a:lvl1pPr>
            <a:lvl2pPr marL="742950" marR="0" indent="-285750" algn="r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None/>
              <a:tabLst/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9" name="Rectangle 8"/>
          <p:cNvSpPr/>
          <p:nvPr userDrawn="1"/>
        </p:nvSpPr>
        <p:spPr>
          <a:xfrm>
            <a:off x="4876800" y="6367462"/>
            <a:ext cx="681597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l" rtl="0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600" dirty="0" smtClean="0">
                <a:solidFill>
                  <a:schemeClr val="bg1"/>
                </a:solidFill>
                <a:latin typeface="+mn-lt"/>
                <a:cs typeface="+mn-cs"/>
              </a:rPr>
              <a:t>[        ]</a:t>
            </a:r>
            <a:endParaRPr lang="en-US" sz="1600" dirty="0">
              <a:solidFill>
                <a:schemeClr val="bg1"/>
              </a:solidFill>
              <a:latin typeface="+mn-lt"/>
              <a:cs typeface="+mn-cs"/>
            </a:endParaRPr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95300" y="274638"/>
            <a:ext cx="89154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95300" y="1535113"/>
            <a:ext cx="4376870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95300" y="2174875"/>
            <a:ext cx="4376870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5032111" y="1535113"/>
            <a:ext cx="4378590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5032111" y="2174875"/>
            <a:ext cx="4378590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8" name="Rectangle 7"/>
          <p:cNvSpPr/>
          <p:nvPr userDrawn="1"/>
        </p:nvSpPr>
        <p:spPr>
          <a:xfrm>
            <a:off x="4876800" y="6367462"/>
            <a:ext cx="681597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l" rtl="0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600" dirty="0" smtClean="0">
                <a:solidFill>
                  <a:schemeClr val="bg1"/>
                </a:solidFill>
                <a:latin typeface="+mn-lt"/>
                <a:cs typeface="+mn-cs"/>
              </a:rPr>
              <a:t>[        ]</a:t>
            </a:r>
            <a:endParaRPr lang="en-US" sz="1600" dirty="0">
              <a:solidFill>
                <a:schemeClr val="bg1"/>
              </a:solidFill>
              <a:latin typeface="+mn-lt"/>
              <a:cs typeface="+mn-cs"/>
            </a:endParaRPr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4" name="Rectangle 3"/>
          <p:cNvSpPr/>
          <p:nvPr userDrawn="1"/>
        </p:nvSpPr>
        <p:spPr>
          <a:xfrm>
            <a:off x="4876800" y="6367462"/>
            <a:ext cx="681597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l" rtl="0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600" dirty="0" smtClean="0">
                <a:solidFill>
                  <a:schemeClr val="bg1"/>
                </a:solidFill>
                <a:latin typeface="+mn-lt"/>
                <a:cs typeface="+mn-cs"/>
              </a:rPr>
              <a:t>[        ]</a:t>
            </a:r>
            <a:endParaRPr lang="en-US" sz="1600" dirty="0">
              <a:solidFill>
                <a:schemeClr val="bg1"/>
              </a:solidFill>
              <a:latin typeface="+mn-lt"/>
              <a:cs typeface="+mn-cs"/>
            </a:endParaRPr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2"/>
          <p:cNvSpPr/>
          <p:nvPr userDrawn="1"/>
        </p:nvSpPr>
        <p:spPr>
          <a:xfrm>
            <a:off x="4876800" y="6367462"/>
            <a:ext cx="681597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l" rtl="0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600" dirty="0" smtClean="0">
                <a:solidFill>
                  <a:schemeClr val="bg1"/>
                </a:solidFill>
                <a:latin typeface="+mn-lt"/>
                <a:cs typeface="+mn-cs"/>
              </a:rPr>
              <a:t>[        ]</a:t>
            </a:r>
            <a:endParaRPr lang="en-US" sz="1600" dirty="0">
              <a:solidFill>
                <a:schemeClr val="bg1"/>
              </a:solidFill>
              <a:latin typeface="+mn-lt"/>
              <a:cs typeface="+mn-cs"/>
            </a:endParaRPr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95300" y="273050"/>
            <a:ext cx="3259006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872971" y="273051"/>
            <a:ext cx="5537729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95300" y="1435101"/>
            <a:ext cx="3259006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Slide Number Placeholder 5"/>
          <p:cNvSpPr>
            <a:spLocks noGrp="1"/>
          </p:cNvSpPr>
          <p:nvPr>
            <p:ph type="sldNum" sz="quarter" idx="10"/>
          </p:nvPr>
        </p:nvSpPr>
        <p:spPr>
          <a:xfrm>
            <a:off x="2105025" y="6376988"/>
            <a:ext cx="571500" cy="365125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1CD0D710-FEE9-4DD8-AEED-EBF044EACABA}" type="slidenum">
              <a:rPr lang="ar-SA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941645" y="4800600"/>
            <a:ext cx="59436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941645" y="612775"/>
            <a:ext cx="5943600" cy="4114800"/>
          </a:xfrm>
        </p:spPr>
        <p:txBody>
          <a:bodyPr rtlCol="0">
            <a:normAutofit/>
          </a:bodyPr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en-US" noProof="0" smtClean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941645" y="5367338"/>
            <a:ext cx="59436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Slide Number Placeholder 5"/>
          <p:cNvSpPr>
            <a:spLocks noGrp="1"/>
          </p:cNvSpPr>
          <p:nvPr>
            <p:ph type="sldNum" sz="quarter" idx="10"/>
          </p:nvPr>
        </p:nvSpPr>
        <p:spPr>
          <a:xfrm>
            <a:off x="2105025" y="6376988"/>
            <a:ext cx="571500" cy="365125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3CD681FE-95EB-43BB-90BC-9DFA564FD6CC}" type="slidenum">
              <a:rPr lang="ar-SA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Slide Number Placeholder 5"/>
          <p:cNvSpPr>
            <a:spLocks noGrp="1"/>
          </p:cNvSpPr>
          <p:nvPr>
            <p:ph type="sldNum" sz="quarter" idx="10"/>
          </p:nvPr>
        </p:nvSpPr>
        <p:spPr>
          <a:xfrm>
            <a:off x="2105025" y="6376988"/>
            <a:ext cx="571500" cy="365125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94E2D931-4EC8-4CD2-97D6-9D3F541B751A}" type="slidenum">
              <a:rPr lang="ar-SA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7780337" y="274639"/>
            <a:ext cx="2414588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536575" y="274639"/>
            <a:ext cx="7078663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Slide Number Placeholder 5"/>
          <p:cNvSpPr>
            <a:spLocks noGrp="1"/>
          </p:cNvSpPr>
          <p:nvPr>
            <p:ph type="sldNum" sz="quarter" idx="10"/>
          </p:nvPr>
        </p:nvSpPr>
        <p:spPr>
          <a:xfrm>
            <a:off x="2105025" y="6376988"/>
            <a:ext cx="571500" cy="365125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9FE1D026-1D84-4E55-B04D-2B54F501D563}" type="slidenum">
              <a:rPr lang="ar-SA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jpe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image" Target="../media/image2.png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9" name="Title Placeholder 1"/>
          <p:cNvSpPr>
            <a:spLocks noGrp="1"/>
          </p:cNvSpPr>
          <p:nvPr>
            <p:ph type="title"/>
          </p:nvPr>
        </p:nvSpPr>
        <p:spPr bwMode="auto">
          <a:xfrm>
            <a:off x="495300" y="274638"/>
            <a:ext cx="8915400" cy="1143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ar-EG" smtClean="0"/>
              <a:t>العنوان الرئيسي</a:t>
            </a:r>
            <a:endParaRPr lang="en-US" smtClean="0"/>
          </a:p>
        </p:txBody>
      </p:sp>
      <p:sp>
        <p:nvSpPr>
          <p:cNvPr id="1030" name="Text Placeholder 2"/>
          <p:cNvSpPr>
            <a:spLocks noGrp="1"/>
          </p:cNvSpPr>
          <p:nvPr>
            <p:ph type="body" idx="1"/>
          </p:nvPr>
        </p:nvSpPr>
        <p:spPr bwMode="auto">
          <a:xfrm>
            <a:off x="495300" y="1600200"/>
            <a:ext cx="8915400" cy="45259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ar-EG" smtClean="0"/>
              <a:t>المحتوى المستوى الأول</a:t>
            </a:r>
            <a:endParaRPr lang="en-US" smtClean="0"/>
          </a:p>
          <a:p>
            <a:pPr lvl="1"/>
            <a:r>
              <a:rPr lang="ar-EG" smtClean="0"/>
              <a:t>المحتوى المستوى الثاني</a:t>
            </a:r>
            <a:endParaRPr lang="en-US" smtClean="0"/>
          </a:p>
          <a:p>
            <a:pPr lvl="2"/>
            <a:r>
              <a:rPr lang="ar-EG" smtClean="0"/>
              <a:t>المحتوى المستوى الثالث</a:t>
            </a:r>
            <a:endParaRPr lang="en-US" smtClean="0"/>
          </a:p>
          <a:p>
            <a:pPr lvl="3"/>
            <a:r>
              <a:rPr lang="ar-EG" smtClean="0"/>
              <a:t>المحتوى المستوى الرابع</a:t>
            </a:r>
            <a:endParaRPr lang="en-US" smtClean="0"/>
          </a:p>
          <a:p>
            <a:pPr lvl="4"/>
            <a:r>
              <a:rPr lang="ar-EG" smtClean="0"/>
              <a:t>المحتوى المستوى الخامس</a:t>
            </a:r>
            <a:endParaRPr lang="en-US" smtClean="0"/>
          </a:p>
        </p:txBody>
      </p:sp>
      <p:sp>
        <p:nvSpPr>
          <p:cNvPr id="10" name="Rectangle 9"/>
          <p:cNvSpPr/>
          <p:nvPr userDrawn="1"/>
        </p:nvSpPr>
        <p:spPr>
          <a:xfrm>
            <a:off x="0" y="6324600"/>
            <a:ext cx="9906000" cy="533400"/>
          </a:xfrm>
          <a:prstGeom prst="rect">
            <a:avLst/>
          </a:prstGeom>
          <a:solidFill>
            <a:schemeClr val="accent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03143" tIns="51572" rIns="103143" bIns="51572" anchor="ctr"/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grpSp>
        <p:nvGrpSpPr>
          <p:cNvPr id="12" name="Group 7"/>
          <p:cNvGrpSpPr>
            <a:grpSpLocks/>
          </p:cNvGrpSpPr>
          <p:nvPr userDrawn="1"/>
        </p:nvGrpSpPr>
        <p:grpSpPr bwMode="auto">
          <a:xfrm>
            <a:off x="8610600" y="5791200"/>
            <a:ext cx="941388" cy="914400"/>
            <a:chOff x="5210750" y="1066800"/>
            <a:chExt cx="2976900" cy="3130677"/>
          </a:xfrm>
        </p:grpSpPr>
        <p:sp>
          <p:nvSpPr>
            <p:cNvPr id="13" name="Oval 12"/>
            <p:cNvSpPr/>
            <p:nvPr/>
          </p:nvSpPr>
          <p:spPr>
            <a:xfrm>
              <a:off x="5321191" y="1142893"/>
              <a:ext cx="2766057" cy="2973058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rtl="0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/>
            </a:p>
          </p:txBody>
        </p:sp>
        <p:pic>
          <p:nvPicPr>
            <p:cNvPr id="14" name="Picture 2" descr="http://kfu.files.googlepages.com/newKFUlogo.jpg"/>
            <p:cNvPicPr>
              <a:picLocks noChangeAspect="1" noChangeArrowheads="1"/>
            </p:cNvPicPr>
            <p:nvPr/>
          </p:nvPicPr>
          <p:blipFill>
            <a:blip r:embed="rId13" cstate="print">
              <a:clrChange>
                <a:clrFrom>
                  <a:srgbClr val="FFFFFF"/>
                </a:clrFrom>
                <a:clrTo>
                  <a:srgbClr val="FFFFFF">
                    <a:alpha val="0"/>
                  </a:srgbClr>
                </a:clrTo>
              </a:clrChange>
            </a:blip>
            <a:srcRect/>
            <a:stretch>
              <a:fillRect/>
            </a:stretch>
          </p:blipFill>
          <p:spPr bwMode="auto">
            <a:xfrm>
              <a:off x="5210750" y="1066800"/>
              <a:ext cx="2976900" cy="3130677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</p:grpSp>
      <p:sp>
        <p:nvSpPr>
          <p:cNvPr id="15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4914900" y="6376988"/>
            <a:ext cx="571500" cy="365125"/>
          </a:xfrm>
          <a:prstGeom prst="rect">
            <a:avLst/>
          </a:prstGeom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rtl="0">
              <a:defRPr sz="1200">
                <a:solidFill>
                  <a:schemeClr val="bg1"/>
                </a:solidFill>
                <a:latin typeface="Calibri" pitchFamily="34" charset="0"/>
                <a:cs typeface="Arial" charset="0"/>
              </a:defRPr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16" name="Rectangle 15"/>
          <p:cNvSpPr/>
          <p:nvPr userDrawn="1"/>
        </p:nvSpPr>
        <p:spPr>
          <a:xfrm>
            <a:off x="6781800" y="6519446"/>
            <a:ext cx="1928926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l" rtl="0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600" dirty="0" smtClean="0">
                <a:solidFill>
                  <a:schemeClr val="bg1"/>
                </a:solidFill>
                <a:latin typeface="+mn-lt"/>
                <a:cs typeface="+mn-cs"/>
              </a:rPr>
              <a:t>King Faisal University</a:t>
            </a:r>
            <a:endParaRPr lang="en-US" sz="1600" dirty="0">
              <a:solidFill>
                <a:schemeClr val="bg1"/>
              </a:solidFill>
              <a:latin typeface="+mn-lt"/>
              <a:cs typeface="+mn-cs"/>
            </a:endParaRPr>
          </a:p>
        </p:txBody>
      </p:sp>
      <p:sp>
        <p:nvSpPr>
          <p:cNvPr id="17" name="Rectangle 16"/>
          <p:cNvSpPr/>
          <p:nvPr userDrawn="1"/>
        </p:nvSpPr>
        <p:spPr>
          <a:xfrm>
            <a:off x="7050442" y="6290846"/>
            <a:ext cx="1407758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l" rtl="0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ar-SA" sz="1600" b="1" dirty="0" smtClean="0">
                <a:solidFill>
                  <a:schemeClr val="bg1"/>
                </a:solidFill>
                <a:latin typeface="+mn-lt"/>
                <a:cs typeface="+mn-cs"/>
              </a:rPr>
              <a:t>جامعة الملك فيصل</a:t>
            </a:r>
            <a:endParaRPr lang="en-US" sz="1600" b="1" dirty="0">
              <a:solidFill>
                <a:schemeClr val="bg1"/>
              </a:solidFill>
              <a:latin typeface="+mn-lt"/>
              <a:cs typeface="+mn-cs"/>
            </a:endParaRPr>
          </a:p>
        </p:txBody>
      </p:sp>
      <p:pic>
        <p:nvPicPr>
          <p:cNvPr id="18" name="Picture 17" descr="logo EDE.png"/>
          <p:cNvPicPr>
            <a:picLocks noChangeAspect="1"/>
          </p:cNvPicPr>
          <p:nvPr userDrawn="1"/>
        </p:nvPicPr>
        <p:blipFill>
          <a:blip r:embed="rId14" cstate="print"/>
          <a:stretch>
            <a:fillRect/>
          </a:stretch>
        </p:blipFill>
        <p:spPr>
          <a:xfrm>
            <a:off x="304800" y="5791200"/>
            <a:ext cx="838200" cy="938645"/>
          </a:xfrm>
          <a:prstGeom prst="rect">
            <a:avLst/>
          </a:prstGeom>
        </p:spPr>
      </p:pic>
      <p:sp>
        <p:nvSpPr>
          <p:cNvPr id="19" name="Rectangle 18"/>
          <p:cNvSpPr/>
          <p:nvPr userDrawn="1"/>
        </p:nvSpPr>
        <p:spPr>
          <a:xfrm>
            <a:off x="914400" y="6581001"/>
            <a:ext cx="3116046" cy="276999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l" rtl="0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200" dirty="0" smtClean="0">
                <a:solidFill>
                  <a:schemeClr val="bg1"/>
                </a:solidFill>
                <a:latin typeface="+mn-lt"/>
                <a:cs typeface="+mn-cs"/>
              </a:rPr>
              <a:t>Deanship of E-Learning and Distance Education</a:t>
            </a:r>
            <a:endParaRPr lang="en-US" sz="1200" dirty="0">
              <a:solidFill>
                <a:schemeClr val="bg1"/>
              </a:solidFill>
              <a:latin typeface="+mn-lt"/>
              <a:cs typeface="+mn-cs"/>
            </a:endParaRPr>
          </a:p>
        </p:txBody>
      </p:sp>
      <p:sp>
        <p:nvSpPr>
          <p:cNvPr id="20" name="Rectangle 19"/>
          <p:cNvSpPr/>
          <p:nvPr userDrawn="1"/>
        </p:nvSpPr>
        <p:spPr>
          <a:xfrm>
            <a:off x="1183042" y="6290846"/>
            <a:ext cx="2747868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l" rtl="0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ar-SA" sz="1600" b="1" dirty="0" smtClean="0">
                <a:solidFill>
                  <a:schemeClr val="bg1"/>
                </a:solidFill>
                <a:latin typeface="+mn-lt"/>
                <a:cs typeface="+mn-cs"/>
              </a:rPr>
              <a:t>عمادة التعليم</a:t>
            </a:r>
            <a:r>
              <a:rPr lang="ar-SA" sz="1600" b="1" baseline="0" dirty="0" smtClean="0">
                <a:solidFill>
                  <a:schemeClr val="bg1"/>
                </a:solidFill>
                <a:latin typeface="+mn-lt"/>
                <a:cs typeface="+mn-cs"/>
              </a:rPr>
              <a:t> الإكتروني والتعلم عن بعد</a:t>
            </a:r>
            <a:endParaRPr lang="en-US" sz="1600" b="1" dirty="0">
              <a:solidFill>
                <a:schemeClr val="bg1"/>
              </a:solidFill>
              <a:latin typeface="+mn-lt"/>
              <a:cs typeface="+mn-cs"/>
            </a:endParaRP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772" r:id="rId1"/>
    <p:sldLayoutId id="2147483773" r:id="rId2"/>
    <p:sldLayoutId id="2147483764" r:id="rId3"/>
    <p:sldLayoutId id="2147483774" r:id="rId4"/>
    <p:sldLayoutId id="2147483765" r:id="rId5"/>
    <p:sldLayoutId id="2147483766" r:id="rId6"/>
    <p:sldLayoutId id="2147483767" r:id="rId7"/>
    <p:sldLayoutId id="2147483768" r:id="rId8"/>
    <p:sldLayoutId id="2147483769" r:id="rId9"/>
    <p:sldLayoutId id="2147483770" r:id="rId10"/>
    <p:sldLayoutId id="2147483771" r:id="rId11"/>
  </p:sldLayoutIdLst>
  <p:hf hdr="0" ftr="0" dt="0"/>
  <p:txStyles>
    <p:titleStyle>
      <a:lvl1pPr algn="r" rtl="0" eaLnBrk="0" fontAlgn="base" hangingPunct="0">
        <a:spcBef>
          <a:spcPct val="0"/>
        </a:spcBef>
        <a:spcAft>
          <a:spcPct val="0"/>
        </a:spcAft>
        <a:defRPr sz="4400" kern="1200">
          <a:solidFill>
            <a:srgbClr val="376092"/>
          </a:solidFill>
          <a:latin typeface="+mj-lt"/>
          <a:ea typeface="+mj-ea"/>
          <a:cs typeface="Arial" charset="0"/>
        </a:defRPr>
      </a:lvl1pPr>
      <a:lvl2pPr algn="r" rtl="0" eaLnBrk="0" fontAlgn="base" hangingPunct="0">
        <a:spcBef>
          <a:spcPct val="0"/>
        </a:spcBef>
        <a:spcAft>
          <a:spcPct val="0"/>
        </a:spcAft>
        <a:defRPr sz="4400">
          <a:solidFill>
            <a:srgbClr val="376092"/>
          </a:solidFill>
          <a:latin typeface="Calibri" pitchFamily="34" charset="0"/>
          <a:cs typeface="Arial" charset="0"/>
        </a:defRPr>
      </a:lvl2pPr>
      <a:lvl3pPr algn="r" rtl="0" eaLnBrk="0" fontAlgn="base" hangingPunct="0">
        <a:spcBef>
          <a:spcPct val="0"/>
        </a:spcBef>
        <a:spcAft>
          <a:spcPct val="0"/>
        </a:spcAft>
        <a:defRPr sz="4400">
          <a:solidFill>
            <a:srgbClr val="376092"/>
          </a:solidFill>
          <a:latin typeface="Calibri" pitchFamily="34" charset="0"/>
          <a:cs typeface="Arial" charset="0"/>
        </a:defRPr>
      </a:lvl3pPr>
      <a:lvl4pPr algn="r" rtl="0" eaLnBrk="0" fontAlgn="base" hangingPunct="0">
        <a:spcBef>
          <a:spcPct val="0"/>
        </a:spcBef>
        <a:spcAft>
          <a:spcPct val="0"/>
        </a:spcAft>
        <a:defRPr sz="4400">
          <a:solidFill>
            <a:srgbClr val="376092"/>
          </a:solidFill>
          <a:latin typeface="Calibri" pitchFamily="34" charset="0"/>
          <a:cs typeface="Arial" charset="0"/>
        </a:defRPr>
      </a:lvl4pPr>
      <a:lvl5pPr algn="r" rtl="0" eaLnBrk="0" fontAlgn="base" hangingPunct="0">
        <a:spcBef>
          <a:spcPct val="0"/>
        </a:spcBef>
        <a:spcAft>
          <a:spcPct val="0"/>
        </a:spcAft>
        <a:defRPr sz="4400">
          <a:solidFill>
            <a:srgbClr val="376092"/>
          </a:solidFill>
          <a:latin typeface="Calibri" pitchFamily="34" charset="0"/>
          <a:cs typeface="Arial" charset="0"/>
        </a:defRPr>
      </a:lvl5pPr>
      <a:lvl6pPr marL="457200" algn="r" rtl="0" fontAlgn="base">
        <a:spcBef>
          <a:spcPct val="0"/>
        </a:spcBef>
        <a:spcAft>
          <a:spcPct val="0"/>
        </a:spcAft>
        <a:defRPr sz="4400">
          <a:solidFill>
            <a:srgbClr val="376092"/>
          </a:solidFill>
          <a:latin typeface="Calibri" pitchFamily="34" charset="0"/>
          <a:cs typeface="Arial" charset="0"/>
        </a:defRPr>
      </a:lvl6pPr>
      <a:lvl7pPr marL="914400" algn="r" rtl="0" fontAlgn="base">
        <a:spcBef>
          <a:spcPct val="0"/>
        </a:spcBef>
        <a:spcAft>
          <a:spcPct val="0"/>
        </a:spcAft>
        <a:defRPr sz="4400">
          <a:solidFill>
            <a:srgbClr val="376092"/>
          </a:solidFill>
          <a:latin typeface="Calibri" pitchFamily="34" charset="0"/>
          <a:cs typeface="Arial" charset="0"/>
        </a:defRPr>
      </a:lvl7pPr>
      <a:lvl8pPr marL="1371600" algn="r" rtl="0" fontAlgn="base">
        <a:spcBef>
          <a:spcPct val="0"/>
        </a:spcBef>
        <a:spcAft>
          <a:spcPct val="0"/>
        </a:spcAft>
        <a:defRPr sz="4400">
          <a:solidFill>
            <a:srgbClr val="376092"/>
          </a:solidFill>
          <a:latin typeface="Calibri" pitchFamily="34" charset="0"/>
          <a:cs typeface="Arial" charset="0"/>
        </a:defRPr>
      </a:lvl8pPr>
      <a:lvl9pPr marL="1828800" algn="r" rtl="0" fontAlgn="base">
        <a:spcBef>
          <a:spcPct val="0"/>
        </a:spcBef>
        <a:spcAft>
          <a:spcPct val="0"/>
        </a:spcAft>
        <a:defRPr sz="4400">
          <a:solidFill>
            <a:srgbClr val="376092"/>
          </a:solidFill>
          <a:latin typeface="Calibri" pitchFamily="34" charset="0"/>
          <a:cs typeface="Arial" charset="0"/>
        </a:defRPr>
      </a:lvl9pPr>
    </p:titleStyle>
    <p:bodyStyle>
      <a:lvl1pPr marL="342900" indent="-342900" algn="r" rtl="0" eaLnBrk="0" fontAlgn="base" hangingPunct="0">
        <a:spcBef>
          <a:spcPct val="20000"/>
        </a:spcBef>
        <a:spcAft>
          <a:spcPct val="0"/>
        </a:spcAft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Arial" charset="0"/>
        </a:defRPr>
      </a:lvl1pPr>
      <a:lvl2pPr marL="742950" indent="-285750" algn="r" rtl="0" eaLnBrk="0" fontAlgn="base" hangingPunct="0">
        <a:spcBef>
          <a:spcPct val="20000"/>
        </a:spcBef>
        <a:spcAft>
          <a:spcPct val="0"/>
        </a:spcAft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Arial" charset="0"/>
        </a:defRPr>
      </a:lvl2pPr>
      <a:lvl3pPr marL="1143000" indent="-228600" algn="r" rtl="0" eaLnBrk="0" fontAlgn="base" hangingPunct="0">
        <a:spcBef>
          <a:spcPct val="20000"/>
        </a:spcBef>
        <a:spcAft>
          <a:spcPct val="0"/>
        </a:spcAft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Arial" charset="0"/>
        </a:defRPr>
      </a:lvl3pPr>
      <a:lvl4pPr marL="1600200" indent="-228600" algn="r" rtl="0" eaLnBrk="0" fontAlgn="base" hangingPunct="0">
        <a:spcBef>
          <a:spcPct val="20000"/>
        </a:spcBef>
        <a:spcAft>
          <a:spcPct val="0"/>
        </a:spcAft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Arial" charset="0"/>
        </a:defRPr>
      </a:lvl4pPr>
      <a:lvl5pPr marL="2057400" indent="-228600" algn="r" rtl="0" eaLnBrk="0" fontAlgn="base" hangingPunct="0">
        <a:spcBef>
          <a:spcPct val="20000"/>
        </a:spcBef>
        <a:spcAft>
          <a:spcPct val="0"/>
        </a:spcAft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Arial" charset="0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2" name="Title 1"/>
          <p:cNvSpPr>
            <a:spLocks noGrp="1"/>
          </p:cNvSpPr>
          <p:nvPr>
            <p:ph type="ctrTitle"/>
          </p:nvPr>
        </p:nvSpPr>
        <p:spPr>
          <a:xfrm>
            <a:off x="742950" y="2130425"/>
            <a:ext cx="8420100" cy="1470025"/>
          </a:xfrm>
        </p:spPr>
        <p:txBody>
          <a:bodyPr/>
          <a:lstStyle/>
          <a:p>
            <a:pPr eaLnBrk="1" hangingPunct="1"/>
            <a:endParaRPr lang="ar-SA" dirty="0" smtClean="0">
              <a:solidFill>
                <a:srgbClr val="376092"/>
              </a:solidFill>
              <a:cs typeface="Arial" pitchFamily="34" charset="0"/>
            </a:endParaRP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 rtlCol="0">
            <a:normAutofit/>
          </a:bodyPr>
          <a:lstStyle/>
          <a:p>
            <a:pPr eaLnBrk="1" fontAlgn="auto" hangingPunct="1">
              <a:spcAft>
                <a:spcPts val="0"/>
              </a:spcAft>
              <a:defRPr/>
            </a:pPr>
            <a:endParaRPr lang="en-US" dirty="0" smtClean="0">
              <a:cs typeface="+mn-cs"/>
            </a:endParaRPr>
          </a:p>
        </p:txBody>
      </p:sp>
      <p:sp>
        <p:nvSpPr>
          <p:cNvPr id="5124" name="Slide Number Placeholder 3"/>
          <p:cNvSpPr>
            <a:spLocks noGrp="1"/>
          </p:cNvSpPr>
          <p:nvPr>
            <p:ph type="sldNum" sz="quarter" idx="10"/>
          </p:nvPr>
        </p:nvSpPr>
        <p:spPr bwMode="auto">
          <a:noFill/>
          <a:ln>
            <a:miter lim="800000"/>
            <a:headEnd/>
            <a:tailEnd/>
          </a:ln>
        </p:spPr>
        <p:txBody>
          <a:bodyPr/>
          <a:lstStyle/>
          <a:p>
            <a:fld id="{10032AED-950E-4013-8E81-DE89BE95EEEF}" type="slidenum">
              <a:rPr lang="ar-SA" smtClean="0">
                <a:cs typeface="Arial" pitchFamily="34" charset="0"/>
              </a:rPr>
              <a:pPr/>
              <a:t>1</a:t>
            </a:fld>
            <a:endParaRPr lang="en-US" dirty="0" smtClean="0">
              <a:cs typeface="Arial" pitchFamily="34" charset="0"/>
            </a:endParaRPr>
          </a:p>
        </p:txBody>
      </p:sp>
      <p:sp>
        <p:nvSpPr>
          <p:cNvPr id="5" name="Rectangle 4"/>
          <p:cNvSpPr/>
          <p:nvPr/>
        </p:nvSpPr>
        <p:spPr>
          <a:xfrm>
            <a:off x="0" y="0"/>
            <a:ext cx="9906000" cy="68580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03143" tIns="51572" rIns="103143" bIns="51572" anchor="ctr"/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/>
          </a:p>
        </p:txBody>
      </p:sp>
      <p:sp>
        <p:nvSpPr>
          <p:cNvPr id="6" name="Rectangle 5"/>
          <p:cNvSpPr/>
          <p:nvPr/>
        </p:nvSpPr>
        <p:spPr>
          <a:xfrm>
            <a:off x="0" y="0"/>
            <a:ext cx="9906000" cy="3429000"/>
          </a:xfrm>
          <a:prstGeom prst="rect">
            <a:avLst/>
          </a:prstGeom>
          <a:solidFill>
            <a:srgbClr val="AD9968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03143" tIns="51572" rIns="103143" bIns="51572" anchor="ctr"/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/>
          </a:p>
        </p:txBody>
      </p:sp>
      <p:sp>
        <p:nvSpPr>
          <p:cNvPr id="5127" name="Subtitle 2"/>
          <p:cNvSpPr txBox="1">
            <a:spLocks/>
          </p:cNvSpPr>
          <p:nvPr/>
        </p:nvSpPr>
        <p:spPr bwMode="auto">
          <a:xfrm>
            <a:off x="5822950" y="4648200"/>
            <a:ext cx="4083050" cy="1066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pPr algn="ctr" rtl="0">
              <a:spcBef>
                <a:spcPct val="20000"/>
              </a:spcBef>
              <a:buFont typeface="Arial" pitchFamily="34" charset="0"/>
              <a:buNone/>
            </a:pPr>
            <a:r>
              <a:rPr lang="ar-SA" sz="2400" b="1" dirty="0" smtClean="0">
                <a:solidFill>
                  <a:schemeClr val="tx2">
                    <a:lumMod val="75000"/>
                  </a:schemeClr>
                </a:solidFill>
                <a:latin typeface="Calibri" pitchFamily="34" charset="0"/>
              </a:rPr>
              <a:t>جامعة الملك فيصل</a:t>
            </a:r>
          </a:p>
          <a:p>
            <a:pPr algn="ctr" rtl="0">
              <a:spcBef>
                <a:spcPct val="20000"/>
              </a:spcBef>
              <a:buFont typeface="Arial" pitchFamily="34" charset="0"/>
              <a:buNone/>
            </a:pPr>
            <a:r>
              <a:rPr lang="ar-SA" sz="2400" b="1" dirty="0" smtClean="0">
                <a:solidFill>
                  <a:schemeClr val="tx2">
                    <a:lumMod val="75000"/>
                  </a:schemeClr>
                </a:solidFill>
                <a:latin typeface="Calibri" pitchFamily="34" charset="0"/>
              </a:rPr>
              <a:t>عمادة التعلم الإلكتروني والتعليم عن بعد</a:t>
            </a:r>
            <a:endParaRPr lang="en-US" sz="2400" b="1" dirty="0">
              <a:solidFill>
                <a:schemeClr val="tx2">
                  <a:lumMod val="75000"/>
                </a:schemeClr>
              </a:solidFill>
              <a:latin typeface="Calibri" pitchFamily="34" charset="0"/>
            </a:endParaRPr>
          </a:p>
          <a:p>
            <a:pPr algn="ctr" rtl="0">
              <a:spcBef>
                <a:spcPct val="20000"/>
              </a:spcBef>
              <a:buFont typeface="Arial" pitchFamily="34" charset="0"/>
              <a:buNone/>
            </a:pPr>
            <a:r>
              <a:rPr lang="ar-SA" sz="2400" dirty="0" smtClean="0">
                <a:solidFill>
                  <a:schemeClr val="tx2">
                    <a:lumMod val="75000"/>
                  </a:schemeClr>
                </a:solidFill>
                <a:latin typeface="Calibri" pitchFamily="34" charset="0"/>
              </a:rPr>
              <a:t>	</a:t>
            </a:r>
            <a:endParaRPr lang="en-US" sz="2400" dirty="0">
              <a:solidFill>
                <a:schemeClr val="tx2">
                  <a:lumMod val="75000"/>
                </a:schemeClr>
              </a:solidFill>
              <a:latin typeface="Calibri" pitchFamily="34" charset="0"/>
            </a:endParaRPr>
          </a:p>
        </p:txBody>
      </p:sp>
      <p:grpSp>
        <p:nvGrpSpPr>
          <p:cNvPr id="2" name="Group 7"/>
          <p:cNvGrpSpPr>
            <a:grpSpLocks/>
          </p:cNvGrpSpPr>
          <p:nvPr/>
        </p:nvGrpSpPr>
        <p:grpSpPr bwMode="auto">
          <a:xfrm>
            <a:off x="6494463" y="1981200"/>
            <a:ext cx="2600325" cy="2524125"/>
            <a:chOff x="5210750" y="1066800"/>
            <a:chExt cx="2976900" cy="3130677"/>
          </a:xfrm>
        </p:grpSpPr>
        <p:sp>
          <p:nvSpPr>
            <p:cNvPr id="9" name="Oval 8"/>
            <p:cNvSpPr/>
            <p:nvPr/>
          </p:nvSpPr>
          <p:spPr>
            <a:xfrm>
              <a:off x="5321611" y="1143591"/>
              <a:ext cx="2767900" cy="2973159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rtl="0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dirty="0"/>
            </a:p>
          </p:txBody>
        </p:sp>
        <p:pic>
          <p:nvPicPr>
            <p:cNvPr id="5133" name="Picture 2" descr="http://kfu.files.googlepages.com/newKFUlogo.jpg"/>
            <p:cNvPicPr>
              <a:picLocks noChangeAspect="1" noChangeArrowheads="1"/>
            </p:cNvPicPr>
            <p:nvPr/>
          </p:nvPicPr>
          <p:blipFill>
            <a:blip r:embed="rId2" cstate="print">
              <a:clrChange>
                <a:clrFrom>
                  <a:srgbClr val="FFFFFF"/>
                </a:clrFrom>
                <a:clrTo>
                  <a:srgbClr val="FFFFFF">
                    <a:alpha val="0"/>
                  </a:srgbClr>
                </a:clrTo>
              </a:clrChange>
            </a:blip>
            <a:srcRect/>
            <a:stretch>
              <a:fillRect/>
            </a:stretch>
          </p:blipFill>
          <p:spPr bwMode="auto">
            <a:xfrm>
              <a:off x="5210750" y="1066800"/>
              <a:ext cx="2976900" cy="3130677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</p:grpSp>
      <p:sp>
        <p:nvSpPr>
          <p:cNvPr id="11" name="Freeform 10"/>
          <p:cNvSpPr/>
          <p:nvPr/>
        </p:nvSpPr>
        <p:spPr>
          <a:xfrm>
            <a:off x="0" y="2667000"/>
            <a:ext cx="6091238" cy="1447800"/>
          </a:xfrm>
          <a:custGeom>
            <a:avLst/>
            <a:gdLst>
              <a:gd name="connsiteX0" fmla="*/ 0 w 6814457"/>
              <a:gd name="connsiteY0" fmla="*/ 723900 h 1447800"/>
              <a:gd name="connsiteX1" fmla="*/ 212026 w 6814457"/>
              <a:gd name="connsiteY1" fmla="*/ 212025 h 1447800"/>
              <a:gd name="connsiteX2" fmla="*/ 723901 w 6814457"/>
              <a:gd name="connsiteY2" fmla="*/ 0 h 1447800"/>
              <a:gd name="connsiteX3" fmla="*/ 6090557 w 6814457"/>
              <a:gd name="connsiteY3" fmla="*/ 0 h 1447800"/>
              <a:gd name="connsiteX4" fmla="*/ 6602432 w 6814457"/>
              <a:gd name="connsiteY4" fmla="*/ 212026 h 1447800"/>
              <a:gd name="connsiteX5" fmla="*/ 6814457 w 6814457"/>
              <a:gd name="connsiteY5" fmla="*/ 723901 h 1447800"/>
              <a:gd name="connsiteX6" fmla="*/ 6814457 w 6814457"/>
              <a:gd name="connsiteY6" fmla="*/ 723900 h 1447800"/>
              <a:gd name="connsiteX7" fmla="*/ 6602431 w 6814457"/>
              <a:gd name="connsiteY7" fmla="*/ 1235775 h 1447800"/>
              <a:gd name="connsiteX8" fmla="*/ 6090556 w 6814457"/>
              <a:gd name="connsiteY8" fmla="*/ 1447800 h 1447800"/>
              <a:gd name="connsiteX9" fmla="*/ 723900 w 6814457"/>
              <a:gd name="connsiteY9" fmla="*/ 1447800 h 1447800"/>
              <a:gd name="connsiteX10" fmla="*/ 212025 w 6814457"/>
              <a:gd name="connsiteY10" fmla="*/ 1235774 h 1447800"/>
              <a:gd name="connsiteX11" fmla="*/ 0 w 6814457"/>
              <a:gd name="connsiteY11" fmla="*/ 723899 h 1447800"/>
              <a:gd name="connsiteX12" fmla="*/ 0 w 6814457"/>
              <a:gd name="connsiteY12" fmla="*/ 723900 h 1447800"/>
              <a:gd name="connsiteX0" fmla="*/ 291192 w 7105649"/>
              <a:gd name="connsiteY0" fmla="*/ 723900 h 1447800"/>
              <a:gd name="connsiteX1" fmla="*/ 1015093 w 7105649"/>
              <a:gd name="connsiteY1" fmla="*/ 0 h 1447800"/>
              <a:gd name="connsiteX2" fmla="*/ 6381749 w 7105649"/>
              <a:gd name="connsiteY2" fmla="*/ 0 h 1447800"/>
              <a:gd name="connsiteX3" fmla="*/ 6893624 w 7105649"/>
              <a:gd name="connsiteY3" fmla="*/ 212026 h 1447800"/>
              <a:gd name="connsiteX4" fmla="*/ 7105649 w 7105649"/>
              <a:gd name="connsiteY4" fmla="*/ 723901 h 1447800"/>
              <a:gd name="connsiteX5" fmla="*/ 7105649 w 7105649"/>
              <a:gd name="connsiteY5" fmla="*/ 723900 h 1447800"/>
              <a:gd name="connsiteX6" fmla="*/ 6893623 w 7105649"/>
              <a:gd name="connsiteY6" fmla="*/ 1235775 h 1447800"/>
              <a:gd name="connsiteX7" fmla="*/ 6381748 w 7105649"/>
              <a:gd name="connsiteY7" fmla="*/ 1447800 h 1447800"/>
              <a:gd name="connsiteX8" fmla="*/ 1015092 w 7105649"/>
              <a:gd name="connsiteY8" fmla="*/ 1447800 h 1447800"/>
              <a:gd name="connsiteX9" fmla="*/ 503217 w 7105649"/>
              <a:gd name="connsiteY9" fmla="*/ 1235774 h 1447800"/>
              <a:gd name="connsiteX10" fmla="*/ 291192 w 7105649"/>
              <a:gd name="connsiteY10" fmla="*/ 723899 h 1447800"/>
              <a:gd name="connsiteX11" fmla="*/ 291192 w 7105649"/>
              <a:gd name="connsiteY11" fmla="*/ 723900 h 1447800"/>
              <a:gd name="connsiteX0" fmla="*/ 0 w 6814457"/>
              <a:gd name="connsiteY0" fmla="*/ 723899 h 1447800"/>
              <a:gd name="connsiteX1" fmla="*/ 723901 w 6814457"/>
              <a:gd name="connsiteY1" fmla="*/ 0 h 1447800"/>
              <a:gd name="connsiteX2" fmla="*/ 6090557 w 6814457"/>
              <a:gd name="connsiteY2" fmla="*/ 0 h 1447800"/>
              <a:gd name="connsiteX3" fmla="*/ 6602432 w 6814457"/>
              <a:gd name="connsiteY3" fmla="*/ 212026 h 1447800"/>
              <a:gd name="connsiteX4" fmla="*/ 6814457 w 6814457"/>
              <a:gd name="connsiteY4" fmla="*/ 723901 h 1447800"/>
              <a:gd name="connsiteX5" fmla="*/ 6814457 w 6814457"/>
              <a:gd name="connsiteY5" fmla="*/ 723900 h 1447800"/>
              <a:gd name="connsiteX6" fmla="*/ 6602431 w 6814457"/>
              <a:gd name="connsiteY6" fmla="*/ 1235775 h 1447800"/>
              <a:gd name="connsiteX7" fmla="*/ 6090556 w 6814457"/>
              <a:gd name="connsiteY7" fmla="*/ 1447800 h 1447800"/>
              <a:gd name="connsiteX8" fmla="*/ 723900 w 6814457"/>
              <a:gd name="connsiteY8" fmla="*/ 1447800 h 1447800"/>
              <a:gd name="connsiteX9" fmla="*/ 212025 w 6814457"/>
              <a:gd name="connsiteY9" fmla="*/ 1235774 h 1447800"/>
              <a:gd name="connsiteX10" fmla="*/ 0 w 6814457"/>
              <a:gd name="connsiteY10" fmla="*/ 723899 h 1447800"/>
              <a:gd name="connsiteX0" fmla="*/ 0 w 6814457"/>
              <a:gd name="connsiteY0" fmla="*/ 723899 h 1447800"/>
              <a:gd name="connsiteX1" fmla="*/ 723901 w 6814457"/>
              <a:gd name="connsiteY1" fmla="*/ 0 h 1447800"/>
              <a:gd name="connsiteX2" fmla="*/ 6090557 w 6814457"/>
              <a:gd name="connsiteY2" fmla="*/ 0 h 1447800"/>
              <a:gd name="connsiteX3" fmla="*/ 6602432 w 6814457"/>
              <a:gd name="connsiteY3" fmla="*/ 212026 h 1447800"/>
              <a:gd name="connsiteX4" fmla="*/ 6814457 w 6814457"/>
              <a:gd name="connsiteY4" fmla="*/ 723901 h 1447800"/>
              <a:gd name="connsiteX5" fmla="*/ 6814457 w 6814457"/>
              <a:gd name="connsiteY5" fmla="*/ 723900 h 1447800"/>
              <a:gd name="connsiteX6" fmla="*/ 6602431 w 6814457"/>
              <a:gd name="connsiteY6" fmla="*/ 1235775 h 1447800"/>
              <a:gd name="connsiteX7" fmla="*/ 6090556 w 6814457"/>
              <a:gd name="connsiteY7" fmla="*/ 1447800 h 1447800"/>
              <a:gd name="connsiteX8" fmla="*/ 723900 w 6814457"/>
              <a:gd name="connsiteY8" fmla="*/ 1447800 h 1447800"/>
              <a:gd name="connsiteX9" fmla="*/ 303465 w 6814457"/>
              <a:gd name="connsiteY9" fmla="*/ 1327214 h 1447800"/>
              <a:gd name="connsiteX0" fmla="*/ 420436 w 6510992"/>
              <a:gd name="connsiteY0" fmla="*/ 0 h 1447800"/>
              <a:gd name="connsiteX1" fmla="*/ 5787092 w 6510992"/>
              <a:gd name="connsiteY1" fmla="*/ 0 h 1447800"/>
              <a:gd name="connsiteX2" fmla="*/ 6298967 w 6510992"/>
              <a:gd name="connsiteY2" fmla="*/ 212026 h 1447800"/>
              <a:gd name="connsiteX3" fmla="*/ 6510992 w 6510992"/>
              <a:gd name="connsiteY3" fmla="*/ 723901 h 1447800"/>
              <a:gd name="connsiteX4" fmla="*/ 6510992 w 6510992"/>
              <a:gd name="connsiteY4" fmla="*/ 723900 h 1447800"/>
              <a:gd name="connsiteX5" fmla="*/ 6298966 w 6510992"/>
              <a:gd name="connsiteY5" fmla="*/ 1235775 h 1447800"/>
              <a:gd name="connsiteX6" fmla="*/ 5787091 w 6510992"/>
              <a:gd name="connsiteY6" fmla="*/ 1447800 h 1447800"/>
              <a:gd name="connsiteX7" fmla="*/ 420435 w 6510992"/>
              <a:gd name="connsiteY7" fmla="*/ 1447800 h 1447800"/>
              <a:gd name="connsiteX8" fmla="*/ 0 w 6510992"/>
              <a:gd name="connsiteY8" fmla="*/ 1327214 h 1447800"/>
              <a:gd name="connsiteX0" fmla="*/ 1 w 6090557"/>
              <a:gd name="connsiteY0" fmla="*/ 0 h 1447800"/>
              <a:gd name="connsiteX1" fmla="*/ 5366657 w 6090557"/>
              <a:gd name="connsiteY1" fmla="*/ 0 h 1447800"/>
              <a:gd name="connsiteX2" fmla="*/ 5878532 w 6090557"/>
              <a:gd name="connsiteY2" fmla="*/ 212026 h 1447800"/>
              <a:gd name="connsiteX3" fmla="*/ 6090557 w 6090557"/>
              <a:gd name="connsiteY3" fmla="*/ 723901 h 1447800"/>
              <a:gd name="connsiteX4" fmla="*/ 6090557 w 6090557"/>
              <a:gd name="connsiteY4" fmla="*/ 723900 h 1447800"/>
              <a:gd name="connsiteX5" fmla="*/ 5878531 w 6090557"/>
              <a:gd name="connsiteY5" fmla="*/ 1235775 h 1447800"/>
              <a:gd name="connsiteX6" fmla="*/ 5366656 w 6090557"/>
              <a:gd name="connsiteY6" fmla="*/ 1447800 h 1447800"/>
              <a:gd name="connsiteX7" fmla="*/ 0 w 6090557"/>
              <a:gd name="connsiteY7" fmla="*/ 1447800 h 14478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6090557" h="1447800">
                <a:moveTo>
                  <a:pt x="1" y="0"/>
                </a:moveTo>
                <a:lnTo>
                  <a:pt x="5366657" y="0"/>
                </a:lnTo>
                <a:cubicBezTo>
                  <a:pt x="5558647" y="0"/>
                  <a:pt x="5742774" y="76268"/>
                  <a:pt x="5878532" y="212026"/>
                </a:cubicBezTo>
                <a:cubicBezTo>
                  <a:pt x="6014289" y="347784"/>
                  <a:pt x="6090557" y="531911"/>
                  <a:pt x="6090557" y="723901"/>
                </a:cubicBezTo>
                <a:lnTo>
                  <a:pt x="6090557" y="723900"/>
                </a:lnTo>
                <a:cubicBezTo>
                  <a:pt x="6090557" y="915890"/>
                  <a:pt x="6014289" y="1100017"/>
                  <a:pt x="5878531" y="1235775"/>
                </a:cubicBezTo>
                <a:cubicBezTo>
                  <a:pt x="5742773" y="1371533"/>
                  <a:pt x="5558646" y="1447800"/>
                  <a:pt x="5366656" y="1447800"/>
                </a:cubicBezTo>
                <a:lnTo>
                  <a:pt x="0" y="1447800"/>
                </a:lnTo>
              </a:path>
            </a:pathLst>
          </a:cu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/>
          </a:p>
        </p:txBody>
      </p:sp>
      <p:sp>
        <p:nvSpPr>
          <p:cNvPr id="5130" name="Title 1"/>
          <p:cNvSpPr txBox="1">
            <a:spLocks/>
          </p:cNvSpPr>
          <p:nvPr/>
        </p:nvSpPr>
        <p:spPr bwMode="auto">
          <a:xfrm>
            <a:off x="0" y="3810000"/>
            <a:ext cx="5638800" cy="14700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ctr"/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 sz="3700" b="1" dirty="0" smtClean="0">
              <a:solidFill>
                <a:schemeClr val="accent1">
                  <a:lumMod val="50000"/>
                </a:schemeClr>
              </a:solidFill>
              <a:latin typeface="AYM Wadiy S_U normal."/>
              <a:cs typeface="Times New Roman" pitchFamily="18" charset="0"/>
            </a:endParaRPr>
          </a:p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 sz="3700" b="1" dirty="0">
              <a:solidFill>
                <a:schemeClr val="accent1">
                  <a:lumMod val="50000"/>
                </a:schemeClr>
              </a:solidFill>
              <a:latin typeface="AYM Wadiy S_U normal."/>
              <a:cs typeface="Times New Roman" pitchFamily="18" charset="0"/>
            </a:endParaRPr>
          </a:p>
          <a:p>
            <a:pPr algn="ctr"/>
            <a:r>
              <a:rPr lang="ar-SA" sz="3700" b="1" dirty="0" smtClean="0">
                <a:solidFill>
                  <a:schemeClr val="accent1">
                    <a:lumMod val="50000"/>
                  </a:schemeClr>
                </a:solidFill>
                <a:latin typeface="AYM Wadiy S_U normal."/>
                <a:cs typeface="Times New Roman" pitchFamily="18" charset="0"/>
              </a:rPr>
              <a:t>مبادئ الاقتصاد الكلي </a:t>
            </a:r>
          </a:p>
          <a:p>
            <a:pPr algn="ctr"/>
            <a:r>
              <a:rPr lang="en-US" sz="3700" b="1" dirty="0" smtClean="0">
                <a:solidFill>
                  <a:schemeClr val="accent1">
                    <a:lumMod val="50000"/>
                  </a:schemeClr>
                </a:solidFill>
                <a:latin typeface="AYM Wadiy S_U normal."/>
                <a:cs typeface="Times New Roman" pitchFamily="18" charset="0"/>
              </a:rPr>
              <a:t>0605102</a:t>
            </a:r>
            <a:endParaRPr lang="ar-SA" sz="3700" b="1" dirty="0" smtClean="0">
              <a:solidFill>
                <a:schemeClr val="accent1">
                  <a:lumMod val="50000"/>
                </a:schemeClr>
              </a:solidFill>
              <a:latin typeface="AYM Wadiy S_U normal."/>
              <a:cs typeface="Times New Roman" pitchFamily="18" charset="0"/>
            </a:endParaRPr>
          </a:p>
          <a:p>
            <a:pPr algn="ctr"/>
            <a:endParaRPr lang="ar-SA" sz="3700" b="1" dirty="0" smtClean="0">
              <a:solidFill>
                <a:schemeClr val="accent1">
                  <a:lumMod val="50000"/>
                </a:schemeClr>
              </a:solidFill>
              <a:latin typeface="AYM Wadiy S_U normal."/>
              <a:cs typeface="Times New Roman" pitchFamily="18" charset="0"/>
            </a:endParaRPr>
          </a:p>
          <a:p>
            <a:pPr algn="ctr"/>
            <a:r>
              <a:rPr lang="ar-SA" sz="3700" b="1" dirty="0" smtClean="0">
                <a:solidFill>
                  <a:schemeClr val="accent1">
                    <a:lumMod val="50000"/>
                  </a:schemeClr>
                </a:solidFill>
                <a:latin typeface="AYM Wadiy S_U normal."/>
                <a:cs typeface="Times New Roman" pitchFamily="18" charset="0"/>
              </a:rPr>
              <a:t>دكتور </a:t>
            </a:r>
            <a:r>
              <a:rPr lang="ar-SA" sz="3700" b="1" dirty="0" smtClean="0">
                <a:solidFill>
                  <a:schemeClr val="accent1">
                    <a:lumMod val="50000"/>
                  </a:schemeClr>
                </a:solidFill>
                <a:latin typeface="AYM Wadiy S_U normal."/>
                <a:cs typeface="Times New Roman" pitchFamily="18" charset="0"/>
              </a:rPr>
              <a:t>حسن بن رفدان </a:t>
            </a:r>
            <a:r>
              <a:rPr lang="ar-SA" sz="3700" b="1" dirty="0" err="1" smtClean="0">
                <a:solidFill>
                  <a:schemeClr val="accent1">
                    <a:lumMod val="50000"/>
                  </a:schemeClr>
                </a:solidFill>
                <a:latin typeface="AYM Wadiy S_U normal."/>
                <a:cs typeface="Times New Roman" pitchFamily="18" charset="0"/>
              </a:rPr>
              <a:t>الهجهوج</a:t>
            </a:r>
            <a:endParaRPr lang="ar-SA" sz="3700" b="1" dirty="0" smtClean="0">
              <a:solidFill>
                <a:schemeClr val="accent1">
                  <a:lumMod val="50000"/>
                </a:schemeClr>
              </a:solidFill>
              <a:latin typeface="AYM Wadiy S_U normal."/>
              <a:cs typeface="Times New Roman" pitchFamily="18" charset="0"/>
            </a:endParaRPr>
          </a:p>
          <a:p>
            <a:pPr algn="ctr"/>
            <a:r>
              <a:rPr lang="ar-EG" b="1" dirty="0" smtClean="0">
                <a:solidFill>
                  <a:srgbClr val="7F7F7F"/>
                </a:solidFill>
                <a:latin typeface="Calibri" pitchFamily="34" charset="0"/>
                <a:cs typeface="Times New Roman" pitchFamily="18" charset="0"/>
              </a:rPr>
              <a:t/>
            </a:r>
            <a:br>
              <a:rPr lang="ar-EG" b="1" dirty="0" smtClean="0">
                <a:solidFill>
                  <a:srgbClr val="7F7F7F"/>
                </a:solidFill>
                <a:latin typeface="Calibri" pitchFamily="34" charset="0"/>
                <a:cs typeface="Times New Roman" pitchFamily="18" charset="0"/>
              </a:rPr>
            </a:br>
            <a:endParaRPr lang="en-US" sz="1700" b="1" dirty="0" smtClean="0">
              <a:solidFill>
                <a:srgbClr val="7F7F7F"/>
              </a:solidFill>
              <a:latin typeface="Calibri" pitchFamily="34" charset="0"/>
            </a:endParaRPr>
          </a:p>
          <a:p>
            <a:pPr algn="ctr"/>
            <a:endParaRPr lang="en-US" sz="2600" b="1" dirty="0">
              <a:solidFill>
                <a:srgbClr val="7F7F7F"/>
              </a:solidFill>
              <a:latin typeface="Calibri" pitchFamily="34" charset="0"/>
            </a:endParaRPr>
          </a:p>
        </p:txBody>
      </p:sp>
      <p:sp>
        <p:nvSpPr>
          <p:cNvPr id="5131" name="Slide Number Placeholder 10"/>
          <p:cNvSpPr txBox="1">
            <a:spLocks/>
          </p:cNvSpPr>
          <p:nvPr/>
        </p:nvSpPr>
        <p:spPr bwMode="auto">
          <a:xfrm>
            <a:off x="381000" y="6405563"/>
            <a:ext cx="2311400" cy="3651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ctr"/>
          <a:lstStyle/>
          <a:p>
            <a:pPr rtl="0"/>
            <a:fld id="{BD304080-26AE-472C-BC30-C39120F3D8A0}" type="slidenum">
              <a:rPr lang="ar-SA" sz="1200">
                <a:solidFill>
                  <a:schemeClr val="bg1"/>
                </a:solidFill>
                <a:latin typeface="Calibri" pitchFamily="34" charset="0"/>
              </a:rPr>
              <a:pPr rtl="0"/>
              <a:t>1</a:t>
            </a:fld>
            <a:endParaRPr lang="en-US" sz="1200">
              <a:solidFill>
                <a:schemeClr val="bg1"/>
              </a:solidFill>
              <a:latin typeface="Calibri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8" name="Slide Number Placeholder 3"/>
          <p:cNvSpPr>
            <a:spLocks noGrp="1"/>
          </p:cNvSpPr>
          <p:nvPr>
            <p:ph type="sldNum" sz="quarter" idx="10"/>
          </p:nvPr>
        </p:nvSpPr>
        <p:spPr bwMode="auto">
          <a:xfrm>
            <a:off x="4876800" y="6356350"/>
            <a:ext cx="482600" cy="365125"/>
          </a:xfrm>
          <a:noFill/>
          <a:ln>
            <a:miter lim="800000"/>
            <a:headEnd/>
            <a:tailEnd/>
          </a:ln>
        </p:spPr>
        <p:txBody>
          <a:bodyPr/>
          <a:lstStyle/>
          <a:p>
            <a:fld id="{E1D16D93-8795-4AD6-9A1F-54CC01E741BE}" type="slidenum">
              <a:rPr lang="ar-SA" smtClean="0">
                <a:cs typeface="Arial" pitchFamily="34" charset="0"/>
              </a:rPr>
              <a:pPr/>
              <a:t>2</a:t>
            </a:fld>
            <a:endParaRPr lang="en-US" dirty="0" smtClean="0">
              <a:cs typeface="Arial" pitchFamily="34" charset="0"/>
            </a:endParaRPr>
          </a:p>
        </p:txBody>
      </p:sp>
      <p:sp>
        <p:nvSpPr>
          <p:cNvPr id="5" name="Title 4"/>
          <p:cNvSpPr txBox="1">
            <a:spLocks/>
          </p:cNvSpPr>
          <p:nvPr/>
        </p:nvSpPr>
        <p:spPr bwMode="auto">
          <a:xfrm>
            <a:off x="685800" y="2362200"/>
            <a:ext cx="8420100" cy="14700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algn="ctr" rtl="0" eaLnBrk="0" fontAlgn="base" hangingPunct="0">
              <a:spcBef>
                <a:spcPct val="0"/>
              </a:spcBef>
              <a:spcAft>
                <a:spcPct val="0"/>
              </a:spcAft>
              <a:defRPr sz="4400" kern="1200">
                <a:solidFill>
                  <a:schemeClr val="accent1">
                    <a:lumMod val="75000"/>
                  </a:schemeClr>
                </a:solidFill>
                <a:latin typeface="+mj-lt"/>
                <a:ea typeface="+mj-ea"/>
                <a:cs typeface="Arial" charset="0"/>
              </a:defRPr>
            </a:lvl1pPr>
            <a:lvl2pPr algn="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rgbClr val="376092"/>
                </a:solidFill>
                <a:latin typeface="Calibri" pitchFamily="34" charset="0"/>
                <a:cs typeface="Arial" charset="0"/>
              </a:defRPr>
            </a:lvl2pPr>
            <a:lvl3pPr algn="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rgbClr val="376092"/>
                </a:solidFill>
                <a:latin typeface="Calibri" pitchFamily="34" charset="0"/>
                <a:cs typeface="Arial" charset="0"/>
              </a:defRPr>
            </a:lvl3pPr>
            <a:lvl4pPr algn="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rgbClr val="376092"/>
                </a:solidFill>
                <a:latin typeface="Calibri" pitchFamily="34" charset="0"/>
                <a:cs typeface="Arial" charset="0"/>
              </a:defRPr>
            </a:lvl4pPr>
            <a:lvl5pPr algn="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rgbClr val="376092"/>
                </a:solidFill>
                <a:latin typeface="Calibri" pitchFamily="34" charset="0"/>
                <a:cs typeface="Arial" charset="0"/>
              </a:defRPr>
            </a:lvl5pPr>
            <a:lvl6pPr marL="457200" algn="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rgbClr val="376092"/>
                </a:solidFill>
                <a:latin typeface="Calibri" pitchFamily="34" charset="0"/>
                <a:cs typeface="Arial" charset="0"/>
              </a:defRPr>
            </a:lvl6pPr>
            <a:lvl7pPr marL="914400" algn="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rgbClr val="376092"/>
                </a:solidFill>
                <a:latin typeface="Calibri" pitchFamily="34" charset="0"/>
                <a:cs typeface="Arial" charset="0"/>
              </a:defRPr>
            </a:lvl7pPr>
            <a:lvl8pPr marL="1371600" algn="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rgbClr val="376092"/>
                </a:solidFill>
                <a:latin typeface="Calibri" pitchFamily="34" charset="0"/>
                <a:cs typeface="Arial" charset="0"/>
              </a:defRPr>
            </a:lvl8pPr>
            <a:lvl9pPr marL="1828800" algn="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rgbClr val="376092"/>
                </a:solidFill>
                <a:latin typeface="Calibri" pitchFamily="34" charset="0"/>
                <a:cs typeface="Arial" charset="0"/>
              </a:defRPr>
            </a:lvl9pPr>
          </a:lstStyle>
          <a:p>
            <a:pPr eaLnBrk="1" hangingPunct="1"/>
            <a:r>
              <a:rPr lang="ar-EG" sz="6000" spc="-150" dirty="0">
                <a:solidFill>
                  <a:srgbClr val="00B050"/>
                </a:solidFill>
                <a:latin typeface="ae_AlMateen" pitchFamily="2" charset="-78"/>
                <a:cs typeface="ae_AlMateen" pitchFamily="2" charset="-78"/>
              </a:rPr>
              <a:t>المحاضرة</a:t>
            </a:r>
            <a:r>
              <a:rPr lang="ar-EG" sz="6000" dirty="0" smtClean="0">
                <a:solidFill>
                  <a:srgbClr val="00B050"/>
                </a:solidFill>
                <a:cs typeface="Arial" pitchFamily="34" charset="0"/>
              </a:rPr>
              <a:t> </a:t>
            </a:r>
            <a:r>
              <a:rPr lang="ar-SA" sz="6000" spc="-150" dirty="0" smtClean="0">
                <a:solidFill>
                  <a:srgbClr val="00B050"/>
                </a:solidFill>
                <a:latin typeface="ae_AlMateen" pitchFamily="2" charset="-78"/>
                <a:cs typeface="ae_AlMateen" pitchFamily="2" charset="-78"/>
              </a:rPr>
              <a:t>الرابعة   </a:t>
            </a:r>
          </a:p>
          <a:p>
            <a:pPr eaLnBrk="1" hangingPunct="1"/>
            <a:r>
              <a:rPr lang="ar-SA" sz="6000" spc="-150" dirty="0" smtClean="0">
                <a:solidFill>
                  <a:srgbClr val="FF0000"/>
                </a:solidFill>
                <a:latin typeface="ae_AlMateen" pitchFamily="2" charset="-78"/>
                <a:cs typeface="ae_AlMateen" pitchFamily="2" charset="-78"/>
              </a:rPr>
              <a:t>الفصل الثالث </a:t>
            </a:r>
            <a:r>
              <a:rPr lang="ar-SA" spc="-150" dirty="0" smtClean="0">
                <a:solidFill>
                  <a:srgbClr val="FF0000"/>
                </a:solidFill>
                <a:latin typeface="ae_AlMateen" pitchFamily="2" charset="-78"/>
                <a:cs typeface="ae_AlMateen" pitchFamily="2" charset="-78"/>
              </a:rPr>
              <a:t> </a:t>
            </a:r>
          </a:p>
          <a:p>
            <a:pPr eaLnBrk="1" hangingPunct="1"/>
            <a:endParaRPr lang="en-US" spc="-150" dirty="0">
              <a:solidFill>
                <a:srgbClr val="376092"/>
              </a:solidFill>
              <a:latin typeface="ae_AlMateen" pitchFamily="2" charset="-78"/>
              <a:cs typeface="ae_AlMateen" pitchFamily="2" charset="-78"/>
            </a:endParaRPr>
          </a:p>
        </p:txBody>
      </p:sp>
      <p:sp>
        <p:nvSpPr>
          <p:cNvPr id="6" name="Title 4"/>
          <p:cNvSpPr txBox="1">
            <a:spLocks/>
          </p:cNvSpPr>
          <p:nvPr/>
        </p:nvSpPr>
        <p:spPr bwMode="auto">
          <a:xfrm>
            <a:off x="1463566" y="4191000"/>
            <a:ext cx="7086600" cy="838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0" indent="0" algn="ctr" rtl="0" eaLnBrk="0" fontAlgn="base" hangingPunct="0">
              <a:spcBef>
                <a:spcPct val="20000"/>
              </a:spcBef>
              <a:spcAft>
                <a:spcPct val="0"/>
              </a:spcAft>
              <a:buFont typeface="Arial" pitchFamily="34" charset="0"/>
              <a:buNone/>
              <a:defRPr sz="3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Arial" charset="0"/>
              </a:defRPr>
            </a:lvl1pPr>
            <a:lvl2pPr marL="457200" indent="0" algn="ctr" rtl="0" eaLnBrk="0" fontAlgn="base" hangingPunct="0">
              <a:spcBef>
                <a:spcPct val="20000"/>
              </a:spcBef>
              <a:spcAft>
                <a:spcPct val="0"/>
              </a:spcAft>
              <a:buFont typeface="Arial" pitchFamily="34" charset="0"/>
              <a:buNone/>
              <a:defRPr sz="28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Arial" charset="0"/>
              </a:defRPr>
            </a:lvl2pPr>
            <a:lvl3pPr marL="914400" indent="0" algn="ctr" rtl="0" eaLnBrk="0" fontAlgn="base" hangingPunct="0">
              <a:spcBef>
                <a:spcPct val="20000"/>
              </a:spcBef>
              <a:spcAft>
                <a:spcPct val="0"/>
              </a:spcAft>
              <a:buFont typeface="Arial" pitchFamily="34" charset="0"/>
              <a:buNone/>
              <a:defRPr sz="24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Arial" charset="0"/>
              </a:defRPr>
            </a:lvl3pPr>
            <a:lvl4pPr marL="1371600" indent="0" algn="ctr" rtl="0" eaLnBrk="0" fontAlgn="base" hangingPunct="0">
              <a:spcBef>
                <a:spcPct val="20000"/>
              </a:spcBef>
              <a:spcAft>
                <a:spcPct val="0"/>
              </a:spcAft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Arial" charset="0"/>
              </a:defRPr>
            </a:lvl4pPr>
            <a:lvl5pPr marL="1828800" indent="0" algn="ctr" rtl="0" eaLnBrk="0" fontAlgn="base" hangingPunct="0">
              <a:spcBef>
                <a:spcPct val="20000"/>
              </a:spcBef>
              <a:spcAft>
                <a:spcPct val="0"/>
              </a:spcAft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Arial" charset="0"/>
              </a:defRPr>
            </a:lvl5pPr>
            <a:lvl6pPr marL="22860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pPr eaLnBrk="1" hangingPunct="1"/>
            <a:r>
              <a:rPr lang="ar-SA" sz="4400" b="1" dirty="0" smtClean="0">
                <a:solidFill>
                  <a:schemeClr val="tx1"/>
                </a:solidFill>
                <a:cs typeface="Arial" pitchFamily="34" charset="0"/>
              </a:rPr>
              <a:t>البطالة والدورات الاقتصادية  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عنصر نائب لرقم الشريحة 5"/>
          <p:cNvSpPr>
            <a:spLocks noGrp="1"/>
          </p:cNvSpPr>
          <p:nvPr>
            <p:ph type="sldNum" sz="quarter" idx="4294967295"/>
          </p:nvPr>
        </p:nvSpPr>
        <p:spPr>
          <a:xfrm>
            <a:off x="7099300" y="6243638"/>
            <a:ext cx="2311400" cy="457200"/>
          </a:xfrm>
          <a:prstGeom prst="rect">
            <a:avLst/>
          </a:prstGeom>
        </p:spPr>
        <p:txBody>
          <a:bodyPr/>
          <a:lstStyle/>
          <a:p>
            <a:fld id="{F0D38F4F-2B41-435C-BB31-80AE8838225B}" type="slidenum">
              <a:rPr lang="en-US"/>
              <a:pPr/>
              <a:t>3</a:t>
            </a:fld>
            <a:endParaRPr lang="en-US"/>
          </a:p>
        </p:txBody>
      </p:sp>
      <p:sp>
        <p:nvSpPr>
          <p:cNvPr id="7170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ar-BH" b="1" dirty="0">
                <a:solidFill>
                  <a:srgbClr val="FF0000"/>
                </a:solidFill>
                <a:effectLst/>
                <a:latin typeface="Times New Roman" pitchFamily="18" charset="0"/>
                <a:cs typeface="Times New Roman" pitchFamily="18" charset="0"/>
              </a:rPr>
              <a:t>أنواع البطالة</a:t>
            </a:r>
            <a:endParaRPr lang="fr-FR" b="1" dirty="0">
              <a:solidFill>
                <a:srgbClr val="FF0000"/>
              </a:solidFill>
              <a:effectLst/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7171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457200" y="1143000"/>
            <a:ext cx="8915400" cy="4525963"/>
          </a:xfrm>
          <a:solidFill>
            <a:schemeClr val="bg1"/>
          </a:solidFill>
        </p:spPr>
        <p:txBody>
          <a:bodyPr/>
          <a:lstStyle/>
          <a:p>
            <a:pPr algn="r" rtl="1"/>
            <a:endParaRPr lang="ar-BH" dirty="0">
              <a:solidFill>
                <a:srgbClr val="000000"/>
              </a:solidFill>
              <a:effectLst/>
            </a:endParaRPr>
          </a:p>
          <a:p>
            <a:pPr algn="r" rtl="1"/>
            <a:r>
              <a:rPr lang="ar-SA" b="1" dirty="0" smtClean="0">
                <a:solidFill>
                  <a:srgbClr val="000000"/>
                </a:solidFill>
                <a:effectLst/>
              </a:rPr>
              <a:t>         </a:t>
            </a:r>
            <a:r>
              <a:rPr lang="ar-BH" b="1" dirty="0" smtClean="0">
                <a:solidFill>
                  <a:srgbClr val="000000"/>
                </a:solidFill>
                <a:effectLst/>
              </a:rPr>
              <a:t>هناك </a:t>
            </a:r>
            <a:r>
              <a:rPr lang="ar-BH" b="1" dirty="0">
                <a:solidFill>
                  <a:srgbClr val="000000"/>
                </a:solidFill>
                <a:effectLst/>
              </a:rPr>
              <a:t>أربعة أنواع رئيسية من </a:t>
            </a:r>
            <a:r>
              <a:rPr lang="ar-BH" b="1" dirty="0" smtClean="0">
                <a:solidFill>
                  <a:srgbClr val="000000"/>
                </a:solidFill>
                <a:effectLst/>
              </a:rPr>
              <a:t>البطالة</a:t>
            </a:r>
            <a:endParaRPr lang="ar-SA" b="1" dirty="0" smtClean="0">
              <a:solidFill>
                <a:srgbClr val="000000"/>
              </a:solidFill>
              <a:effectLst/>
            </a:endParaRPr>
          </a:p>
          <a:p>
            <a:pPr algn="r" rtl="1"/>
            <a:endParaRPr lang="ar-BH" dirty="0">
              <a:solidFill>
                <a:srgbClr val="000000"/>
              </a:solidFill>
              <a:effectLst/>
            </a:endParaRPr>
          </a:p>
          <a:p>
            <a:pPr lvl="1" algn="r" rtl="1">
              <a:buFontTx/>
              <a:buNone/>
            </a:pPr>
            <a:r>
              <a:rPr lang="ar-BH" dirty="0">
                <a:solidFill>
                  <a:srgbClr val="000000"/>
                </a:solidFill>
                <a:effectLst/>
              </a:rPr>
              <a:t>(1) البطالة الاحتكاكية </a:t>
            </a:r>
          </a:p>
          <a:p>
            <a:pPr lvl="1" algn="r" rtl="1">
              <a:buFontTx/>
              <a:buNone/>
            </a:pPr>
            <a:r>
              <a:rPr lang="ar-BH" dirty="0">
                <a:solidFill>
                  <a:srgbClr val="000000"/>
                </a:solidFill>
                <a:effectLst/>
              </a:rPr>
              <a:t>(2)  البطالة الهيكلية</a:t>
            </a:r>
          </a:p>
          <a:p>
            <a:pPr lvl="1" algn="r" rtl="1">
              <a:buFontTx/>
              <a:buNone/>
            </a:pPr>
            <a:r>
              <a:rPr lang="ar-BH" dirty="0">
                <a:solidFill>
                  <a:srgbClr val="000000"/>
                </a:solidFill>
                <a:effectLst/>
              </a:rPr>
              <a:t>(3) البطالة الدورية.</a:t>
            </a:r>
          </a:p>
          <a:p>
            <a:pPr lvl="1" algn="r" rtl="1">
              <a:buFontTx/>
              <a:buNone/>
            </a:pPr>
            <a:endParaRPr lang="ar-BH" dirty="0">
              <a:solidFill>
                <a:srgbClr val="000000"/>
              </a:solidFill>
              <a:effectLst/>
            </a:endParaRPr>
          </a:p>
          <a:p>
            <a:pPr algn="r" rtl="1"/>
            <a:r>
              <a:rPr lang="ar-BH" b="1" dirty="0">
                <a:solidFill>
                  <a:srgbClr val="FF0000"/>
                </a:solidFill>
                <a:effectLst/>
              </a:rPr>
              <a:t>البطالة الطبيعية = البطالة الاحتكاكية + البطالة الهيكلية</a:t>
            </a:r>
            <a:endParaRPr lang="fr-FR" b="1" dirty="0">
              <a:solidFill>
                <a:srgbClr val="FF0000"/>
              </a:solidFill>
              <a:effectLst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7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7" dur="500"/>
                                        <p:tgtEl>
                                          <p:spTgt spid="717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5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71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12" dur="500"/>
                                        <p:tgtEl>
                                          <p:spTgt spid="7171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5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71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17" dur="500"/>
                                        <p:tgtEl>
                                          <p:spTgt spid="7171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5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71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22" dur="500"/>
                                        <p:tgtEl>
                                          <p:spTgt spid="7171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5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71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27" dur="500"/>
                                        <p:tgtEl>
                                          <p:spTgt spid="7171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5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71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32" dur="500"/>
                                        <p:tgtEl>
                                          <p:spTgt spid="7171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170" grpId="0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عنصر نائب لرقم الشريحة 5"/>
          <p:cNvSpPr>
            <a:spLocks noGrp="1"/>
          </p:cNvSpPr>
          <p:nvPr>
            <p:ph type="sldNum" sz="quarter" idx="4294967295"/>
          </p:nvPr>
        </p:nvSpPr>
        <p:spPr>
          <a:xfrm>
            <a:off x="7099300" y="6243638"/>
            <a:ext cx="2311400" cy="457200"/>
          </a:xfrm>
          <a:prstGeom prst="rect">
            <a:avLst/>
          </a:prstGeom>
        </p:spPr>
        <p:txBody>
          <a:bodyPr/>
          <a:lstStyle/>
          <a:p>
            <a:fld id="{253056A7-81D0-4076-853B-8328E88BDD2D}" type="slidenum">
              <a:rPr lang="en-US"/>
              <a:pPr/>
              <a:t>4</a:t>
            </a:fld>
            <a:endParaRPr lang="en-US"/>
          </a:p>
        </p:txBody>
      </p:sp>
      <p:sp>
        <p:nvSpPr>
          <p:cNvPr id="8195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247650" y="1066800"/>
            <a:ext cx="9163050" cy="5410200"/>
          </a:xfrm>
          <a:solidFill>
            <a:schemeClr val="bg1"/>
          </a:solidFill>
        </p:spPr>
        <p:txBody>
          <a:bodyPr/>
          <a:lstStyle/>
          <a:p>
            <a:pPr algn="justLow" rtl="1"/>
            <a:r>
              <a:rPr lang="ar-BH" b="1" dirty="0">
                <a:solidFill>
                  <a:srgbClr val="FF0000"/>
                </a:solidFill>
                <a:effectLst/>
              </a:rPr>
              <a:t>البطالة الاحتكاكية</a:t>
            </a:r>
            <a:r>
              <a:rPr lang="en-US" b="1" dirty="0">
                <a:solidFill>
                  <a:srgbClr val="FF0000"/>
                </a:solidFill>
                <a:effectLst/>
              </a:rPr>
              <a:t> </a:t>
            </a:r>
            <a:r>
              <a:rPr lang="en-US" dirty="0">
                <a:solidFill>
                  <a:srgbClr val="000000"/>
                </a:solidFill>
                <a:effectLst/>
              </a:rPr>
              <a:t>(Frictional Unemployment) </a:t>
            </a:r>
            <a:endParaRPr lang="ar-SA" dirty="0">
              <a:solidFill>
                <a:srgbClr val="000000"/>
              </a:solidFill>
              <a:effectLst/>
            </a:endParaRPr>
          </a:p>
          <a:p>
            <a:pPr algn="justLow" rtl="1"/>
            <a:r>
              <a:rPr lang="ar-SA" dirty="0" smtClean="0">
                <a:solidFill>
                  <a:srgbClr val="000000"/>
                </a:solidFill>
                <a:effectLst/>
              </a:rPr>
              <a:t>          تكون </a:t>
            </a:r>
            <a:r>
              <a:rPr lang="ar-SA" dirty="0">
                <a:solidFill>
                  <a:srgbClr val="000000"/>
                </a:solidFill>
                <a:effectLst/>
              </a:rPr>
              <a:t>البطالة الاحتكاكية</a:t>
            </a:r>
            <a:r>
              <a:rPr lang="ar-BH" dirty="0">
                <a:solidFill>
                  <a:srgbClr val="000000"/>
                </a:solidFill>
                <a:effectLst/>
              </a:rPr>
              <a:t> </a:t>
            </a:r>
            <a:r>
              <a:rPr lang="ar-SA" dirty="0">
                <a:solidFill>
                  <a:srgbClr val="000000"/>
                </a:solidFill>
                <a:effectLst/>
              </a:rPr>
              <a:t>عادة قصيرة الأمد، </a:t>
            </a:r>
            <a:r>
              <a:rPr lang="ar-BH" dirty="0">
                <a:solidFill>
                  <a:srgbClr val="000000"/>
                </a:solidFill>
                <a:effectLst/>
              </a:rPr>
              <a:t>و</a:t>
            </a:r>
            <a:r>
              <a:rPr lang="ar-SA" dirty="0">
                <a:solidFill>
                  <a:srgbClr val="000000"/>
                </a:solidFill>
                <a:effectLst/>
              </a:rPr>
              <a:t>تشمل</a:t>
            </a:r>
            <a:r>
              <a:rPr lang="ar-BH" dirty="0">
                <a:solidFill>
                  <a:srgbClr val="000000"/>
                </a:solidFill>
                <a:effectLst/>
              </a:rPr>
              <a:t> </a:t>
            </a:r>
            <a:r>
              <a:rPr lang="ar-SA" dirty="0">
                <a:solidFill>
                  <a:srgbClr val="000000"/>
                </a:solidFill>
                <a:effectLst/>
              </a:rPr>
              <a:t>الأشخاص العاطلين عن عمل بصورة مؤقتة أو موسمية بسبب عملية </a:t>
            </a:r>
            <a:r>
              <a:rPr lang="ar-SA" dirty="0" err="1">
                <a:solidFill>
                  <a:srgbClr val="000000"/>
                </a:solidFill>
                <a:effectLst/>
              </a:rPr>
              <a:t>تغ</a:t>
            </a:r>
            <a:r>
              <a:rPr lang="ar-BH" dirty="0">
                <a:solidFill>
                  <a:srgbClr val="000000"/>
                </a:solidFill>
                <a:effectLst/>
              </a:rPr>
              <a:t>ي</a:t>
            </a:r>
            <a:r>
              <a:rPr lang="ar-SA" dirty="0">
                <a:solidFill>
                  <a:srgbClr val="000000"/>
                </a:solidFill>
                <a:effectLst/>
              </a:rPr>
              <a:t>ير الوظائف أو البحث عن فرص عمل أفضل. </a:t>
            </a:r>
            <a:endParaRPr lang="ar-BH" dirty="0">
              <a:solidFill>
                <a:srgbClr val="000000"/>
              </a:solidFill>
              <a:effectLst/>
            </a:endParaRPr>
          </a:p>
          <a:p>
            <a:pPr algn="justLow" rtl="1">
              <a:buFont typeface="Wingdings" pitchFamily="2" charset="2"/>
              <a:buNone/>
            </a:pPr>
            <a:endParaRPr lang="ar-BH" dirty="0">
              <a:solidFill>
                <a:srgbClr val="000000"/>
              </a:solidFill>
              <a:effectLst/>
            </a:endParaRPr>
          </a:p>
          <a:p>
            <a:pPr rtl="1"/>
            <a:r>
              <a:rPr lang="ar-BH" b="1" dirty="0">
                <a:solidFill>
                  <a:srgbClr val="FF0000"/>
                </a:solidFill>
                <a:effectLst/>
              </a:rPr>
              <a:t>البطالة الهيكلية </a:t>
            </a:r>
            <a:r>
              <a:rPr lang="en-US" dirty="0">
                <a:solidFill>
                  <a:srgbClr val="000000"/>
                </a:solidFill>
                <a:effectLst/>
              </a:rPr>
              <a:t>(Structural  Unemployment) </a:t>
            </a:r>
            <a:endParaRPr lang="ar-SA" dirty="0">
              <a:solidFill>
                <a:srgbClr val="000000"/>
              </a:solidFill>
              <a:effectLst/>
            </a:endParaRPr>
          </a:p>
          <a:p>
            <a:pPr algn="r" rtl="1"/>
            <a:r>
              <a:rPr lang="ar-SA" dirty="0" smtClean="0">
                <a:solidFill>
                  <a:srgbClr val="000000"/>
                </a:solidFill>
                <a:effectLst/>
              </a:rPr>
              <a:t>          تعزى </a:t>
            </a:r>
            <a:r>
              <a:rPr lang="ar-SA" dirty="0">
                <a:solidFill>
                  <a:srgbClr val="000000"/>
                </a:solidFill>
                <a:effectLst/>
              </a:rPr>
              <a:t>في الغالب إلى</a:t>
            </a:r>
            <a:r>
              <a:rPr lang="ar-BH" dirty="0">
                <a:solidFill>
                  <a:srgbClr val="000000"/>
                </a:solidFill>
                <a:effectLst/>
              </a:rPr>
              <a:t>:</a:t>
            </a:r>
          </a:p>
          <a:p>
            <a:pPr lvl="1" algn="r" rtl="1"/>
            <a:r>
              <a:rPr lang="ar-SA" dirty="0">
                <a:solidFill>
                  <a:srgbClr val="000000"/>
                </a:solidFill>
                <a:effectLst/>
              </a:rPr>
              <a:t> التقدم التقني وإحلال الآلة محل اليد العاملة </a:t>
            </a:r>
            <a:endParaRPr lang="ar-BH" dirty="0">
              <a:solidFill>
                <a:srgbClr val="000000"/>
              </a:solidFill>
              <a:effectLst/>
            </a:endParaRPr>
          </a:p>
          <a:p>
            <a:pPr lvl="1" algn="r" rtl="1"/>
            <a:r>
              <a:rPr lang="ar-SA" dirty="0">
                <a:solidFill>
                  <a:srgbClr val="000000"/>
                </a:solidFill>
                <a:effectLst/>
              </a:rPr>
              <a:t>التراجع في إنتاج بعض الصناعات، بسبب المنافسة الدولية. </a:t>
            </a:r>
            <a:endParaRPr lang="fr-FR" dirty="0">
              <a:solidFill>
                <a:srgbClr val="000000"/>
              </a:solidFill>
              <a:effectLst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19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7" dur="500"/>
                                        <p:tgtEl>
                                          <p:spTgt spid="819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5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19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12" dur="500"/>
                                        <p:tgtEl>
                                          <p:spTgt spid="819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5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19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17" dur="500"/>
                                        <p:tgtEl>
                                          <p:spTgt spid="819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5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19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22" dur="500"/>
                                        <p:tgtEl>
                                          <p:spTgt spid="819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5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195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27" dur="500"/>
                                        <p:tgtEl>
                                          <p:spTgt spid="8195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5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195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32" dur="500"/>
                                        <p:tgtEl>
                                          <p:spTgt spid="8195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عنصر نائب لرقم الشريحة 5"/>
          <p:cNvSpPr>
            <a:spLocks noGrp="1"/>
          </p:cNvSpPr>
          <p:nvPr>
            <p:ph type="sldNum" sz="quarter" idx="4294967295"/>
          </p:nvPr>
        </p:nvSpPr>
        <p:spPr>
          <a:xfrm>
            <a:off x="7099300" y="6243638"/>
            <a:ext cx="2311400" cy="457200"/>
          </a:xfrm>
          <a:prstGeom prst="rect">
            <a:avLst/>
          </a:prstGeom>
        </p:spPr>
        <p:txBody>
          <a:bodyPr/>
          <a:lstStyle/>
          <a:p>
            <a:fld id="{254D9B00-65C3-4395-8072-6F8AFBA24823}" type="slidenum">
              <a:rPr lang="en-US"/>
              <a:pPr/>
              <a:t>5</a:t>
            </a:fld>
            <a:endParaRPr lang="en-US"/>
          </a:p>
        </p:txBody>
      </p:sp>
      <p:sp>
        <p:nvSpPr>
          <p:cNvPr id="9219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495300" y="1066801"/>
            <a:ext cx="8915400" cy="5059363"/>
          </a:xfrm>
          <a:solidFill>
            <a:schemeClr val="bg1"/>
          </a:solidFill>
        </p:spPr>
        <p:txBody>
          <a:bodyPr/>
          <a:lstStyle/>
          <a:p>
            <a:pPr algn="justLow" rtl="1"/>
            <a:r>
              <a:rPr lang="ar-BH" b="1" dirty="0">
                <a:solidFill>
                  <a:srgbClr val="FF0000"/>
                </a:solidFill>
                <a:effectLst/>
                <a:cs typeface="Times New Roman" pitchFamily="18" charset="0"/>
              </a:rPr>
              <a:t>البطالة الدورية </a:t>
            </a:r>
            <a:r>
              <a:rPr lang="en-US" dirty="0">
                <a:solidFill>
                  <a:srgbClr val="000000"/>
                </a:solidFill>
                <a:effectLst/>
                <a:cs typeface="Times New Roman" pitchFamily="18" charset="0"/>
              </a:rPr>
              <a:t>(Cyclical Unemployment) </a:t>
            </a:r>
            <a:endParaRPr lang="ar-SA" dirty="0">
              <a:solidFill>
                <a:srgbClr val="000000"/>
              </a:solidFill>
              <a:effectLst/>
              <a:cs typeface="Times New Roman" pitchFamily="18" charset="0"/>
            </a:endParaRPr>
          </a:p>
          <a:p>
            <a:pPr algn="justLow" rtl="1">
              <a:buFont typeface="Wingdings" pitchFamily="2" charset="2"/>
              <a:buNone/>
            </a:pPr>
            <a:r>
              <a:rPr lang="ar-SA" dirty="0">
                <a:solidFill>
                  <a:srgbClr val="000000"/>
                </a:solidFill>
                <a:effectLst/>
                <a:cs typeface="Times New Roman" pitchFamily="18" charset="0"/>
              </a:rPr>
              <a:t> </a:t>
            </a:r>
            <a:r>
              <a:rPr lang="ar-SA" dirty="0" smtClean="0">
                <a:solidFill>
                  <a:srgbClr val="000000"/>
                </a:solidFill>
                <a:effectLst/>
                <a:cs typeface="Times New Roman" pitchFamily="18" charset="0"/>
              </a:rPr>
              <a:t>          هي </a:t>
            </a:r>
            <a:r>
              <a:rPr lang="ar-SA" dirty="0">
                <a:solidFill>
                  <a:srgbClr val="000000"/>
                </a:solidFill>
                <a:effectLst/>
                <a:cs typeface="Times New Roman" pitchFamily="18" charset="0"/>
              </a:rPr>
              <a:t>البطالة الناتجة عن </a:t>
            </a:r>
            <a:r>
              <a:rPr lang="ar-BH" dirty="0">
                <a:solidFill>
                  <a:srgbClr val="000000"/>
                </a:solidFill>
                <a:effectLst/>
                <a:cs typeface="Times New Roman" pitchFamily="18" charset="0"/>
              </a:rPr>
              <a:t>الدورات</a:t>
            </a:r>
            <a:r>
              <a:rPr lang="ar-SA" dirty="0">
                <a:solidFill>
                  <a:srgbClr val="000000"/>
                </a:solidFill>
                <a:effectLst/>
                <a:cs typeface="Times New Roman" pitchFamily="18" charset="0"/>
              </a:rPr>
              <a:t> الاقتصادية</a:t>
            </a:r>
            <a:r>
              <a:rPr lang="en-US" dirty="0">
                <a:solidFill>
                  <a:srgbClr val="000000"/>
                </a:solidFill>
                <a:effectLst/>
                <a:cs typeface="Times New Roman" pitchFamily="18" charset="0"/>
              </a:rPr>
              <a:t>(Business Cycles) </a:t>
            </a:r>
            <a:r>
              <a:rPr lang="ar-SA" dirty="0">
                <a:solidFill>
                  <a:srgbClr val="000000"/>
                </a:solidFill>
                <a:effectLst/>
                <a:cs typeface="Times New Roman" pitchFamily="18" charset="0"/>
              </a:rPr>
              <a:t> </a:t>
            </a:r>
            <a:r>
              <a:rPr lang="ar-SA" dirty="0" smtClean="0">
                <a:solidFill>
                  <a:srgbClr val="000000"/>
                </a:solidFill>
                <a:effectLst/>
                <a:cs typeface="Times New Roman" pitchFamily="18" charset="0"/>
              </a:rPr>
              <a:t>وتنشأ </a:t>
            </a:r>
            <a:r>
              <a:rPr lang="ar-SA" dirty="0">
                <a:solidFill>
                  <a:srgbClr val="000000"/>
                </a:solidFill>
                <a:effectLst/>
                <a:cs typeface="Times New Roman" pitchFamily="18" charset="0"/>
              </a:rPr>
              <a:t>الدورة الاقتصادية عن تقلبات الناتج المحلي الإجمالي الحقيقي الفعلي (</a:t>
            </a:r>
            <a:r>
              <a:rPr lang="en-US" dirty="0">
                <a:solidFill>
                  <a:srgbClr val="000000"/>
                </a:solidFill>
                <a:effectLst/>
                <a:cs typeface="Times New Roman" pitchFamily="18" charset="0"/>
              </a:rPr>
              <a:t>Actual RGDP</a:t>
            </a:r>
            <a:r>
              <a:rPr lang="ar-SA" dirty="0">
                <a:solidFill>
                  <a:srgbClr val="000000"/>
                </a:solidFill>
                <a:effectLst/>
                <a:cs typeface="Times New Roman" pitchFamily="18" charset="0"/>
              </a:rPr>
              <a:t>) حول الناتج الممكن (</a:t>
            </a:r>
            <a:r>
              <a:rPr lang="en-US" dirty="0">
                <a:solidFill>
                  <a:srgbClr val="000000"/>
                </a:solidFill>
                <a:effectLst/>
                <a:cs typeface="Times New Roman" pitchFamily="18" charset="0"/>
              </a:rPr>
              <a:t>Potential RGDP</a:t>
            </a:r>
            <a:r>
              <a:rPr lang="ar-SA" dirty="0">
                <a:solidFill>
                  <a:srgbClr val="000000"/>
                </a:solidFill>
                <a:effectLst/>
                <a:cs typeface="Times New Roman" pitchFamily="18" charset="0"/>
              </a:rPr>
              <a:t>)، وهو الناتج الذي يمكن تحقيقه عند التوظف الكامل للقوى العاملة. </a:t>
            </a:r>
            <a:endParaRPr lang="ar-BH" dirty="0">
              <a:solidFill>
                <a:srgbClr val="000000"/>
              </a:solidFill>
              <a:effectLst/>
              <a:cs typeface="Times New Roman" pitchFamily="18" charset="0"/>
            </a:endParaRPr>
          </a:p>
          <a:p>
            <a:pPr algn="justLow" rtl="1"/>
            <a:r>
              <a:rPr lang="ar-SA" dirty="0" smtClean="0">
                <a:solidFill>
                  <a:srgbClr val="000000"/>
                </a:solidFill>
                <a:effectLst/>
                <a:cs typeface="Times New Roman" pitchFamily="18" charset="0"/>
              </a:rPr>
              <a:t>         وتعزى </a:t>
            </a:r>
            <a:r>
              <a:rPr lang="ar-SA" dirty="0">
                <a:solidFill>
                  <a:srgbClr val="000000"/>
                </a:solidFill>
                <a:effectLst/>
                <a:cs typeface="Times New Roman" pitchFamily="18" charset="0"/>
              </a:rPr>
              <a:t>أسباب هذه البطالة إلى فترات الانتعاش </a:t>
            </a:r>
            <a:r>
              <a:rPr lang="ar-SA" dirty="0" err="1" smtClean="0">
                <a:solidFill>
                  <a:srgbClr val="000000"/>
                </a:solidFill>
                <a:effectLst/>
                <a:cs typeface="Times New Roman" pitchFamily="18" charset="0"/>
              </a:rPr>
              <a:t>و</a:t>
            </a:r>
            <a:r>
              <a:rPr lang="ar-SA" dirty="0" smtClean="0">
                <a:solidFill>
                  <a:srgbClr val="000000"/>
                </a:solidFill>
                <a:effectLst/>
                <a:cs typeface="Times New Roman" pitchFamily="18" charset="0"/>
              </a:rPr>
              <a:t> الانكماش </a:t>
            </a:r>
            <a:r>
              <a:rPr lang="ar-SA" dirty="0">
                <a:solidFill>
                  <a:srgbClr val="000000"/>
                </a:solidFill>
                <a:effectLst/>
                <a:cs typeface="Times New Roman" pitchFamily="18" charset="0"/>
              </a:rPr>
              <a:t>التي يمر </a:t>
            </a:r>
            <a:r>
              <a:rPr lang="ar-SA" dirty="0" err="1">
                <a:solidFill>
                  <a:srgbClr val="000000"/>
                </a:solidFill>
                <a:effectLst/>
                <a:cs typeface="Times New Roman" pitchFamily="18" charset="0"/>
              </a:rPr>
              <a:t>بها</a:t>
            </a:r>
            <a:r>
              <a:rPr lang="ar-SA" dirty="0">
                <a:solidFill>
                  <a:srgbClr val="000000"/>
                </a:solidFill>
                <a:effectLst/>
                <a:cs typeface="Times New Roman" pitchFamily="18" charset="0"/>
              </a:rPr>
              <a:t> الاقتصاد. </a:t>
            </a:r>
            <a:endParaRPr lang="fr-FR" dirty="0">
              <a:solidFill>
                <a:srgbClr val="000000"/>
              </a:solidFill>
              <a:effectLst/>
              <a:cs typeface="Times New Roman" pitchFamily="18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1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7" dur="500"/>
                                        <p:tgtEl>
                                          <p:spTgt spid="921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5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1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12" dur="500"/>
                                        <p:tgtEl>
                                          <p:spTgt spid="921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5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19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17" dur="500"/>
                                        <p:tgtEl>
                                          <p:spTgt spid="9219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عنصر نائب لرقم الشريحة 5"/>
          <p:cNvSpPr>
            <a:spLocks noGrp="1"/>
          </p:cNvSpPr>
          <p:nvPr>
            <p:ph type="sldNum" sz="quarter" idx="4294967295"/>
          </p:nvPr>
        </p:nvSpPr>
        <p:spPr>
          <a:xfrm>
            <a:off x="7099300" y="6243638"/>
            <a:ext cx="2311400" cy="457200"/>
          </a:xfrm>
          <a:prstGeom prst="rect">
            <a:avLst/>
          </a:prstGeom>
        </p:spPr>
        <p:txBody>
          <a:bodyPr/>
          <a:lstStyle/>
          <a:p>
            <a:fld id="{94027CAE-2203-4007-B3C6-AEA1F8D77494}" type="slidenum">
              <a:rPr lang="en-US"/>
              <a:pPr/>
              <a:t>6</a:t>
            </a:fld>
            <a:endParaRPr lang="en-US"/>
          </a:p>
        </p:txBody>
      </p:sp>
      <p:sp>
        <p:nvSpPr>
          <p:cNvPr id="10242" name="Rectangle 2"/>
          <p:cNvSpPr>
            <a:spLocks noGrp="1" noChangeArrowheads="1"/>
          </p:cNvSpPr>
          <p:nvPr>
            <p:ph type="title"/>
          </p:nvPr>
        </p:nvSpPr>
        <p:spPr>
          <a:xfrm>
            <a:off x="495300" y="274638"/>
            <a:ext cx="7200900" cy="1143000"/>
          </a:xfrm>
        </p:spPr>
        <p:txBody>
          <a:bodyPr/>
          <a:lstStyle/>
          <a:p>
            <a:r>
              <a:rPr lang="ar-BH" b="1" dirty="0">
                <a:solidFill>
                  <a:srgbClr val="FF0000"/>
                </a:solidFill>
                <a:effectLst/>
              </a:rPr>
              <a:t>تكاليف البطالة</a:t>
            </a:r>
            <a:endParaRPr lang="fr-FR" b="1" dirty="0">
              <a:solidFill>
                <a:srgbClr val="FF0000"/>
              </a:solidFill>
              <a:effectLst/>
            </a:endParaRPr>
          </a:p>
        </p:txBody>
      </p:sp>
      <p:sp>
        <p:nvSpPr>
          <p:cNvPr id="10243" name="Rectangle 3"/>
          <p:cNvSpPr>
            <a:spLocks noGrp="1" noChangeArrowheads="1"/>
          </p:cNvSpPr>
          <p:nvPr>
            <p:ph type="body" idx="1"/>
          </p:nvPr>
        </p:nvSpPr>
        <p:spPr>
          <a:solidFill>
            <a:schemeClr val="bg1"/>
          </a:solidFill>
        </p:spPr>
        <p:txBody>
          <a:bodyPr/>
          <a:lstStyle/>
          <a:p>
            <a:pPr algn="r" rtl="1"/>
            <a:endParaRPr lang="ar-SA" dirty="0">
              <a:solidFill>
                <a:srgbClr val="000000"/>
              </a:solidFill>
              <a:effectLst/>
            </a:endParaRPr>
          </a:p>
          <a:p>
            <a:pPr algn="r" rtl="1"/>
            <a:r>
              <a:rPr lang="ar-SA" b="1" dirty="0" smtClean="0">
                <a:solidFill>
                  <a:srgbClr val="000000"/>
                </a:solidFill>
                <a:effectLst/>
              </a:rPr>
              <a:t>هناك نوعان </a:t>
            </a:r>
            <a:r>
              <a:rPr lang="ar-SA" b="1" dirty="0">
                <a:solidFill>
                  <a:srgbClr val="000000"/>
                </a:solidFill>
                <a:effectLst/>
              </a:rPr>
              <a:t>من التكاليف التي يتحملها المجتمع نتيجة للبطالة: </a:t>
            </a:r>
            <a:endParaRPr lang="ar-BH" b="1" dirty="0">
              <a:solidFill>
                <a:srgbClr val="000000"/>
              </a:solidFill>
              <a:effectLst/>
            </a:endParaRPr>
          </a:p>
          <a:p>
            <a:pPr lvl="1" algn="r" rtl="1"/>
            <a:r>
              <a:rPr lang="ar-SA" b="1" dirty="0">
                <a:solidFill>
                  <a:srgbClr val="FF0000"/>
                </a:solidFill>
                <a:effectLst/>
              </a:rPr>
              <a:t>التكاليف الاقتصادية</a:t>
            </a:r>
            <a:r>
              <a:rPr lang="ar-BH" b="1" dirty="0">
                <a:solidFill>
                  <a:srgbClr val="FF0000"/>
                </a:solidFill>
                <a:effectLst/>
              </a:rPr>
              <a:t>:</a:t>
            </a:r>
            <a:r>
              <a:rPr lang="ar-SA" b="1" dirty="0">
                <a:solidFill>
                  <a:srgbClr val="FF0000"/>
                </a:solidFill>
                <a:effectLst/>
              </a:rPr>
              <a:t> </a:t>
            </a:r>
            <a:endParaRPr lang="ar-BH" b="1" dirty="0">
              <a:solidFill>
                <a:srgbClr val="FF0000"/>
              </a:solidFill>
              <a:effectLst/>
            </a:endParaRPr>
          </a:p>
          <a:p>
            <a:pPr lvl="1" algn="r" rtl="1">
              <a:buFontTx/>
              <a:buNone/>
            </a:pPr>
            <a:r>
              <a:rPr lang="ar-BH" dirty="0">
                <a:solidFill>
                  <a:srgbClr val="000000"/>
                </a:solidFill>
                <a:effectLst/>
              </a:rPr>
              <a:t>	</a:t>
            </a:r>
            <a:r>
              <a:rPr lang="ar-SA" dirty="0">
                <a:solidFill>
                  <a:srgbClr val="000000"/>
                </a:solidFill>
                <a:effectLst/>
              </a:rPr>
              <a:t>فقدان المجتمع  لذلك الإنتاج من السلع والخدمات الذي كان من الممكن تحقيقه</a:t>
            </a:r>
            <a:r>
              <a:rPr lang="ar-BH" dirty="0">
                <a:solidFill>
                  <a:srgbClr val="000000"/>
                </a:solidFill>
                <a:effectLst/>
              </a:rPr>
              <a:t>.</a:t>
            </a:r>
          </a:p>
          <a:p>
            <a:pPr lvl="1" algn="r" rtl="1"/>
            <a:r>
              <a:rPr lang="ar-SA" b="1" dirty="0" smtClean="0">
                <a:solidFill>
                  <a:srgbClr val="FF0000"/>
                </a:solidFill>
                <a:effectLst/>
              </a:rPr>
              <a:t>التكاليف </a:t>
            </a:r>
            <a:r>
              <a:rPr lang="ar-SA" b="1" dirty="0">
                <a:solidFill>
                  <a:srgbClr val="FF0000"/>
                </a:solidFill>
                <a:effectLst/>
              </a:rPr>
              <a:t>الاجتماعية</a:t>
            </a:r>
            <a:r>
              <a:rPr lang="ar-BH" b="1" dirty="0">
                <a:solidFill>
                  <a:srgbClr val="FF0000"/>
                </a:solidFill>
                <a:effectLst/>
              </a:rPr>
              <a:t>:</a:t>
            </a:r>
          </a:p>
          <a:p>
            <a:pPr lvl="1" algn="r" rtl="1">
              <a:buFontTx/>
              <a:buNone/>
            </a:pPr>
            <a:r>
              <a:rPr lang="ar-BH" dirty="0">
                <a:solidFill>
                  <a:srgbClr val="000000"/>
                </a:solidFill>
                <a:effectLst/>
              </a:rPr>
              <a:t>	</a:t>
            </a:r>
            <a:r>
              <a:rPr lang="ar-SA" dirty="0">
                <a:solidFill>
                  <a:srgbClr val="000000"/>
                </a:solidFill>
                <a:effectLst/>
              </a:rPr>
              <a:t>تدني </a:t>
            </a:r>
            <a:r>
              <a:rPr lang="ar-BH" dirty="0">
                <a:solidFill>
                  <a:srgbClr val="000000"/>
                </a:solidFill>
                <a:effectLst/>
              </a:rPr>
              <a:t>المستوى المعيشي بسبب انخفاض </a:t>
            </a:r>
            <a:r>
              <a:rPr lang="ar-SA" dirty="0">
                <a:solidFill>
                  <a:srgbClr val="000000"/>
                </a:solidFill>
                <a:effectLst/>
              </a:rPr>
              <a:t>الدخول أو فقدانها بالكامل</a:t>
            </a:r>
            <a:r>
              <a:rPr lang="ar-BH" dirty="0">
                <a:solidFill>
                  <a:srgbClr val="000000"/>
                </a:solidFill>
                <a:effectLst/>
              </a:rPr>
              <a:t>، وانتشار </a:t>
            </a:r>
            <a:r>
              <a:rPr lang="ar-SA" dirty="0">
                <a:solidFill>
                  <a:srgbClr val="000000"/>
                </a:solidFill>
                <a:effectLst/>
              </a:rPr>
              <a:t>الفقر</a:t>
            </a:r>
            <a:r>
              <a:rPr lang="ar-BH" dirty="0">
                <a:solidFill>
                  <a:srgbClr val="000000"/>
                </a:solidFill>
                <a:effectLst/>
              </a:rPr>
              <a:t>، وما يترتب عليه من </a:t>
            </a:r>
            <a:r>
              <a:rPr lang="ar-SA" dirty="0">
                <a:solidFill>
                  <a:srgbClr val="000000"/>
                </a:solidFill>
                <a:effectLst/>
              </a:rPr>
              <a:t>ارتفاع </a:t>
            </a:r>
            <a:r>
              <a:rPr lang="ar-BH" dirty="0">
                <a:solidFill>
                  <a:srgbClr val="000000"/>
                </a:solidFill>
                <a:effectLst/>
              </a:rPr>
              <a:t>في </a:t>
            </a:r>
            <a:r>
              <a:rPr lang="ar-SA" dirty="0">
                <a:solidFill>
                  <a:srgbClr val="000000"/>
                </a:solidFill>
                <a:effectLst/>
              </a:rPr>
              <a:t>معدلات الجريمة، ونشوب الصراعات </a:t>
            </a:r>
            <a:r>
              <a:rPr lang="ar-SA" dirty="0" smtClean="0">
                <a:solidFill>
                  <a:srgbClr val="000000"/>
                </a:solidFill>
                <a:effectLst/>
              </a:rPr>
              <a:t>والاضطرابات السياسية </a:t>
            </a:r>
            <a:r>
              <a:rPr lang="ar-SA" dirty="0" err="1" smtClean="0">
                <a:solidFill>
                  <a:srgbClr val="000000"/>
                </a:solidFill>
                <a:effectLst/>
              </a:rPr>
              <a:t>والإجتماعية</a:t>
            </a:r>
            <a:r>
              <a:rPr lang="ar-SA" dirty="0" smtClean="0">
                <a:solidFill>
                  <a:srgbClr val="000000"/>
                </a:solidFill>
                <a:effectLst/>
              </a:rPr>
              <a:t> .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6" presetClass="emph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Scale>
                                      <p:cBhvr>
                                        <p:cTn id="6" dur="2000" fill="hold"/>
                                        <p:tgtEl>
                                          <p:spTgt spid="10242"/>
                                        </p:tgtEl>
                                      </p:cBhvr>
                                      <p:by x="150000" y="15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5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4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11" dur="500"/>
                                        <p:tgtEl>
                                          <p:spTgt spid="1024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" fill="hold">
                      <p:stCondLst>
                        <p:cond delay="indefinite"/>
                      </p:stCondLst>
                      <p:childTnLst>
                        <p:par>
                          <p:cTn id="13" fill="hold">
                            <p:stCondLst>
                              <p:cond delay="0"/>
                            </p:stCondLst>
                            <p:childTnLst>
                              <p:par>
                                <p:cTn id="14" presetID="5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4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16" dur="500"/>
                                        <p:tgtEl>
                                          <p:spTgt spid="1024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" presetID="5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4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19" dur="500"/>
                                        <p:tgtEl>
                                          <p:spTgt spid="1024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" fill="hold">
                      <p:stCondLst>
                        <p:cond delay="indefinite"/>
                      </p:stCondLst>
                      <p:childTnLst>
                        <p:par>
                          <p:cTn id="21" fill="hold">
                            <p:stCondLst>
                              <p:cond delay="0"/>
                            </p:stCondLst>
                            <p:childTnLst>
                              <p:par>
                                <p:cTn id="22" presetID="5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4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24" dur="500"/>
                                        <p:tgtEl>
                                          <p:spTgt spid="1024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5" presetID="5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4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27" dur="500"/>
                                        <p:tgtEl>
                                          <p:spTgt spid="1024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242" grpId="0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عنصر نائب لرقم الشريحة 5"/>
          <p:cNvSpPr>
            <a:spLocks noGrp="1"/>
          </p:cNvSpPr>
          <p:nvPr>
            <p:ph type="sldNum" sz="quarter" idx="4294967295"/>
          </p:nvPr>
        </p:nvSpPr>
        <p:spPr>
          <a:xfrm>
            <a:off x="7099300" y="6243638"/>
            <a:ext cx="2311400" cy="457200"/>
          </a:xfrm>
          <a:prstGeom prst="rect">
            <a:avLst/>
          </a:prstGeom>
        </p:spPr>
        <p:txBody>
          <a:bodyPr/>
          <a:lstStyle/>
          <a:p>
            <a:fld id="{46F176F3-2FF1-40E5-94D5-1C9881674F35}" type="slidenum">
              <a:rPr lang="en-US"/>
              <a:pPr/>
              <a:t>7</a:t>
            </a:fld>
            <a:endParaRPr lang="en-US"/>
          </a:p>
        </p:txBody>
      </p:sp>
      <p:sp>
        <p:nvSpPr>
          <p:cNvPr id="12290" name="Rectangle 2"/>
          <p:cNvSpPr>
            <a:spLocks noGrp="1" noChangeArrowheads="1"/>
          </p:cNvSpPr>
          <p:nvPr>
            <p:ph type="title"/>
          </p:nvPr>
        </p:nvSpPr>
        <p:spPr>
          <a:xfrm>
            <a:off x="495300" y="152400"/>
            <a:ext cx="8915400" cy="865188"/>
          </a:xfrm>
        </p:spPr>
        <p:txBody>
          <a:bodyPr/>
          <a:lstStyle/>
          <a:p>
            <a:r>
              <a:rPr lang="ar-BH" b="1" dirty="0">
                <a:solidFill>
                  <a:srgbClr val="FF0000"/>
                </a:solidFill>
                <a:effectLst/>
              </a:rPr>
              <a:t>قياس البطالة</a:t>
            </a:r>
            <a:endParaRPr lang="fr-FR" b="1" dirty="0">
              <a:solidFill>
                <a:srgbClr val="FF0000"/>
              </a:solidFill>
              <a:effectLst/>
            </a:endParaRPr>
          </a:p>
        </p:txBody>
      </p:sp>
      <p:sp>
        <p:nvSpPr>
          <p:cNvPr id="12291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247650" y="1600201"/>
            <a:ext cx="9493250" cy="4525963"/>
          </a:xfrm>
          <a:solidFill>
            <a:schemeClr val="bg1"/>
          </a:solidFill>
        </p:spPr>
        <p:txBody>
          <a:bodyPr/>
          <a:lstStyle/>
          <a:p>
            <a:pPr algn="r" rtl="1">
              <a:lnSpc>
                <a:spcPct val="90000"/>
              </a:lnSpc>
            </a:pPr>
            <a:r>
              <a:rPr lang="ar-SA">
                <a:solidFill>
                  <a:srgbClr val="000000"/>
                </a:solidFill>
                <a:effectLst/>
                <a:cs typeface="Times New Roman" pitchFamily="18" charset="0"/>
              </a:rPr>
              <a:t>نسبة البطالة = </a:t>
            </a:r>
            <a:r>
              <a:rPr lang="ar-SA" u="sng">
                <a:solidFill>
                  <a:srgbClr val="000000"/>
                </a:solidFill>
                <a:effectLst/>
                <a:cs typeface="Times New Roman" pitchFamily="18" charset="0"/>
              </a:rPr>
              <a:t>عدد الأشخاص العاطلين</a:t>
            </a:r>
            <a:r>
              <a:rPr lang="ar-SA">
                <a:solidFill>
                  <a:srgbClr val="000000"/>
                </a:solidFill>
                <a:effectLst/>
                <a:cs typeface="Times New Roman" pitchFamily="18" charset="0"/>
              </a:rPr>
              <a:t> ×</a:t>
            </a:r>
            <a:r>
              <a:rPr lang="ar-BH">
                <a:solidFill>
                  <a:srgbClr val="000000"/>
                </a:solidFill>
                <a:effectLst/>
                <a:cs typeface="Times New Roman" pitchFamily="18" charset="0"/>
              </a:rPr>
              <a:t> </a:t>
            </a:r>
            <a:r>
              <a:rPr lang="ar-SA">
                <a:solidFill>
                  <a:srgbClr val="000000"/>
                </a:solidFill>
                <a:effectLst/>
                <a:cs typeface="Times New Roman" pitchFamily="18" charset="0"/>
              </a:rPr>
              <a:t>100 </a:t>
            </a:r>
          </a:p>
          <a:p>
            <a:pPr algn="r" rtl="1">
              <a:lnSpc>
                <a:spcPct val="90000"/>
              </a:lnSpc>
              <a:buFont typeface="Wingdings" pitchFamily="2" charset="2"/>
              <a:buNone/>
            </a:pPr>
            <a:r>
              <a:rPr lang="ar-BH">
                <a:solidFill>
                  <a:srgbClr val="000000"/>
                </a:solidFill>
                <a:effectLst/>
                <a:cs typeface="Times New Roman" pitchFamily="18" charset="0"/>
              </a:rPr>
              <a:t>	</a:t>
            </a:r>
            <a:r>
              <a:rPr lang="ar-SA">
                <a:solidFill>
                  <a:srgbClr val="000000"/>
                </a:solidFill>
                <a:effectLst/>
                <a:cs typeface="Times New Roman" pitchFamily="18" charset="0"/>
              </a:rPr>
              <a:t>	          </a:t>
            </a:r>
            <a:r>
              <a:rPr lang="ar-BH">
                <a:solidFill>
                  <a:srgbClr val="000000"/>
                </a:solidFill>
                <a:effectLst/>
                <a:cs typeface="Times New Roman" pitchFamily="18" charset="0"/>
              </a:rPr>
              <a:t>    </a:t>
            </a:r>
            <a:r>
              <a:rPr lang="ar-SA">
                <a:solidFill>
                  <a:srgbClr val="000000"/>
                </a:solidFill>
                <a:effectLst/>
                <a:cs typeface="Times New Roman" pitchFamily="18" charset="0"/>
              </a:rPr>
              <a:t> قوة العمل الفاعلة</a:t>
            </a:r>
            <a:endParaRPr lang="ar-BH">
              <a:solidFill>
                <a:srgbClr val="000000"/>
              </a:solidFill>
              <a:effectLst/>
              <a:cs typeface="Times New Roman" pitchFamily="18" charset="0"/>
            </a:endParaRPr>
          </a:p>
          <a:p>
            <a:pPr algn="r" rtl="1">
              <a:lnSpc>
                <a:spcPct val="90000"/>
              </a:lnSpc>
              <a:buFont typeface="Wingdings" pitchFamily="2" charset="2"/>
              <a:buNone/>
            </a:pPr>
            <a:endParaRPr lang="ar-BH">
              <a:solidFill>
                <a:srgbClr val="000000"/>
              </a:solidFill>
              <a:effectLst/>
              <a:cs typeface="Times New Roman" pitchFamily="18" charset="0"/>
            </a:endParaRPr>
          </a:p>
          <a:p>
            <a:pPr algn="r" rtl="1">
              <a:lnSpc>
                <a:spcPct val="90000"/>
              </a:lnSpc>
            </a:pPr>
            <a:r>
              <a:rPr lang="ar-SA">
                <a:solidFill>
                  <a:srgbClr val="000000"/>
                </a:solidFill>
                <a:effectLst/>
                <a:cs typeface="Times New Roman" pitchFamily="18" charset="0"/>
              </a:rPr>
              <a:t>نسبة المشاركة في قوة العمل = </a:t>
            </a:r>
            <a:r>
              <a:rPr lang="ar-SA" u="sng">
                <a:solidFill>
                  <a:srgbClr val="000000"/>
                </a:solidFill>
                <a:effectLst/>
                <a:cs typeface="Times New Roman" pitchFamily="18" charset="0"/>
              </a:rPr>
              <a:t>    قوة العمل الفاعلة</a:t>
            </a:r>
            <a:r>
              <a:rPr lang="ar-SA">
                <a:solidFill>
                  <a:srgbClr val="000000"/>
                </a:solidFill>
                <a:effectLst/>
                <a:cs typeface="Times New Roman" pitchFamily="18" charset="0"/>
              </a:rPr>
              <a:t>    ×</a:t>
            </a:r>
            <a:r>
              <a:rPr lang="ar-BH">
                <a:solidFill>
                  <a:srgbClr val="000000"/>
                </a:solidFill>
                <a:effectLst/>
                <a:cs typeface="Times New Roman" pitchFamily="18" charset="0"/>
              </a:rPr>
              <a:t> </a:t>
            </a:r>
            <a:r>
              <a:rPr lang="ar-SA">
                <a:solidFill>
                  <a:srgbClr val="000000"/>
                </a:solidFill>
                <a:effectLst/>
                <a:cs typeface="Times New Roman" pitchFamily="18" charset="0"/>
              </a:rPr>
              <a:t>100 </a:t>
            </a:r>
          </a:p>
          <a:p>
            <a:pPr algn="r" rtl="1">
              <a:lnSpc>
                <a:spcPct val="90000"/>
              </a:lnSpc>
              <a:buFont typeface="Wingdings" pitchFamily="2" charset="2"/>
              <a:buNone/>
            </a:pPr>
            <a:r>
              <a:rPr lang="ar-BH">
                <a:solidFill>
                  <a:srgbClr val="000000"/>
                </a:solidFill>
                <a:effectLst/>
                <a:cs typeface="Times New Roman" pitchFamily="18" charset="0"/>
              </a:rPr>
              <a:t>	</a:t>
            </a:r>
            <a:r>
              <a:rPr lang="ar-SA">
                <a:solidFill>
                  <a:srgbClr val="000000"/>
                </a:solidFill>
                <a:effectLst/>
                <a:cs typeface="Times New Roman" pitchFamily="18" charset="0"/>
              </a:rPr>
              <a:t>				    عدد السكان في عمر العمل </a:t>
            </a:r>
            <a:endParaRPr lang="ar-BH">
              <a:solidFill>
                <a:srgbClr val="000000"/>
              </a:solidFill>
              <a:effectLst/>
              <a:cs typeface="Times New Roman" pitchFamily="18" charset="0"/>
            </a:endParaRPr>
          </a:p>
          <a:p>
            <a:pPr algn="r" rtl="1">
              <a:lnSpc>
                <a:spcPct val="90000"/>
              </a:lnSpc>
              <a:buFont typeface="Wingdings" pitchFamily="2" charset="2"/>
              <a:buNone/>
            </a:pPr>
            <a:endParaRPr lang="ar-BH">
              <a:solidFill>
                <a:srgbClr val="000000"/>
              </a:solidFill>
              <a:effectLst/>
              <a:cs typeface="Times New Roman" pitchFamily="18" charset="0"/>
            </a:endParaRPr>
          </a:p>
          <a:p>
            <a:pPr algn="r" rtl="1">
              <a:lnSpc>
                <a:spcPct val="90000"/>
              </a:lnSpc>
            </a:pPr>
            <a:r>
              <a:rPr lang="ar-SA">
                <a:solidFill>
                  <a:srgbClr val="000000"/>
                </a:solidFill>
                <a:effectLst/>
                <a:cs typeface="Times New Roman" pitchFamily="18" charset="0"/>
              </a:rPr>
              <a:t>نسبة الاستخدام إلى السكان = </a:t>
            </a:r>
            <a:r>
              <a:rPr lang="ar-SA" u="sng">
                <a:solidFill>
                  <a:srgbClr val="000000"/>
                </a:solidFill>
                <a:effectLst/>
                <a:cs typeface="Times New Roman" pitchFamily="18" charset="0"/>
              </a:rPr>
              <a:t>عدد الأشخاص العاملين</a:t>
            </a:r>
            <a:r>
              <a:rPr lang="ar-SA">
                <a:solidFill>
                  <a:srgbClr val="000000"/>
                </a:solidFill>
                <a:effectLst/>
                <a:cs typeface="Times New Roman" pitchFamily="18" charset="0"/>
              </a:rPr>
              <a:t>  ×  100  </a:t>
            </a:r>
          </a:p>
          <a:p>
            <a:pPr algn="r" rtl="1">
              <a:lnSpc>
                <a:spcPct val="90000"/>
              </a:lnSpc>
              <a:buFont typeface="Wingdings" pitchFamily="2" charset="2"/>
              <a:buNone/>
            </a:pPr>
            <a:r>
              <a:rPr lang="ar-BH">
                <a:solidFill>
                  <a:srgbClr val="000000"/>
                </a:solidFill>
                <a:effectLst/>
                <a:cs typeface="Times New Roman" pitchFamily="18" charset="0"/>
              </a:rPr>
              <a:t>	</a:t>
            </a:r>
            <a:r>
              <a:rPr lang="ar-SA">
                <a:solidFill>
                  <a:srgbClr val="000000"/>
                </a:solidFill>
                <a:effectLst/>
                <a:cs typeface="Times New Roman" pitchFamily="18" charset="0"/>
              </a:rPr>
              <a:t>			         </a:t>
            </a:r>
            <a:r>
              <a:rPr lang="ar-BH">
                <a:solidFill>
                  <a:srgbClr val="000000"/>
                </a:solidFill>
                <a:effectLst/>
                <a:cs typeface="Times New Roman" pitchFamily="18" charset="0"/>
              </a:rPr>
              <a:t>  </a:t>
            </a:r>
            <a:r>
              <a:rPr lang="ar-SA">
                <a:solidFill>
                  <a:srgbClr val="000000"/>
                </a:solidFill>
                <a:effectLst/>
                <a:cs typeface="Times New Roman" pitchFamily="18" charset="0"/>
              </a:rPr>
              <a:t>عدد السكان في عمر العمل           </a:t>
            </a:r>
            <a:endParaRPr lang="en-US">
              <a:solidFill>
                <a:srgbClr val="000000"/>
              </a:solidFill>
              <a:effectLst/>
              <a:cs typeface="Times New Roman" pitchFamily="18" charset="0"/>
            </a:endParaRPr>
          </a:p>
          <a:p>
            <a:pPr algn="r" rtl="1">
              <a:lnSpc>
                <a:spcPct val="90000"/>
              </a:lnSpc>
            </a:pPr>
            <a:endParaRPr lang="ar-BH">
              <a:solidFill>
                <a:srgbClr val="000000"/>
              </a:solidFill>
              <a:effectLst/>
              <a:cs typeface="Times New Roman" pitchFamily="18" charset="0"/>
            </a:endParaRPr>
          </a:p>
          <a:p>
            <a:pPr algn="r" rtl="1">
              <a:lnSpc>
                <a:spcPct val="90000"/>
              </a:lnSpc>
            </a:pPr>
            <a:endParaRPr lang="ar-BH">
              <a:solidFill>
                <a:srgbClr val="000000"/>
              </a:solidFill>
              <a:effectLst/>
              <a:cs typeface="Times New Roman" pitchFamily="18" charset="0"/>
            </a:endParaRPr>
          </a:p>
          <a:p>
            <a:pPr algn="r" rtl="1">
              <a:lnSpc>
                <a:spcPct val="90000"/>
              </a:lnSpc>
            </a:pPr>
            <a:endParaRPr lang="fr-FR">
              <a:solidFill>
                <a:srgbClr val="000000"/>
              </a:solidFill>
              <a:effectLst/>
              <a:cs typeface="Times New Roman" pitchFamily="18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29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7" dur="500"/>
                                        <p:tgtEl>
                                          <p:spTgt spid="1229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5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29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12" dur="500"/>
                                        <p:tgtEl>
                                          <p:spTgt spid="1229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" presetID="5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291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15" dur="500"/>
                                        <p:tgtEl>
                                          <p:spTgt spid="12291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5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291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20" dur="500"/>
                                        <p:tgtEl>
                                          <p:spTgt spid="12291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1" presetID="5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291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23" dur="500"/>
                                        <p:tgtEl>
                                          <p:spTgt spid="12291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5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291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28" dur="500"/>
                                        <p:tgtEl>
                                          <p:spTgt spid="12291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9" presetID="5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291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31" dur="500"/>
                                        <p:tgtEl>
                                          <p:spTgt spid="12291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2290" grpId="0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عنصر نائب لرقم الشريحة 5"/>
          <p:cNvSpPr>
            <a:spLocks noGrp="1"/>
          </p:cNvSpPr>
          <p:nvPr>
            <p:ph type="sldNum" sz="quarter" idx="4294967295"/>
          </p:nvPr>
        </p:nvSpPr>
        <p:spPr>
          <a:xfrm>
            <a:off x="7099300" y="6243638"/>
            <a:ext cx="2311400" cy="457200"/>
          </a:xfrm>
          <a:prstGeom prst="rect">
            <a:avLst/>
          </a:prstGeom>
        </p:spPr>
        <p:txBody>
          <a:bodyPr/>
          <a:lstStyle/>
          <a:p>
            <a:fld id="{07F75A70-B2C9-477D-802B-C3A542FD6E2E}" type="slidenum">
              <a:rPr lang="en-US"/>
              <a:pPr/>
              <a:t>8</a:t>
            </a:fld>
            <a:endParaRPr lang="en-US"/>
          </a:p>
        </p:txBody>
      </p:sp>
      <p:sp>
        <p:nvSpPr>
          <p:cNvPr id="11267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11268" name="Picture 4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304800" y="609600"/>
            <a:ext cx="9163050" cy="5667375"/>
          </a:xfrm>
          <a:prstGeom prst="rect">
            <a:avLst/>
          </a:prstGeom>
          <a:solidFill>
            <a:schemeClr val="bg1"/>
          </a:solidFill>
        </p:spPr>
      </p:pic>
      <p:sp>
        <p:nvSpPr>
          <p:cNvPr id="11269" name="Text Box 5"/>
          <p:cNvSpPr txBox="1">
            <a:spLocks noChangeArrowheads="1"/>
          </p:cNvSpPr>
          <p:nvPr/>
        </p:nvSpPr>
        <p:spPr bwMode="auto">
          <a:xfrm>
            <a:off x="2806700" y="6248401"/>
            <a:ext cx="6521450" cy="3667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algn="r" rtl="1">
              <a:spcBef>
                <a:spcPct val="50000"/>
              </a:spcBef>
            </a:pPr>
            <a:endParaRPr lang="en-US">
              <a:latin typeface="Arial" pitchFamily="34" charset="0"/>
            </a:endParaRPr>
          </a:p>
        </p:txBody>
      </p:sp>
      <p:sp>
        <p:nvSpPr>
          <p:cNvPr id="11270" name="Text Box 6"/>
          <p:cNvSpPr txBox="1">
            <a:spLocks noChangeArrowheads="1"/>
          </p:cNvSpPr>
          <p:nvPr/>
        </p:nvSpPr>
        <p:spPr bwMode="auto">
          <a:xfrm>
            <a:off x="0" y="5943600"/>
            <a:ext cx="9658350" cy="3968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algn="r" rtl="1">
              <a:spcBef>
                <a:spcPct val="50000"/>
              </a:spcBef>
            </a:pPr>
            <a:r>
              <a:rPr lang="ar-SA" sz="2000" dirty="0">
                <a:solidFill>
                  <a:srgbClr val="000000"/>
                </a:solidFill>
                <a:latin typeface="Arial" pitchFamily="34" charset="0"/>
              </a:rPr>
              <a:t>* أي الأشخاص الذين هم في عمر العمل من القادرين والراغبين في العمل، إلا </a:t>
            </a:r>
            <a:r>
              <a:rPr lang="ar-SA" sz="2000" dirty="0" err="1">
                <a:solidFill>
                  <a:srgbClr val="000000"/>
                </a:solidFill>
                <a:latin typeface="Arial" pitchFamily="34" charset="0"/>
              </a:rPr>
              <a:t>انهم</a:t>
            </a:r>
            <a:r>
              <a:rPr lang="ar-SA" sz="2000" dirty="0">
                <a:solidFill>
                  <a:srgbClr val="000000"/>
                </a:solidFill>
                <a:latin typeface="Arial" pitchFamily="34" charset="0"/>
              </a:rPr>
              <a:t> لا يجدون فرصاً للعمل.</a:t>
            </a:r>
            <a:r>
              <a:rPr lang="en-US" sz="2000" dirty="0">
                <a:solidFill>
                  <a:srgbClr val="000000"/>
                </a:solidFill>
                <a:latin typeface="Arial" pitchFamily="34" charset="0"/>
              </a:rPr>
              <a:t> 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عنصر نائب لرقم الشريحة 5"/>
          <p:cNvSpPr>
            <a:spLocks noGrp="1"/>
          </p:cNvSpPr>
          <p:nvPr>
            <p:ph type="sldNum" sz="quarter" idx="4294967295"/>
          </p:nvPr>
        </p:nvSpPr>
        <p:spPr>
          <a:xfrm>
            <a:off x="7099300" y="6243638"/>
            <a:ext cx="2311400" cy="457200"/>
          </a:xfrm>
          <a:prstGeom prst="rect">
            <a:avLst/>
          </a:prstGeom>
        </p:spPr>
        <p:txBody>
          <a:bodyPr/>
          <a:lstStyle/>
          <a:p>
            <a:fld id="{62ADB2F0-2687-4C2E-9732-2685B2E70B96}" type="slidenum">
              <a:rPr lang="en-US"/>
              <a:pPr/>
              <a:t>9</a:t>
            </a:fld>
            <a:endParaRPr lang="en-US"/>
          </a:p>
        </p:txBody>
      </p:sp>
      <p:sp>
        <p:nvSpPr>
          <p:cNvPr id="13314" name="Rectangle 2"/>
          <p:cNvSpPr>
            <a:spLocks noGrp="1" noChangeArrowheads="1"/>
          </p:cNvSpPr>
          <p:nvPr>
            <p:ph type="title"/>
          </p:nvPr>
        </p:nvSpPr>
        <p:spPr>
          <a:xfrm>
            <a:off x="495300" y="76200"/>
            <a:ext cx="8915400" cy="788988"/>
          </a:xfrm>
        </p:spPr>
        <p:txBody>
          <a:bodyPr/>
          <a:lstStyle/>
          <a:p>
            <a:r>
              <a:rPr lang="ar-SA" b="1" dirty="0">
                <a:solidFill>
                  <a:srgbClr val="FF0000"/>
                </a:solidFill>
                <a:effectLst/>
              </a:rPr>
              <a:t>الدورات الاقتصادية</a:t>
            </a:r>
            <a:r>
              <a:rPr lang="en-US" b="1" dirty="0">
                <a:solidFill>
                  <a:srgbClr val="FF0000"/>
                </a:solidFill>
                <a:effectLst/>
              </a:rPr>
              <a:t> </a:t>
            </a:r>
          </a:p>
        </p:txBody>
      </p:sp>
      <p:sp>
        <p:nvSpPr>
          <p:cNvPr id="13315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0" y="914400"/>
            <a:ext cx="8915400" cy="4800600"/>
          </a:xfrm>
          <a:solidFill>
            <a:schemeClr val="bg1"/>
          </a:solidFill>
        </p:spPr>
        <p:txBody>
          <a:bodyPr/>
          <a:lstStyle/>
          <a:p>
            <a:pPr marL="609600" indent="-609600" algn="r" rtl="1">
              <a:lnSpc>
                <a:spcPct val="90000"/>
              </a:lnSpc>
            </a:pPr>
            <a:r>
              <a:rPr lang="ar-SA" sz="2800" b="1" dirty="0">
                <a:solidFill>
                  <a:srgbClr val="FF0000"/>
                </a:solidFill>
                <a:effectLst/>
              </a:rPr>
              <a:t>أسباب حدوث التقلبات الاقتصادية:</a:t>
            </a:r>
            <a:endParaRPr lang="en-US" sz="2800" b="1" dirty="0">
              <a:solidFill>
                <a:srgbClr val="FF0000"/>
              </a:solidFill>
              <a:effectLst/>
            </a:endParaRPr>
          </a:p>
          <a:p>
            <a:pPr marL="609600" indent="-609600" algn="r" rtl="1">
              <a:lnSpc>
                <a:spcPct val="90000"/>
              </a:lnSpc>
              <a:buFont typeface="Wingdings" pitchFamily="2" charset="2"/>
              <a:buNone/>
            </a:pPr>
            <a:r>
              <a:rPr lang="ar-SA" sz="2800" dirty="0">
                <a:solidFill>
                  <a:srgbClr val="000000"/>
                </a:solidFill>
                <a:effectLst/>
              </a:rPr>
              <a:t/>
            </a:r>
            <a:br>
              <a:rPr lang="ar-SA" sz="2800" dirty="0">
                <a:solidFill>
                  <a:srgbClr val="000000"/>
                </a:solidFill>
                <a:effectLst/>
              </a:rPr>
            </a:br>
            <a:r>
              <a:rPr lang="ar-BH" sz="2800" dirty="0">
                <a:solidFill>
                  <a:srgbClr val="000000"/>
                </a:solidFill>
                <a:effectLst/>
              </a:rPr>
              <a:t>(1)</a:t>
            </a:r>
            <a:r>
              <a:rPr lang="ar-SA" sz="2800" dirty="0">
                <a:solidFill>
                  <a:srgbClr val="000000"/>
                </a:solidFill>
                <a:effectLst/>
              </a:rPr>
              <a:t> التغير في الناتج المحلي الإجمالي.</a:t>
            </a:r>
            <a:endParaRPr lang="ar-BH" sz="2800" dirty="0">
              <a:solidFill>
                <a:srgbClr val="000000"/>
              </a:solidFill>
              <a:effectLst/>
            </a:endParaRPr>
          </a:p>
          <a:p>
            <a:pPr marL="609600" indent="-609600" algn="r" rtl="1">
              <a:lnSpc>
                <a:spcPct val="90000"/>
              </a:lnSpc>
              <a:buFont typeface="Wingdings" pitchFamily="2" charset="2"/>
              <a:buNone/>
            </a:pPr>
            <a:r>
              <a:rPr lang="ar-BH" sz="2800" dirty="0">
                <a:solidFill>
                  <a:srgbClr val="000000"/>
                </a:solidFill>
                <a:effectLst/>
              </a:rPr>
              <a:t>	(2)</a:t>
            </a:r>
            <a:r>
              <a:rPr lang="ar-SA" sz="2800" dirty="0">
                <a:solidFill>
                  <a:srgbClr val="000000"/>
                </a:solidFill>
                <a:effectLst/>
              </a:rPr>
              <a:t> التغير في معدلات البطالة، أو الاستخدام.  </a:t>
            </a:r>
            <a:endParaRPr lang="ar-BH" sz="2800" dirty="0">
              <a:solidFill>
                <a:srgbClr val="000000"/>
              </a:solidFill>
              <a:effectLst/>
            </a:endParaRPr>
          </a:p>
          <a:p>
            <a:pPr marL="609600" indent="-609600" algn="r" rtl="1">
              <a:lnSpc>
                <a:spcPct val="90000"/>
              </a:lnSpc>
              <a:buFont typeface="Wingdings" pitchFamily="2" charset="2"/>
              <a:buNone/>
            </a:pPr>
            <a:r>
              <a:rPr lang="ar-BH" sz="2800" dirty="0">
                <a:solidFill>
                  <a:srgbClr val="000000"/>
                </a:solidFill>
                <a:effectLst/>
              </a:rPr>
              <a:t>	(3) </a:t>
            </a:r>
            <a:r>
              <a:rPr lang="ar-SA" sz="2800" dirty="0">
                <a:solidFill>
                  <a:srgbClr val="000000"/>
                </a:solidFill>
                <a:effectLst/>
              </a:rPr>
              <a:t>التغير في المستوى العام للأسعار.</a:t>
            </a:r>
            <a:endParaRPr lang="ar-BH" sz="2800" dirty="0">
              <a:solidFill>
                <a:srgbClr val="000000"/>
              </a:solidFill>
              <a:effectLst/>
            </a:endParaRPr>
          </a:p>
          <a:p>
            <a:pPr marL="609600" indent="-609600" algn="r" rtl="1">
              <a:lnSpc>
                <a:spcPct val="90000"/>
              </a:lnSpc>
              <a:buFont typeface="Wingdings" pitchFamily="2" charset="2"/>
              <a:buNone/>
            </a:pPr>
            <a:endParaRPr lang="ar-BH" sz="2800" dirty="0">
              <a:solidFill>
                <a:srgbClr val="000000"/>
              </a:solidFill>
              <a:effectLst/>
            </a:endParaRPr>
          </a:p>
          <a:p>
            <a:pPr marL="609600" indent="-609600" algn="r" rtl="1">
              <a:lnSpc>
                <a:spcPct val="90000"/>
              </a:lnSpc>
            </a:pPr>
            <a:r>
              <a:rPr lang="ar-SA" sz="2800" b="1" dirty="0">
                <a:solidFill>
                  <a:srgbClr val="FF0000"/>
                </a:solidFill>
                <a:effectLst/>
              </a:rPr>
              <a:t>مراحل الدورات الاقتصادية</a:t>
            </a:r>
            <a:r>
              <a:rPr lang="ar-BH" sz="2800" dirty="0">
                <a:solidFill>
                  <a:srgbClr val="FF0000"/>
                </a:solidFill>
                <a:effectLst/>
              </a:rPr>
              <a:t>:</a:t>
            </a:r>
            <a:endParaRPr lang="en-US" sz="2800" dirty="0">
              <a:solidFill>
                <a:srgbClr val="FF0000"/>
              </a:solidFill>
              <a:effectLst/>
            </a:endParaRPr>
          </a:p>
          <a:p>
            <a:pPr marL="990600" lvl="1" indent="-533400" algn="r" rtl="1">
              <a:lnSpc>
                <a:spcPct val="90000"/>
              </a:lnSpc>
              <a:buFont typeface="Wingdings" pitchFamily="2" charset="2"/>
              <a:buNone/>
            </a:pPr>
            <a:r>
              <a:rPr lang="ar-BH" sz="2400" dirty="0" smtClean="0">
                <a:solidFill>
                  <a:srgbClr val="000000"/>
                </a:solidFill>
                <a:effectLst/>
              </a:rPr>
              <a:t>(</a:t>
            </a:r>
            <a:r>
              <a:rPr lang="ar-BH" sz="2400" dirty="0">
                <a:solidFill>
                  <a:srgbClr val="000000"/>
                </a:solidFill>
                <a:effectLst/>
              </a:rPr>
              <a:t>1)</a:t>
            </a:r>
            <a:r>
              <a:rPr lang="ar-BH" sz="2400" b="1" dirty="0">
                <a:solidFill>
                  <a:srgbClr val="000000"/>
                </a:solidFill>
                <a:effectLst/>
              </a:rPr>
              <a:t> </a:t>
            </a:r>
            <a:r>
              <a:rPr lang="ar-SA" sz="2400" dirty="0">
                <a:solidFill>
                  <a:srgbClr val="000000"/>
                </a:solidFill>
                <a:effectLst/>
              </a:rPr>
              <a:t>مرحلة الركود، أو الانكماش</a:t>
            </a:r>
            <a:endParaRPr lang="ar-BH" sz="2400" dirty="0">
              <a:solidFill>
                <a:srgbClr val="000000"/>
              </a:solidFill>
              <a:effectLst/>
            </a:endParaRPr>
          </a:p>
          <a:p>
            <a:pPr marL="990600" lvl="1" indent="-533400" algn="r" rtl="1">
              <a:lnSpc>
                <a:spcPct val="90000"/>
              </a:lnSpc>
              <a:buFont typeface="Wingdings" pitchFamily="2" charset="2"/>
              <a:buNone/>
            </a:pPr>
            <a:r>
              <a:rPr lang="ar-BH" sz="2400" dirty="0">
                <a:solidFill>
                  <a:srgbClr val="000000"/>
                </a:solidFill>
                <a:effectLst/>
              </a:rPr>
              <a:t>(2) </a:t>
            </a:r>
            <a:r>
              <a:rPr lang="ar-SA" sz="2400" dirty="0">
                <a:solidFill>
                  <a:srgbClr val="000000"/>
                </a:solidFill>
                <a:effectLst/>
              </a:rPr>
              <a:t>مرحلة الكساد </a:t>
            </a:r>
            <a:endParaRPr lang="ar-BH" sz="2400" dirty="0">
              <a:solidFill>
                <a:srgbClr val="000000"/>
              </a:solidFill>
              <a:effectLst/>
            </a:endParaRPr>
          </a:p>
          <a:p>
            <a:pPr marL="990600" lvl="1" indent="-533400" algn="r" rtl="1">
              <a:lnSpc>
                <a:spcPct val="90000"/>
              </a:lnSpc>
              <a:buFont typeface="Wingdings" pitchFamily="2" charset="2"/>
              <a:buNone/>
            </a:pPr>
            <a:r>
              <a:rPr lang="ar-BH" sz="2400" dirty="0">
                <a:solidFill>
                  <a:srgbClr val="000000"/>
                </a:solidFill>
                <a:effectLst/>
              </a:rPr>
              <a:t>(3) </a:t>
            </a:r>
            <a:r>
              <a:rPr lang="ar-SA" sz="2400" dirty="0">
                <a:solidFill>
                  <a:srgbClr val="000000"/>
                </a:solidFill>
                <a:effectLst/>
              </a:rPr>
              <a:t>مرحلة الانتعاش </a:t>
            </a:r>
            <a:endParaRPr lang="ar-BH" sz="2400" dirty="0">
              <a:solidFill>
                <a:srgbClr val="000000"/>
              </a:solidFill>
              <a:effectLst/>
            </a:endParaRPr>
          </a:p>
          <a:p>
            <a:pPr marL="990600" lvl="1" indent="-533400" algn="r" rtl="1">
              <a:lnSpc>
                <a:spcPct val="90000"/>
              </a:lnSpc>
              <a:buFont typeface="Wingdings" pitchFamily="2" charset="2"/>
              <a:buNone/>
            </a:pPr>
            <a:r>
              <a:rPr lang="ar-BH" sz="2400" dirty="0">
                <a:solidFill>
                  <a:srgbClr val="000000"/>
                </a:solidFill>
                <a:effectLst/>
              </a:rPr>
              <a:t>(4) مرحلة الرفاهية</a:t>
            </a:r>
            <a:r>
              <a:rPr lang="en-US" sz="2400" dirty="0">
                <a:solidFill>
                  <a:srgbClr val="000000"/>
                </a:solidFill>
                <a:effectLst/>
              </a:rPr>
              <a:t> 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3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7" dur="500"/>
                                        <p:tgtEl>
                                          <p:spTgt spid="133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5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31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12" dur="500"/>
                                        <p:tgtEl>
                                          <p:spTgt spid="1331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5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31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17" dur="500"/>
                                        <p:tgtEl>
                                          <p:spTgt spid="1331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5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31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22" dur="500"/>
                                        <p:tgtEl>
                                          <p:spTgt spid="1331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5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31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27" dur="500"/>
                                        <p:tgtEl>
                                          <p:spTgt spid="1331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5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315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32" dur="500"/>
                                        <p:tgtEl>
                                          <p:spTgt spid="13315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5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315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37" dur="500"/>
                                        <p:tgtEl>
                                          <p:spTgt spid="13315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5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315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42" dur="500"/>
                                        <p:tgtEl>
                                          <p:spTgt spid="13315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5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315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47" dur="500"/>
                                        <p:tgtEl>
                                          <p:spTgt spid="13315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8" fill="hold">
                      <p:stCondLst>
                        <p:cond delay="indefinite"/>
                      </p:stCondLst>
                      <p:childTnLst>
                        <p:par>
                          <p:cTn id="49" fill="hold">
                            <p:stCondLst>
                              <p:cond delay="0"/>
                            </p:stCondLst>
                            <p:childTnLst>
                              <p:par>
                                <p:cTn id="50" presetID="5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315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52" dur="500"/>
                                        <p:tgtEl>
                                          <p:spTgt spid="13315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3314" grpId="0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عنصر نائب لرقم الشريحة 5"/>
          <p:cNvSpPr>
            <a:spLocks noGrp="1"/>
          </p:cNvSpPr>
          <p:nvPr>
            <p:ph type="sldNum" sz="quarter" idx="4294967295"/>
          </p:nvPr>
        </p:nvSpPr>
        <p:spPr>
          <a:xfrm>
            <a:off x="7099300" y="6243638"/>
            <a:ext cx="2311400" cy="457200"/>
          </a:xfrm>
          <a:prstGeom prst="rect">
            <a:avLst/>
          </a:prstGeom>
        </p:spPr>
        <p:txBody>
          <a:bodyPr/>
          <a:lstStyle/>
          <a:p>
            <a:fld id="{771B77F5-5874-4BEE-B624-339E097E08F0}" type="slidenum">
              <a:rPr lang="en-US"/>
              <a:pPr/>
              <a:t>10</a:t>
            </a:fld>
            <a:endParaRPr lang="en-US"/>
          </a:p>
        </p:txBody>
      </p:sp>
      <p:sp>
        <p:nvSpPr>
          <p:cNvPr id="14343" name="Text Box 7"/>
          <p:cNvSpPr txBox="1">
            <a:spLocks noChangeArrowheads="1"/>
          </p:cNvSpPr>
          <p:nvPr/>
        </p:nvSpPr>
        <p:spPr bwMode="auto">
          <a:xfrm>
            <a:off x="2311400" y="1981200"/>
            <a:ext cx="577850" cy="376238"/>
          </a:xfrm>
          <a:prstGeom prst="rect">
            <a:avLst/>
          </a:prstGeom>
          <a:solidFill>
            <a:schemeClr val="tx1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algn="ctr" rtl="1">
              <a:spcBef>
                <a:spcPct val="50000"/>
              </a:spcBef>
            </a:pPr>
            <a:r>
              <a:rPr lang="ar-BH">
                <a:solidFill>
                  <a:srgbClr val="000000"/>
                </a:solidFill>
                <a:latin typeface="Arial" pitchFamily="34" charset="0"/>
              </a:rPr>
              <a:t>ِ</a:t>
            </a:r>
            <a:r>
              <a:rPr lang="en-US">
                <a:solidFill>
                  <a:srgbClr val="000000"/>
                </a:solidFill>
                <a:latin typeface="Arial" pitchFamily="34" charset="0"/>
              </a:rPr>
              <a:t>A</a:t>
            </a:r>
          </a:p>
        </p:txBody>
      </p:sp>
      <p:sp>
        <p:nvSpPr>
          <p:cNvPr id="14338" name="Rectangle 2"/>
          <p:cNvSpPr>
            <a:spLocks noGrp="1" noChangeArrowheads="1"/>
          </p:cNvSpPr>
          <p:nvPr>
            <p:ph type="title"/>
          </p:nvPr>
        </p:nvSpPr>
        <p:spPr>
          <a:xfrm>
            <a:off x="495300" y="0"/>
            <a:ext cx="8915400" cy="914400"/>
          </a:xfrm>
        </p:spPr>
        <p:txBody>
          <a:bodyPr/>
          <a:lstStyle/>
          <a:p>
            <a:r>
              <a:rPr lang="ar-SA" b="1"/>
              <a:t>مراحل الدورة الاقتصادية </a:t>
            </a:r>
            <a:endParaRPr lang="fr-FR" b="1"/>
          </a:p>
        </p:txBody>
      </p:sp>
      <p:pic>
        <p:nvPicPr>
          <p:cNvPr id="14340" name="Picture 4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228600" y="914400"/>
            <a:ext cx="9163050" cy="4876800"/>
          </a:xfrm>
          <a:prstGeom prst="rect">
            <a:avLst/>
          </a:prstGeom>
          <a:noFill/>
        </p:spPr>
      </p:pic>
      <p:sp>
        <p:nvSpPr>
          <p:cNvPr id="14342" name="Text Box 6"/>
          <p:cNvSpPr txBox="1">
            <a:spLocks noChangeArrowheads="1"/>
          </p:cNvSpPr>
          <p:nvPr/>
        </p:nvSpPr>
        <p:spPr bwMode="auto">
          <a:xfrm>
            <a:off x="2311400" y="1981201"/>
            <a:ext cx="908050" cy="3667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algn="r" rtl="1">
              <a:spcBef>
                <a:spcPct val="50000"/>
              </a:spcBef>
            </a:pPr>
            <a:r>
              <a:rPr lang="ar-BH">
                <a:latin typeface="Arial" pitchFamily="34" charset="0"/>
              </a:rPr>
              <a:t>ِ</a:t>
            </a:r>
            <a:endParaRPr lang="fr-FR">
              <a:latin typeface="Arial" pitchFamily="34" charset="0"/>
            </a:endParaRPr>
          </a:p>
        </p:txBody>
      </p:sp>
      <p:sp>
        <p:nvSpPr>
          <p:cNvPr id="14344" name="Text Box 8"/>
          <p:cNvSpPr txBox="1">
            <a:spLocks noChangeArrowheads="1"/>
          </p:cNvSpPr>
          <p:nvPr/>
        </p:nvSpPr>
        <p:spPr bwMode="auto">
          <a:xfrm>
            <a:off x="2228850" y="1828800"/>
            <a:ext cx="660400" cy="3968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algn="ctr" rtl="1">
              <a:spcBef>
                <a:spcPct val="50000"/>
              </a:spcBef>
            </a:pPr>
            <a:r>
              <a:rPr lang="en-US" sz="2000" b="1">
                <a:solidFill>
                  <a:srgbClr val="000000"/>
                </a:solidFill>
                <a:latin typeface="Arial" pitchFamily="34" charset="0"/>
              </a:rPr>
              <a:t>A</a:t>
            </a:r>
          </a:p>
        </p:txBody>
      </p:sp>
      <p:sp>
        <p:nvSpPr>
          <p:cNvPr id="14345" name="Text Box 9"/>
          <p:cNvSpPr txBox="1">
            <a:spLocks noChangeArrowheads="1"/>
          </p:cNvSpPr>
          <p:nvPr/>
        </p:nvSpPr>
        <p:spPr bwMode="auto">
          <a:xfrm>
            <a:off x="3302000" y="2971801"/>
            <a:ext cx="660400" cy="3968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algn="ctr" rtl="1">
              <a:spcBef>
                <a:spcPct val="50000"/>
              </a:spcBef>
            </a:pPr>
            <a:r>
              <a:rPr lang="en-US" sz="2000" b="1">
                <a:solidFill>
                  <a:srgbClr val="000000"/>
                </a:solidFill>
                <a:latin typeface="Arial" pitchFamily="34" charset="0"/>
              </a:rPr>
              <a:t>B</a:t>
            </a:r>
          </a:p>
        </p:txBody>
      </p:sp>
      <p:sp>
        <p:nvSpPr>
          <p:cNvPr id="14347" name="Text Box 11"/>
          <p:cNvSpPr txBox="1">
            <a:spLocks noChangeArrowheads="1"/>
          </p:cNvSpPr>
          <p:nvPr/>
        </p:nvSpPr>
        <p:spPr bwMode="auto">
          <a:xfrm>
            <a:off x="2146300" y="2667000"/>
            <a:ext cx="908050" cy="406400"/>
          </a:xfrm>
          <a:prstGeom prst="rect">
            <a:avLst/>
          </a:prstGeom>
          <a:solidFill>
            <a:schemeClr val="tx1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algn="ctr" rtl="1">
              <a:spcBef>
                <a:spcPct val="50000"/>
              </a:spcBef>
            </a:pPr>
            <a:r>
              <a:rPr lang="en-US" sz="2000" b="1">
                <a:latin typeface="Arial" pitchFamily="34" charset="0"/>
              </a:rPr>
              <a:t>A</a:t>
            </a:r>
          </a:p>
        </p:txBody>
      </p:sp>
      <p:sp>
        <p:nvSpPr>
          <p:cNvPr id="14348" name="Text Box 12"/>
          <p:cNvSpPr txBox="1">
            <a:spLocks noChangeArrowheads="1"/>
          </p:cNvSpPr>
          <p:nvPr/>
        </p:nvSpPr>
        <p:spPr bwMode="auto">
          <a:xfrm>
            <a:off x="4540250" y="2895601"/>
            <a:ext cx="660400" cy="3968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algn="ctr" rtl="1">
              <a:spcBef>
                <a:spcPct val="50000"/>
              </a:spcBef>
            </a:pPr>
            <a:r>
              <a:rPr lang="en-US" sz="2000" b="1">
                <a:solidFill>
                  <a:srgbClr val="000000"/>
                </a:solidFill>
                <a:latin typeface="Arial" pitchFamily="34" charset="0"/>
              </a:rPr>
              <a:t>D</a:t>
            </a:r>
          </a:p>
        </p:txBody>
      </p:sp>
      <p:sp>
        <p:nvSpPr>
          <p:cNvPr id="14349" name="Text Box 13"/>
          <p:cNvSpPr txBox="1">
            <a:spLocks noChangeArrowheads="1"/>
          </p:cNvSpPr>
          <p:nvPr/>
        </p:nvSpPr>
        <p:spPr bwMode="auto">
          <a:xfrm>
            <a:off x="3714750" y="4191001"/>
            <a:ext cx="660400" cy="3968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algn="ctr" rtl="1">
              <a:spcBef>
                <a:spcPct val="50000"/>
              </a:spcBef>
            </a:pPr>
            <a:r>
              <a:rPr lang="en-US" sz="2000" b="1">
                <a:solidFill>
                  <a:srgbClr val="000000"/>
                </a:solidFill>
                <a:latin typeface="Arial" pitchFamily="34" charset="0"/>
              </a:rPr>
              <a:t>C</a:t>
            </a:r>
          </a:p>
        </p:txBody>
      </p:sp>
      <p:sp>
        <p:nvSpPr>
          <p:cNvPr id="14350" name="Text Box 14"/>
          <p:cNvSpPr txBox="1">
            <a:spLocks noChangeArrowheads="1"/>
          </p:cNvSpPr>
          <p:nvPr/>
        </p:nvSpPr>
        <p:spPr bwMode="auto">
          <a:xfrm>
            <a:off x="4540250" y="3886201"/>
            <a:ext cx="660400" cy="396875"/>
          </a:xfrm>
          <a:prstGeom prst="rect">
            <a:avLst/>
          </a:prstGeom>
          <a:solidFill>
            <a:schemeClr val="tx1"/>
          </a:solidFill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algn="ctr" rtl="1">
              <a:spcBef>
                <a:spcPct val="50000"/>
              </a:spcBef>
            </a:pPr>
            <a:endParaRPr lang="en-US" sz="2000" b="1">
              <a:solidFill>
                <a:srgbClr val="000000"/>
              </a:solidFill>
              <a:latin typeface="Arial" pitchFamily="34" charset="0"/>
            </a:endParaRPr>
          </a:p>
        </p:txBody>
      </p:sp>
      <p:sp>
        <p:nvSpPr>
          <p:cNvPr id="14351" name="Text Box 15"/>
          <p:cNvSpPr txBox="1">
            <a:spLocks noChangeArrowheads="1"/>
          </p:cNvSpPr>
          <p:nvPr/>
        </p:nvSpPr>
        <p:spPr bwMode="auto">
          <a:xfrm>
            <a:off x="6356350" y="1828800"/>
            <a:ext cx="660400" cy="3968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algn="ctr" rtl="1">
              <a:spcBef>
                <a:spcPct val="50000"/>
              </a:spcBef>
            </a:pPr>
            <a:r>
              <a:rPr lang="en-US" sz="2000" b="1">
                <a:solidFill>
                  <a:srgbClr val="000000"/>
                </a:solidFill>
                <a:latin typeface="Arial" pitchFamily="34" charset="0"/>
              </a:rPr>
              <a:t>E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عنصر نائب لرقم الشريحة 5"/>
          <p:cNvSpPr>
            <a:spLocks noGrp="1"/>
          </p:cNvSpPr>
          <p:nvPr>
            <p:ph type="sldNum" sz="quarter" idx="4294967295"/>
          </p:nvPr>
        </p:nvSpPr>
        <p:spPr>
          <a:xfrm>
            <a:off x="7099300" y="6243638"/>
            <a:ext cx="2311400" cy="457200"/>
          </a:xfrm>
          <a:prstGeom prst="rect">
            <a:avLst/>
          </a:prstGeom>
        </p:spPr>
        <p:txBody>
          <a:bodyPr/>
          <a:lstStyle/>
          <a:p>
            <a:fld id="{83979B14-1D5B-44E2-A689-5645C2444FCA}" type="slidenum">
              <a:rPr lang="en-US"/>
              <a:pPr/>
              <a:t>11</a:t>
            </a:fld>
            <a:endParaRPr lang="en-US"/>
          </a:p>
        </p:txBody>
      </p:sp>
      <p:sp>
        <p:nvSpPr>
          <p:cNvPr id="15362" name="Rectangle 2"/>
          <p:cNvSpPr>
            <a:spLocks noGrp="1" noChangeArrowheads="1"/>
          </p:cNvSpPr>
          <p:nvPr>
            <p:ph type="title"/>
          </p:nvPr>
        </p:nvSpPr>
        <p:spPr>
          <a:xfrm>
            <a:off x="495300" y="152400"/>
            <a:ext cx="8915400" cy="762000"/>
          </a:xfrm>
        </p:spPr>
        <p:txBody>
          <a:bodyPr/>
          <a:lstStyle/>
          <a:p>
            <a:r>
              <a:rPr lang="ar-SA" b="1" dirty="0">
                <a:solidFill>
                  <a:srgbClr val="FF0000"/>
                </a:solidFill>
                <a:effectLst/>
              </a:rPr>
              <a:t>نظريات الدورات الاقتصادية</a:t>
            </a:r>
            <a:r>
              <a:rPr lang="en-US" b="1" dirty="0">
                <a:solidFill>
                  <a:srgbClr val="FF0000"/>
                </a:solidFill>
                <a:effectLst/>
              </a:rPr>
              <a:t> </a:t>
            </a:r>
          </a:p>
        </p:txBody>
      </p:sp>
      <p:sp>
        <p:nvSpPr>
          <p:cNvPr id="15363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495300" y="838200"/>
            <a:ext cx="8915400" cy="5791200"/>
          </a:xfrm>
          <a:solidFill>
            <a:schemeClr val="bg1"/>
          </a:solidFill>
        </p:spPr>
        <p:txBody>
          <a:bodyPr/>
          <a:lstStyle/>
          <a:p>
            <a:pPr algn="justLow" rtl="1">
              <a:buFont typeface="Wingdings" pitchFamily="2" charset="2"/>
              <a:buNone/>
            </a:pPr>
            <a:r>
              <a:rPr lang="ar-BH" dirty="0">
                <a:solidFill>
                  <a:srgbClr val="FF0000"/>
                </a:solidFill>
                <a:effectLst/>
              </a:rPr>
              <a:t>(1) </a:t>
            </a:r>
            <a:r>
              <a:rPr lang="ar-SA" b="1" dirty="0">
                <a:solidFill>
                  <a:srgbClr val="FF0000"/>
                </a:solidFill>
                <a:effectLst/>
              </a:rPr>
              <a:t>النظرية الماركسية</a:t>
            </a:r>
            <a:endParaRPr lang="ar-BH" b="1" dirty="0">
              <a:solidFill>
                <a:srgbClr val="FF0000"/>
              </a:solidFill>
              <a:effectLst/>
            </a:endParaRPr>
          </a:p>
          <a:p>
            <a:pPr algn="justLow" rtl="1">
              <a:buFont typeface="Wingdings" pitchFamily="2" charset="2"/>
              <a:buNone/>
            </a:pPr>
            <a:r>
              <a:rPr lang="ar-BH" dirty="0">
                <a:solidFill>
                  <a:srgbClr val="000000"/>
                </a:solidFill>
                <a:effectLst/>
              </a:rPr>
              <a:t>	تعتبر الدورات الاقتصادية من الظواهر الملازمة للنظام الرأسمالي، تمتد جذورها في أعماق علاقات الإنتاج ونظام التبادل في السوق الرأسمالي الحر.</a:t>
            </a:r>
          </a:p>
          <a:p>
            <a:pPr algn="justLow" rtl="1">
              <a:buFont typeface="Wingdings" pitchFamily="2" charset="2"/>
              <a:buNone/>
            </a:pPr>
            <a:endParaRPr lang="en-US" dirty="0">
              <a:solidFill>
                <a:srgbClr val="000000"/>
              </a:solidFill>
              <a:effectLst/>
            </a:endParaRPr>
          </a:p>
          <a:p>
            <a:pPr algn="justLow" rtl="1">
              <a:buFont typeface="Wingdings" pitchFamily="2" charset="2"/>
              <a:buNone/>
            </a:pPr>
            <a:r>
              <a:rPr lang="ar-BH" dirty="0">
                <a:solidFill>
                  <a:srgbClr val="FF0000"/>
                </a:solidFill>
                <a:effectLst/>
              </a:rPr>
              <a:t>(2) </a:t>
            </a:r>
            <a:r>
              <a:rPr lang="ar-BH" b="1" dirty="0">
                <a:solidFill>
                  <a:srgbClr val="FF0000"/>
                </a:solidFill>
                <a:effectLst/>
              </a:rPr>
              <a:t>نظرية </a:t>
            </a:r>
            <a:r>
              <a:rPr lang="ar-BH" b="1" dirty="0" err="1">
                <a:solidFill>
                  <a:srgbClr val="FF0000"/>
                </a:solidFill>
                <a:effectLst/>
              </a:rPr>
              <a:t>ت</a:t>
            </a:r>
            <a:r>
              <a:rPr lang="ar-SA" b="1" dirty="0" err="1">
                <a:solidFill>
                  <a:srgbClr val="FF0000"/>
                </a:solidFill>
                <a:effectLst/>
              </a:rPr>
              <a:t>شومبيتر</a:t>
            </a:r>
            <a:endParaRPr lang="ar-BH" b="1" dirty="0">
              <a:solidFill>
                <a:srgbClr val="FF0000"/>
              </a:solidFill>
              <a:effectLst/>
            </a:endParaRPr>
          </a:p>
          <a:p>
            <a:pPr algn="justLow" rtl="1">
              <a:buFont typeface="Wingdings" pitchFamily="2" charset="2"/>
              <a:buNone/>
            </a:pPr>
            <a:r>
              <a:rPr lang="ar-BH" dirty="0">
                <a:solidFill>
                  <a:srgbClr val="000000"/>
                </a:solidFill>
                <a:effectLst/>
              </a:rPr>
              <a:t>	فسرت </a:t>
            </a:r>
            <a:r>
              <a:rPr lang="ar-SA" dirty="0">
                <a:solidFill>
                  <a:srgbClr val="000000"/>
                </a:solidFill>
                <a:effectLst/>
              </a:rPr>
              <a:t>الدورات الاقتصادية بنظرية الإبداعات (</a:t>
            </a:r>
            <a:r>
              <a:rPr lang="en-US" dirty="0">
                <a:solidFill>
                  <a:srgbClr val="000000"/>
                </a:solidFill>
                <a:effectLst/>
              </a:rPr>
              <a:t>Innovations</a:t>
            </a:r>
            <a:r>
              <a:rPr lang="ar-SA" dirty="0">
                <a:solidFill>
                  <a:srgbClr val="000000"/>
                </a:solidFill>
                <a:effectLst/>
              </a:rPr>
              <a:t>). </a:t>
            </a:r>
            <a:r>
              <a:rPr lang="ar-BH" dirty="0">
                <a:solidFill>
                  <a:srgbClr val="000000"/>
                </a:solidFill>
                <a:effectLst/>
              </a:rPr>
              <a:t>حيث </a:t>
            </a:r>
            <a:r>
              <a:rPr lang="ar-BH" dirty="0" err="1">
                <a:solidFill>
                  <a:srgbClr val="000000"/>
                </a:solidFill>
                <a:effectLst/>
              </a:rPr>
              <a:t>ت</a:t>
            </a:r>
            <a:r>
              <a:rPr lang="ar-SA" dirty="0" err="1">
                <a:solidFill>
                  <a:srgbClr val="000000"/>
                </a:solidFill>
                <a:effectLst/>
              </a:rPr>
              <a:t>رى</a:t>
            </a:r>
            <a:r>
              <a:rPr lang="ar-SA" dirty="0">
                <a:solidFill>
                  <a:srgbClr val="000000"/>
                </a:solidFill>
                <a:effectLst/>
              </a:rPr>
              <a:t> أن الإبداعات والمخترعات الجديدة تأتي في موجات متلاحقة على فترات تطول أحياناً لعدة سنوات</a:t>
            </a:r>
            <a:r>
              <a:rPr lang="ar-BH" dirty="0">
                <a:solidFill>
                  <a:srgbClr val="000000"/>
                </a:solidFill>
                <a:effectLst/>
              </a:rPr>
              <a:t>، تسبب ظهور الدورات الاقتصادية</a:t>
            </a:r>
            <a:r>
              <a:rPr lang="ar-SA" dirty="0">
                <a:solidFill>
                  <a:srgbClr val="000000"/>
                </a:solidFill>
                <a:effectLst/>
              </a:rPr>
              <a:t>. </a:t>
            </a:r>
            <a:endParaRPr lang="fr-FR" dirty="0">
              <a:solidFill>
                <a:srgbClr val="000000"/>
              </a:solidFill>
              <a:effectLst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36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7" dur="500"/>
                                        <p:tgtEl>
                                          <p:spTgt spid="1536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5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36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12" dur="500"/>
                                        <p:tgtEl>
                                          <p:spTgt spid="1536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" presetID="5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36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15" dur="500"/>
                                        <p:tgtEl>
                                          <p:spTgt spid="1536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5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36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20" dur="500"/>
                                        <p:tgtEl>
                                          <p:spTgt spid="1536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1" presetID="5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36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23" dur="500"/>
                                        <p:tgtEl>
                                          <p:spTgt spid="1536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5362" grpId="0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عنصر نائب لرقم الشريحة 5"/>
          <p:cNvSpPr>
            <a:spLocks noGrp="1"/>
          </p:cNvSpPr>
          <p:nvPr>
            <p:ph type="sldNum" sz="quarter" idx="4294967295"/>
          </p:nvPr>
        </p:nvSpPr>
        <p:spPr>
          <a:xfrm>
            <a:off x="7099300" y="6243638"/>
            <a:ext cx="2311400" cy="457200"/>
          </a:xfrm>
          <a:prstGeom prst="rect">
            <a:avLst/>
          </a:prstGeom>
        </p:spPr>
        <p:txBody>
          <a:bodyPr/>
          <a:lstStyle/>
          <a:p>
            <a:fld id="{C8D0176F-8CE6-4C39-8D3C-19E17A60AC7D}" type="slidenum">
              <a:rPr lang="en-US"/>
              <a:pPr/>
              <a:t>12</a:t>
            </a:fld>
            <a:endParaRPr lang="en-US"/>
          </a:p>
        </p:txBody>
      </p:sp>
      <p:sp>
        <p:nvSpPr>
          <p:cNvPr id="16387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 algn="r" rtl="1">
              <a:buFont typeface="Wingdings" pitchFamily="2" charset="2"/>
              <a:buNone/>
            </a:pPr>
            <a:r>
              <a:rPr lang="ar-BH" b="1" dirty="0">
                <a:solidFill>
                  <a:srgbClr val="FF0000"/>
                </a:solidFill>
                <a:effectLst/>
              </a:rPr>
              <a:t>(3) </a:t>
            </a:r>
            <a:r>
              <a:rPr lang="ar-SA" b="1" dirty="0">
                <a:solidFill>
                  <a:srgbClr val="FF0000"/>
                </a:solidFill>
                <a:effectLst/>
              </a:rPr>
              <a:t>النظرية </a:t>
            </a:r>
            <a:r>
              <a:rPr lang="ar-SA" b="1" dirty="0" err="1">
                <a:solidFill>
                  <a:srgbClr val="FF0000"/>
                </a:solidFill>
                <a:effectLst/>
              </a:rPr>
              <a:t>الكينزية</a:t>
            </a:r>
            <a:endParaRPr lang="ar-SA" b="1" dirty="0">
              <a:solidFill>
                <a:srgbClr val="FF0000"/>
              </a:solidFill>
              <a:effectLst/>
            </a:endParaRPr>
          </a:p>
          <a:p>
            <a:pPr algn="r" rtl="1">
              <a:buFont typeface="Wingdings" pitchFamily="2" charset="2"/>
              <a:buNone/>
            </a:pPr>
            <a:r>
              <a:rPr lang="ar-BH" dirty="0">
                <a:solidFill>
                  <a:srgbClr val="000000"/>
                </a:solidFill>
                <a:effectLst/>
              </a:rPr>
              <a:t>	</a:t>
            </a:r>
            <a:r>
              <a:rPr lang="ar-SA" dirty="0">
                <a:solidFill>
                  <a:srgbClr val="000000"/>
                </a:solidFill>
                <a:effectLst/>
              </a:rPr>
              <a:t>تعتبر التوقعات </a:t>
            </a:r>
            <a:r>
              <a:rPr lang="en-US" dirty="0">
                <a:solidFill>
                  <a:srgbClr val="000000"/>
                </a:solidFill>
                <a:effectLst/>
              </a:rPr>
              <a:t>(Expectations)</a:t>
            </a:r>
            <a:r>
              <a:rPr lang="ar-SA" dirty="0">
                <a:solidFill>
                  <a:srgbClr val="000000"/>
                </a:solidFill>
                <a:effectLst/>
              </a:rPr>
              <a:t> المصدر الرئيسي للتقلبات الاقتصادية.  حيث </a:t>
            </a:r>
            <a:r>
              <a:rPr lang="ar-BH" dirty="0">
                <a:solidFill>
                  <a:srgbClr val="000000"/>
                </a:solidFill>
                <a:effectLst/>
              </a:rPr>
              <a:t>ت</a:t>
            </a:r>
            <a:r>
              <a:rPr lang="ar-SA" dirty="0" err="1">
                <a:solidFill>
                  <a:srgbClr val="000000"/>
                </a:solidFill>
                <a:effectLst/>
              </a:rPr>
              <a:t>ؤدي</a:t>
            </a:r>
            <a:r>
              <a:rPr lang="ar-SA" dirty="0">
                <a:solidFill>
                  <a:srgbClr val="000000"/>
                </a:solidFill>
                <a:effectLst/>
              </a:rPr>
              <a:t> </a:t>
            </a:r>
            <a:r>
              <a:rPr lang="ar-BH" dirty="0">
                <a:solidFill>
                  <a:srgbClr val="000000"/>
                </a:solidFill>
                <a:effectLst/>
              </a:rPr>
              <a:t>التوقعات إلى </a:t>
            </a:r>
            <a:r>
              <a:rPr lang="ar-BH" dirty="0" err="1">
                <a:solidFill>
                  <a:srgbClr val="000000"/>
                </a:solidFill>
                <a:effectLst/>
              </a:rPr>
              <a:t>ال</a:t>
            </a:r>
            <a:r>
              <a:rPr lang="ar-SA" dirty="0">
                <a:solidFill>
                  <a:srgbClr val="000000"/>
                </a:solidFill>
                <a:effectLst/>
              </a:rPr>
              <a:t>تغير في </a:t>
            </a:r>
            <a:r>
              <a:rPr lang="ar-BH" dirty="0">
                <a:solidFill>
                  <a:srgbClr val="000000"/>
                </a:solidFill>
                <a:effectLst/>
              </a:rPr>
              <a:t> م</a:t>
            </a:r>
            <a:r>
              <a:rPr lang="ar-SA" dirty="0" err="1">
                <a:solidFill>
                  <a:srgbClr val="000000"/>
                </a:solidFill>
                <a:effectLst/>
              </a:rPr>
              <a:t>ستوى</a:t>
            </a:r>
            <a:r>
              <a:rPr lang="ar-SA" dirty="0">
                <a:solidFill>
                  <a:srgbClr val="000000"/>
                </a:solidFill>
                <a:effectLst/>
              </a:rPr>
              <a:t> الاستثمار</a:t>
            </a:r>
            <a:r>
              <a:rPr lang="ar-BH" dirty="0">
                <a:solidFill>
                  <a:srgbClr val="000000"/>
                </a:solidFill>
                <a:effectLst/>
              </a:rPr>
              <a:t>، ومن ثم التقلبات الاقتصادية</a:t>
            </a:r>
            <a:r>
              <a:rPr lang="ar-SA" dirty="0">
                <a:solidFill>
                  <a:srgbClr val="000000"/>
                </a:solidFill>
                <a:effectLst/>
              </a:rPr>
              <a:t>.</a:t>
            </a:r>
            <a:endParaRPr lang="en-US" dirty="0">
              <a:solidFill>
                <a:srgbClr val="000000"/>
              </a:solidFill>
              <a:effectLst/>
            </a:endParaRPr>
          </a:p>
          <a:p>
            <a:pPr algn="r" rtl="1">
              <a:buFont typeface="Wingdings" pitchFamily="2" charset="2"/>
              <a:buNone/>
            </a:pPr>
            <a:r>
              <a:rPr lang="ar-BH" b="1" dirty="0">
                <a:solidFill>
                  <a:srgbClr val="FF0000"/>
                </a:solidFill>
                <a:effectLst/>
              </a:rPr>
              <a:t>(4) </a:t>
            </a:r>
            <a:r>
              <a:rPr lang="ar-SA" b="1" dirty="0">
                <a:solidFill>
                  <a:srgbClr val="FF0000"/>
                </a:solidFill>
                <a:effectLst/>
              </a:rPr>
              <a:t>النظرية النقدية</a:t>
            </a:r>
          </a:p>
          <a:p>
            <a:pPr algn="r" rtl="1">
              <a:buFont typeface="Wingdings" pitchFamily="2" charset="2"/>
              <a:buNone/>
            </a:pPr>
            <a:r>
              <a:rPr lang="ar-BH" dirty="0">
                <a:solidFill>
                  <a:srgbClr val="000000"/>
                </a:solidFill>
                <a:effectLst/>
              </a:rPr>
              <a:t>	</a:t>
            </a:r>
            <a:r>
              <a:rPr lang="ar-SA" dirty="0">
                <a:solidFill>
                  <a:srgbClr val="000000"/>
                </a:solidFill>
                <a:effectLst/>
              </a:rPr>
              <a:t>يعتقد دعاة هذه النظرية، وفي مقدمتهم </a:t>
            </a:r>
            <a:r>
              <a:rPr lang="ar-SA" dirty="0" err="1">
                <a:solidFill>
                  <a:srgbClr val="000000"/>
                </a:solidFill>
                <a:effectLst/>
              </a:rPr>
              <a:t>ملتون</a:t>
            </a:r>
            <a:r>
              <a:rPr lang="ar-SA" dirty="0">
                <a:solidFill>
                  <a:srgbClr val="000000"/>
                </a:solidFill>
                <a:effectLst/>
              </a:rPr>
              <a:t> </a:t>
            </a:r>
            <a:r>
              <a:rPr lang="ar-SA" dirty="0" err="1">
                <a:solidFill>
                  <a:srgbClr val="000000"/>
                </a:solidFill>
                <a:effectLst/>
              </a:rPr>
              <a:t>فريدمان</a:t>
            </a:r>
            <a:r>
              <a:rPr lang="ar-SA" dirty="0">
                <a:solidFill>
                  <a:srgbClr val="000000"/>
                </a:solidFill>
                <a:effectLst/>
              </a:rPr>
              <a:t>  </a:t>
            </a:r>
            <a:r>
              <a:rPr lang="en-US" dirty="0">
                <a:solidFill>
                  <a:srgbClr val="000000"/>
                </a:solidFill>
                <a:effectLst/>
              </a:rPr>
              <a:t>(Milton Friedman)</a:t>
            </a:r>
            <a:r>
              <a:rPr lang="ar-SA" dirty="0">
                <a:solidFill>
                  <a:srgbClr val="000000"/>
                </a:solidFill>
                <a:effectLst/>
              </a:rPr>
              <a:t>، أن التقلبات في كمية النقود هي المصدر الرئيسي للتقلبات الاقتصادية. </a:t>
            </a:r>
            <a:endParaRPr lang="fr-FR" dirty="0">
              <a:solidFill>
                <a:srgbClr val="000000"/>
              </a:solidFill>
              <a:effectLst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38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7" dur="500"/>
                                        <p:tgtEl>
                                          <p:spTgt spid="1638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5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38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10" dur="500"/>
                                        <p:tgtEl>
                                          <p:spTgt spid="1638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5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38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15" dur="500"/>
                                        <p:tgtEl>
                                          <p:spTgt spid="1638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" presetID="5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387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18" dur="500"/>
                                        <p:tgtEl>
                                          <p:spTgt spid="16387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عنصر نائب لرقم الشريحة 5"/>
          <p:cNvSpPr>
            <a:spLocks noGrp="1"/>
          </p:cNvSpPr>
          <p:nvPr>
            <p:ph type="sldNum" sz="quarter" idx="4294967295"/>
          </p:nvPr>
        </p:nvSpPr>
        <p:spPr>
          <a:xfrm>
            <a:off x="7099300" y="6243638"/>
            <a:ext cx="2311400" cy="457200"/>
          </a:xfrm>
          <a:prstGeom prst="rect">
            <a:avLst/>
          </a:prstGeom>
        </p:spPr>
        <p:txBody>
          <a:bodyPr/>
          <a:lstStyle/>
          <a:p>
            <a:fld id="{22495906-A89E-4CD0-BB81-AE51D1A3B4F3}" type="slidenum">
              <a:rPr lang="en-US"/>
              <a:pPr/>
              <a:t>13</a:t>
            </a:fld>
            <a:endParaRPr lang="en-US"/>
          </a:p>
        </p:txBody>
      </p:sp>
      <p:sp>
        <p:nvSpPr>
          <p:cNvPr id="17411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304800" y="838200"/>
            <a:ext cx="8915400" cy="5562600"/>
          </a:xfrm>
        </p:spPr>
        <p:txBody>
          <a:bodyPr/>
          <a:lstStyle/>
          <a:p>
            <a:pPr algn="justLow" rtl="1">
              <a:buFont typeface="Wingdings" pitchFamily="2" charset="2"/>
              <a:buNone/>
            </a:pPr>
            <a:r>
              <a:rPr lang="ar-BH" sz="2800" b="1" dirty="0">
                <a:solidFill>
                  <a:srgbClr val="FF0000"/>
                </a:solidFill>
                <a:effectLst/>
              </a:rPr>
              <a:t>(5) </a:t>
            </a:r>
            <a:r>
              <a:rPr lang="ar-SA" sz="2800" b="1" dirty="0">
                <a:solidFill>
                  <a:srgbClr val="FF0000"/>
                </a:solidFill>
                <a:effectLst/>
              </a:rPr>
              <a:t>نظرية التوقعات الرشيدة</a:t>
            </a:r>
          </a:p>
          <a:p>
            <a:pPr algn="justLow" rtl="1">
              <a:buFont typeface="Wingdings" pitchFamily="2" charset="2"/>
              <a:buNone/>
            </a:pPr>
            <a:r>
              <a:rPr lang="ar-BH" sz="2800" dirty="0">
                <a:solidFill>
                  <a:srgbClr val="000000"/>
                </a:solidFill>
                <a:effectLst/>
              </a:rPr>
              <a:t>	</a:t>
            </a:r>
            <a:r>
              <a:rPr lang="ar-SA" sz="2800" dirty="0">
                <a:solidFill>
                  <a:srgbClr val="000000"/>
                </a:solidFill>
                <a:effectLst/>
              </a:rPr>
              <a:t>يقصد بهذه النظرية إمكانية التنبؤ في ضوء المعلومات المتاحة.</a:t>
            </a:r>
            <a:r>
              <a:rPr lang="en-US" sz="2800" dirty="0">
                <a:solidFill>
                  <a:srgbClr val="000000"/>
                </a:solidFill>
                <a:effectLst/>
              </a:rPr>
              <a:t> </a:t>
            </a:r>
            <a:r>
              <a:rPr lang="ar-SA" sz="2800" dirty="0">
                <a:solidFill>
                  <a:srgbClr val="000000"/>
                </a:solidFill>
                <a:effectLst/>
              </a:rPr>
              <a:t>فاستناداً  إلى النظرية الكلاسيكية الجديدة ، تعتبر التقلبات غير المتوقعة في الطلب الكلي المصدر الرئيسي للتقلبات الاقتصادية.</a:t>
            </a:r>
            <a:endParaRPr lang="ar-BH" sz="2800" dirty="0">
              <a:solidFill>
                <a:srgbClr val="000000"/>
              </a:solidFill>
              <a:effectLst/>
            </a:endParaRPr>
          </a:p>
          <a:p>
            <a:pPr algn="justLow" rtl="1">
              <a:buFont typeface="Wingdings" pitchFamily="2" charset="2"/>
              <a:buNone/>
            </a:pPr>
            <a:r>
              <a:rPr lang="ar-SA" sz="2800" b="1" dirty="0">
                <a:solidFill>
                  <a:srgbClr val="FF0000"/>
                </a:solidFill>
                <a:effectLst/>
              </a:rPr>
              <a:t>النظرية العامة للعرض الكلي والطلب الكلي</a:t>
            </a:r>
            <a:endParaRPr lang="ar-SA" sz="2800" dirty="0">
              <a:solidFill>
                <a:srgbClr val="FF0000"/>
              </a:solidFill>
              <a:effectLst/>
            </a:endParaRPr>
          </a:p>
          <a:p>
            <a:pPr algn="justLow" rtl="1">
              <a:buFont typeface="Wingdings" pitchFamily="2" charset="2"/>
              <a:buNone/>
            </a:pPr>
            <a:r>
              <a:rPr lang="ar-BH" sz="2800" dirty="0">
                <a:solidFill>
                  <a:srgbClr val="000000"/>
                </a:solidFill>
                <a:effectLst/>
              </a:rPr>
              <a:t>	تعتبر</a:t>
            </a:r>
            <a:r>
              <a:rPr lang="ar-SA" sz="2800" dirty="0">
                <a:solidFill>
                  <a:srgbClr val="000000"/>
                </a:solidFill>
                <a:effectLst/>
              </a:rPr>
              <a:t> النظريات </a:t>
            </a:r>
            <a:r>
              <a:rPr lang="ar-BH" sz="2800" dirty="0">
                <a:solidFill>
                  <a:srgbClr val="000000"/>
                </a:solidFill>
                <a:effectLst/>
              </a:rPr>
              <a:t>الخمس</a:t>
            </a:r>
            <a:r>
              <a:rPr lang="ar-SA" sz="2800" dirty="0">
                <a:solidFill>
                  <a:srgbClr val="000000"/>
                </a:solidFill>
                <a:effectLst/>
              </a:rPr>
              <a:t> </a:t>
            </a:r>
            <a:r>
              <a:rPr lang="ar-BH" sz="2800" dirty="0">
                <a:solidFill>
                  <a:srgbClr val="000000"/>
                </a:solidFill>
                <a:effectLst/>
              </a:rPr>
              <a:t>السابقة</a:t>
            </a:r>
            <a:r>
              <a:rPr lang="ar-SA" sz="2800" dirty="0">
                <a:solidFill>
                  <a:srgbClr val="000000"/>
                </a:solidFill>
                <a:effectLst/>
              </a:rPr>
              <a:t> حالات خاصة بالنسبة لنظرية أكثر شمولاً وهي نظرية التوازن </a:t>
            </a:r>
            <a:r>
              <a:rPr lang="ar-BH" sz="2800" dirty="0">
                <a:solidFill>
                  <a:srgbClr val="000000"/>
                </a:solidFill>
                <a:effectLst/>
              </a:rPr>
              <a:t>العام </a:t>
            </a:r>
            <a:r>
              <a:rPr lang="ar-SA" sz="2800" dirty="0">
                <a:solidFill>
                  <a:srgbClr val="000000"/>
                </a:solidFill>
                <a:effectLst/>
              </a:rPr>
              <a:t>بين العرض الكلي والطلب الكلي.  حيث يمكن حدوث الركود الاقتصادي بسبب انخفاض العرض الكلي. </a:t>
            </a:r>
            <a:r>
              <a:rPr lang="ar-BH" sz="2800" dirty="0">
                <a:solidFill>
                  <a:srgbClr val="000000"/>
                </a:solidFill>
                <a:effectLst/>
              </a:rPr>
              <a:t>بينما اعتبرت </a:t>
            </a:r>
            <a:r>
              <a:rPr lang="ar-SA" sz="2800" dirty="0">
                <a:solidFill>
                  <a:srgbClr val="000000"/>
                </a:solidFill>
                <a:effectLst/>
              </a:rPr>
              <a:t>النظريات السابقة صدمات </a:t>
            </a:r>
            <a:r>
              <a:rPr lang="ar-BH" sz="2800" dirty="0">
                <a:solidFill>
                  <a:srgbClr val="000000"/>
                </a:solidFill>
                <a:effectLst/>
              </a:rPr>
              <a:t>جانب</a:t>
            </a:r>
            <a:r>
              <a:rPr lang="ar-SA" sz="2800" dirty="0">
                <a:solidFill>
                  <a:srgbClr val="000000"/>
                </a:solidFill>
                <a:effectLst/>
              </a:rPr>
              <a:t> العرض الكلي كحالات نادرة</a:t>
            </a:r>
            <a:r>
              <a:rPr lang="ar-BH" sz="2800" dirty="0">
                <a:solidFill>
                  <a:srgbClr val="000000"/>
                </a:solidFill>
                <a:effectLst/>
              </a:rPr>
              <a:t> الحدوث، وأن من الأرجح أن تكون تقلبات الطلب الكلي هي المسبب الأهم للدورات الاقتصادية.</a:t>
            </a:r>
            <a:endParaRPr lang="fr-FR" sz="2800" dirty="0">
              <a:solidFill>
                <a:srgbClr val="000000"/>
              </a:solidFill>
              <a:effectLst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41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7" dur="500"/>
                                        <p:tgtEl>
                                          <p:spTgt spid="1741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5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411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10" dur="500"/>
                                        <p:tgtEl>
                                          <p:spTgt spid="17411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5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411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15" dur="500"/>
                                        <p:tgtEl>
                                          <p:spTgt spid="17411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5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411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20" dur="500"/>
                                        <p:tgtEl>
                                          <p:spTgt spid="17411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/>
          <p:cNvSpPr/>
          <p:nvPr/>
        </p:nvSpPr>
        <p:spPr>
          <a:xfrm>
            <a:off x="0" y="0"/>
            <a:ext cx="9906000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03143" tIns="51572" rIns="103143" bIns="51572" anchor="ctr"/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/>
          </a:p>
        </p:txBody>
      </p:sp>
      <p:grpSp>
        <p:nvGrpSpPr>
          <p:cNvPr id="17412" name="Group 5"/>
          <p:cNvGrpSpPr>
            <a:grpSpLocks/>
          </p:cNvGrpSpPr>
          <p:nvPr/>
        </p:nvGrpSpPr>
        <p:grpSpPr bwMode="auto">
          <a:xfrm>
            <a:off x="6467475" y="1981200"/>
            <a:ext cx="2600325" cy="2524125"/>
            <a:chOff x="5210750" y="1066800"/>
            <a:chExt cx="2976900" cy="3130677"/>
          </a:xfrm>
          <a:effectLst>
            <a:outerShdw blurRad="63500" sx="102000" sy="102000" algn="ctr" rotWithShape="0">
              <a:prstClr val="black">
                <a:alpha val="40000"/>
              </a:prstClr>
            </a:outerShdw>
          </a:effectLst>
        </p:grpSpPr>
        <p:sp>
          <p:nvSpPr>
            <p:cNvPr id="7" name="Oval 6"/>
            <p:cNvSpPr/>
            <p:nvPr/>
          </p:nvSpPr>
          <p:spPr>
            <a:xfrm>
              <a:off x="5321612" y="1143591"/>
              <a:ext cx="2767899" cy="2973159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rtl="0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/>
            </a:p>
          </p:txBody>
        </p:sp>
        <p:pic>
          <p:nvPicPr>
            <p:cNvPr id="17416" name="Picture 2" descr="http://kfu.files.googlepages.com/newKFUlogo.jpg"/>
            <p:cNvPicPr>
              <a:picLocks noChangeAspect="1" noChangeArrowheads="1"/>
            </p:cNvPicPr>
            <p:nvPr/>
          </p:nvPicPr>
          <p:blipFill>
            <a:blip r:embed="rId2" cstate="print">
              <a:clrChange>
                <a:clrFrom>
                  <a:srgbClr val="FFFFFF"/>
                </a:clrFrom>
                <a:clrTo>
                  <a:srgbClr val="FFFFFF">
                    <a:alpha val="0"/>
                  </a:srgbClr>
                </a:clrTo>
              </a:clrChange>
            </a:blip>
            <a:srcRect/>
            <a:stretch>
              <a:fillRect/>
            </a:stretch>
          </p:blipFill>
          <p:spPr bwMode="auto">
            <a:xfrm>
              <a:off x="5210750" y="1066800"/>
              <a:ext cx="2976900" cy="3130677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</p:grpSp>
      <p:sp>
        <p:nvSpPr>
          <p:cNvPr id="17413" name="Rectangle 8"/>
          <p:cNvSpPr>
            <a:spLocks noChangeArrowheads="1"/>
          </p:cNvSpPr>
          <p:nvPr/>
        </p:nvSpPr>
        <p:spPr bwMode="auto">
          <a:xfrm>
            <a:off x="3429000" y="3352800"/>
            <a:ext cx="2819400" cy="12001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l" rtl="0"/>
            <a:r>
              <a:rPr lang="ar-EG" sz="7200">
                <a:solidFill>
                  <a:schemeClr val="bg1"/>
                </a:solidFill>
                <a:latin typeface="Calibri" pitchFamily="34" charset="0"/>
              </a:rPr>
              <a:t>بحمد الله</a:t>
            </a:r>
            <a:endParaRPr lang="en-US" sz="7200">
              <a:solidFill>
                <a:schemeClr val="bg1"/>
              </a:solidFill>
              <a:latin typeface="Calibri" pitchFamily="34" charset="0"/>
            </a:endParaRPr>
          </a:p>
        </p:txBody>
      </p:sp>
      <p:sp>
        <p:nvSpPr>
          <p:cNvPr id="17414" name="Freeform 6"/>
          <p:cNvSpPr>
            <a:spLocks noEditPoints="1"/>
          </p:cNvSpPr>
          <p:nvPr/>
        </p:nvSpPr>
        <p:spPr bwMode="auto">
          <a:xfrm>
            <a:off x="3429000" y="2209800"/>
            <a:ext cx="2689225" cy="1236663"/>
          </a:xfrm>
          <a:custGeom>
            <a:avLst/>
            <a:gdLst>
              <a:gd name="T0" fmla="*/ 2147483647 w 1687"/>
              <a:gd name="T1" fmla="*/ 2147483647 h 775"/>
              <a:gd name="T2" fmla="*/ 2147483647 w 1687"/>
              <a:gd name="T3" fmla="*/ 2147483647 h 775"/>
              <a:gd name="T4" fmla="*/ 2147483647 w 1687"/>
              <a:gd name="T5" fmla="*/ 2147483647 h 775"/>
              <a:gd name="T6" fmla="*/ 2147483647 w 1687"/>
              <a:gd name="T7" fmla="*/ 2147483647 h 775"/>
              <a:gd name="T8" fmla="*/ 2147483647 w 1687"/>
              <a:gd name="T9" fmla="*/ 2147483647 h 775"/>
              <a:gd name="T10" fmla="*/ 2147483647 w 1687"/>
              <a:gd name="T11" fmla="*/ 2147483647 h 775"/>
              <a:gd name="T12" fmla="*/ 2147483647 w 1687"/>
              <a:gd name="T13" fmla="*/ 2147483647 h 775"/>
              <a:gd name="T14" fmla="*/ 2147483647 w 1687"/>
              <a:gd name="T15" fmla="*/ 2147483647 h 775"/>
              <a:gd name="T16" fmla="*/ 2147483647 w 1687"/>
              <a:gd name="T17" fmla="*/ 2147483647 h 775"/>
              <a:gd name="T18" fmla="*/ 2147483647 w 1687"/>
              <a:gd name="T19" fmla="*/ 2147483647 h 775"/>
              <a:gd name="T20" fmla="*/ 2147483647 w 1687"/>
              <a:gd name="T21" fmla="*/ 2147483647 h 775"/>
              <a:gd name="T22" fmla="*/ 0 w 1687"/>
              <a:gd name="T23" fmla="*/ 2147483647 h 775"/>
              <a:gd name="T24" fmla="*/ 2147483647 w 1687"/>
              <a:gd name="T25" fmla="*/ 2147483647 h 775"/>
              <a:gd name="T26" fmla="*/ 2147483647 w 1687"/>
              <a:gd name="T27" fmla="*/ 2147483647 h 775"/>
              <a:gd name="T28" fmla="*/ 2147483647 w 1687"/>
              <a:gd name="T29" fmla="*/ 2147483647 h 775"/>
              <a:gd name="T30" fmla="*/ 2147483647 w 1687"/>
              <a:gd name="T31" fmla="*/ 2147483647 h 775"/>
              <a:gd name="T32" fmla="*/ 2147483647 w 1687"/>
              <a:gd name="T33" fmla="*/ 2147483647 h 775"/>
              <a:gd name="T34" fmla="*/ 2147483647 w 1687"/>
              <a:gd name="T35" fmla="*/ 2147483647 h 775"/>
              <a:gd name="T36" fmla="*/ 2147483647 w 1687"/>
              <a:gd name="T37" fmla="*/ 2147483647 h 775"/>
              <a:gd name="T38" fmla="*/ 2147483647 w 1687"/>
              <a:gd name="T39" fmla="*/ 2147483647 h 775"/>
              <a:gd name="T40" fmla="*/ 2147483647 w 1687"/>
              <a:gd name="T41" fmla="*/ 2147483647 h 775"/>
              <a:gd name="T42" fmla="*/ 2147483647 w 1687"/>
              <a:gd name="T43" fmla="*/ 2147483647 h 775"/>
              <a:gd name="T44" fmla="*/ 2147483647 w 1687"/>
              <a:gd name="T45" fmla="*/ 2147483647 h 775"/>
              <a:gd name="T46" fmla="*/ 2147483647 w 1687"/>
              <a:gd name="T47" fmla="*/ 2147483647 h 775"/>
              <a:gd name="T48" fmla="*/ 2147483647 w 1687"/>
              <a:gd name="T49" fmla="*/ 2147483647 h 775"/>
              <a:gd name="T50" fmla="*/ 2147483647 w 1687"/>
              <a:gd name="T51" fmla="*/ 2147483647 h 775"/>
              <a:gd name="T52" fmla="*/ 2147483647 w 1687"/>
              <a:gd name="T53" fmla="*/ 2147483647 h 775"/>
              <a:gd name="T54" fmla="*/ 2147483647 w 1687"/>
              <a:gd name="T55" fmla="*/ 2147483647 h 775"/>
              <a:gd name="T56" fmla="*/ 2147483647 w 1687"/>
              <a:gd name="T57" fmla="*/ 2147483647 h 775"/>
              <a:gd name="T58" fmla="*/ 2147483647 w 1687"/>
              <a:gd name="T59" fmla="*/ 2147483647 h 775"/>
              <a:gd name="T60" fmla="*/ 2147483647 w 1687"/>
              <a:gd name="T61" fmla="*/ 2147483647 h 775"/>
              <a:gd name="T62" fmla="*/ 2147483647 w 1687"/>
              <a:gd name="T63" fmla="*/ 2147483647 h 775"/>
              <a:gd name="T64" fmla="*/ 2147483647 w 1687"/>
              <a:gd name="T65" fmla="*/ 2147483647 h 775"/>
              <a:gd name="T66" fmla="*/ 2147483647 w 1687"/>
              <a:gd name="T67" fmla="*/ 2147483647 h 775"/>
              <a:gd name="T68" fmla="*/ 2147483647 w 1687"/>
              <a:gd name="T69" fmla="*/ 2147483647 h 775"/>
              <a:gd name="T70" fmla="*/ 2147483647 w 1687"/>
              <a:gd name="T71" fmla="*/ 2147483647 h 775"/>
              <a:gd name="T72" fmla="*/ 2147483647 w 1687"/>
              <a:gd name="T73" fmla="*/ 2147483647 h 775"/>
              <a:gd name="T74" fmla="*/ 2147483647 w 1687"/>
              <a:gd name="T75" fmla="*/ 2147483647 h 775"/>
              <a:gd name="T76" fmla="*/ 2147483647 w 1687"/>
              <a:gd name="T77" fmla="*/ 2147483647 h 775"/>
              <a:gd name="T78" fmla="*/ 2147483647 w 1687"/>
              <a:gd name="T79" fmla="*/ 2147483647 h 775"/>
              <a:gd name="T80" fmla="*/ 2147483647 w 1687"/>
              <a:gd name="T81" fmla="*/ 2147483647 h 775"/>
              <a:gd name="T82" fmla="*/ 2147483647 w 1687"/>
              <a:gd name="T83" fmla="*/ 2147483647 h 775"/>
              <a:gd name="T84" fmla="*/ 2147483647 w 1687"/>
              <a:gd name="T85" fmla="*/ 2147483647 h 775"/>
              <a:gd name="T86" fmla="*/ 2147483647 w 1687"/>
              <a:gd name="T87" fmla="*/ 2147483647 h 775"/>
              <a:gd name="T88" fmla="*/ 2147483647 w 1687"/>
              <a:gd name="T89" fmla="*/ 2147483647 h 775"/>
              <a:gd name="T90" fmla="*/ 2147483647 w 1687"/>
              <a:gd name="T91" fmla="*/ 2147483647 h 775"/>
              <a:gd name="T92" fmla="*/ 2147483647 w 1687"/>
              <a:gd name="T93" fmla="*/ 2147483647 h 775"/>
              <a:gd name="T94" fmla="*/ 2147483647 w 1687"/>
              <a:gd name="T95" fmla="*/ 2147483647 h 775"/>
              <a:gd name="T96" fmla="*/ 2147483647 w 1687"/>
              <a:gd name="T97" fmla="*/ 2147483647 h 775"/>
              <a:gd name="T98" fmla="*/ 2147483647 w 1687"/>
              <a:gd name="T99" fmla="*/ 2147483647 h 775"/>
              <a:gd name="T100" fmla="*/ 2147483647 w 1687"/>
              <a:gd name="T101" fmla="*/ 2147483647 h 775"/>
              <a:gd name="T102" fmla="*/ 2147483647 w 1687"/>
              <a:gd name="T103" fmla="*/ 2147483647 h 775"/>
              <a:gd name="T104" fmla="*/ 2147483647 w 1687"/>
              <a:gd name="T105" fmla="*/ 2147483647 h 775"/>
              <a:gd name="T106" fmla="*/ 2147483647 w 1687"/>
              <a:gd name="T107" fmla="*/ 2147483647 h 775"/>
              <a:gd name="T108" fmla="*/ 2147483647 w 1687"/>
              <a:gd name="T109" fmla="*/ 2147483647 h 775"/>
              <a:gd name="T110" fmla="*/ 2147483647 w 1687"/>
              <a:gd name="T111" fmla="*/ 2147483647 h 775"/>
              <a:gd name="T112" fmla="*/ 2147483647 w 1687"/>
              <a:gd name="T113" fmla="*/ 2147483647 h 775"/>
              <a:gd name="T114" fmla="*/ 2147483647 w 1687"/>
              <a:gd name="T115" fmla="*/ 2147483647 h 775"/>
              <a:gd name="T116" fmla="*/ 2147483647 w 1687"/>
              <a:gd name="T117" fmla="*/ 2147483647 h 775"/>
              <a:gd name="T118" fmla="*/ 2147483647 w 1687"/>
              <a:gd name="T119" fmla="*/ 2147483647 h 775"/>
              <a:gd name="T120" fmla="*/ 2147483647 w 1687"/>
              <a:gd name="T121" fmla="*/ 2147483647 h 775"/>
              <a:gd name="T122" fmla="*/ 2147483647 w 1687"/>
              <a:gd name="T123" fmla="*/ 2147483647 h 775"/>
              <a:gd name="T124" fmla="*/ 0 60000 65536"/>
              <a:gd name="T125" fmla="*/ 0 60000 65536"/>
              <a:gd name="T126" fmla="*/ 0 60000 65536"/>
              <a:gd name="T127" fmla="*/ 0 60000 65536"/>
              <a:gd name="T128" fmla="*/ 0 60000 65536"/>
              <a:gd name="T129" fmla="*/ 0 60000 65536"/>
              <a:gd name="T130" fmla="*/ 0 60000 65536"/>
              <a:gd name="T131" fmla="*/ 0 60000 65536"/>
              <a:gd name="T132" fmla="*/ 0 60000 65536"/>
              <a:gd name="T133" fmla="*/ 0 60000 65536"/>
              <a:gd name="T134" fmla="*/ 0 60000 65536"/>
              <a:gd name="T135" fmla="*/ 0 60000 65536"/>
              <a:gd name="T136" fmla="*/ 0 60000 65536"/>
              <a:gd name="T137" fmla="*/ 0 60000 65536"/>
              <a:gd name="T138" fmla="*/ 0 60000 65536"/>
              <a:gd name="T139" fmla="*/ 0 60000 65536"/>
              <a:gd name="T140" fmla="*/ 0 60000 65536"/>
              <a:gd name="T141" fmla="*/ 0 60000 65536"/>
              <a:gd name="T142" fmla="*/ 0 60000 65536"/>
              <a:gd name="T143" fmla="*/ 0 60000 65536"/>
              <a:gd name="T144" fmla="*/ 0 60000 65536"/>
              <a:gd name="T145" fmla="*/ 0 60000 65536"/>
              <a:gd name="T146" fmla="*/ 0 60000 65536"/>
              <a:gd name="T147" fmla="*/ 0 60000 65536"/>
              <a:gd name="T148" fmla="*/ 0 60000 65536"/>
              <a:gd name="T149" fmla="*/ 0 60000 65536"/>
              <a:gd name="T150" fmla="*/ 0 60000 65536"/>
              <a:gd name="T151" fmla="*/ 0 60000 65536"/>
              <a:gd name="T152" fmla="*/ 0 60000 65536"/>
              <a:gd name="T153" fmla="*/ 0 60000 65536"/>
              <a:gd name="T154" fmla="*/ 0 60000 65536"/>
              <a:gd name="T155" fmla="*/ 0 60000 65536"/>
              <a:gd name="T156" fmla="*/ 0 60000 65536"/>
              <a:gd name="T157" fmla="*/ 0 60000 65536"/>
              <a:gd name="T158" fmla="*/ 0 60000 65536"/>
              <a:gd name="T159" fmla="*/ 0 60000 65536"/>
              <a:gd name="T160" fmla="*/ 0 60000 65536"/>
              <a:gd name="T161" fmla="*/ 0 60000 65536"/>
              <a:gd name="T162" fmla="*/ 0 60000 65536"/>
              <a:gd name="T163" fmla="*/ 0 60000 65536"/>
              <a:gd name="T164" fmla="*/ 0 60000 65536"/>
              <a:gd name="T165" fmla="*/ 0 60000 65536"/>
              <a:gd name="T166" fmla="*/ 0 60000 65536"/>
              <a:gd name="T167" fmla="*/ 0 60000 65536"/>
              <a:gd name="T168" fmla="*/ 0 60000 65536"/>
              <a:gd name="T169" fmla="*/ 0 60000 65536"/>
              <a:gd name="T170" fmla="*/ 0 60000 65536"/>
              <a:gd name="T171" fmla="*/ 0 60000 65536"/>
              <a:gd name="T172" fmla="*/ 0 60000 65536"/>
              <a:gd name="T173" fmla="*/ 0 60000 65536"/>
              <a:gd name="T174" fmla="*/ 0 60000 65536"/>
              <a:gd name="T175" fmla="*/ 0 60000 65536"/>
              <a:gd name="T176" fmla="*/ 0 60000 65536"/>
              <a:gd name="T177" fmla="*/ 0 60000 65536"/>
              <a:gd name="T178" fmla="*/ 0 60000 65536"/>
              <a:gd name="T179" fmla="*/ 0 60000 65536"/>
              <a:gd name="T180" fmla="*/ 0 60000 65536"/>
              <a:gd name="T181" fmla="*/ 0 60000 65536"/>
              <a:gd name="T182" fmla="*/ 0 60000 65536"/>
              <a:gd name="T183" fmla="*/ 0 60000 65536"/>
              <a:gd name="T184" fmla="*/ 0 60000 65536"/>
              <a:gd name="T185" fmla="*/ 0 60000 65536"/>
              <a:gd name="T186" fmla="*/ 0 w 1687"/>
              <a:gd name="T187" fmla="*/ 0 h 775"/>
              <a:gd name="T188" fmla="*/ 1687 w 1687"/>
              <a:gd name="T189" fmla="*/ 775 h 775"/>
            </a:gdLst>
            <a:ahLst/>
            <a:cxnLst>
              <a:cxn ang="T124">
                <a:pos x="T0" y="T1"/>
              </a:cxn>
              <a:cxn ang="T125">
                <a:pos x="T2" y="T3"/>
              </a:cxn>
              <a:cxn ang="T126">
                <a:pos x="T4" y="T5"/>
              </a:cxn>
              <a:cxn ang="T127">
                <a:pos x="T6" y="T7"/>
              </a:cxn>
              <a:cxn ang="T128">
                <a:pos x="T8" y="T9"/>
              </a:cxn>
              <a:cxn ang="T129">
                <a:pos x="T10" y="T11"/>
              </a:cxn>
              <a:cxn ang="T130">
                <a:pos x="T12" y="T13"/>
              </a:cxn>
              <a:cxn ang="T131">
                <a:pos x="T14" y="T15"/>
              </a:cxn>
              <a:cxn ang="T132">
                <a:pos x="T16" y="T17"/>
              </a:cxn>
              <a:cxn ang="T133">
                <a:pos x="T18" y="T19"/>
              </a:cxn>
              <a:cxn ang="T134">
                <a:pos x="T20" y="T21"/>
              </a:cxn>
              <a:cxn ang="T135">
                <a:pos x="T22" y="T23"/>
              </a:cxn>
              <a:cxn ang="T136">
                <a:pos x="T24" y="T25"/>
              </a:cxn>
              <a:cxn ang="T137">
                <a:pos x="T26" y="T27"/>
              </a:cxn>
              <a:cxn ang="T138">
                <a:pos x="T28" y="T29"/>
              </a:cxn>
              <a:cxn ang="T139">
                <a:pos x="T30" y="T31"/>
              </a:cxn>
              <a:cxn ang="T140">
                <a:pos x="T32" y="T33"/>
              </a:cxn>
              <a:cxn ang="T141">
                <a:pos x="T34" y="T35"/>
              </a:cxn>
              <a:cxn ang="T142">
                <a:pos x="T36" y="T37"/>
              </a:cxn>
              <a:cxn ang="T143">
                <a:pos x="T38" y="T39"/>
              </a:cxn>
              <a:cxn ang="T144">
                <a:pos x="T40" y="T41"/>
              </a:cxn>
              <a:cxn ang="T145">
                <a:pos x="T42" y="T43"/>
              </a:cxn>
              <a:cxn ang="T146">
                <a:pos x="T44" y="T45"/>
              </a:cxn>
              <a:cxn ang="T147">
                <a:pos x="T46" y="T47"/>
              </a:cxn>
              <a:cxn ang="T148">
                <a:pos x="T48" y="T49"/>
              </a:cxn>
              <a:cxn ang="T149">
                <a:pos x="T50" y="T51"/>
              </a:cxn>
              <a:cxn ang="T150">
                <a:pos x="T52" y="T53"/>
              </a:cxn>
              <a:cxn ang="T151">
                <a:pos x="T54" y="T55"/>
              </a:cxn>
              <a:cxn ang="T152">
                <a:pos x="T56" y="T57"/>
              </a:cxn>
              <a:cxn ang="T153">
                <a:pos x="T58" y="T59"/>
              </a:cxn>
              <a:cxn ang="T154">
                <a:pos x="T60" y="T61"/>
              </a:cxn>
              <a:cxn ang="T155">
                <a:pos x="T62" y="T63"/>
              </a:cxn>
              <a:cxn ang="T156">
                <a:pos x="T64" y="T65"/>
              </a:cxn>
              <a:cxn ang="T157">
                <a:pos x="T66" y="T67"/>
              </a:cxn>
              <a:cxn ang="T158">
                <a:pos x="T68" y="T69"/>
              </a:cxn>
              <a:cxn ang="T159">
                <a:pos x="T70" y="T71"/>
              </a:cxn>
              <a:cxn ang="T160">
                <a:pos x="T72" y="T73"/>
              </a:cxn>
              <a:cxn ang="T161">
                <a:pos x="T74" y="T75"/>
              </a:cxn>
              <a:cxn ang="T162">
                <a:pos x="T76" y="T77"/>
              </a:cxn>
              <a:cxn ang="T163">
                <a:pos x="T78" y="T79"/>
              </a:cxn>
              <a:cxn ang="T164">
                <a:pos x="T80" y="T81"/>
              </a:cxn>
              <a:cxn ang="T165">
                <a:pos x="T82" y="T83"/>
              </a:cxn>
              <a:cxn ang="T166">
                <a:pos x="T84" y="T85"/>
              </a:cxn>
              <a:cxn ang="T167">
                <a:pos x="T86" y="T87"/>
              </a:cxn>
              <a:cxn ang="T168">
                <a:pos x="T88" y="T89"/>
              </a:cxn>
              <a:cxn ang="T169">
                <a:pos x="T90" y="T91"/>
              </a:cxn>
              <a:cxn ang="T170">
                <a:pos x="T92" y="T93"/>
              </a:cxn>
              <a:cxn ang="T171">
                <a:pos x="T94" y="T95"/>
              </a:cxn>
              <a:cxn ang="T172">
                <a:pos x="T96" y="T97"/>
              </a:cxn>
              <a:cxn ang="T173">
                <a:pos x="T98" y="T99"/>
              </a:cxn>
              <a:cxn ang="T174">
                <a:pos x="T100" y="T101"/>
              </a:cxn>
              <a:cxn ang="T175">
                <a:pos x="T102" y="T103"/>
              </a:cxn>
              <a:cxn ang="T176">
                <a:pos x="T104" y="T105"/>
              </a:cxn>
              <a:cxn ang="T177">
                <a:pos x="T106" y="T107"/>
              </a:cxn>
              <a:cxn ang="T178">
                <a:pos x="T108" y="T109"/>
              </a:cxn>
              <a:cxn ang="T179">
                <a:pos x="T110" y="T111"/>
              </a:cxn>
              <a:cxn ang="T180">
                <a:pos x="T112" y="T113"/>
              </a:cxn>
              <a:cxn ang="T181">
                <a:pos x="T114" y="T115"/>
              </a:cxn>
              <a:cxn ang="T182">
                <a:pos x="T116" y="T117"/>
              </a:cxn>
              <a:cxn ang="T183">
                <a:pos x="T118" y="T119"/>
              </a:cxn>
              <a:cxn ang="T184">
                <a:pos x="T120" y="T121"/>
              </a:cxn>
              <a:cxn ang="T185">
                <a:pos x="T122" y="T123"/>
              </a:cxn>
            </a:cxnLst>
            <a:rect l="T186" t="T187" r="T188" b="T189"/>
            <a:pathLst>
              <a:path w="1687" h="775">
                <a:moveTo>
                  <a:pt x="1374" y="74"/>
                </a:moveTo>
                <a:lnTo>
                  <a:pt x="1308" y="141"/>
                </a:lnTo>
                <a:lnTo>
                  <a:pt x="1248" y="80"/>
                </a:lnTo>
                <a:lnTo>
                  <a:pt x="1177" y="152"/>
                </a:lnTo>
                <a:lnTo>
                  <a:pt x="1100" y="75"/>
                </a:lnTo>
                <a:lnTo>
                  <a:pt x="1169" y="8"/>
                </a:lnTo>
                <a:lnTo>
                  <a:pt x="1229" y="68"/>
                </a:lnTo>
                <a:lnTo>
                  <a:pt x="1298" y="0"/>
                </a:lnTo>
                <a:lnTo>
                  <a:pt x="1374" y="74"/>
                </a:lnTo>
                <a:close/>
                <a:moveTo>
                  <a:pt x="1687" y="612"/>
                </a:moveTo>
                <a:lnTo>
                  <a:pt x="1686" y="635"/>
                </a:lnTo>
                <a:lnTo>
                  <a:pt x="1683" y="657"/>
                </a:lnTo>
                <a:lnTo>
                  <a:pt x="1677" y="678"/>
                </a:lnTo>
                <a:lnTo>
                  <a:pt x="1669" y="698"/>
                </a:lnTo>
                <a:lnTo>
                  <a:pt x="1656" y="723"/>
                </a:lnTo>
                <a:lnTo>
                  <a:pt x="1649" y="731"/>
                </a:lnTo>
                <a:lnTo>
                  <a:pt x="1641" y="739"/>
                </a:lnTo>
                <a:lnTo>
                  <a:pt x="1633" y="745"/>
                </a:lnTo>
                <a:lnTo>
                  <a:pt x="1623" y="750"/>
                </a:lnTo>
                <a:lnTo>
                  <a:pt x="1603" y="753"/>
                </a:lnTo>
                <a:lnTo>
                  <a:pt x="1583" y="751"/>
                </a:lnTo>
                <a:lnTo>
                  <a:pt x="1561" y="743"/>
                </a:lnTo>
                <a:lnTo>
                  <a:pt x="1542" y="731"/>
                </a:lnTo>
                <a:lnTo>
                  <a:pt x="1523" y="715"/>
                </a:lnTo>
                <a:lnTo>
                  <a:pt x="1504" y="695"/>
                </a:lnTo>
                <a:lnTo>
                  <a:pt x="1488" y="672"/>
                </a:lnTo>
                <a:lnTo>
                  <a:pt x="1474" y="646"/>
                </a:lnTo>
                <a:lnTo>
                  <a:pt x="1462" y="619"/>
                </a:lnTo>
                <a:lnTo>
                  <a:pt x="1425" y="640"/>
                </a:lnTo>
                <a:lnTo>
                  <a:pt x="1387" y="660"/>
                </a:lnTo>
                <a:lnTo>
                  <a:pt x="1346" y="678"/>
                </a:lnTo>
                <a:lnTo>
                  <a:pt x="1305" y="694"/>
                </a:lnTo>
                <a:lnTo>
                  <a:pt x="1251" y="710"/>
                </a:lnTo>
                <a:lnTo>
                  <a:pt x="1198" y="722"/>
                </a:lnTo>
                <a:lnTo>
                  <a:pt x="1146" y="729"/>
                </a:lnTo>
                <a:lnTo>
                  <a:pt x="1095" y="731"/>
                </a:lnTo>
                <a:lnTo>
                  <a:pt x="1060" y="728"/>
                </a:lnTo>
                <a:lnTo>
                  <a:pt x="1025" y="719"/>
                </a:lnTo>
                <a:lnTo>
                  <a:pt x="1008" y="711"/>
                </a:lnTo>
                <a:lnTo>
                  <a:pt x="991" y="702"/>
                </a:lnTo>
                <a:lnTo>
                  <a:pt x="974" y="691"/>
                </a:lnTo>
                <a:lnTo>
                  <a:pt x="957" y="678"/>
                </a:lnTo>
                <a:lnTo>
                  <a:pt x="929" y="653"/>
                </a:lnTo>
                <a:lnTo>
                  <a:pt x="908" y="627"/>
                </a:lnTo>
                <a:lnTo>
                  <a:pt x="900" y="615"/>
                </a:lnTo>
                <a:lnTo>
                  <a:pt x="895" y="603"/>
                </a:lnTo>
                <a:lnTo>
                  <a:pt x="889" y="577"/>
                </a:lnTo>
                <a:lnTo>
                  <a:pt x="780" y="628"/>
                </a:lnTo>
                <a:lnTo>
                  <a:pt x="659" y="683"/>
                </a:lnTo>
                <a:lnTo>
                  <a:pt x="603" y="706"/>
                </a:lnTo>
                <a:lnTo>
                  <a:pt x="552" y="724"/>
                </a:lnTo>
                <a:lnTo>
                  <a:pt x="481" y="746"/>
                </a:lnTo>
                <a:lnTo>
                  <a:pt x="415" y="762"/>
                </a:lnTo>
                <a:lnTo>
                  <a:pt x="355" y="772"/>
                </a:lnTo>
                <a:lnTo>
                  <a:pt x="302" y="775"/>
                </a:lnTo>
                <a:lnTo>
                  <a:pt x="268" y="774"/>
                </a:lnTo>
                <a:lnTo>
                  <a:pt x="236" y="772"/>
                </a:lnTo>
                <a:lnTo>
                  <a:pt x="206" y="769"/>
                </a:lnTo>
                <a:lnTo>
                  <a:pt x="178" y="764"/>
                </a:lnTo>
                <a:lnTo>
                  <a:pt x="153" y="758"/>
                </a:lnTo>
                <a:lnTo>
                  <a:pt x="129" y="751"/>
                </a:lnTo>
                <a:lnTo>
                  <a:pt x="107" y="741"/>
                </a:lnTo>
                <a:lnTo>
                  <a:pt x="88" y="731"/>
                </a:lnTo>
                <a:lnTo>
                  <a:pt x="68" y="717"/>
                </a:lnTo>
                <a:lnTo>
                  <a:pt x="50" y="701"/>
                </a:lnTo>
                <a:lnTo>
                  <a:pt x="35" y="681"/>
                </a:lnTo>
                <a:lnTo>
                  <a:pt x="22" y="661"/>
                </a:lnTo>
                <a:lnTo>
                  <a:pt x="12" y="639"/>
                </a:lnTo>
                <a:lnTo>
                  <a:pt x="8" y="626"/>
                </a:lnTo>
                <a:lnTo>
                  <a:pt x="5" y="613"/>
                </a:lnTo>
                <a:lnTo>
                  <a:pt x="1" y="587"/>
                </a:lnTo>
                <a:lnTo>
                  <a:pt x="0" y="558"/>
                </a:lnTo>
                <a:lnTo>
                  <a:pt x="2" y="523"/>
                </a:lnTo>
                <a:lnTo>
                  <a:pt x="6" y="491"/>
                </a:lnTo>
                <a:lnTo>
                  <a:pt x="13" y="459"/>
                </a:lnTo>
                <a:lnTo>
                  <a:pt x="23" y="428"/>
                </a:lnTo>
                <a:lnTo>
                  <a:pt x="34" y="407"/>
                </a:lnTo>
                <a:lnTo>
                  <a:pt x="48" y="381"/>
                </a:lnTo>
                <a:lnTo>
                  <a:pt x="66" y="379"/>
                </a:lnTo>
                <a:lnTo>
                  <a:pt x="52" y="411"/>
                </a:lnTo>
                <a:lnTo>
                  <a:pt x="45" y="432"/>
                </a:lnTo>
                <a:lnTo>
                  <a:pt x="41" y="455"/>
                </a:lnTo>
                <a:lnTo>
                  <a:pt x="38" y="478"/>
                </a:lnTo>
                <a:lnTo>
                  <a:pt x="37" y="502"/>
                </a:lnTo>
                <a:lnTo>
                  <a:pt x="38" y="522"/>
                </a:lnTo>
                <a:lnTo>
                  <a:pt x="42" y="540"/>
                </a:lnTo>
                <a:lnTo>
                  <a:pt x="47" y="557"/>
                </a:lnTo>
                <a:lnTo>
                  <a:pt x="55" y="573"/>
                </a:lnTo>
                <a:lnTo>
                  <a:pt x="66" y="588"/>
                </a:lnTo>
                <a:lnTo>
                  <a:pt x="78" y="603"/>
                </a:lnTo>
                <a:lnTo>
                  <a:pt x="93" y="616"/>
                </a:lnTo>
                <a:lnTo>
                  <a:pt x="110" y="629"/>
                </a:lnTo>
                <a:lnTo>
                  <a:pt x="128" y="641"/>
                </a:lnTo>
                <a:lnTo>
                  <a:pt x="149" y="650"/>
                </a:lnTo>
                <a:lnTo>
                  <a:pt x="171" y="659"/>
                </a:lnTo>
                <a:lnTo>
                  <a:pt x="183" y="662"/>
                </a:lnTo>
                <a:lnTo>
                  <a:pt x="194" y="665"/>
                </a:lnTo>
                <a:lnTo>
                  <a:pt x="220" y="671"/>
                </a:lnTo>
                <a:lnTo>
                  <a:pt x="245" y="675"/>
                </a:lnTo>
                <a:lnTo>
                  <a:pt x="274" y="677"/>
                </a:lnTo>
                <a:lnTo>
                  <a:pt x="304" y="678"/>
                </a:lnTo>
                <a:lnTo>
                  <a:pt x="352" y="676"/>
                </a:lnTo>
                <a:lnTo>
                  <a:pt x="379" y="673"/>
                </a:lnTo>
                <a:lnTo>
                  <a:pt x="405" y="669"/>
                </a:lnTo>
                <a:lnTo>
                  <a:pt x="462" y="657"/>
                </a:lnTo>
                <a:lnTo>
                  <a:pt x="522" y="641"/>
                </a:lnTo>
                <a:lnTo>
                  <a:pt x="571" y="625"/>
                </a:lnTo>
                <a:lnTo>
                  <a:pt x="623" y="606"/>
                </a:lnTo>
                <a:lnTo>
                  <a:pt x="738" y="559"/>
                </a:lnTo>
                <a:lnTo>
                  <a:pt x="923" y="476"/>
                </a:lnTo>
                <a:lnTo>
                  <a:pt x="927" y="494"/>
                </a:lnTo>
                <a:lnTo>
                  <a:pt x="932" y="512"/>
                </a:lnTo>
                <a:lnTo>
                  <a:pt x="940" y="529"/>
                </a:lnTo>
                <a:lnTo>
                  <a:pt x="949" y="545"/>
                </a:lnTo>
                <a:lnTo>
                  <a:pt x="961" y="561"/>
                </a:lnTo>
                <a:lnTo>
                  <a:pt x="975" y="575"/>
                </a:lnTo>
                <a:lnTo>
                  <a:pt x="990" y="588"/>
                </a:lnTo>
                <a:lnTo>
                  <a:pt x="1007" y="600"/>
                </a:lnTo>
                <a:lnTo>
                  <a:pt x="1035" y="617"/>
                </a:lnTo>
                <a:lnTo>
                  <a:pt x="1049" y="624"/>
                </a:lnTo>
                <a:lnTo>
                  <a:pt x="1064" y="629"/>
                </a:lnTo>
                <a:lnTo>
                  <a:pt x="1092" y="637"/>
                </a:lnTo>
                <a:lnTo>
                  <a:pt x="1106" y="639"/>
                </a:lnTo>
                <a:lnTo>
                  <a:pt x="1120" y="639"/>
                </a:lnTo>
                <a:lnTo>
                  <a:pt x="1164" y="638"/>
                </a:lnTo>
                <a:lnTo>
                  <a:pt x="1210" y="631"/>
                </a:lnTo>
                <a:lnTo>
                  <a:pt x="1256" y="622"/>
                </a:lnTo>
                <a:lnTo>
                  <a:pt x="1304" y="608"/>
                </a:lnTo>
                <a:lnTo>
                  <a:pt x="1343" y="593"/>
                </a:lnTo>
                <a:lnTo>
                  <a:pt x="1379" y="578"/>
                </a:lnTo>
                <a:lnTo>
                  <a:pt x="1411" y="561"/>
                </a:lnTo>
                <a:lnTo>
                  <a:pt x="1439" y="543"/>
                </a:lnTo>
                <a:lnTo>
                  <a:pt x="1429" y="509"/>
                </a:lnTo>
                <a:lnTo>
                  <a:pt x="1415" y="445"/>
                </a:lnTo>
                <a:lnTo>
                  <a:pt x="1409" y="413"/>
                </a:lnTo>
                <a:lnTo>
                  <a:pt x="1406" y="365"/>
                </a:lnTo>
                <a:lnTo>
                  <a:pt x="1403" y="317"/>
                </a:lnTo>
                <a:lnTo>
                  <a:pt x="1385" y="251"/>
                </a:lnTo>
                <a:lnTo>
                  <a:pt x="1411" y="149"/>
                </a:lnTo>
                <a:lnTo>
                  <a:pt x="1507" y="340"/>
                </a:lnTo>
                <a:lnTo>
                  <a:pt x="1507" y="365"/>
                </a:lnTo>
                <a:lnTo>
                  <a:pt x="1465" y="336"/>
                </a:lnTo>
                <a:lnTo>
                  <a:pt x="1461" y="341"/>
                </a:lnTo>
                <a:lnTo>
                  <a:pt x="1458" y="347"/>
                </a:lnTo>
                <a:lnTo>
                  <a:pt x="1461" y="381"/>
                </a:lnTo>
                <a:lnTo>
                  <a:pt x="1469" y="424"/>
                </a:lnTo>
                <a:lnTo>
                  <a:pt x="1475" y="451"/>
                </a:lnTo>
                <a:lnTo>
                  <a:pt x="1483" y="475"/>
                </a:lnTo>
                <a:lnTo>
                  <a:pt x="1491" y="495"/>
                </a:lnTo>
                <a:lnTo>
                  <a:pt x="1501" y="511"/>
                </a:lnTo>
                <a:lnTo>
                  <a:pt x="1525" y="498"/>
                </a:lnTo>
                <a:lnTo>
                  <a:pt x="1549" y="490"/>
                </a:lnTo>
                <a:lnTo>
                  <a:pt x="1571" y="483"/>
                </a:lnTo>
                <a:lnTo>
                  <a:pt x="1592" y="481"/>
                </a:lnTo>
                <a:lnTo>
                  <a:pt x="1616" y="484"/>
                </a:lnTo>
                <a:lnTo>
                  <a:pt x="1626" y="488"/>
                </a:lnTo>
                <a:lnTo>
                  <a:pt x="1636" y="494"/>
                </a:lnTo>
                <a:lnTo>
                  <a:pt x="1651" y="506"/>
                </a:lnTo>
                <a:lnTo>
                  <a:pt x="1663" y="518"/>
                </a:lnTo>
                <a:lnTo>
                  <a:pt x="1672" y="532"/>
                </a:lnTo>
                <a:lnTo>
                  <a:pt x="1680" y="548"/>
                </a:lnTo>
                <a:lnTo>
                  <a:pt x="1685" y="576"/>
                </a:lnTo>
                <a:lnTo>
                  <a:pt x="1687" y="612"/>
                </a:lnTo>
                <a:close/>
                <a:moveTo>
                  <a:pt x="553" y="364"/>
                </a:moveTo>
                <a:lnTo>
                  <a:pt x="487" y="431"/>
                </a:lnTo>
                <a:lnTo>
                  <a:pt x="428" y="370"/>
                </a:lnTo>
                <a:lnTo>
                  <a:pt x="356" y="441"/>
                </a:lnTo>
                <a:lnTo>
                  <a:pt x="280" y="365"/>
                </a:lnTo>
                <a:lnTo>
                  <a:pt x="347" y="297"/>
                </a:lnTo>
                <a:lnTo>
                  <a:pt x="409" y="359"/>
                </a:lnTo>
                <a:lnTo>
                  <a:pt x="479" y="289"/>
                </a:lnTo>
                <a:lnTo>
                  <a:pt x="553" y="364"/>
                </a:lnTo>
                <a:close/>
                <a:moveTo>
                  <a:pt x="1636" y="637"/>
                </a:moveTo>
                <a:lnTo>
                  <a:pt x="1622" y="613"/>
                </a:lnTo>
                <a:lnTo>
                  <a:pt x="1605" y="593"/>
                </a:lnTo>
                <a:lnTo>
                  <a:pt x="1597" y="587"/>
                </a:lnTo>
                <a:lnTo>
                  <a:pt x="1589" y="583"/>
                </a:lnTo>
                <a:lnTo>
                  <a:pt x="1577" y="582"/>
                </a:lnTo>
                <a:lnTo>
                  <a:pt x="1561" y="584"/>
                </a:lnTo>
                <a:lnTo>
                  <a:pt x="1543" y="591"/>
                </a:lnTo>
                <a:lnTo>
                  <a:pt x="1536" y="595"/>
                </a:lnTo>
                <a:lnTo>
                  <a:pt x="1556" y="624"/>
                </a:lnTo>
                <a:lnTo>
                  <a:pt x="1568" y="636"/>
                </a:lnTo>
                <a:lnTo>
                  <a:pt x="1580" y="644"/>
                </a:lnTo>
                <a:lnTo>
                  <a:pt x="1590" y="649"/>
                </a:lnTo>
                <a:lnTo>
                  <a:pt x="1601" y="652"/>
                </a:lnTo>
                <a:lnTo>
                  <a:pt x="1611" y="649"/>
                </a:lnTo>
                <a:lnTo>
                  <a:pt x="1625" y="644"/>
                </a:lnTo>
                <a:lnTo>
                  <a:pt x="1636" y="637"/>
                </a:lnTo>
                <a:close/>
                <a:moveTo>
                  <a:pt x="1288" y="458"/>
                </a:moveTo>
                <a:lnTo>
                  <a:pt x="1287" y="475"/>
                </a:lnTo>
                <a:lnTo>
                  <a:pt x="1285" y="489"/>
                </a:lnTo>
                <a:lnTo>
                  <a:pt x="1280" y="500"/>
                </a:lnTo>
                <a:lnTo>
                  <a:pt x="1275" y="509"/>
                </a:lnTo>
                <a:lnTo>
                  <a:pt x="1268" y="516"/>
                </a:lnTo>
                <a:lnTo>
                  <a:pt x="1259" y="522"/>
                </a:lnTo>
                <a:lnTo>
                  <a:pt x="1248" y="525"/>
                </a:lnTo>
                <a:lnTo>
                  <a:pt x="1237" y="526"/>
                </a:lnTo>
                <a:lnTo>
                  <a:pt x="1222" y="523"/>
                </a:lnTo>
                <a:lnTo>
                  <a:pt x="1214" y="518"/>
                </a:lnTo>
                <a:lnTo>
                  <a:pt x="1208" y="513"/>
                </a:lnTo>
                <a:lnTo>
                  <a:pt x="1198" y="499"/>
                </a:lnTo>
                <a:lnTo>
                  <a:pt x="1191" y="483"/>
                </a:lnTo>
                <a:lnTo>
                  <a:pt x="1183" y="505"/>
                </a:lnTo>
                <a:lnTo>
                  <a:pt x="1179" y="513"/>
                </a:lnTo>
                <a:lnTo>
                  <a:pt x="1173" y="523"/>
                </a:lnTo>
                <a:lnTo>
                  <a:pt x="1165" y="529"/>
                </a:lnTo>
                <a:lnTo>
                  <a:pt x="1158" y="534"/>
                </a:lnTo>
                <a:lnTo>
                  <a:pt x="1150" y="538"/>
                </a:lnTo>
                <a:lnTo>
                  <a:pt x="1142" y="539"/>
                </a:lnTo>
                <a:lnTo>
                  <a:pt x="1134" y="538"/>
                </a:lnTo>
                <a:lnTo>
                  <a:pt x="1123" y="534"/>
                </a:lnTo>
                <a:lnTo>
                  <a:pt x="1114" y="529"/>
                </a:lnTo>
                <a:lnTo>
                  <a:pt x="1107" y="522"/>
                </a:lnTo>
                <a:lnTo>
                  <a:pt x="1101" y="513"/>
                </a:lnTo>
                <a:lnTo>
                  <a:pt x="1097" y="504"/>
                </a:lnTo>
                <a:lnTo>
                  <a:pt x="1094" y="492"/>
                </a:lnTo>
                <a:lnTo>
                  <a:pt x="1092" y="466"/>
                </a:lnTo>
                <a:lnTo>
                  <a:pt x="1095" y="430"/>
                </a:lnTo>
                <a:lnTo>
                  <a:pt x="1098" y="407"/>
                </a:lnTo>
                <a:lnTo>
                  <a:pt x="1070" y="439"/>
                </a:lnTo>
                <a:lnTo>
                  <a:pt x="1070" y="427"/>
                </a:lnTo>
                <a:lnTo>
                  <a:pt x="1079" y="408"/>
                </a:lnTo>
                <a:lnTo>
                  <a:pt x="1094" y="387"/>
                </a:lnTo>
                <a:lnTo>
                  <a:pt x="1113" y="373"/>
                </a:lnTo>
                <a:lnTo>
                  <a:pt x="1112" y="399"/>
                </a:lnTo>
                <a:lnTo>
                  <a:pt x="1112" y="424"/>
                </a:lnTo>
                <a:lnTo>
                  <a:pt x="1113" y="455"/>
                </a:lnTo>
                <a:lnTo>
                  <a:pt x="1117" y="476"/>
                </a:lnTo>
                <a:lnTo>
                  <a:pt x="1122" y="483"/>
                </a:lnTo>
                <a:lnTo>
                  <a:pt x="1127" y="490"/>
                </a:lnTo>
                <a:lnTo>
                  <a:pt x="1133" y="493"/>
                </a:lnTo>
                <a:lnTo>
                  <a:pt x="1142" y="494"/>
                </a:lnTo>
                <a:lnTo>
                  <a:pt x="1157" y="490"/>
                </a:lnTo>
                <a:lnTo>
                  <a:pt x="1164" y="485"/>
                </a:lnTo>
                <a:lnTo>
                  <a:pt x="1172" y="480"/>
                </a:lnTo>
                <a:lnTo>
                  <a:pt x="1181" y="467"/>
                </a:lnTo>
                <a:lnTo>
                  <a:pt x="1186" y="455"/>
                </a:lnTo>
                <a:lnTo>
                  <a:pt x="1182" y="433"/>
                </a:lnTo>
                <a:lnTo>
                  <a:pt x="1175" y="403"/>
                </a:lnTo>
                <a:lnTo>
                  <a:pt x="1171" y="387"/>
                </a:lnTo>
                <a:lnTo>
                  <a:pt x="1191" y="359"/>
                </a:lnTo>
                <a:lnTo>
                  <a:pt x="1196" y="376"/>
                </a:lnTo>
                <a:lnTo>
                  <a:pt x="1203" y="399"/>
                </a:lnTo>
                <a:lnTo>
                  <a:pt x="1206" y="425"/>
                </a:lnTo>
                <a:lnTo>
                  <a:pt x="1210" y="448"/>
                </a:lnTo>
                <a:lnTo>
                  <a:pt x="1214" y="464"/>
                </a:lnTo>
                <a:lnTo>
                  <a:pt x="1221" y="473"/>
                </a:lnTo>
                <a:lnTo>
                  <a:pt x="1227" y="480"/>
                </a:lnTo>
                <a:lnTo>
                  <a:pt x="1236" y="483"/>
                </a:lnTo>
                <a:lnTo>
                  <a:pt x="1246" y="484"/>
                </a:lnTo>
                <a:lnTo>
                  <a:pt x="1255" y="483"/>
                </a:lnTo>
                <a:lnTo>
                  <a:pt x="1261" y="479"/>
                </a:lnTo>
                <a:lnTo>
                  <a:pt x="1265" y="473"/>
                </a:lnTo>
                <a:lnTo>
                  <a:pt x="1268" y="464"/>
                </a:lnTo>
                <a:lnTo>
                  <a:pt x="1263" y="444"/>
                </a:lnTo>
                <a:lnTo>
                  <a:pt x="1260" y="431"/>
                </a:lnTo>
                <a:lnTo>
                  <a:pt x="1254" y="415"/>
                </a:lnTo>
                <a:lnTo>
                  <a:pt x="1239" y="384"/>
                </a:lnTo>
                <a:lnTo>
                  <a:pt x="1261" y="353"/>
                </a:lnTo>
                <a:lnTo>
                  <a:pt x="1279" y="401"/>
                </a:lnTo>
                <a:lnTo>
                  <a:pt x="1286" y="429"/>
                </a:lnTo>
                <a:lnTo>
                  <a:pt x="1288" y="458"/>
                </a:lnTo>
                <a:close/>
                <a:moveTo>
                  <a:pt x="846" y="364"/>
                </a:moveTo>
                <a:lnTo>
                  <a:pt x="1275" y="242"/>
                </a:lnTo>
                <a:lnTo>
                  <a:pt x="1222" y="284"/>
                </a:lnTo>
                <a:lnTo>
                  <a:pt x="792" y="406"/>
                </a:lnTo>
                <a:lnTo>
                  <a:pt x="846" y="364"/>
                </a:lnTo>
                <a:close/>
                <a:moveTo>
                  <a:pt x="892" y="106"/>
                </a:moveTo>
                <a:lnTo>
                  <a:pt x="881" y="110"/>
                </a:lnTo>
                <a:lnTo>
                  <a:pt x="875" y="101"/>
                </a:lnTo>
                <a:lnTo>
                  <a:pt x="869" y="95"/>
                </a:lnTo>
                <a:lnTo>
                  <a:pt x="863" y="92"/>
                </a:lnTo>
                <a:lnTo>
                  <a:pt x="859" y="95"/>
                </a:lnTo>
                <a:lnTo>
                  <a:pt x="853" y="100"/>
                </a:lnTo>
                <a:lnTo>
                  <a:pt x="844" y="125"/>
                </a:lnTo>
                <a:lnTo>
                  <a:pt x="834" y="162"/>
                </a:lnTo>
                <a:lnTo>
                  <a:pt x="825" y="205"/>
                </a:lnTo>
                <a:lnTo>
                  <a:pt x="813" y="205"/>
                </a:lnTo>
                <a:lnTo>
                  <a:pt x="805" y="178"/>
                </a:lnTo>
                <a:lnTo>
                  <a:pt x="797" y="156"/>
                </a:lnTo>
                <a:lnTo>
                  <a:pt x="787" y="144"/>
                </a:lnTo>
                <a:lnTo>
                  <a:pt x="780" y="140"/>
                </a:lnTo>
                <a:lnTo>
                  <a:pt x="762" y="140"/>
                </a:lnTo>
                <a:lnTo>
                  <a:pt x="754" y="138"/>
                </a:lnTo>
                <a:lnTo>
                  <a:pt x="748" y="134"/>
                </a:lnTo>
                <a:lnTo>
                  <a:pt x="743" y="128"/>
                </a:lnTo>
                <a:lnTo>
                  <a:pt x="738" y="121"/>
                </a:lnTo>
                <a:lnTo>
                  <a:pt x="736" y="115"/>
                </a:lnTo>
                <a:lnTo>
                  <a:pt x="736" y="106"/>
                </a:lnTo>
                <a:lnTo>
                  <a:pt x="737" y="96"/>
                </a:lnTo>
                <a:lnTo>
                  <a:pt x="741" y="88"/>
                </a:lnTo>
                <a:lnTo>
                  <a:pt x="747" y="84"/>
                </a:lnTo>
                <a:lnTo>
                  <a:pt x="755" y="83"/>
                </a:lnTo>
                <a:lnTo>
                  <a:pt x="769" y="85"/>
                </a:lnTo>
                <a:lnTo>
                  <a:pt x="781" y="94"/>
                </a:lnTo>
                <a:lnTo>
                  <a:pt x="793" y="106"/>
                </a:lnTo>
                <a:lnTo>
                  <a:pt x="802" y="125"/>
                </a:lnTo>
                <a:lnTo>
                  <a:pt x="820" y="165"/>
                </a:lnTo>
                <a:lnTo>
                  <a:pt x="828" y="129"/>
                </a:lnTo>
                <a:lnTo>
                  <a:pt x="834" y="103"/>
                </a:lnTo>
                <a:lnTo>
                  <a:pt x="842" y="83"/>
                </a:lnTo>
                <a:lnTo>
                  <a:pt x="846" y="74"/>
                </a:lnTo>
                <a:lnTo>
                  <a:pt x="850" y="68"/>
                </a:lnTo>
                <a:lnTo>
                  <a:pt x="854" y="63"/>
                </a:lnTo>
                <a:lnTo>
                  <a:pt x="859" y="59"/>
                </a:lnTo>
                <a:lnTo>
                  <a:pt x="867" y="56"/>
                </a:lnTo>
                <a:lnTo>
                  <a:pt x="874" y="57"/>
                </a:lnTo>
                <a:lnTo>
                  <a:pt x="880" y="61"/>
                </a:lnTo>
                <a:lnTo>
                  <a:pt x="893" y="75"/>
                </a:lnTo>
                <a:lnTo>
                  <a:pt x="892" y="106"/>
                </a:lnTo>
                <a:close/>
                <a:moveTo>
                  <a:pt x="500" y="84"/>
                </a:moveTo>
                <a:lnTo>
                  <a:pt x="500" y="92"/>
                </a:lnTo>
                <a:lnTo>
                  <a:pt x="497" y="101"/>
                </a:lnTo>
                <a:lnTo>
                  <a:pt x="487" y="117"/>
                </a:lnTo>
                <a:lnTo>
                  <a:pt x="481" y="123"/>
                </a:lnTo>
                <a:lnTo>
                  <a:pt x="472" y="131"/>
                </a:lnTo>
                <a:lnTo>
                  <a:pt x="450" y="143"/>
                </a:lnTo>
                <a:lnTo>
                  <a:pt x="389" y="167"/>
                </a:lnTo>
                <a:lnTo>
                  <a:pt x="356" y="167"/>
                </a:lnTo>
                <a:lnTo>
                  <a:pt x="398" y="148"/>
                </a:lnTo>
                <a:lnTo>
                  <a:pt x="420" y="136"/>
                </a:lnTo>
                <a:lnTo>
                  <a:pt x="440" y="123"/>
                </a:lnTo>
                <a:lnTo>
                  <a:pt x="471" y="98"/>
                </a:lnTo>
                <a:lnTo>
                  <a:pt x="395" y="98"/>
                </a:lnTo>
                <a:lnTo>
                  <a:pt x="387" y="99"/>
                </a:lnTo>
                <a:lnTo>
                  <a:pt x="370" y="112"/>
                </a:lnTo>
                <a:lnTo>
                  <a:pt x="370" y="91"/>
                </a:lnTo>
                <a:lnTo>
                  <a:pt x="383" y="72"/>
                </a:lnTo>
                <a:lnTo>
                  <a:pt x="393" y="64"/>
                </a:lnTo>
                <a:lnTo>
                  <a:pt x="404" y="62"/>
                </a:lnTo>
                <a:lnTo>
                  <a:pt x="500" y="62"/>
                </a:lnTo>
                <a:lnTo>
                  <a:pt x="502" y="69"/>
                </a:lnTo>
                <a:lnTo>
                  <a:pt x="500" y="84"/>
                </a:lnTo>
                <a:close/>
                <a:moveTo>
                  <a:pt x="117" y="259"/>
                </a:moveTo>
                <a:lnTo>
                  <a:pt x="113" y="276"/>
                </a:lnTo>
                <a:lnTo>
                  <a:pt x="105" y="294"/>
                </a:lnTo>
                <a:lnTo>
                  <a:pt x="96" y="303"/>
                </a:lnTo>
                <a:lnTo>
                  <a:pt x="88" y="310"/>
                </a:lnTo>
                <a:lnTo>
                  <a:pt x="78" y="314"/>
                </a:lnTo>
                <a:lnTo>
                  <a:pt x="68" y="315"/>
                </a:lnTo>
                <a:lnTo>
                  <a:pt x="58" y="314"/>
                </a:lnTo>
                <a:lnTo>
                  <a:pt x="48" y="310"/>
                </a:lnTo>
                <a:lnTo>
                  <a:pt x="41" y="303"/>
                </a:lnTo>
                <a:lnTo>
                  <a:pt x="35" y="294"/>
                </a:lnTo>
                <a:lnTo>
                  <a:pt x="29" y="282"/>
                </a:lnTo>
                <a:lnTo>
                  <a:pt x="25" y="270"/>
                </a:lnTo>
                <a:lnTo>
                  <a:pt x="23" y="259"/>
                </a:lnTo>
                <a:lnTo>
                  <a:pt x="22" y="246"/>
                </a:lnTo>
                <a:lnTo>
                  <a:pt x="23" y="227"/>
                </a:lnTo>
                <a:lnTo>
                  <a:pt x="26" y="205"/>
                </a:lnTo>
                <a:lnTo>
                  <a:pt x="33" y="182"/>
                </a:lnTo>
                <a:lnTo>
                  <a:pt x="40" y="156"/>
                </a:lnTo>
                <a:lnTo>
                  <a:pt x="50" y="131"/>
                </a:lnTo>
                <a:lnTo>
                  <a:pt x="60" y="107"/>
                </a:lnTo>
                <a:lnTo>
                  <a:pt x="71" y="86"/>
                </a:lnTo>
                <a:lnTo>
                  <a:pt x="84" y="67"/>
                </a:lnTo>
                <a:lnTo>
                  <a:pt x="83" y="80"/>
                </a:lnTo>
                <a:lnTo>
                  <a:pt x="79" y="97"/>
                </a:lnTo>
                <a:lnTo>
                  <a:pt x="74" y="117"/>
                </a:lnTo>
                <a:lnTo>
                  <a:pt x="68" y="140"/>
                </a:lnTo>
                <a:lnTo>
                  <a:pt x="55" y="184"/>
                </a:lnTo>
                <a:lnTo>
                  <a:pt x="52" y="202"/>
                </a:lnTo>
                <a:lnTo>
                  <a:pt x="51" y="217"/>
                </a:lnTo>
                <a:lnTo>
                  <a:pt x="53" y="231"/>
                </a:lnTo>
                <a:lnTo>
                  <a:pt x="57" y="245"/>
                </a:lnTo>
                <a:lnTo>
                  <a:pt x="64" y="256"/>
                </a:lnTo>
                <a:lnTo>
                  <a:pt x="70" y="260"/>
                </a:lnTo>
                <a:lnTo>
                  <a:pt x="75" y="261"/>
                </a:lnTo>
                <a:lnTo>
                  <a:pt x="84" y="258"/>
                </a:lnTo>
                <a:lnTo>
                  <a:pt x="91" y="249"/>
                </a:lnTo>
                <a:lnTo>
                  <a:pt x="100" y="234"/>
                </a:lnTo>
                <a:lnTo>
                  <a:pt x="109" y="212"/>
                </a:lnTo>
                <a:lnTo>
                  <a:pt x="112" y="217"/>
                </a:lnTo>
                <a:lnTo>
                  <a:pt x="116" y="225"/>
                </a:lnTo>
                <a:lnTo>
                  <a:pt x="117" y="242"/>
                </a:lnTo>
                <a:lnTo>
                  <a:pt x="117" y="259"/>
                </a:lnTo>
                <a:close/>
              </a:path>
            </a:pathLst>
          </a:custGeom>
          <a:solidFill>
            <a:schemeClr val="bg1"/>
          </a:solidFill>
          <a:ln w="9525">
            <a:noFill/>
            <a:round/>
            <a:headEnd/>
            <a:tailEnd/>
          </a:ln>
        </p:spPr>
        <p:txBody>
          <a:bodyPr/>
          <a:lstStyle/>
          <a:p>
            <a:endParaRPr lang="ar-SA"/>
          </a:p>
        </p:txBody>
      </p:sp>
      <p:pic>
        <p:nvPicPr>
          <p:cNvPr id="9" name="Picture 8" descr="logo EDE.pn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914400" y="2133600"/>
            <a:ext cx="2109419" cy="2362200"/>
          </a:xfrm>
          <a:prstGeom prst="rect">
            <a:avLst/>
          </a:prstGeom>
          <a:effectLst>
            <a:outerShdw blurRad="63500" sx="102000" sy="102000" algn="ctr" rotWithShape="0">
              <a:prstClr val="black">
                <a:alpha val="40000"/>
              </a:prstClr>
            </a:outerShdw>
          </a:effectLst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Theme">
  <a:themeElements>
    <a:clrScheme name="Apex">
      <a:dk1>
        <a:sysClr val="windowText" lastClr="000000"/>
      </a:dk1>
      <a:lt1>
        <a:sysClr val="window" lastClr="FFFFFF"/>
      </a:lt1>
      <a:dk2>
        <a:srgbClr val="69676D"/>
      </a:dk2>
      <a:lt2>
        <a:srgbClr val="C9C2D1"/>
      </a:lt2>
      <a:accent1>
        <a:srgbClr val="CEB966"/>
      </a:accent1>
      <a:accent2>
        <a:srgbClr val="9CB084"/>
      </a:accent2>
      <a:accent3>
        <a:srgbClr val="6BB1C9"/>
      </a:accent3>
      <a:accent4>
        <a:srgbClr val="6585CF"/>
      </a:accent4>
      <a:accent5>
        <a:srgbClr val="7E6BC9"/>
      </a:accent5>
      <a:accent6>
        <a:srgbClr val="A379BB"/>
      </a:accent6>
      <a:hlink>
        <a:srgbClr val="410082"/>
      </a:hlink>
      <a:folHlink>
        <a:srgbClr val="932968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1416</TotalTime>
  <Words>288</Words>
  <Application>Microsoft Office PowerPoint</Application>
  <PresentationFormat>A4 Paper (210x297 mm)</PresentationFormat>
  <Paragraphs>99</Paragraphs>
  <Slides>14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14</vt:i4>
      </vt:variant>
    </vt:vector>
  </HeadingPairs>
  <TitlesOfParts>
    <vt:vector size="15" baseType="lpstr">
      <vt:lpstr>Office Theme</vt:lpstr>
      <vt:lpstr>PowerPoint Presentation</vt:lpstr>
      <vt:lpstr>PowerPoint Presentation</vt:lpstr>
      <vt:lpstr>أنواع البطالة</vt:lpstr>
      <vt:lpstr>PowerPoint Presentation</vt:lpstr>
      <vt:lpstr>PowerPoint Presentation</vt:lpstr>
      <vt:lpstr>تكاليف البطالة</vt:lpstr>
      <vt:lpstr>قياس البطالة</vt:lpstr>
      <vt:lpstr>PowerPoint Presentation</vt:lpstr>
      <vt:lpstr>الدورات الاقتصادية </vt:lpstr>
      <vt:lpstr>مراحل الدورة الاقتصادية </vt:lpstr>
      <vt:lpstr>نظريات الدورات الاقتصادية </vt:lpstr>
      <vt:lpstr>PowerPoint Presentation</vt:lpstr>
      <vt:lpstr>PowerPoint Presentation</vt:lpstr>
      <vt:lpstr>PowerPoint Presentation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Slide 1</dc:title>
  <dc:creator>nader darawsheh</dc:creator>
  <cp:lastModifiedBy>Hassan Refdan Alhajhouj</cp:lastModifiedBy>
  <cp:revision>140</cp:revision>
  <dcterms:created xsi:type="dcterms:W3CDTF">2009-10-14T19:14:34Z</dcterms:created>
  <dcterms:modified xsi:type="dcterms:W3CDTF">2012-10-10T04:22:09Z</dcterms:modified>
</cp:coreProperties>
</file>