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0" r:id="rId2"/>
    <p:sldId id="301" r:id="rId3"/>
    <p:sldId id="303" r:id="rId4"/>
    <p:sldId id="307" r:id="rId5"/>
    <p:sldId id="309" r:id="rId6"/>
    <p:sldId id="311" r:id="rId7"/>
    <p:sldId id="313" r:id="rId8"/>
    <p:sldId id="315" r:id="rId9"/>
    <p:sldId id="317" r:id="rId10"/>
    <p:sldId id="319" r:id="rId11"/>
    <p:sldId id="321" r:id="rId12"/>
    <p:sldId id="323" r:id="rId13"/>
    <p:sldId id="325" r:id="rId14"/>
    <p:sldId id="327" r:id="rId15"/>
    <p:sldId id="329" r:id="rId16"/>
    <p:sldId id="331" r:id="rId17"/>
    <p:sldId id="333" r:id="rId18"/>
    <p:sldId id="335" r:id="rId19"/>
    <p:sldId id="337" r:id="rId20"/>
    <p:sldId id="305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81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0605102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الدكتور حسن بن رفدان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الهجهوج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الخامسة    </a:t>
            </a:r>
          </a:p>
          <a:p>
            <a:pPr eaLnBrk="1" hangingPunct="1"/>
            <a:r>
              <a:rPr lang="ar-SA" sz="60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الفصل الرابع </a:t>
            </a:r>
            <a:r>
              <a:rPr lang="ar-SA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العرض الكلي والطلب الكلي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DDE615CE-179C-48C3-8ED8-F5BAF91EC561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915400" cy="1143000"/>
          </a:xfrm>
        </p:spPr>
        <p:txBody>
          <a:bodyPr/>
          <a:lstStyle/>
          <a:p>
            <a:r>
              <a:rPr lang="ar-BH" b="1" dirty="0">
                <a:solidFill>
                  <a:srgbClr val="FF0000"/>
                </a:solidFill>
              </a:rPr>
              <a:t>العرض الكلي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915400" cy="4906963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b="1" dirty="0">
                <a:solidFill>
                  <a:srgbClr val="FF0000"/>
                </a:solidFill>
              </a:rPr>
              <a:t>العوامل المحددة للعرض الكلي</a:t>
            </a:r>
            <a:r>
              <a:rPr lang="ar-SA" dirty="0">
                <a:solidFill>
                  <a:srgbClr val="FF0000"/>
                </a:solidFill>
              </a:rPr>
              <a:t> </a:t>
            </a:r>
          </a:p>
          <a:p>
            <a:pPr algn="r" rtl="1">
              <a:lnSpc>
                <a:spcPct val="90000"/>
              </a:lnSpc>
            </a:pPr>
            <a:r>
              <a:rPr lang="ar-SA" dirty="0" smtClean="0"/>
              <a:t>          تعتمد </a:t>
            </a:r>
            <a:r>
              <a:rPr lang="ar-SA" dirty="0"/>
              <a:t>كمية الناتج المحلي الإجمالي التي ينتجها الاقتصاد خلال سنة معينة  على العوامل الثلاثة التالية</a:t>
            </a:r>
            <a:r>
              <a:rPr lang="ar-SA" dirty="0" smtClean="0"/>
              <a:t>:</a:t>
            </a:r>
            <a:endParaRPr lang="ar-SA" dirty="0"/>
          </a:p>
          <a:p>
            <a:pPr lvl="1" algn="r" rtl="1">
              <a:lnSpc>
                <a:spcPct val="90000"/>
              </a:lnSpc>
            </a:pPr>
            <a:r>
              <a:rPr lang="ar-SA" dirty="0" smtClean="0"/>
              <a:t>1- كمية </a:t>
            </a:r>
            <a:r>
              <a:rPr lang="ar-SA" dirty="0"/>
              <a:t>العمل</a:t>
            </a:r>
          </a:p>
          <a:p>
            <a:pPr lvl="1" algn="r" rtl="1">
              <a:lnSpc>
                <a:spcPct val="90000"/>
              </a:lnSpc>
            </a:pPr>
            <a:r>
              <a:rPr lang="ar-SA" dirty="0" smtClean="0"/>
              <a:t>2- كمية </a:t>
            </a:r>
            <a:r>
              <a:rPr lang="ar-SA" dirty="0"/>
              <a:t>رأس المال</a:t>
            </a:r>
          </a:p>
          <a:p>
            <a:pPr lvl="1" algn="r" rtl="1">
              <a:lnSpc>
                <a:spcPct val="90000"/>
              </a:lnSpc>
            </a:pPr>
            <a:r>
              <a:rPr lang="ar-SA" dirty="0" smtClean="0"/>
              <a:t>3- المستوى </a:t>
            </a:r>
            <a:r>
              <a:rPr lang="ar-SA" dirty="0"/>
              <a:t>التقني السائد</a:t>
            </a:r>
          </a:p>
          <a:p>
            <a:pPr algn="r" rtl="1">
              <a:lnSpc>
                <a:spcPct val="90000"/>
              </a:lnSpc>
            </a:pPr>
            <a:r>
              <a:rPr lang="ar-SA" dirty="0" smtClean="0"/>
              <a:t>         ويمكن </a:t>
            </a:r>
            <a:r>
              <a:rPr lang="ar-SA" dirty="0"/>
              <a:t>التعبير عن</a:t>
            </a:r>
            <a:r>
              <a:rPr lang="ar-BH" dirty="0"/>
              <a:t>ها </a:t>
            </a:r>
            <a:r>
              <a:rPr lang="ar-SA" dirty="0"/>
              <a:t>بدالة الإنتاج الضمنية التالية</a:t>
            </a:r>
            <a:r>
              <a:rPr lang="ar-SA" dirty="0" smtClean="0"/>
              <a:t>:</a:t>
            </a:r>
            <a:endParaRPr lang="en-US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ar-BH" dirty="0"/>
              <a:t>		</a:t>
            </a:r>
            <a:r>
              <a:rPr lang="en-US" dirty="0"/>
              <a:t>Y= f(L,K,T) </a:t>
            </a:r>
            <a:endParaRPr lang="ar-BH" dirty="0"/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SA" dirty="0"/>
              <a:t>كمية العمل </a:t>
            </a:r>
            <a:r>
              <a:rPr lang="en-US" dirty="0"/>
              <a:t>(L)</a:t>
            </a:r>
            <a:r>
              <a:rPr lang="ar-SA" dirty="0"/>
              <a:t>، وكمية رأس المال (</a:t>
            </a:r>
            <a:r>
              <a:rPr lang="en-US" dirty="0"/>
              <a:t>K</a:t>
            </a:r>
            <a:r>
              <a:rPr lang="ar-SA" dirty="0"/>
              <a:t>) والتقنية المتاحة </a:t>
            </a:r>
            <a:r>
              <a:rPr lang="en-US" dirty="0"/>
              <a:t>(T)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AFA60C33-FAF7-44A6-9F70-7AD2116FD00A}" type="slidenum">
              <a:rPr lang="en-US"/>
              <a:pPr/>
              <a:t>4</a:t>
            </a:fld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915400" cy="4525963"/>
          </a:xfrm>
        </p:spPr>
        <p:txBody>
          <a:bodyPr/>
          <a:lstStyle/>
          <a:p>
            <a:pPr algn="just" rtl="1">
              <a:lnSpc>
                <a:spcPct val="90000"/>
              </a:lnSpc>
            </a:pPr>
            <a:r>
              <a:rPr lang="ar-SA" b="1" dirty="0">
                <a:solidFill>
                  <a:srgbClr val="FF0000"/>
                </a:solidFill>
              </a:rPr>
              <a:t>العرض الكلي في الأمد البعيد:</a:t>
            </a:r>
            <a:endParaRPr lang="ar-SA" dirty="0">
              <a:solidFill>
                <a:srgbClr val="FF0000"/>
              </a:solidFill>
            </a:endParaRPr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r>
              <a:rPr lang="ar-BH" dirty="0"/>
              <a:t>	</a:t>
            </a:r>
            <a:r>
              <a:rPr lang="en-US" dirty="0" smtClean="0"/>
              <a:t>          </a:t>
            </a:r>
            <a:r>
              <a:rPr lang="ar-BH" dirty="0" smtClean="0"/>
              <a:t>يقاس</a:t>
            </a:r>
            <a:r>
              <a:rPr lang="ar-SA" dirty="0" smtClean="0"/>
              <a:t> </a:t>
            </a:r>
            <a:r>
              <a:rPr lang="ar-BH" dirty="0"/>
              <a:t>ب</a:t>
            </a:r>
            <a:r>
              <a:rPr lang="ar-SA" dirty="0"/>
              <a:t>كمية الناتج المحلي الإجمالي </a:t>
            </a:r>
            <a:r>
              <a:rPr lang="ar-SA" dirty="0" err="1"/>
              <a:t>الحقيقي</a:t>
            </a:r>
            <a:r>
              <a:rPr lang="ar-SA" dirty="0"/>
              <a:t> عند مستوى الاستخدام </a:t>
            </a:r>
            <a:r>
              <a:rPr lang="ar-SA" dirty="0" smtClean="0"/>
              <a:t>الكامل، </a:t>
            </a:r>
            <a:r>
              <a:rPr lang="ar-BH" dirty="0"/>
              <a:t>ويعادل </a:t>
            </a:r>
            <a:r>
              <a:rPr lang="ar-SA" dirty="0"/>
              <a:t>الناتج المحلي الإجمالي الكامن أو الممكن، عند ثبات كل من كمية رأس المال، والمستوى التقني.</a:t>
            </a:r>
            <a:r>
              <a:rPr lang="en-US" dirty="0"/>
              <a:t> </a:t>
            </a:r>
            <a:endParaRPr lang="ar-SA" dirty="0" smtClean="0"/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endParaRPr lang="ar-BH" dirty="0"/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r>
              <a:rPr lang="ar-BH" dirty="0"/>
              <a:t>	</a:t>
            </a:r>
            <a:r>
              <a:rPr lang="ar-SA" dirty="0" smtClean="0"/>
              <a:t>          </a:t>
            </a:r>
            <a:r>
              <a:rPr lang="ar-BH" dirty="0" smtClean="0"/>
              <a:t>والناتج </a:t>
            </a:r>
            <a:r>
              <a:rPr lang="ar-BH" dirty="0"/>
              <a:t>في المدى البعيد مستقل عن مستوى الأسعار، </a:t>
            </a:r>
            <a:r>
              <a:rPr lang="ar-SA" dirty="0"/>
              <a:t>نتيجة لتغير الأسعار والأجور </a:t>
            </a:r>
            <a:r>
              <a:rPr lang="ar-BH" dirty="0"/>
              <a:t>بذات </a:t>
            </a:r>
            <a:r>
              <a:rPr lang="ar-BH" dirty="0" err="1"/>
              <a:t>ال</a:t>
            </a:r>
            <a:r>
              <a:rPr lang="ar-SA" dirty="0"/>
              <a:t>نسب</a:t>
            </a:r>
            <a:r>
              <a:rPr lang="ar-BH" dirty="0"/>
              <a:t>ة</a:t>
            </a:r>
            <a:r>
              <a:rPr lang="ar-SA" dirty="0"/>
              <a:t>،</a:t>
            </a:r>
            <a:r>
              <a:rPr lang="ar-BH" dirty="0"/>
              <a:t> مما يجعل الأرباح </a:t>
            </a:r>
            <a:r>
              <a:rPr lang="ar-BH" dirty="0" err="1"/>
              <a:t>الحقيقية</a:t>
            </a:r>
            <a:r>
              <a:rPr lang="ar-BH" dirty="0"/>
              <a:t> ثابتة رغم تغير مستوى </a:t>
            </a:r>
            <a:r>
              <a:rPr lang="ar-BH" dirty="0" smtClean="0"/>
              <a:t>الأسعار</a:t>
            </a:r>
            <a:r>
              <a:rPr lang="ar-SA" dirty="0" smtClean="0"/>
              <a:t>، </a:t>
            </a:r>
            <a:r>
              <a:rPr lang="ar-SA" dirty="0"/>
              <a:t>ويكون معدل البطالة مس</a:t>
            </a:r>
            <a:r>
              <a:rPr lang="ar-BH" dirty="0"/>
              <a:t>ا</a:t>
            </a:r>
            <a:r>
              <a:rPr lang="ar-SA" dirty="0"/>
              <a:t>وياً لمعدل البطالة الطبيعي</a:t>
            </a:r>
            <a:r>
              <a:rPr lang="ar-BH" dirty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D7AFB7A7-2E0D-47A1-A3DD-229F72CC1D8B}" type="slidenum">
              <a:rPr lang="en-US"/>
              <a:pPr/>
              <a:t>5</a:t>
            </a:fld>
            <a:endParaRPr 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599"/>
            <a:ext cx="9163050" cy="4419601"/>
          </a:xfrm>
          <a:prstGeom prst="rect">
            <a:avLst/>
          </a:prstGeom>
          <a:noFill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76800"/>
            <a:ext cx="99060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6019800" y="1681655"/>
            <a:ext cx="3276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الناتج المحلي الاجمالي الحقيقي</a:t>
            </a:r>
            <a:endParaRPr lang="ar-SA" sz="24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153400" y="2291255"/>
            <a:ext cx="0" cy="5281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029200" y="533400"/>
            <a:ext cx="31242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العرض الكلي في المدى البعيد</a:t>
            </a:r>
            <a:endParaRPr lang="ar-SA" sz="24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343400" y="801414"/>
            <a:ext cx="65689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572203" y="4038600"/>
            <a:ext cx="29718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أقصى انتاج ممكن </a:t>
            </a:r>
            <a:r>
              <a:rPr lang="en-US" sz="2400" dirty="0" smtClean="0">
                <a:solidFill>
                  <a:schemeClr val="tx1"/>
                </a:solidFill>
              </a:rPr>
              <a:t>Y</a:t>
            </a:r>
            <a:r>
              <a:rPr lang="en-US" sz="2000" dirty="0" smtClean="0">
                <a:solidFill>
                  <a:schemeClr val="tx1"/>
                </a:solidFill>
              </a:rPr>
              <a:t>P</a:t>
            </a:r>
            <a:endParaRPr lang="ar-SA" sz="2400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3962400" y="3351486"/>
            <a:ext cx="533400" cy="6871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145424" y="3124200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1"/>
          </p:cNvCxnSpPr>
          <p:nvPr/>
        </p:nvCxnSpPr>
        <p:spPr>
          <a:xfrm flipH="1">
            <a:off x="3962400" y="838200"/>
            <a:ext cx="10668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219199" y="3333093"/>
            <a:ext cx="2062655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chemeClr val="tx1"/>
                </a:solidFill>
              </a:rPr>
              <a:t>اتجاه مؤشر الانتاج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E2E14A65-A15A-4DCC-8774-156EB93195D8}" type="slidenum">
              <a:rPr lang="en-US"/>
              <a:pPr/>
              <a:t>6</a:t>
            </a:fld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304800"/>
            <a:ext cx="8915400" cy="6172200"/>
          </a:xfrm>
        </p:spPr>
        <p:txBody>
          <a:bodyPr/>
          <a:lstStyle/>
          <a:p>
            <a:pPr algn="just" rtl="1"/>
            <a:r>
              <a:rPr lang="ar-SA" b="1" dirty="0">
                <a:solidFill>
                  <a:srgbClr val="FF0000"/>
                </a:solidFill>
              </a:rPr>
              <a:t>العرض الكلي في الأمد القريب </a:t>
            </a:r>
            <a:endParaRPr lang="ar-SA" dirty="0">
              <a:solidFill>
                <a:srgbClr val="FF0000"/>
              </a:solidFill>
            </a:endParaRPr>
          </a:p>
          <a:p>
            <a:pPr algn="just" rtl="1">
              <a:buFont typeface="Wingdings" pitchFamily="2" charset="2"/>
              <a:buNone/>
            </a:pPr>
            <a:r>
              <a:rPr lang="ar-BH" dirty="0"/>
              <a:t>	</a:t>
            </a:r>
            <a:r>
              <a:rPr lang="ar-SA" dirty="0" smtClean="0"/>
              <a:t>          الأمد </a:t>
            </a:r>
            <a:r>
              <a:rPr lang="ar-SA" dirty="0"/>
              <a:t>القريب </a:t>
            </a:r>
            <a:r>
              <a:rPr lang="ar-BH" dirty="0" smtClean="0"/>
              <a:t>هو </a:t>
            </a:r>
            <a:r>
              <a:rPr lang="ar-SA" dirty="0"/>
              <a:t>الفترة الزمنية التي يتغير فيها الناتج المحلي الإجمالي </a:t>
            </a:r>
            <a:r>
              <a:rPr lang="ar-SA" dirty="0" err="1"/>
              <a:t>الحقيقي</a:t>
            </a:r>
            <a:r>
              <a:rPr lang="ar-SA" dirty="0"/>
              <a:t> وبصفة مؤقتة فيزيد أو ينقص عن مستوى الناتج المحلي الإجمالي الكامن. </a:t>
            </a:r>
            <a:endParaRPr lang="ar-BH" dirty="0"/>
          </a:p>
          <a:p>
            <a:pPr algn="just" rtl="1">
              <a:buFont typeface="Wingdings" pitchFamily="2" charset="2"/>
              <a:buNone/>
            </a:pPr>
            <a:r>
              <a:rPr lang="ar-BH" dirty="0"/>
              <a:t>	</a:t>
            </a:r>
            <a:r>
              <a:rPr lang="ar-SA" dirty="0" smtClean="0"/>
              <a:t>          و</a:t>
            </a:r>
            <a:r>
              <a:rPr lang="ar-BH" dirty="0" smtClean="0"/>
              <a:t>يفسر </a:t>
            </a:r>
            <a:r>
              <a:rPr lang="ar-BH" dirty="0"/>
              <a:t>ذلك بتوفر المعلومات عن زيادة مستوى الأسعار للمنشآت، وعدم توفرها للعمال، فتزيد الأرباح </a:t>
            </a:r>
            <a:r>
              <a:rPr lang="ar-BH" dirty="0" err="1"/>
              <a:t>الحقيقية</a:t>
            </a:r>
            <a:r>
              <a:rPr lang="ar-BH" dirty="0"/>
              <a:t> ويزيد الناتج مع زيادة الأسعار، والعكس في حالة انخفاضها. </a:t>
            </a:r>
          </a:p>
          <a:p>
            <a:pPr algn="just" rtl="1"/>
            <a:r>
              <a:rPr lang="ar-SA" dirty="0" smtClean="0"/>
              <a:t>             </a:t>
            </a:r>
            <a:r>
              <a:rPr lang="ar-BH" dirty="0" smtClean="0"/>
              <a:t>و</a:t>
            </a:r>
            <a:r>
              <a:rPr lang="ar-SA" dirty="0"/>
              <a:t>في </a:t>
            </a:r>
            <a:r>
              <a:rPr lang="ar-BH" dirty="0"/>
              <a:t>المدى القريب</a:t>
            </a:r>
            <a:r>
              <a:rPr lang="ar-SA" dirty="0"/>
              <a:t>، يرتفع أو ينخفض معدل البطالة عن معدل البطالة الطبيعي</a:t>
            </a:r>
            <a:r>
              <a:rPr lang="ar-BH" dirty="0"/>
              <a:t>، نتيجة لجهل العمال بالتغيرات في مستوى الأسعار والأجور </a:t>
            </a:r>
            <a:r>
              <a:rPr lang="ar-BH" dirty="0" err="1"/>
              <a:t>الحقيقية</a:t>
            </a:r>
            <a:r>
              <a:rPr lang="ar-SA" dirty="0"/>
              <a:t>.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3517A927-A38D-4EDF-BCDC-F8D1640AF571}" type="slidenum">
              <a:rPr lang="en-US"/>
              <a:pPr/>
              <a:t>7</a:t>
            </a:fld>
            <a:endParaRPr lang="en-US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029200"/>
            <a:ext cx="8585200" cy="1247775"/>
          </a:xfrm>
          <a:prstGeom prst="rect">
            <a:avLst/>
          </a:prstGeom>
          <a:noFill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3552" y="141890"/>
            <a:ext cx="6908800" cy="47244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7449964" y="2351690"/>
            <a:ext cx="2268866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الناتج الاجمالي الحقيقي</a:t>
            </a:r>
            <a:endParaRPr lang="ar-SA" sz="2000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9067562" y="2808890"/>
            <a:ext cx="0" cy="5281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506894" y="218090"/>
            <a:ext cx="2108164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العرض في المدى البعيد</a:t>
            </a:r>
            <a:endParaRPr lang="ar-SA" sz="2000" b="1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978266" y="790904"/>
            <a:ext cx="52862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124200" y="4251434"/>
            <a:ext cx="3031134" cy="4624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أقصى انتاج ممكن في المدى البعيد</a:t>
            </a:r>
            <a:endParaRPr lang="ar-SA" sz="2000" b="1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5486400" y="3723290"/>
            <a:ext cx="0" cy="528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732984" y="790904"/>
            <a:ext cx="735848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449963" y="1682969"/>
            <a:ext cx="2268866" cy="4177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العرض في المدى القصير</a:t>
            </a:r>
            <a:endParaRPr lang="ar-SA" sz="2000" b="1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7488026" y="1371600"/>
            <a:ext cx="72950" cy="2942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6242579" y="1871530"/>
            <a:ext cx="1207384" cy="203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52400" y="218090"/>
            <a:ext cx="2667000" cy="464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الانتاج الحالي 400</a:t>
            </a:r>
          </a:p>
          <a:p>
            <a:pPr algn="ctr"/>
            <a:endParaRPr lang="ar-SA" sz="2000" dirty="0" smtClean="0">
              <a:solidFill>
                <a:schemeClr val="tx1"/>
              </a:solidFill>
            </a:endParaRPr>
          </a:p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الانتاج الحقيقي  الممكن في المدى الطويل  500 عند </a:t>
            </a:r>
            <a:r>
              <a:rPr lang="en-US" sz="2800" b="1" dirty="0" smtClean="0">
                <a:solidFill>
                  <a:schemeClr val="tx1"/>
                </a:solidFill>
              </a:rPr>
              <a:t>E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ctr"/>
            <a:endParaRPr lang="ar-SA" sz="2000" dirty="0" smtClean="0">
              <a:solidFill>
                <a:schemeClr val="tx1"/>
              </a:solidFill>
            </a:endParaRPr>
          </a:p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يمكن ان يصل الى 600</a:t>
            </a:r>
          </a:p>
          <a:p>
            <a:pPr algn="ctr"/>
            <a:r>
              <a:rPr lang="ar-SA" sz="2000" dirty="0" smtClean="0">
                <a:solidFill>
                  <a:schemeClr val="tx1"/>
                </a:solidFill>
              </a:rPr>
              <a:t>ولكن لفترة مؤقتة (المدى القصير) ثم يعود الى الطاقة القصوى 500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93767" y="4251433"/>
            <a:ext cx="3125063" cy="4624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tx1"/>
                </a:solidFill>
              </a:rPr>
              <a:t>أقصى انتاج ممكن في المدى القريب</a:t>
            </a:r>
            <a:endParaRPr lang="ar-SA" sz="2000" b="1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6928737" y="3733738"/>
            <a:ext cx="0" cy="528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299D4DC9-ECE2-40F5-B69F-7B9C5E6EE4FB}" type="slidenum">
              <a:rPr lang="en-US"/>
              <a:pPr/>
              <a:t>8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8915400" cy="9144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</a:rPr>
              <a:t>الطلب الكلي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915400" cy="5257800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 sz="2800" dirty="0" smtClean="0">
                <a:effectLst/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r-BH" sz="2800" dirty="0" smtClean="0">
                <a:effectLst/>
                <a:latin typeface="Times New Roman" pitchFamily="18" charset="0"/>
                <a:cs typeface="Times New Roman" pitchFamily="18" charset="0"/>
              </a:rPr>
              <a:t>يقاس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الطلب الكلي بالإنفاق الكلي وفق المعادلة:</a:t>
            </a:r>
          </a:p>
          <a:p>
            <a:pPr algn="ct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Y= C +I + G + X – M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		</a:t>
            </a:r>
            <a:endParaRPr lang="en-US" sz="28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r-SA" sz="2800" dirty="0" smtClean="0">
                <a:effectLst/>
                <a:latin typeface="Times New Roman" pitchFamily="18" charset="0"/>
                <a:cs typeface="Times New Roman" pitchFamily="18" charset="0"/>
              </a:rPr>
              <a:t>حيث الإنفاق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الاستهلاكي الخاص (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)، والإنفاق الاستثماري الخاص (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)، والإنفاق الحكومي (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G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)، وصافي الصادرات ( </a:t>
            </a:r>
            <a:r>
              <a:rPr lang="en-US" sz="2800" dirty="0">
                <a:effectLst/>
                <a:latin typeface="Times New Roman" pitchFamily="18" charset="0"/>
                <a:cs typeface="Times New Roman" pitchFamily="18" charset="0"/>
              </a:rPr>
              <a:t>X- M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). </a:t>
            </a:r>
            <a:endParaRPr lang="ar-BH" sz="28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r>
              <a:rPr lang="ar-SA" sz="2800" dirty="0" smtClean="0">
                <a:effectLst/>
                <a:latin typeface="Times New Roman" pitchFamily="18" charset="0"/>
                <a:cs typeface="Times New Roman" pitchFamily="18" charset="0"/>
              </a:rPr>
              <a:t>          ويعتمد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الطلب الكلي على عدة عوامل هي بالأساس محددات مكوناته، من أهمها:</a:t>
            </a:r>
          </a:p>
          <a:p>
            <a:pPr lvl="1" algn="r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1- مستوى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الأسعار</a:t>
            </a:r>
          </a:p>
          <a:p>
            <a:pPr lvl="1" algn="r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2- التوقعات</a:t>
            </a:r>
            <a:endParaRPr lang="ar-SA" sz="2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lvl="1" algn="r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3- السياسات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المالية والنقدية</a:t>
            </a:r>
          </a:p>
          <a:p>
            <a:pPr lvl="1" algn="r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4- متغيرات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الاقتصاد العالمي </a:t>
            </a:r>
            <a:endParaRPr lang="ar-BH" sz="2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8C053974-CD9B-4D47-8F11-419D5BD36B81}" type="slidenum">
              <a:rPr lang="en-US"/>
              <a:pPr/>
              <a:t>9</a:t>
            </a:fld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</a:rPr>
              <a:t>الأسعار</a:t>
            </a:r>
            <a:r>
              <a:rPr lang="ar-SA" b="1" dirty="0" smtClean="0"/>
              <a:t> </a:t>
            </a:r>
            <a:r>
              <a:rPr lang="ar-SA" b="1" dirty="0" smtClean="0">
                <a:solidFill>
                  <a:srgbClr val="FFFFFF"/>
                </a:solidFill>
                <a:effectLst/>
              </a:rPr>
              <a:t> </a:t>
            </a:r>
            <a:endParaRPr lang="ar-SA" dirty="0">
              <a:solidFill>
                <a:srgbClr val="FFFFFF"/>
              </a:solidFill>
              <a:effectLst/>
            </a:endParaRPr>
          </a:p>
          <a:p>
            <a:pPr algn="r" rtl="1">
              <a:buFont typeface="Wingdings" pitchFamily="2" charset="2"/>
              <a:buNone/>
            </a:pPr>
            <a:r>
              <a:rPr lang="ar-BH" dirty="0">
                <a:solidFill>
                  <a:srgbClr val="FFFFFF"/>
                </a:solidFill>
                <a:effectLst/>
              </a:rPr>
              <a:t>	</a:t>
            </a:r>
            <a:r>
              <a:rPr lang="ar-SA" dirty="0">
                <a:effectLst/>
              </a:rPr>
              <a:t>كلما ارتفع مستوى الأسعار، مع بقاء العوامل الأخرى ثابتة، انخفضت كمية الناتج المحلي الإجمالي </a:t>
            </a:r>
            <a:r>
              <a:rPr lang="ar-SA" dirty="0" err="1">
                <a:effectLst/>
              </a:rPr>
              <a:t>الحقيقي</a:t>
            </a:r>
            <a:r>
              <a:rPr lang="ar-SA" dirty="0">
                <a:effectLst/>
              </a:rPr>
              <a:t> المطلوبة.</a:t>
            </a:r>
            <a:r>
              <a:rPr lang="en-US" dirty="0">
                <a:effectLst/>
              </a:rPr>
              <a:t> </a:t>
            </a:r>
            <a:endParaRPr lang="ar-BH" dirty="0">
              <a:effectLst/>
            </a:endParaRPr>
          </a:p>
          <a:p>
            <a:pPr algn="r" rtl="1"/>
            <a:r>
              <a:rPr lang="ar-BH" dirty="0">
                <a:effectLst/>
              </a:rPr>
              <a:t> </a:t>
            </a:r>
            <a:r>
              <a:rPr lang="ar-SA" dirty="0">
                <a:effectLst/>
              </a:rPr>
              <a:t>وتعزى العلاقة العكسية  </a:t>
            </a:r>
            <a:r>
              <a:rPr lang="ar-SA" dirty="0" err="1">
                <a:effectLst/>
              </a:rPr>
              <a:t>بي</a:t>
            </a:r>
            <a:r>
              <a:rPr lang="ar-BH" dirty="0">
                <a:effectLst/>
              </a:rPr>
              <a:t>ن </a:t>
            </a:r>
            <a:r>
              <a:rPr lang="en-US" dirty="0">
                <a:effectLst/>
              </a:rPr>
              <a:t>(RGDP)</a:t>
            </a:r>
            <a:r>
              <a:rPr lang="ar-SA" dirty="0">
                <a:effectLst/>
              </a:rPr>
              <a:t> ومستوى الأسعار إلى كل من:</a:t>
            </a:r>
            <a:endParaRPr lang="ar-BH" b="1" dirty="0">
              <a:effectLst/>
            </a:endParaRPr>
          </a:p>
          <a:p>
            <a:pPr lvl="1" algn="r" rtl="1"/>
            <a:r>
              <a:rPr lang="ar-BH" dirty="0" smtClean="0">
                <a:effectLst/>
              </a:rPr>
              <a:t>(</a:t>
            </a:r>
            <a:r>
              <a:rPr lang="ar-SA" dirty="0" smtClean="0">
                <a:effectLst/>
              </a:rPr>
              <a:t>أ</a:t>
            </a:r>
            <a:r>
              <a:rPr lang="ar-BH" dirty="0" smtClean="0">
                <a:effectLst/>
              </a:rPr>
              <a:t>) </a:t>
            </a:r>
            <a:r>
              <a:rPr lang="ar-SA" dirty="0">
                <a:effectLst/>
              </a:rPr>
              <a:t>تأثير الثروة</a:t>
            </a:r>
            <a:endParaRPr lang="ar-BH" dirty="0">
              <a:effectLst/>
            </a:endParaRPr>
          </a:p>
          <a:p>
            <a:pPr lvl="1" algn="r" rtl="1"/>
            <a:r>
              <a:rPr lang="ar-BH" dirty="0" smtClean="0">
                <a:effectLst/>
              </a:rPr>
              <a:t>(</a:t>
            </a:r>
            <a:r>
              <a:rPr lang="ar-SA" dirty="0" smtClean="0">
                <a:effectLst/>
              </a:rPr>
              <a:t>ب</a:t>
            </a:r>
            <a:r>
              <a:rPr lang="ar-BH" dirty="0" smtClean="0">
                <a:effectLst/>
              </a:rPr>
              <a:t>) </a:t>
            </a:r>
            <a:r>
              <a:rPr lang="ar-SA" dirty="0">
                <a:effectLst/>
              </a:rPr>
              <a:t>تأثير الإحلال </a:t>
            </a:r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AF081584-EE06-4B4B-89B5-F79A79232BF0}" type="slidenum">
              <a:rPr lang="en-US"/>
              <a:pPr/>
              <a:t>10</a:t>
            </a:fld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9163050" cy="4983163"/>
          </a:xfrm>
        </p:spPr>
        <p:txBody>
          <a:bodyPr/>
          <a:lstStyle/>
          <a:p>
            <a:pPr algn="r" rtl="1"/>
            <a:r>
              <a:rPr lang="ar-SA" b="1" dirty="0">
                <a:solidFill>
                  <a:srgbClr val="FF0000"/>
                </a:solidFill>
                <a:effectLst/>
              </a:rPr>
              <a:t>التوقعات</a:t>
            </a:r>
            <a:r>
              <a:rPr lang="ar-SA" b="1" dirty="0">
                <a:effectLst/>
              </a:rPr>
              <a:t> </a:t>
            </a:r>
            <a:endParaRPr lang="ar-SA" dirty="0">
              <a:effectLst/>
            </a:endParaRPr>
          </a:p>
          <a:p>
            <a:pPr lvl="1" algn="just" rtl="1"/>
            <a:r>
              <a:rPr lang="ar-SA" sz="3200" dirty="0" smtClean="0">
                <a:effectLst/>
              </a:rPr>
              <a:t>          تؤدي </a:t>
            </a:r>
            <a:r>
              <a:rPr lang="ar-SA" sz="3200" dirty="0">
                <a:effectLst/>
              </a:rPr>
              <a:t>الزيادة في الدخل المتوقع في المستقبل إلى زيادة </a:t>
            </a:r>
            <a:r>
              <a:rPr lang="en-US" sz="3200" dirty="0">
                <a:effectLst/>
              </a:rPr>
              <a:t> </a:t>
            </a:r>
            <a:r>
              <a:rPr lang="ar-BH" sz="3200" dirty="0">
                <a:effectLst/>
              </a:rPr>
              <a:t>الرغبة في الإنفاق أي قلة الرغبة في الادخار في الوقت الحاضر، وبالتالي زيادة الطلب الكلي.</a:t>
            </a:r>
          </a:p>
          <a:p>
            <a:pPr lvl="1" algn="just" rtl="1"/>
            <a:r>
              <a:rPr lang="ar-SA" sz="3200" dirty="0" smtClean="0">
                <a:effectLst/>
              </a:rPr>
              <a:t>        يؤدي </a:t>
            </a:r>
            <a:r>
              <a:rPr lang="ar-SA" sz="3200" dirty="0">
                <a:effectLst/>
              </a:rPr>
              <a:t>ارتفاع معدل التضخم المتوقع في المستقبل إلى </a:t>
            </a:r>
            <a:r>
              <a:rPr lang="ar-BH" sz="3200" dirty="0">
                <a:effectLst/>
              </a:rPr>
              <a:t>التعجيل بالشراء </a:t>
            </a:r>
            <a:r>
              <a:rPr lang="ar-BH" sz="3200" dirty="0" err="1">
                <a:effectLst/>
              </a:rPr>
              <a:t>و</a:t>
            </a:r>
            <a:r>
              <a:rPr lang="ar-SA" sz="3200" dirty="0">
                <a:effectLst/>
              </a:rPr>
              <a:t>زيادة الطلب الكلي</a:t>
            </a:r>
            <a:r>
              <a:rPr lang="ar-BH" sz="3200" dirty="0">
                <a:effectLst/>
              </a:rPr>
              <a:t> في الوقت الحاضر .</a:t>
            </a:r>
          </a:p>
          <a:p>
            <a:pPr lvl="1" algn="just" rtl="1"/>
            <a:r>
              <a:rPr lang="ar-SA" sz="3200" dirty="0" smtClean="0">
                <a:effectLst/>
              </a:rPr>
              <a:t>        تؤدي </a:t>
            </a:r>
            <a:r>
              <a:rPr lang="ar-SA" sz="3200" dirty="0">
                <a:effectLst/>
              </a:rPr>
              <a:t>الزيادة في الأرباح المتوقعة في المستقبل إلى زيادة استثمارات منشآت الأعمال في الوقت الحاضر بهدف زيادة الطاقة الإنتاجية لمنشآتهم، وبالتالي زيادة الطلب الكلي.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5F6164C9-784B-43FE-92D0-CC46F5AEC7F8}" type="slidenum">
              <a:rPr lang="en-US"/>
              <a:pPr/>
              <a:t>11</a:t>
            </a:fld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533400"/>
            <a:ext cx="8915400" cy="5943600"/>
          </a:xfrm>
        </p:spPr>
        <p:txBody>
          <a:bodyPr/>
          <a:lstStyle/>
          <a:p>
            <a:pPr marL="609600" indent="-609600" algn="r" rtl="1">
              <a:lnSpc>
                <a:spcPct val="80000"/>
              </a:lnSpc>
              <a:buClr>
                <a:schemeClr val="tx1"/>
              </a:buClr>
              <a:buSzPct val="95000"/>
            </a:pPr>
            <a:r>
              <a:rPr lang="ar-BH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السياسات الاقتصادية</a:t>
            </a:r>
          </a:p>
          <a:p>
            <a:pPr marL="609600" indent="-609600" algn="r" rtl="1">
              <a:lnSpc>
                <a:spcPct val="80000"/>
              </a:lnSpc>
              <a:buClr>
                <a:schemeClr val="tx1"/>
              </a:buClr>
              <a:buSzPct val="95000"/>
              <a:buFont typeface="Wingdings" pitchFamily="2" charset="2"/>
              <a:buAutoNum type="arabicPeriod"/>
            </a:pPr>
            <a:r>
              <a:rPr lang="ar-BH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السياسة المالية:</a:t>
            </a:r>
            <a:r>
              <a:rPr lang="ar-SA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ar-SA" sz="28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609600" indent="-609600" algn="r" rtl="1">
              <a:lnSpc>
                <a:spcPct val="80000"/>
              </a:lnSpc>
              <a:buFont typeface="Wingdings" pitchFamily="2" charset="2"/>
              <a:buNone/>
            </a:pP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	أي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تحكم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الحكومة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في كل من الضرائب والإنفاق الحكومي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 لتحقيق الأهداف الاقتصادية الكلية.</a:t>
            </a:r>
          </a:p>
          <a:p>
            <a:pPr marL="609600" indent="-609600" algn="r" rtl="1">
              <a:lnSpc>
                <a:spcPct val="80000"/>
              </a:lnSpc>
            </a:pPr>
            <a:r>
              <a:rPr lang="ar-BH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أدوات السياسة المالية:</a:t>
            </a:r>
          </a:p>
          <a:p>
            <a:pPr marL="990600" lvl="1" indent="-533400" algn="r" rtl="1">
              <a:lnSpc>
                <a:spcPct val="8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أ- </a:t>
            </a:r>
            <a:r>
              <a:rPr lang="ar-BH" sz="2400" dirty="0" smtClean="0">
                <a:effectLst/>
                <a:latin typeface="Times New Roman" pitchFamily="18" charset="0"/>
                <a:cs typeface="Times New Roman" pitchFamily="18" charset="0"/>
              </a:rPr>
              <a:t>الإنفاق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الحكومي، وتأثيره </a:t>
            </a:r>
            <a:r>
              <a:rPr lang="ar-SA" sz="2400" dirty="0" err="1" smtClean="0">
                <a:effectLst/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BH" sz="2400" dirty="0" smtClean="0">
                <a:effectLst/>
                <a:latin typeface="Times New Roman" pitchFamily="18" charset="0"/>
                <a:cs typeface="Times New Roman" pitchFamily="18" charset="0"/>
              </a:rPr>
              <a:t>إيجابي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على الطلب الكلي </a:t>
            </a:r>
          </a:p>
          <a:p>
            <a:pPr marL="990600" lvl="1" indent="-533400" algn="r" rtl="1">
              <a:lnSpc>
                <a:spcPct val="8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ب- الضرائب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، وتأثيرها </a:t>
            </a:r>
            <a:r>
              <a:rPr lang="ar-SA" sz="2400" dirty="0" err="1" smtClean="0">
                <a:effectLst/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BH" sz="2400" dirty="0" smtClean="0">
                <a:effectLst/>
                <a:latin typeface="Times New Roman" pitchFamily="18" charset="0"/>
                <a:cs typeface="Times New Roman" pitchFamily="18" charset="0"/>
              </a:rPr>
              <a:t>سلبي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على الطلب الكلي.</a:t>
            </a:r>
          </a:p>
          <a:p>
            <a:pPr marL="990600" lvl="1" indent="-533400" algn="r" rtl="1">
              <a:lnSpc>
                <a:spcPct val="80000"/>
              </a:lnSpc>
              <a:buFont typeface="Wingdings" pitchFamily="2" charset="2"/>
              <a:buNone/>
            </a:pPr>
            <a:endParaRPr lang="ar-BH" sz="2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609600" indent="-609600" algn="r" rtl="1">
              <a:lnSpc>
                <a:spcPct val="80000"/>
              </a:lnSpc>
              <a:buClr>
                <a:schemeClr val="tx1"/>
              </a:buClr>
              <a:buSzPct val="95000"/>
              <a:buFont typeface="Wingdings" pitchFamily="2" charset="2"/>
              <a:buAutoNum type="arabicPeriod" startAt="2"/>
            </a:pPr>
            <a:r>
              <a:rPr lang="ar-BH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السياسة النقدية:</a:t>
            </a:r>
          </a:p>
          <a:p>
            <a:pPr marL="609600" indent="-609600" algn="r" rtl="1">
              <a:lnSpc>
                <a:spcPct val="80000"/>
              </a:lnSpc>
              <a:buFont typeface="Wingdings" pitchFamily="2" charset="2"/>
              <a:buNone/>
            </a:pPr>
            <a:r>
              <a:rPr lang="ar-BH" sz="2800" b="1" dirty="0">
                <a:effectLst/>
                <a:latin typeface="Times New Roman" pitchFamily="18" charset="0"/>
                <a:cs typeface="Times New Roman" pitchFamily="18" charset="0"/>
              </a:rPr>
              <a:t>	أي </a:t>
            </a:r>
            <a:r>
              <a:rPr lang="ar-BH" sz="2800" dirty="0">
                <a:effectLst/>
              </a:rPr>
              <a:t>تحكم </a:t>
            </a:r>
            <a:r>
              <a:rPr lang="ar-SA" sz="2800" dirty="0">
                <a:effectLst/>
              </a:rPr>
              <a:t>البنك المركزي</a:t>
            </a:r>
            <a:r>
              <a:rPr lang="ar-BH" sz="2800" dirty="0">
                <a:effectLst/>
              </a:rPr>
              <a:t> </a:t>
            </a:r>
            <a:r>
              <a:rPr lang="ar-SA" sz="2800" dirty="0">
                <a:effectLst/>
              </a:rPr>
              <a:t>في </a:t>
            </a:r>
            <a:r>
              <a:rPr lang="ar-BH" sz="2800" dirty="0">
                <a:effectLst/>
              </a:rPr>
              <a:t>عرض النقود</a:t>
            </a:r>
            <a:r>
              <a:rPr lang="ar-SA" sz="2800" dirty="0">
                <a:effectLst/>
              </a:rPr>
              <a:t> بقصد التأثير على الاقتصاد القومي</a:t>
            </a:r>
            <a:r>
              <a:rPr lang="ar-BH" sz="2800" dirty="0">
                <a:effectLst/>
              </a:rPr>
              <a:t> وتحقيق الأهداف الكلية للاقتصاد</a:t>
            </a:r>
            <a:r>
              <a:rPr lang="ar-SA" sz="2800" dirty="0">
                <a:effectLst/>
              </a:rPr>
              <a:t>.</a:t>
            </a:r>
            <a:r>
              <a:rPr lang="en-US" sz="2800" dirty="0">
                <a:effectLst/>
              </a:rPr>
              <a:t> </a:t>
            </a:r>
            <a:endParaRPr lang="ar-BH" sz="2800" dirty="0">
              <a:effectLst/>
            </a:endParaRPr>
          </a:p>
          <a:p>
            <a:pPr marL="609600" indent="-609600" algn="r" rtl="1">
              <a:lnSpc>
                <a:spcPct val="80000"/>
              </a:lnSpc>
            </a:pPr>
            <a:r>
              <a:rPr lang="ar-BH" sz="2800" b="1" dirty="0">
                <a:solidFill>
                  <a:srgbClr val="FF0000"/>
                </a:solidFill>
                <a:effectLst/>
              </a:rPr>
              <a:t>أدوات السياسة النقدية:</a:t>
            </a:r>
          </a:p>
          <a:p>
            <a:pPr marL="990600" lvl="1" indent="-533400" algn="r" rtl="1">
              <a:lnSpc>
                <a:spcPct val="80000"/>
              </a:lnSpc>
            </a:pPr>
            <a:r>
              <a:rPr lang="ar-SA" sz="2400" dirty="0" smtClean="0">
                <a:effectLst/>
              </a:rPr>
              <a:t>أ- </a:t>
            </a:r>
            <a:r>
              <a:rPr lang="ar-BH" sz="2400" dirty="0" smtClean="0">
                <a:effectLst/>
              </a:rPr>
              <a:t>كمية </a:t>
            </a:r>
            <a:r>
              <a:rPr lang="ar-BH" sz="2400" dirty="0">
                <a:effectLst/>
              </a:rPr>
              <a:t>النقود في الاقتصاد، وتأثيرها </a:t>
            </a:r>
            <a:r>
              <a:rPr lang="ar-SA" sz="2400" dirty="0" err="1" smtClean="0">
                <a:effectLst/>
              </a:rPr>
              <a:t>ال</a:t>
            </a:r>
            <a:r>
              <a:rPr lang="ar-BH" sz="2400" dirty="0" smtClean="0">
                <a:effectLst/>
              </a:rPr>
              <a:t>إيجابي </a:t>
            </a:r>
            <a:r>
              <a:rPr lang="ar-BH" sz="2400" dirty="0">
                <a:effectLst/>
              </a:rPr>
              <a:t>على الطلب الكلي</a:t>
            </a:r>
          </a:p>
          <a:p>
            <a:pPr marL="990600" lvl="1" indent="-533400" algn="r" rtl="1">
              <a:lnSpc>
                <a:spcPct val="80000"/>
              </a:lnSpc>
            </a:pPr>
            <a:r>
              <a:rPr lang="ar-SA" sz="2400" dirty="0" smtClean="0">
                <a:effectLst/>
              </a:rPr>
              <a:t>ب- </a:t>
            </a:r>
            <a:r>
              <a:rPr lang="ar-BH" sz="2400" dirty="0" smtClean="0">
                <a:effectLst/>
              </a:rPr>
              <a:t>سعر </a:t>
            </a:r>
            <a:r>
              <a:rPr lang="ar-BH" sz="2400" dirty="0">
                <a:effectLst/>
              </a:rPr>
              <a:t>الفائدة، وتأثيره </a:t>
            </a:r>
            <a:r>
              <a:rPr lang="ar-SA" sz="2400" dirty="0" err="1" smtClean="0">
                <a:effectLst/>
              </a:rPr>
              <a:t>ال</a:t>
            </a:r>
            <a:r>
              <a:rPr lang="ar-BH" sz="2400" dirty="0" smtClean="0">
                <a:effectLst/>
              </a:rPr>
              <a:t>سلبي </a:t>
            </a:r>
            <a:r>
              <a:rPr lang="ar-BH" sz="2400" dirty="0">
                <a:effectLst/>
              </a:rPr>
              <a:t>على الطلب الكلي</a:t>
            </a:r>
            <a:endParaRPr lang="ar-SA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866B5E10-DAD6-4B16-A384-B981DA4EC6A4}" type="slidenum">
              <a:rPr lang="en-US"/>
              <a:pPr/>
              <a:t>12</a:t>
            </a:fld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>
                <a:solidFill>
                  <a:srgbClr val="FF0000"/>
                </a:solidFill>
                <a:effectLst/>
              </a:rPr>
              <a:t>متغيرات الاقتصاد العالمي</a:t>
            </a:r>
            <a:r>
              <a:rPr lang="en-US" b="1" dirty="0">
                <a:solidFill>
                  <a:srgbClr val="FF0000"/>
                </a:solidFill>
                <a:effectLst/>
              </a:rPr>
              <a:t>  </a:t>
            </a:r>
            <a:r>
              <a:rPr lang="ar-SA" b="1" dirty="0">
                <a:solidFill>
                  <a:srgbClr val="FF0000"/>
                </a:solidFill>
                <a:effectLst/>
              </a:rPr>
              <a:t>   </a:t>
            </a:r>
            <a:endParaRPr lang="en-US" dirty="0">
              <a:solidFill>
                <a:srgbClr val="FF0000"/>
              </a:solidFill>
              <a:effectLst/>
            </a:endParaRPr>
          </a:p>
          <a:p>
            <a:pPr algn="r" rtl="1">
              <a:buFont typeface="Wingdings" pitchFamily="2" charset="2"/>
              <a:buNone/>
            </a:pPr>
            <a:r>
              <a:rPr lang="ar-BH" dirty="0">
                <a:effectLst/>
              </a:rPr>
              <a:t>	وتؤثر على الطلب الكلي </a:t>
            </a:r>
            <a:r>
              <a:rPr lang="ar-SA" dirty="0">
                <a:effectLst/>
              </a:rPr>
              <a:t>من خلال عاملين</a:t>
            </a:r>
            <a:r>
              <a:rPr lang="ar-BH" dirty="0" smtClean="0">
                <a:effectLst/>
              </a:rPr>
              <a:t>:</a:t>
            </a:r>
            <a:endParaRPr lang="ar-SA" dirty="0" smtClean="0">
              <a:effectLst/>
            </a:endParaRPr>
          </a:p>
          <a:p>
            <a:pPr algn="r" rtl="1">
              <a:buFont typeface="Wingdings" pitchFamily="2" charset="2"/>
              <a:buNone/>
            </a:pPr>
            <a:endParaRPr lang="ar-BH" dirty="0">
              <a:effectLst/>
            </a:endParaRPr>
          </a:p>
          <a:p>
            <a:pPr lvl="1" algn="r" rtl="1"/>
            <a:r>
              <a:rPr lang="ar-SA" dirty="0" smtClean="0">
                <a:effectLst/>
              </a:rPr>
              <a:t>أ- سعر </a:t>
            </a:r>
            <a:r>
              <a:rPr lang="ar-SA" dirty="0">
                <a:effectLst/>
              </a:rPr>
              <a:t>صرف </a:t>
            </a:r>
            <a:r>
              <a:rPr lang="ar-BH" dirty="0">
                <a:effectLst/>
              </a:rPr>
              <a:t>العملة الوطنية، وتأثيره </a:t>
            </a:r>
            <a:r>
              <a:rPr lang="ar-SA" dirty="0" err="1" smtClean="0">
                <a:effectLst/>
              </a:rPr>
              <a:t>ال</a:t>
            </a:r>
            <a:r>
              <a:rPr lang="ar-BH" dirty="0" smtClean="0">
                <a:effectLst/>
              </a:rPr>
              <a:t>سلبي</a:t>
            </a:r>
            <a:endParaRPr lang="ar-SA" dirty="0" smtClean="0">
              <a:effectLst/>
            </a:endParaRPr>
          </a:p>
          <a:p>
            <a:pPr lvl="1" algn="r" rtl="1"/>
            <a:endParaRPr lang="ar-BH" dirty="0">
              <a:effectLst/>
            </a:endParaRPr>
          </a:p>
          <a:p>
            <a:pPr lvl="1" algn="r" rtl="1"/>
            <a:r>
              <a:rPr lang="ar-SA" dirty="0" smtClean="0">
                <a:effectLst/>
              </a:rPr>
              <a:t>ب- مستوى </a:t>
            </a:r>
            <a:r>
              <a:rPr lang="ar-SA" dirty="0">
                <a:effectLst/>
              </a:rPr>
              <a:t>الدخل في الدول الأخرى</a:t>
            </a:r>
            <a:r>
              <a:rPr lang="ar-BH" dirty="0">
                <a:effectLst/>
              </a:rPr>
              <a:t>، وتأثيره </a:t>
            </a:r>
            <a:r>
              <a:rPr lang="ar-SA" dirty="0" err="1" smtClean="0">
                <a:effectLst/>
              </a:rPr>
              <a:t>ال</a:t>
            </a:r>
            <a:r>
              <a:rPr lang="ar-BH" dirty="0" smtClean="0">
                <a:effectLst/>
              </a:rPr>
              <a:t>إيجابي</a:t>
            </a:r>
            <a:endParaRPr lang="en-US" dirty="0">
              <a:effectLst/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rtl="1"/>
            <a:r>
              <a:rPr lang="ar-BH" b="1">
                <a:solidFill>
                  <a:srgbClr val="FFFFFF"/>
                </a:solidFill>
              </a:rPr>
              <a:t>محددات </a:t>
            </a:r>
            <a:r>
              <a:rPr lang="ar-SA" b="1">
                <a:solidFill>
                  <a:srgbClr val="FFFFFF"/>
                </a:solidFill>
              </a:rPr>
              <a:t>الطلب الكلي</a:t>
            </a:r>
            <a:endParaRPr lang="en-US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B1472832-B1FC-4DE4-96B0-29A06B79C2A9}" type="slidenum">
              <a:rPr lang="en-US"/>
              <a:pPr/>
              <a:t>13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-152400"/>
            <a:ext cx="8915400" cy="10668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</a:rPr>
              <a:t>الاستهلاك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09600"/>
            <a:ext cx="9245600" cy="5287963"/>
          </a:xfrm>
        </p:spPr>
        <p:txBody>
          <a:bodyPr/>
          <a:lstStyle/>
          <a:p>
            <a:pPr algn="just" rtl="1">
              <a:lnSpc>
                <a:spcPct val="90000"/>
              </a:lnSpc>
            </a:pPr>
            <a:r>
              <a:rPr lang="ar-SA" sz="2800" dirty="0" smtClean="0">
                <a:effectLst/>
              </a:rPr>
              <a:t>          </a:t>
            </a:r>
            <a:r>
              <a:rPr lang="ar-BH" sz="2800" dirty="0" smtClean="0">
                <a:effectLst/>
              </a:rPr>
              <a:t>يعد </a:t>
            </a:r>
            <a:r>
              <a:rPr lang="ar-BH" sz="2800" dirty="0">
                <a:effectLst/>
              </a:rPr>
              <a:t>الإنفاق</a:t>
            </a:r>
            <a:r>
              <a:rPr lang="fr-FR" sz="2800" dirty="0">
                <a:effectLst/>
              </a:rPr>
              <a:t> </a:t>
            </a:r>
            <a:r>
              <a:rPr lang="ar-SA" sz="2800" dirty="0">
                <a:effectLst/>
              </a:rPr>
              <a:t>الاستهلاكي أكبر مكونات إجمالي الإنفاق في أي اقتصاد، ويخصص له</a:t>
            </a:r>
            <a:r>
              <a:rPr lang="ar-BH" sz="2800" dirty="0">
                <a:effectLst/>
              </a:rPr>
              <a:t> الجزء</a:t>
            </a:r>
            <a:r>
              <a:rPr lang="fr-FR" sz="2800" dirty="0">
                <a:effectLst/>
              </a:rPr>
              <a:t> </a:t>
            </a:r>
            <a:r>
              <a:rPr lang="ar-SA" sz="2800" dirty="0">
                <a:effectLst/>
              </a:rPr>
              <a:t>الأكبر من الدخل الإجمالي في أي دولة</a:t>
            </a:r>
            <a:r>
              <a:rPr lang="fr-FR" sz="2800" dirty="0">
                <a:effectLst/>
              </a:rPr>
              <a:t>.</a:t>
            </a:r>
            <a:r>
              <a:rPr lang="en-US" sz="2800" dirty="0">
                <a:effectLst/>
              </a:rPr>
              <a:t> </a:t>
            </a:r>
            <a:endParaRPr lang="ar-BH" sz="2800" dirty="0">
              <a:effectLst/>
            </a:endParaRPr>
          </a:p>
          <a:p>
            <a:pPr algn="just" rtl="1">
              <a:lnSpc>
                <a:spcPct val="90000"/>
              </a:lnSpc>
            </a:pPr>
            <a:r>
              <a:rPr lang="ar-SA" sz="2800" b="1" dirty="0">
                <a:effectLst/>
              </a:rPr>
              <a:t>دالة الاستهلاك</a:t>
            </a:r>
            <a:r>
              <a:rPr lang="en-US" sz="2800" b="1" dirty="0">
                <a:effectLst/>
              </a:rPr>
              <a:t>:</a:t>
            </a:r>
            <a:r>
              <a:rPr lang="ar-SA" sz="2800" b="1" dirty="0">
                <a:effectLst/>
              </a:rPr>
              <a:t>  </a:t>
            </a:r>
            <a:r>
              <a:rPr lang="ar-BH" sz="2800" u="sng" dirty="0">
                <a:effectLst/>
              </a:rPr>
              <a:t>وفق نظرية الدخل المطلق </a:t>
            </a:r>
            <a:r>
              <a:rPr lang="ar-BH" sz="2800" u="sng" dirty="0" err="1">
                <a:effectLst/>
              </a:rPr>
              <a:t>لكينز</a:t>
            </a:r>
            <a:endParaRPr lang="ar-SA" sz="2800" u="sng" dirty="0">
              <a:effectLst/>
            </a:endParaRPr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effectLst/>
              </a:rPr>
              <a:t>	للاستهلاك دالة موجبة في الدخل في الصيغة</a:t>
            </a:r>
            <a:r>
              <a:rPr lang="ar-BH" sz="2800" dirty="0" smtClean="0">
                <a:effectLst/>
              </a:rPr>
              <a:t>:</a:t>
            </a:r>
            <a:endParaRPr lang="en-US" sz="2800" dirty="0" smtClean="0">
              <a:effectLst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 smtClean="0">
                <a:effectLst/>
              </a:rPr>
              <a:t>		</a:t>
            </a:r>
            <a:r>
              <a:rPr lang="en-US" sz="2800" dirty="0" smtClean="0">
                <a:effectLst/>
              </a:rPr>
              <a:t>C = a + </a:t>
            </a:r>
            <a:r>
              <a:rPr lang="en-US" sz="2800" dirty="0" err="1" smtClean="0">
                <a:effectLst/>
              </a:rPr>
              <a:t>bY</a:t>
            </a:r>
            <a:endParaRPr lang="ar-BH" sz="2800" dirty="0" smtClean="0">
              <a:effectLst/>
            </a:endParaRPr>
          </a:p>
          <a:p>
            <a:pPr algn="just" rtl="1">
              <a:lnSpc>
                <a:spcPct val="90000"/>
              </a:lnSpc>
            </a:pPr>
            <a:r>
              <a:rPr lang="ar-SA" sz="2800" dirty="0" smtClean="0">
                <a:effectLst/>
              </a:rPr>
              <a:t>حيث </a:t>
            </a:r>
            <a:r>
              <a:rPr lang="ar-SA" sz="2800" dirty="0">
                <a:effectLst/>
              </a:rPr>
              <a:t>أن  </a:t>
            </a:r>
            <a:r>
              <a:rPr lang="en-US" sz="2800" dirty="0">
                <a:effectLst/>
              </a:rPr>
              <a:t>(C) </a:t>
            </a:r>
            <a:r>
              <a:rPr lang="ar-SA" sz="2800" dirty="0">
                <a:effectLst/>
              </a:rPr>
              <a:t>الإنفاق الاستهلاكي </a:t>
            </a:r>
            <a:r>
              <a:rPr lang="ar-SA" sz="2800" dirty="0" err="1" smtClean="0">
                <a:effectLst/>
              </a:rPr>
              <a:t>و</a:t>
            </a:r>
            <a:r>
              <a:rPr lang="en-US" sz="2800" dirty="0" smtClean="0">
                <a:effectLst/>
              </a:rPr>
              <a:t>(Y</a:t>
            </a:r>
            <a:r>
              <a:rPr lang="en-US" sz="2800" dirty="0">
                <a:effectLst/>
              </a:rPr>
              <a:t>)</a:t>
            </a:r>
            <a:r>
              <a:rPr lang="ar-SA" sz="2800" dirty="0">
                <a:effectLst/>
              </a:rPr>
              <a:t> الدخل</a:t>
            </a:r>
            <a:r>
              <a:rPr lang="ar-BH" sz="2800" dirty="0">
                <a:effectLst/>
              </a:rPr>
              <a:t> </a:t>
            </a:r>
            <a:r>
              <a:rPr lang="ar-BH" sz="2800" dirty="0" err="1">
                <a:effectLst/>
              </a:rPr>
              <a:t>الحقيقي</a:t>
            </a:r>
            <a:r>
              <a:rPr lang="ar-SA" sz="2800" dirty="0">
                <a:effectLst/>
              </a:rPr>
              <a:t>،</a:t>
            </a:r>
            <a:endParaRPr lang="ar-BH" sz="2800" dirty="0">
              <a:effectLst/>
            </a:endParaRPr>
          </a:p>
          <a:p>
            <a:pPr algn="just" rtl="1">
              <a:lnSpc>
                <a:spcPct val="90000"/>
              </a:lnSpc>
            </a:pPr>
            <a:r>
              <a:rPr lang="ar-SA" sz="2800" dirty="0">
                <a:effectLst/>
              </a:rPr>
              <a:t> </a:t>
            </a:r>
            <a:r>
              <a:rPr lang="en-US" sz="2800" dirty="0">
                <a:effectLst/>
              </a:rPr>
              <a:t>(a)</a:t>
            </a:r>
            <a:r>
              <a:rPr lang="ar-SA" sz="2800" dirty="0">
                <a:effectLst/>
              </a:rPr>
              <a:t> فتمثل الاستهلاك المستقل عن الدخل </a:t>
            </a:r>
            <a:r>
              <a:rPr lang="en-US" sz="2800" dirty="0">
                <a:effectLst/>
              </a:rPr>
              <a:t>(Autonomous Consumption )</a:t>
            </a:r>
            <a:r>
              <a:rPr lang="ar-SA" sz="2800" dirty="0">
                <a:effectLst/>
              </a:rPr>
              <a:t>، </a:t>
            </a:r>
            <a:endParaRPr lang="ar-BH" sz="2800" dirty="0">
              <a:effectLst/>
            </a:endParaRPr>
          </a:p>
          <a:p>
            <a:pPr algn="just" rtl="1">
              <a:lnSpc>
                <a:spcPct val="90000"/>
              </a:lnSpc>
            </a:pPr>
            <a:r>
              <a:rPr lang="en-US" sz="2800" dirty="0">
                <a:effectLst/>
              </a:rPr>
              <a:t>(b) </a:t>
            </a:r>
            <a:r>
              <a:rPr lang="ar-SA" sz="2800" dirty="0">
                <a:effectLst/>
              </a:rPr>
              <a:t>هي ميل دالة الاستهلاك</a:t>
            </a:r>
            <a:r>
              <a:rPr lang="ar-BH" sz="2800" dirty="0">
                <a:effectLst/>
              </a:rPr>
              <a:t>،</a:t>
            </a:r>
            <a:r>
              <a:rPr lang="ar-SA" sz="2800" dirty="0">
                <a:effectLst/>
              </a:rPr>
              <a:t> ويطلق عل</a:t>
            </a:r>
            <a:r>
              <a:rPr lang="ar-BH" sz="2800" dirty="0" err="1">
                <a:effectLst/>
              </a:rPr>
              <a:t>يها</a:t>
            </a:r>
            <a:r>
              <a:rPr lang="ar-SA" sz="2800" dirty="0">
                <a:effectLst/>
              </a:rPr>
              <a:t>  الميل الحدي للاستهلاك </a:t>
            </a:r>
            <a:r>
              <a:rPr lang="en-US" sz="2800" dirty="0">
                <a:effectLst/>
              </a:rPr>
              <a:t>(Marginal Propensity to Consume-MPC) </a:t>
            </a:r>
            <a:r>
              <a:rPr lang="ar-BH" sz="2800" dirty="0">
                <a:effectLst/>
              </a:rPr>
              <a:t>. حيث أن:</a:t>
            </a:r>
          </a:p>
          <a:p>
            <a:pPr algn="just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effectLst/>
              </a:rPr>
              <a:t>	</a:t>
            </a:r>
            <a:r>
              <a:rPr lang="en-US" sz="2800" dirty="0">
                <a:effectLst/>
              </a:rPr>
              <a:t>(1&gt; b &gt;0) </a:t>
            </a:r>
            <a:r>
              <a:rPr lang="ar-BH" sz="2800" dirty="0">
                <a:effectLst/>
              </a:rPr>
              <a:t>.  </a:t>
            </a:r>
            <a:endParaRPr lang="en-US" sz="2800" dirty="0">
              <a:effectLst/>
            </a:endParaRPr>
          </a:p>
          <a:p>
            <a:pPr algn="just" rtl="1">
              <a:lnSpc>
                <a:spcPct val="90000"/>
              </a:lnSpc>
            </a:pPr>
            <a:endParaRPr lang="en-US" sz="2800" dirty="0">
              <a:effectLst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9721269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9721269" y="2630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9721269" y="30204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84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557908"/>
              </p:ext>
            </p:extLst>
          </p:nvPr>
        </p:nvGraphicFramePr>
        <p:xfrm>
          <a:off x="2362200" y="4724400"/>
          <a:ext cx="3505200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3" imgW="571320" imgH="444240" progId="Equation.3">
                  <p:embed/>
                </p:oleObj>
              </mc:Choice>
              <mc:Fallback>
                <p:oleObj name="Equation" r:id="rId3" imgW="57132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724400"/>
                        <a:ext cx="3505200" cy="11271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9721269" y="34681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2A3BEAFC-2B25-4D28-BFAB-5E3B8425C25D}" type="slidenum">
              <a:rPr lang="en-US"/>
              <a:pPr/>
              <a:t>14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915400" cy="762000"/>
          </a:xfrm>
        </p:spPr>
        <p:txBody>
          <a:bodyPr/>
          <a:lstStyle/>
          <a:p>
            <a:pPr rtl="1"/>
            <a:r>
              <a:rPr lang="ar-SA" sz="2800" b="1" dirty="0">
                <a:solidFill>
                  <a:srgbClr val="FF0000"/>
                </a:solidFill>
              </a:rPr>
              <a:t>جدول رقم</a:t>
            </a:r>
            <a:r>
              <a:rPr lang="ar-BH" sz="2800" b="1" dirty="0">
                <a:solidFill>
                  <a:srgbClr val="FF0000"/>
                </a:solidFill>
              </a:rPr>
              <a:t> (5</a:t>
            </a:r>
            <a:r>
              <a:rPr lang="ar-SA" sz="2800" b="1" dirty="0">
                <a:solidFill>
                  <a:srgbClr val="FF0000"/>
                </a:solidFill>
              </a:rPr>
              <a:t>-1):العلاقة بين الدخل والاستهلاك والادخار بالدينار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ar-SA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99060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848ABBB2-EC90-4CCA-B989-F3CA82303A15}" type="slidenum">
              <a:rPr lang="en-US"/>
              <a:pPr/>
              <a:t>15</a:t>
            </a:fld>
            <a:endParaRPr lang="en-US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825500" y="4572000"/>
            <a:ext cx="2311400" cy="914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742950" y="1752600"/>
            <a:ext cx="2228850" cy="838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28600"/>
            <a:ext cx="8997950" cy="914400"/>
          </a:xfrm>
        </p:spPr>
        <p:txBody>
          <a:bodyPr/>
          <a:lstStyle/>
          <a:p>
            <a:r>
              <a:rPr lang="ar-SA" sz="4000" b="1">
                <a:solidFill>
                  <a:srgbClr val="FFFFFF"/>
                </a:solidFill>
              </a:rPr>
              <a:t>الميل الحدي للاستهلاك والميل الحدي للادخا</a:t>
            </a:r>
            <a:r>
              <a:rPr lang="ar-BH" sz="4000" b="1">
                <a:solidFill>
                  <a:srgbClr val="FFFFFF"/>
                </a:solidFill>
              </a:rPr>
              <a:t>ر</a:t>
            </a:r>
            <a:r>
              <a:rPr lang="ar-SA" sz="4000">
                <a:solidFill>
                  <a:srgbClr val="FFFFFF"/>
                </a:solidFill>
              </a:rPr>
              <a:t/>
            </a:r>
            <a:br>
              <a:rPr lang="ar-SA" sz="4000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915400" cy="5287963"/>
          </a:xfrm>
        </p:spPr>
        <p:txBody>
          <a:bodyPr/>
          <a:lstStyle/>
          <a:p>
            <a:pPr algn="r" rtl="1"/>
            <a:r>
              <a:rPr lang="ar-SA" sz="2800" dirty="0"/>
              <a:t>يق</a:t>
            </a:r>
            <a:r>
              <a:rPr lang="ar-BH" sz="2800" dirty="0"/>
              <a:t>يس</a:t>
            </a:r>
            <a:r>
              <a:rPr lang="ar-SA" sz="2800" dirty="0"/>
              <a:t> الميل الحدي للاستهلاك، التغير في الاستهلاك الناتج عن التغير في الدخل</a:t>
            </a:r>
            <a:r>
              <a:rPr lang="ar-BH" sz="2800" dirty="0"/>
              <a:t> بمقدار دينار واحد.</a:t>
            </a:r>
            <a:r>
              <a:rPr lang="ar-SA" sz="2800" dirty="0"/>
              <a:t> ويمكن أن يعبر عنه بالمعادلة التالية : </a:t>
            </a:r>
            <a:endParaRPr lang="ar-BH" sz="2800" dirty="0"/>
          </a:p>
          <a:p>
            <a:pPr algn="r" rtl="1">
              <a:buFont typeface="Wingdings" pitchFamily="2" charset="2"/>
              <a:buNone/>
            </a:pPr>
            <a:endParaRPr lang="en-US" sz="2800" b="1" dirty="0"/>
          </a:p>
          <a:p>
            <a:pPr algn="r" rtl="1"/>
            <a:endParaRPr lang="ar-SA" sz="2800" dirty="0" smtClean="0"/>
          </a:p>
          <a:p>
            <a:pPr algn="r" rtl="1"/>
            <a:endParaRPr lang="ar-BH" sz="2800" dirty="0"/>
          </a:p>
          <a:p>
            <a:pPr algn="r" rtl="1"/>
            <a:r>
              <a:rPr lang="ar-BH" sz="2800" dirty="0"/>
              <a:t>يقيس </a:t>
            </a:r>
            <a:r>
              <a:rPr lang="ar-SA" sz="2800" dirty="0"/>
              <a:t>الميل الحدي للادخار التغير في الادخار الناتج عن التغير في الدخل بمقدار دينار واحد، ويعبر عنه بالمعادلة التالية :</a:t>
            </a:r>
            <a:endParaRPr lang="ar-BH" sz="2800" dirty="0"/>
          </a:p>
          <a:p>
            <a:pPr algn="r" rtl="1">
              <a:buFont typeface="Wingdings" pitchFamily="2" charset="2"/>
              <a:buNone/>
            </a:pPr>
            <a:endParaRPr lang="en-US" sz="2800" b="1" dirty="0"/>
          </a:p>
          <a:p>
            <a:pPr algn="r" rtl="1">
              <a:buFont typeface="Wingdings" pitchFamily="2" charset="2"/>
              <a:buNone/>
            </a:pPr>
            <a:r>
              <a:rPr lang="en-US" sz="2800" b="1" dirty="0"/>
              <a:t>       </a:t>
            </a:r>
          </a:p>
          <a:p>
            <a:pPr algn="r" rtl="1"/>
            <a:r>
              <a:rPr lang="ar-SA" sz="2800" dirty="0"/>
              <a:t>ونجد أن</a:t>
            </a:r>
            <a:r>
              <a:rPr lang="ar-BH" sz="2800" dirty="0"/>
              <a:t>:         </a:t>
            </a:r>
            <a:r>
              <a:rPr lang="fr-FR" sz="2800" dirty="0"/>
              <a:t> </a:t>
            </a:r>
            <a:r>
              <a:rPr lang="en-US" sz="2800" dirty="0"/>
              <a:t>MPC+MPS</a:t>
            </a:r>
            <a:r>
              <a:rPr lang="ar-BH" sz="2800" dirty="0"/>
              <a:t> </a:t>
            </a:r>
            <a:r>
              <a:rPr lang="en-US" sz="2800" dirty="0"/>
              <a:t>=</a:t>
            </a:r>
            <a:r>
              <a:rPr lang="ar-BH" sz="2800" dirty="0"/>
              <a:t> </a:t>
            </a:r>
            <a:r>
              <a:rPr lang="en-US" sz="2800" dirty="0"/>
              <a:t>1</a:t>
            </a:r>
            <a:r>
              <a:rPr lang="ar-BH" sz="2800" dirty="0"/>
              <a:t>  </a:t>
            </a:r>
            <a:r>
              <a:rPr lang="fr-FR" sz="2800" dirty="0"/>
              <a:t> </a:t>
            </a:r>
            <a:r>
              <a:rPr lang="ar-BH" sz="2800" dirty="0"/>
              <a:t>		 </a:t>
            </a:r>
            <a:r>
              <a:rPr lang="en-US" sz="2800" dirty="0"/>
              <a:t> 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9721269" y="30204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825501" y="4572000"/>
          <a:ext cx="2259806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3" imgW="1091726" imgH="444307" progId="Equation.3">
                  <p:embed/>
                </p:oleObj>
              </mc:Choice>
              <mc:Fallback>
                <p:oleObj name="Equation" r:id="rId3" imgW="1091726" imgH="44430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1" y="4572000"/>
                        <a:ext cx="2259806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742950" y="1752600"/>
          <a:ext cx="222885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5" imgW="1143000" imgH="444500" progId="Equation.3">
                  <p:embed/>
                </p:oleObj>
              </mc:Choice>
              <mc:Fallback>
                <p:oleObj name="Equation" r:id="rId5" imgW="1143000" imgH="4445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1752600"/>
                        <a:ext cx="2228850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0DB2EDF9-E9EF-4EEF-8139-DF08D3E0CE82}" type="slidenum">
              <a:rPr lang="en-US"/>
              <a:pPr/>
              <a:t>16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8915400" cy="9144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</a:rPr>
              <a:t>الاستثمار</a:t>
            </a:r>
            <a:r>
              <a:rPr lang="fr-FR" dirty="0">
                <a:solidFill>
                  <a:srgbClr val="FFFFFF"/>
                </a:solidFill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915400" cy="5135563"/>
          </a:xfrm>
        </p:spPr>
        <p:txBody>
          <a:bodyPr/>
          <a:lstStyle/>
          <a:p>
            <a:pPr algn="just" rtl="1">
              <a:lnSpc>
                <a:spcPct val="90000"/>
              </a:lnSpc>
            </a:pP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r-BH" sz="2800" dirty="0" smtClean="0">
                <a:effectLst/>
                <a:latin typeface="Times New Roman" pitchFamily="18" charset="0"/>
                <a:cs typeface="Times New Roman" pitchFamily="18" charset="0"/>
              </a:rPr>
              <a:t>يعتبر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الاستثمار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 المكون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الثاني المكمل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للاستهلاك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في </a:t>
            </a:r>
            <a:r>
              <a:rPr lang="ar-BH" sz="2800" dirty="0" err="1">
                <a:effectLst/>
                <a:latin typeface="Times New Roman" pitchFamily="18" charset="0"/>
                <a:cs typeface="Times New Roman" pitchFamily="18" charset="0"/>
              </a:rPr>
              <a:t>ا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لنموذج المبسط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للطب الكلي في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اقتصاد المغلق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1">
              <a:lnSpc>
                <a:spcPct val="90000"/>
              </a:lnSpc>
            </a:pPr>
            <a:r>
              <a:rPr lang="ar-SA" sz="2800" dirty="0" smtClean="0">
                <a:effectLst/>
                <a:latin typeface="Times New Roman" pitchFamily="18" charset="0"/>
                <a:cs typeface="Times New Roman" pitchFamily="18" charset="0"/>
              </a:rPr>
              <a:t>         والمقصود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ب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الاستثمار، الإنفاق الاستثماري </a:t>
            </a:r>
            <a:r>
              <a:rPr lang="ar-SA" sz="2800" dirty="0" err="1">
                <a:effectLst/>
                <a:latin typeface="Times New Roman" pitchFamily="18" charset="0"/>
                <a:cs typeface="Times New Roman" pitchFamily="18" charset="0"/>
              </a:rPr>
              <a:t>الحقيقي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أو الثابت، الذي ينطوي على استحداث أو شراء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أ</a:t>
            </a:r>
            <a:r>
              <a:rPr lang="ar-SA" sz="2800" dirty="0" err="1">
                <a:effectLst/>
                <a:latin typeface="Times New Roman" pitchFamily="18" charset="0"/>
                <a:cs typeface="Times New Roman" pitchFamily="18" charset="0"/>
              </a:rPr>
              <a:t>صول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رأسمالية أو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إنتاجية 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(آلات ومعدات ومباني ...) </a:t>
            </a: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جديدة</a:t>
            </a:r>
            <a:r>
              <a:rPr lang="ar-BH" sz="2800" dirty="0">
                <a:effectLst/>
                <a:latin typeface="Times New Roman" pitchFamily="18" charset="0"/>
                <a:cs typeface="Times New Roman" pitchFamily="18" charset="0"/>
              </a:rPr>
              <a:t>، تضيف إلى الطاقة الإنتاجية للاقتصاد.</a:t>
            </a:r>
          </a:p>
          <a:p>
            <a:pPr algn="just" rtl="1">
              <a:lnSpc>
                <a:spcPct val="90000"/>
              </a:lnSpc>
            </a:pPr>
            <a:r>
              <a:rPr lang="ar-SA" sz="28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 dirty="0">
                <a:effectLst/>
                <a:latin typeface="Times New Roman" pitchFamily="18" charset="0"/>
                <a:cs typeface="Times New Roman" pitchFamily="18" charset="0"/>
              </a:rPr>
              <a:t>ويجب </a:t>
            </a:r>
            <a:r>
              <a:rPr lang="ar-SA" sz="2800" b="1" dirty="0" err="1">
                <a:effectLst/>
                <a:latin typeface="Times New Roman" pitchFamily="18" charset="0"/>
                <a:cs typeface="Times New Roman" pitchFamily="18" charset="0"/>
              </a:rPr>
              <a:t>التم</a:t>
            </a:r>
            <a:r>
              <a:rPr lang="ar-BH" sz="2800" b="1" dirty="0">
                <a:effectLst/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SA" sz="2800" b="1" dirty="0" err="1">
                <a:effectLst/>
                <a:latin typeface="Times New Roman" pitchFamily="18" charset="0"/>
                <a:cs typeface="Times New Roman" pitchFamily="18" charset="0"/>
              </a:rPr>
              <a:t>يز</a:t>
            </a:r>
            <a:r>
              <a:rPr lang="ar-SA" sz="2800" b="1" dirty="0">
                <a:effectLst/>
                <a:latin typeface="Times New Roman" pitchFamily="18" charset="0"/>
                <a:cs typeface="Times New Roman" pitchFamily="18" charset="0"/>
              </a:rPr>
              <a:t> هنا  بين</a:t>
            </a:r>
            <a:r>
              <a:rPr lang="ar-BH" sz="2800" b="1" dirty="0"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1- الاستثمار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المسـتقل،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وهو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الاستثمار المستقل عن التغير في الدخل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، مثل الاستثمار </a:t>
            </a:r>
            <a:r>
              <a:rPr lang="ar-BH" sz="2400" dirty="0" err="1">
                <a:effectLst/>
                <a:latin typeface="Times New Roman" pitchFamily="18" charset="0"/>
                <a:cs typeface="Times New Roman" pitchFamily="18" charset="0"/>
              </a:rPr>
              <a:t>الإحلالي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 اللازم لاستبدال الأصول الهالكة، الذي لا يضيف للطاقة الإنتاجية.</a:t>
            </a:r>
          </a:p>
          <a:p>
            <a:pPr lvl="1" algn="just" rtl="1">
              <a:lnSpc>
                <a:spcPct val="90000"/>
              </a:lnSpc>
            </a:pPr>
            <a:r>
              <a:rPr lang="ar-SA" sz="2400" dirty="0" smtClean="0">
                <a:effectLst/>
                <a:latin typeface="Times New Roman" pitchFamily="18" charset="0"/>
                <a:cs typeface="Times New Roman" pitchFamily="18" charset="0"/>
              </a:rPr>
              <a:t>2- الاستثمار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التابع 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و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هو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الاستثمار الذي يتأثر بالتغيرات التي تطرأ على مستوى الدخل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، أي الاستثمار استجابة للزيادة في الطلب الكلي أو الدخل (</a:t>
            </a:r>
            <a:r>
              <a:rPr lang="en-US" sz="2400" dirty="0">
                <a:effectLst/>
                <a:latin typeface="Times New Roman" pitchFamily="18" charset="0"/>
                <a:cs typeface="Times New Roman" pitchFamily="18" charset="0"/>
              </a:rPr>
              <a:t>GDP</a:t>
            </a:r>
            <a:r>
              <a:rPr lang="ar-BH" sz="2400" dirty="0">
                <a:effectLst/>
                <a:latin typeface="Times New Roman" pitchFamily="18" charset="0"/>
                <a:cs typeface="Times New Roman" pitchFamily="18" charset="0"/>
              </a:rPr>
              <a:t>)، الذي يسهم في زيادة الطاقة الإنتاجية</a:t>
            </a:r>
            <a:r>
              <a:rPr lang="ar-SA" sz="24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3D5560BF-55DC-4C73-B108-07C7005D4784}" type="slidenum">
              <a:rPr lang="en-US"/>
              <a:pPr/>
              <a:t>17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6200"/>
            <a:ext cx="8915400" cy="788988"/>
          </a:xfrm>
        </p:spPr>
        <p:txBody>
          <a:bodyPr/>
          <a:lstStyle/>
          <a:p>
            <a:pPr algn="ctr"/>
            <a:r>
              <a:rPr lang="ar-BH" b="1" dirty="0">
                <a:solidFill>
                  <a:srgbClr val="FF0000"/>
                </a:solidFill>
              </a:rPr>
              <a:t>منحنى الكفاءة الحدية لرأس المال</a:t>
            </a:r>
            <a:r>
              <a:rPr lang="fr-FR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ar-SA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90805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4EF3B6B2-8081-47B8-BBD8-EE8E8B2F500D}" type="slidenum">
              <a:rPr lang="en-US"/>
              <a:pPr/>
              <a:t>18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>
                <a:solidFill>
                  <a:srgbClr val="FF0000"/>
                </a:solidFill>
              </a:rPr>
              <a:t>محدد</a:t>
            </a:r>
            <a:r>
              <a:rPr lang="ar-BH" b="1" dirty="0" err="1">
                <a:solidFill>
                  <a:srgbClr val="FF0000"/>
                </a:solidFill>
              </a:rPr>
              <a:t>ات</a:t>
            </a:r>
            <a:r>
              <a:rPr lang="ar-SA" b="1" dirty="0">
                <a:solidFill>
                  <a:srgbClr val="FF0000"/>
                </a:solidFill>
              </a:rPr>
              <a:t> للكفاءة الحدية للاستثمار</a:t>
            </a:r>
            <a:r>
              <a:rPr lang="fr-FR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Clr>
                <a:schemeClr val="tx1"/>
              </a:buClr>
              <a:buSzPct val="95000"/>
            </a:pPr>
            <a:r>
              <a:rPr lang="ar-BH">
                <a:effectLst/>
              </a:rPr>
              <a:t>تتلخص العوامل المحددة للكفاءة الحدية للاستثمار في:</a:t>
            </a:r>
          </a:p>
          <a:p>
            <a:pPr algn="r" rtl="1">
              <a:buClr>
                <a:schemeClr val="tx1"/>
              </a:buClr>
              <a:buSzPct val="95000"/>
              <a:buFont typeface="Wingdings" pitchFamily="2" charset="2"/>
              <a:buNone/>
            </a:pPr>
            <a:r>
              <a:rPr lang="ar-BH">
                <a:effectLst/>
              </a:rPr>
              <a:t>(1)</a:t>
            </a:r>
            <a:r>
              <a:rPr lang="fr-FR">
                <a:effectLst/>
              </a:rPr>
              <a:t> </a:t>
            </a:r>
            <a:r>
              <a:rPr lang="ar-SA">
                <a:effectLst/>
              </a:rPr>
              <a:t>الطلب المتوقع</a:t>
            </a:r>
            <a:r>
              <a:rPr lang="fr-FR">
                <a:effectLst/>
              </a:rPr>
              <a:t> </a:t>
            </a:r>
            <a:endParaRPr lang="ar-BH">
              <a:effectLst/>
            </a:endParaRPr>
          </a:p>
          <a:p>
            <a:pPr algn="r" rtl="1">
              <a:buClr>
                <a:schemeClr val="tx1"/>
              </a:buClr>
              <a:buSzPct val="95000"/>
              <a:buFont typeface="Wingdings" pitchFamily="2" charset="2"/>
              <a:buNone/>
            </a:pPr>
            <a:r>
              <a:rPr lang="ar-BH">
                <a:effectLst/>
              </a:rPr>
              <a:t>(2) التقدم </a:t>
            </a:r>
            <a:r>
              <a:rPr lang="ar-SA">
                <a:effectLst/>
              </a:rPr>
              <a:t>التقني   </a:t>
            </a:r>
          </a:p>
          <a:p>
            <a:pPr algn="r" rtl="1">
              <a:buClr>
                <a:schemeClr val="tx1"/>
              </a:buClr>
              <a:buSzPct val="95000"/>
              <a:buFont typeface="Wingdings" pitchFamily="2" charset="2"/>
              <a:buNone/>
            </a:pPr>
            <a:r>
              <a:rPr lang="ar-BH">
                <a:effectLst/>
              </a:rPr>
              <a:t>(3) </a:t>
            </a:r>
            <a:r>
              <a:rPr lang="ar-SA">
                <a:effectLst/>
              </a:rPr>
              <a:t>تكاليـف الإنتاج </a:t>
            </a:r>
            <a:endParaRPr lang="ar-BH">
              <a:effectLst/>
            </a:endParaRPr>
          </a:p>
          <a:p>
            <a:pPr algn="r" rtl="1">
              <a:buClr>
                <a:schemeClr val="tx1"/>
              </a:buClr>
              <a:buSzPct val="95000"/>
              <a:buFont typeface="Wingdings" pitchFamily="2" charset="2"/>
              <a:buNone/>
            </a:pPr>
            <a:r>
              <a:rPr lang="ar-BH">
                <a:effectLst/>
              </a:rPr>
              <a:t>(4) رصيد</a:t>
            </a:r>
            <a:r>
              <a:rPr lang="ar-SA">
                <a:effectLst/>
              </a:rPr>
              <a:t> رأس المال</a:t>
            </a:r>
            <a:r>
              <a:rPr lang="en-US">
                <a:effectLst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CB72B3FB-A3CC-4DEB-BB41-4CB14B0E6927}" type="slidenum">
              <a:rPr lang="en-US"/>
              <a:pPr/>
              <a:t>19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915400" cy="1143000"/>
          </a:xfrm>
        </p:spPr>
        <p:txBody>
          <a:bodyPr/>
          <a:lstStyle/>
          <a:p>
            <a:pPr algn="ctr"/>
            <a:r>
              <a:rPr lang="ar-BH" b="1" dirty="0">
                <a:solidFill>
                  <a:srgbClr val="FF0000"/>
                </a:solidFill>
              </a:rPr>
              <a:t>ا</a:t>
            </a:r>
            <a:r>
              <a:rPr lang="ar-SA" b="1" dirty="0">
                <a:solidFill>
                  <a:srgbClr val="FF0000"/>
                </a:solidFill>
              </a:rPr>
              <a:t>لعلاقة بين معدل الفائدة ومستوى الاستثمار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ar-SA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9245600" cy="3962400"/>
          </a:xfrm>
          <a:prstGeom prst="rect">
            <a:avLst/>
          </a:prstGeom>
          <a:noFill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876800"/>
            <a:ext cx="9245600" cy="10668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6934200" y="2521857"/>
            <a:ext cx="2286000" cy="381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منحنى الطلب على الاستثمار</a:t>
            </a:r>
            <a:endParaRPr lang="ar-SA" dirty="0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540500" y="2902857"/>
            <a:ext cx="393700" cy="1868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09600" y="1219199"/>
            <a:ext cx="1143000" cy="8454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الاستثمار قبل خفض الفائدة عند </a:t>
            </a:r>
            <a:r>
              <a:rPr lang="en-US" b="1" dirty="0" smtClean="0">
                <a:solidFill>
                  <a:schemeClr val="tx1"/>
                </a:solidFill>
              </a:rPr>
              <a:t>E1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2712357"/>
            <a:ext cx="1143000" cy="8454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الاستثمار بعد خفض الفائدة عند </a:t>
            </a:r>
            <a:r>
              <a:rPr lang="en-US" b="1" dirty="0" smtClean="0">
                <a:solidFill>
                  <a:schemeClr val="tx1"/>
                </a:solidFill>
              </a:rPr>
              <a:t>E2</a:t>
            </a:r>
            <a:endParaRPr lang="ar-SA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556</Words>
  <Application>Microsoft Office PowerPoint</Application>
  <PresentationFormat>A4 Paper (210x297 mm)</PresentationFormat>
  <Paragraphs>139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Equation</vt:lpstr>
      <vt:lpstr>PowerPoint Presentation</vt:lpstr>
      <vt:lpstr>PowerPoint Presentation</vt:lpstr>
      <vt:lpstr>العرض الكلي</vt:lpstr>
      <vt:lpstr>PowerPoint Presentation</vt:lpstr>
      <vt:lpstr>PowerPoint Presentation</vt:lpstr>
      <vt:lpstr>PowerPoint Presentation</vt:lpstr>
      <vt:lpstr>PowerPoint Presentation</vt:lpstr>
      <vt:lpstr>الطلب الكلي</vt:lpstr>
      <vt:lpstr>PowerPoint Presentation</vt:lpstr>
      <vt:lpstr>PowerPoint Presentation</vt:lpstr>
      <vt:lpstr>PowerPoint Presentation</vt:lpstr>
      <vt:lpstr>محددات الطلب الكلي</vt:lpstr>
      <vt:lpstr>الاستهلاك</vt:lpstr>
      <vt:lpstr>جدول رقم (5-1):العلاقة بين الدخل والاستهلاك والادخار بالدينار </vt:lpstr>
      <vt:lpstr>الميل الحدي للاستهلاك والميل الحدي للادخار </vt:lpstr>
      <vt:lpstr>الاستثمار </vt:lpstr>
      <vt:lpstr>منحنى الكفاءة الحدية لرأس المال </vt:lpstr>
      <vt:lpstr>محددات للكفاءة الحدية للاستثمار </vt:lpstr>
      <vt:lpstr>العلاقة بين معدل الفائدة ومستوى الاستثمار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176</cp:revision>
  <dcterms:created xsi:type="dcterms:W3CDTF">2009-10-14T19:14:34Z</dcterms:created>
  <dcterms:modified xsi:type="dcterms:W3CDTF">2013-01-24T15:55:15Z</dcterms:modified>
</cp:coreProperties>
</file>