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301" r:id="rId3"/>
    <p:sldId id="307" r:id="rId4"/>
    <p:sldId id="308" r:id="rId5"/>
    <p:sldId id="310" r:id="rId6"/>
    <p:sldId id="314" r:id="rId7"/>
    <p:sldId id="312" r:id="rId8"/>
    <p:sldId id="313" r:id="rId9"/>
    <p:sldId id="316" r:id="rId10"/>
    <p:sldId id="319" r:id="rId11"/>
    <p:sldId id="317" r:id="rId12"/>
    <p:sldId id="323" r:id="rId13"/>
    <p:sldId id="320" r:id="rId14"/>
    <p:sldId id="321" r:id="rId15"/>
    <p:sldId id="322" r:id="rId16"/>
    <p:sldId id="305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97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0605102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الدكتور حسن بن رفدان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الثامنة </a:t>
            </a:r>
          </a:p>
          <a:p>
            <a:pPr eaLnBrk="1" hangingPunct="1"/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السياسة النقدية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الفصل السادس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0" y="0"/>
            <a:ext cx="9743546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3600" b="1" dirty="0" smtClean="0">
                <a:solidFill>
                  <a:srgbClr val="FF0000"/>
                </a:solidFill>
              </a:rPr>
              <a:t>مقدمـــة </a:t>
            </a:r>
          </a:p>
          <a:p>
            <a:pPr algn="just" rtl="1">
              <a:spcBef>
                <a:spcPct val="50000"/>
              </a:spcBef>
            </a:pPr>
            <a:r>
              <a:rPr lang="ar-BH" sz="3600" b="1" dirty="0" smtClean="0"/>
              <a:t>بدأ </a:t>
            </a:r>
            <a:r>
              <a:rPr lang="ar-BH" sz="3600" b="1" dirty="0"/>
              <a:t>ظهور البنوك المركزية في العالم خلال النصف الثاني من القرن السابع عشر، حيث </a:t>
            </a:r>
            <a:r>
              <a:rPr lang="ar-BH" sz="3600" b="1" dirty="0" smtClean="0"/>
              <a:t>أنشئ </a:t>
            </a:r>
            <a:r>
              <a:rPr lang="ar-BH" sz="3600" b="1" dirty="0"/>
              <a:t>بنك السويد عام 1668، وبنك إنكلترا عام 1694، كما </a:t>
            </a:r>
            <a:r>
              <a:rPr lang="ar-BH" sz="3600" b="1" dirty="0" smtClean="0"/>
              <a:t>أنشئ </a:t>
            </a:r>
            <a:r>
              <a:rPr lang="ar-BH" sz="3600" b="1" dirty="0"/>
              <a:t>بنك فرنسا عام 1800. </a:t>
            </a:r>
            <a:endParaRPr lang="ar-YE" sz="3600" b="1" dirty="0"/>
          </a:p>
          <a:p>
            <a:pPr algn="just" rtl="1">
              <a:spcBef>
                <a:spcPct val="50000"/>
              </a:spcBef>
            </a:pPr>
            <a:r>
              <a:rPr lang="ar-BH" sz="3600" b="1" dirty="0"/>
              <a:t>واقتصرت وظائف هذه البنوك في </a:t>
            </a:r>
            <a:r>
              <a:rPr lang="ar-BH" sz="3600" b="1" dirty="0" smtClean="0"/>
              <a:t>بادئ </a:t>
            </a:r>
            <a:r>
              <a:rPr lang="ar-BH" sz="3600" b="1" dirty="0"/>
              <a:t>الأمر على القيام بالأعمال المصرفية الحكومية، بالإضافة إلى الأعمال المصرفية </a:t>
            </a:r>
            <a:r>
              <a:rPr lang="ar-BH" sz="3600" b="1" dirty="0" smtClean="0"/>
              <a:t>الاعتيادية </a:t>
            </a:r>
            <a:r>
              <a:rPr lang="ar-BH" sz="3600" b="1" dirty="0"/>
              <a:t>التي تقوم </a:t>
            </a:r>
            <a:r>
              <a:rPr lang="ar-BH" sz="3600" b="1" dirty="0" err="1"/>
              <a:t>بها</a:t>
            </a:r>
            <a:r>
              <a:rPr lang="ar-BH" sz="3600" b="1" dirty="0"/>
              <a:t> البنوك التجارية. </a:t>
            </a:r>
            <a:endParaRPr lang="ar-YE" sz="3600" b="1" dirty="0"/>
          </a:p>
          <a:p>
            <a:pPr algn="just" rtl="1">
              <a:spcBef>
                <a:spcPct val="50000"/>
              </a:spcBef>
            </a:pPr>
            <a:r>
              <a:rPr lang="ar-YE" sz="3600" b="1" dirty="0"/>
              <a:t>ت</a:t>
            </a:r>
            <a:r>
              <a:rPr lang="ar-BH" sz="3600" b="1" dirty="0"/>
              <a:t>م </a:t>
            </a:r>
            <a:r>
              <a:rPr lang="ar-BH" sz="3600" b="1" dirty="0" err="1"/>
              <a:t>م</a:t>
            </a:r>
            <a:r>
              <a:rPr lang="ar-BH" sz="3600" b="1" dirty="0"/>
              <a:t>نح هذه البنوك صلاحية إصدار العملة</a:t>
            </a:r>
            <a:r>
              <a:rPr lang="ar-YE" sz="3600" b="1" dirty="0"/>
              <a:t> فقط</a:t>
            </a:r>
            <a:r>
              <a:rPr lang="ar-BH" sz="3600" b="1" dirty="0"/>
              <a:t> خلال القرن التاسع عشر، وكان ذلك في عام 1833 </a:t>
            </a:r>
            <a:r>
              <a:rPr lang="ar-BH" sz="3600" b="1" dirty="0" err="1"/>
              <a:t>ب</a:t>
            </a:r>
            <a:r>
              <a:rPr lang="ar-YE" sz="3600" b="1" dirty="0"/>
              <a:t>ا</a:t>
            </a:r>
            <a:r>
              <a:rPr lang="ar-BH" sz="3600" b="1" dirty="0"/>
              <a:t>لنسبة لبنك إنكلترا، وعام 1897 بالنسبة لبنك السويد.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609600"/>
            <a:ext cx="9448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BH" sz="4400" b="1" dirty="0" smtClean="0"/>
              <a:t>ويقوم البنك المركزي بممارسة الرقابة النقدية على البنوك التجارية وغيرها من المؤسسات المالية</a:t>
            </a:r>
            <a:r>
              <a:rPr lang="ar-SA" sz="4400" b="1" dirty="0" smtClean="0"/>
              <a:t>، كما </a:t>
            </a:r>
            <a:r>
              <a:rPr lang="ar-BH" sz="4400" b="1" dirty="0" smtClean="0"/>
              <a:t>يتولى إصدار وإدارة كمية النقود بما يحقق الأهداف الاقتصادية الكلية، </a:t>
            </a:r>
            <a:r>
              <a:rPr lang="ar-YE" sz="4400" b="1" dirty="0" smtClean="0"/>
              <a:t>و</a:t>
            </a:r>
            <a:r>
              <a:rPr lang="ar-BH" sz="4400" b="1" dirty="0" smtClean="0"/>
              <a:t>أهمها تحقيق الاستقرار الاقتصادي وخفض معدل البطالة وضمان النمو الاقتصادي المضطرد.</a:t>
            </a:r>
            <a:endParaRPr lang="ar-SA" sz="4400" b="1" dirty="0" smtClean="0"/>
          </a:p>
          <a:p>
            <a:pPr algn="just">
              <a:spcBef>
                <a:spcPct val="50000"/>
              </a:spcBef>
            </a:pPr>
            <a:r>
              <a:rPr lang="ar-SA" sz="4400" b="1" dirty="0" smtClean="0"/>
              <a:t>فكيف يستطيع البنك المركزي القيام بذلك ؟</a:t>
            </a:r>
            <a:endParaRPr lang="en-US" sz="4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914400"/>
            <a:ext cx="952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  <a:buFont typeface="Wingdings" pitchFamily="2" charset="2"/>
              <a:buChar char="ü"/>
            </a:pPr>
            <a:r>
              <a:rPr lang="ar-BH" sz="3200" b="1" dirty="0"/>
              <a:t> أولاً : تنفيذ ومتابعة العمليات والإلتزامات النقدية والمالية الحكومية على المستويين الداخلي والخارجي (المدفوعات والمقبوضات).</a:t>
            </a:r>
            <a:endParaRPr lang="en-US" sz="32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981200"/>
            <a:ext cx="952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  <a:buFont typeface="Wingdings" pitchFamily="2" charset="2"/>
              <a:buChar char="ü"/>
            </a:pPr>
            <a:r>
              <a:rPr lang="ar-BH" sz="3200" b="1" dirty="0"/>
              <a:t> ثانياً : إصدار العملة الوطنية، حيث يعتبر البنك المركزي السلطة النقدية الوحيدة المخولة قانوناً بإصدار العملة الوطنية.</a:t>
            </a:r>
            <a:endParaRPr lang="en-US" sz="3200" b="1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3200400"/>
            <a:ext cx="9448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  <a:buFont typeface="Wingdings" pitchFamily="2" charset="2"/>
              <a:buChar char="ü"/>
            </a:pPr>
            <a:r>
              <a:rPr lang="ar-BH" sz="3200" b="1" dirty="0"/>
              <a:t> ثالثاً : قبول ودائع البنوك التجارية (إحتياطات البنوك التجارية) وإقراض هذه البنوك عند الحاجة، بالإضافة إلى القيام بعمليات المقاصة بين هذه البنوك.</a:t>
            </a:r>
            <a:endParaRPr lang="en-US" sz="32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0600"/>
            <a:ext cx="9677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  <a:buFont typeface="Wingdings" pitchFamily="2" charset="2"/>
              <a:buChar char="ü"/>
            </a:pPr>
            <a:r>
              <a:rPr lang="ar-BH" sz="3200" b="1" dirty="0"/>
              <a:t> رابعاً : التحكم في كمية النقود المعروضة (السيولة النقدية) في الإقتصاد الوطني، والمحافظة على إستقرار سعر صرف العملة الوطنية.</a:t>
            </a:r>
            <a:endParaRPr lang="en-US" sz="3200" b="1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228600"/>
            <a:ext cx="6810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YE" sz="4800" b="1" dirty="0">
                <a:solidFill>
                  <a:srgbClr val="FF0000"/>
                </a:solidFill>
              </a:rPr>
              <a:t>وظائف البنك </a:t>
            </a:r>
            <a:r>
              <a:rPr lang="ar-YE" sz="4800" b="1" dirty="0" smtClean="0">
                <a:solidFill>
                  <a:srgbClr val="FF0000"/>
                </a:solidFill>
              </a:rPr>
              <a:t>المركزي</a:t>
            </a:r>
            <a:endParaRPr lang="ar-YE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914400"/>
            <a:ext cx="952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SA" sz="6000" b="1" dirty="0" smtClean="0"/>
              <a:t>يقصد بالسياسة النقدية الوسيلة التي يتمكن </a:t>
            </a:r>
            <a:r>
              <a:rPr lang="ar-SA" sz="6000" b="1" dirty="0" err="1" smtClean="0"/>
              <a:t>بها</a:t>
            </a:r>
            <a:r>
              <a:rPr lang="ar-SA" sz="6000" b="1" dirty="0" smtClean="0"/>
              <a:t> البنك المركزي من إدارة عرض النقود، من خلال توجيه النشاط المصرفي بما يحقق الأهداف الكلية </a:t>
            </a:r>
            <a:r>
              <a:rPr lang="ar-SA" sz="6000" b="1" dirty="0" err="1" smtClean="0"/>
              <a:t>للإقتصاد</a:t>
            </a:r>
            <a:r>
              <a:rPr lang="ar-SA" sz="6000" b="1" dirty="0" smtClean="0"/>
              <a:t>  </a:t>
            </a:r>
            <a:endParaRPr lang="en-US" sz="6000" b="1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228600"/>
            <a:ext cx="6810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4800" b="1" dirty="0" smtClean="0">
                <a:solidFill>
                  <a:srgbClr val="FF0000"/>
                </a:solidFill>
              </a:rPr>
              <a:t>مفهوم السياسة النقدية </a:t>
            </a:r>
            <a:endParaRPr lang="ar-YE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04800" y="228600"/>
            <a:ext cx="93625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800" dirty="0"/>
              <a:t> </a:t>
            </a:r>
            <a:r>
              <a:rPr lang="ar-BH" sz="4000" b="1" dirty="0">
                <a:solidFill>
                  <a:srgbClr val="FF0000"/>
                </a:solidFill>
              </a:rPr>
              <a:t>أهداف السياسة </a:t>
            </a:r>
            <a:r>
              <a:rPr lang="ar-BH" sz="4000" b="1" dirty="0" smtClean="0">
                <a:solidFill>
                  <a:srgbClr val="FF0000"/>
                </a:solidFill>
              </a:rPr>
              <a:t>النقدية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81000" y="990600"/>
            <a:ext cx="9240177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YE" sz="3400" b="1" dirty="0"/>
              <a:t>الهدف النهائي هو الارتقاء المستدام بمستوى رفاهية المجتمع، ولتحقيق هذا الهدف هناك مجموعة من الأهداف الوسيطة للسياسة النقدية تتمثل في الأهداف الأربعة التالية:</a:t>
            </a:r>
            <a:r>
              <a:rPr lang="ar-BH" sz="3400" b="1" dirty="0"/>
              <a:t> </a:t>
            </a:r>
            <a:endParaRPr lang="ar-YE" sz="3400" b="1" dirty="0"/>
          </a:p>
          <a:p>
            <a:pPr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BH" sz="3400" b="1" dirty="0" smtClean="0"/>
              <a:t>الاستخدام </a:t>
            </a:r>
            <a:r>
              <a:rPr lang="ar-BH" sz="3400" b="1" dirty="0"/>
              <a:t>الكامل</a:t>
            </a:r>
            <a:r>
              <a:rPr lang="ar-YE" sz="3400" b="1" dirty="0"/>
              <a:t> أي خفض معدل البطالة</a:t>
            </a:r>
          </a:p>
          <a:p>
            <a:pPr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BH" sz="3400" b="1" dirty="0"/>
              <a:t> </a:t>
            </a:r>
            <a:r>
              <a:rPr lang="ar-YE" sz="3400" b="1" dirty="0"/>
              <a:t>استقرار مستوى الأسعار أي خفض معدل التضخم </a:t>
            </a:r>
          </a:p>
          <a:p>
            <a:pPr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3400" b="1" dirty="0"/>
              <a:t> تحقيق معدل نمو حقيقي يفوق معدل نمو السكان.</a:t>
            </a:r>
          </a:p>
          <a:p>
            <a:pPr algn="just" rtl="1">
              <a:spcBef>
                <a:spcPct val="50000"/>
              </a:spcBef>
              <a:buFont typeface="Franklin Gothic Medium" pitchFamily="34" charset="0"/>
              <a:buAutoNum type="arabicPeriod"/>
            </a:pPr>
            <a:r>
              <a:rPr lang="ar-YE" sz="3400" b="1" dirty="0"/>
              <a:t> </a:t>
            </a:r>
            <a:r>
              <a:rPr lang="ar-BH" sz="3400" b="1" dirty="0"/>
              <a:t>معالجة </a:t>
            </a:r>
            <a:r>
              <a:rPr lang="ar-BH" sz="3400" b="1" dirty="0" smtClean="0"/>
              <a:t>الاختلال </a:t>
            </a:r>
            <a:r>
              <a:rPr lang="ar-BH" sz="3400" b="1" dirty="0"/>
              <a:t>في ميزان المدفوعات</a:t>
            </a:r>
            <a:endParaRPr lang="en-US" sz="3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609600" y="1066800"/>
            <a:ext cx="889820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4800" b="1" dirty="0"/>
              <a:t>وبالرغم من أهمية هذه الأهداف الأربعة للسياسة النقدية فإنها ليست الأهداف الوحيدة التي ينبغي على الحكومة تحقيقها، حيث توجد بعض الأهداف الأخرى التي لا تقل أهمية عنها مثل : العدالة في توزيع الدخل، والتخصيص الأمثل للموارد الإقتصادية.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309562" y="209550"/>
            <a:ext cx="9362546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YE" sz="4400" b="1" dirty="0">
                <a:solidFill>
                  <a:srgbClr val="FF0000"/>
                </a:solidFill>
              </a:rPr>
              <a:t>منحنى </a:t>
            </a:r>
            <a:r>
              <a:rPr lang="ar-YE" sz="4400" b="1" dirty="0" smtClean="0">
                <a:solidFill>
                  <a:srgbClr val="FF0000"/>
                </a:solidFill>
              </a:rPr>
              <a:t>فيليبس</a:t>
            </a:r>
            <a:endParaRPr lang="ar-YE" sz="4400" b="1" dirty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YE" sz="4000" b="1" dirty="0"/>
              <a:t>يعكس منحنى فيليبس العلاقة العكسية بين مع</a:t>
            </a:r>
            <a:r>
              <a:rPr lang="ar-BH" sz="4000" b="1" dirty="0"/>
              <a:t>دل البطالة </a:t>
            </a:r>
            <a:r>
              <a:rPr lang="en-US" sz="4000" b="1" dirty="0"/>
              <a:t>(U)</a:t>
            </a:r>
            <a:r>
              <a:rPr lang="ar-BH" sz="4000" b="1" dirty="0"/>
              <a:t> ومعدل التضخم </a:t>
            </a:r>
            <a:r>
              <a:rPr lang="en-US" sz="4000" b="1" dirty="0"/>
              <a:t>(P)</a:t>
            </a:r>
            <a:r>
              <a:rPr lang="ar-BH" sz="4000" b="1" dirty="0"/>
              <a:t>، حيث</a:t>
            </a:r>
            <a:r>
              <a:rPr lang="en-US" sz="4000" b="1" dirty="0"/>
              <a:t> </a:t>
            </a:r>
            <a:r>
              <a:rPr lang="ar-BH" sz="4000" b="1" dirty="0"/>
              <a:t>أثبت </a:t>
            </a:r>
            <a:r>
              <a:rPr lang="ar-YE" sz="4000" b="1" dirty="0"/>
              <a:t>فيليبس في بريطانيا في القرن التاسع عشر وجود </a:t>
            </a:r>
            <a:r>
              <a:rPr lang="ar-BH" sz="4000" b="1" dirty="0"/>
              <a:t>علاقة عكسية بين معدل البطالة ومعدل التغير في الأجور النقدية، كمؤشر لمعدل التضخم </a:t>
            </a:r>
            <a:r>
              <a:rPr lang="ar-BH" sz="4000" b="1" dirty="0" smtClean="0"/>
              <a:t>باعتبار </a:t>
            </a:r>
            <a:r>
              <a:rPr lang="ar-BH" sz="4000" b="1" dirty="0"/>
              <a:t>أن الأجور تشكل نسبة كبيرة من تكاليف الإنتاج، فتنعكس تغيراتها على معدل التضخم</a:t>
            </a:r>
            <a:r>
              <a:rPr lang="ar-YE" sz="4000" b="1" dirty="0"/>
              <a:t>، </a:t>
            </a:r>
            <a:r>
              <a:rPr lang="ar-BH" sz="4000" b="1" dirty="0"/>
              <a:t>وهذا ما يتضح في الشكل </a:t>
            </a:r>
            <a:r>
              <a:rPr lang="ar-SA" sz="4000" b="1" dirty="0" smtClean="0"/>
              <a:t>التالي :</a:t>
            </a:r>
            <a:r>
              <a:rPr lang="ar-BH" sz="4000" b="1" dirty="0" smtClean="0"/>
              <a:t>.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66800" y="4321969"/>
            <a:ext cx="13716000" cy="3069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>
            <a:off x="2806699" y="577057"/>
            <a:ext cx="0" cy="3744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flipH="1">
            <a:off x="2806700" y="4321969"/>
            <a:ext cx="538294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3274482" y="937419"/>
            <a:ext cx="0" cy="33845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3742266" y="1801019"/>
            <a:ext cx="0" cy="25209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6473295" y="3240883"/>
            <a:ext cx="0" cy="10810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>
            <a:off x="7721864" y="3529807"/>
            <a:ext cx="0" cy="7921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H="1">
            <a:off x="2806699" y="3529807"/>
            <a:ext cx="491516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H="1">
            <a:off x="2806699" y="3240882"/>
            <a:ext cx="3666596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2806699" y="1801019"/>
            <a:ext cx="93556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H="1">
            <a:off x="2806699" y="937419"/>
            <a:ext cx="46778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Freeform 14"/>
          <p:cNvSpPr>
            <a:spLocks/>
          </p:cNvSpPr>
          <p:nvPr/>
        </p:nvSpPr>
        <p:spPr bwMode="auto">
          <a:xfrm>
            <a:off x="3293401" y="961232"/>
            <a:ext cx="4896246" cy="2640012"/>
          </a:xfrm>
          <a:custGeom>
            <a:avLst/>
            <a:gdLst>
              <a:gd name="T0" fmla="*/ 0 w 2903"/>
              <a:gd name="T1" fmla="*/ 0 h 1769"/>
              <a:gd name="T2" fmla="*/ 45 w 2903"/>
              <a:gd name="T3" fmla="*/ 91 h 1769"/>
              <a:gd name="T4" fmla="*/ 136 w 2903"/>
              <a:gd name="T5" fmla="*/ 363 h 1769"/>
              <a:gd name="T6" fmla="*/ 453 w 2903"/>
              <a:gd name="T7" fmla="*/ 771 h 1769"/>
              <a:gd name="T8" fmla="*/ 1179 w 2903"/>
              <a:gd name="T9" fmla="*/ 1270 h 1769"/>
              <a:gd name="T10" fmla="*/ 2086 w 2903"/>
              <a:gd name="T11" fmla="*/ 1588 h 1769"/>
              <a:gd name="T12" fmla="*/ 2903 w 2903"/>
              <a:gd name="T13" fmla="*/ 1769 h 176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03"/>
              <a:gd name="T22" fmla="*/ 0 h 1769"/>
              <a:gd name="T23" fmla="*/ 2903 w 2903"/>
              <a:gd name="T24" fmla="*/ 1769 h 176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03" h="1769">
                <a:moveTo>
                  <a:pt x="0" y="0"/>
                </a:moveTo>
                <a:cubicBezTo>
                  <a:pt x="11" y="15"/>
                  <a:pt x="22" y="31"/>
                  <a:pt x="45" y="91"/>
                </a:cubicBezTo>
                <a:cubicBezTo>
                  <a:pt x="68" y="151"/>
                  <a:pt x="68" y="250"/>
                  <a:pt x="136" y="363"/>
                </a:cubicBezTo>
                <a:cubicBezTo>
                  <a:pt x="204" y="476"/>
                  <a:pt x="279" y="620"/>
                  <a:pt x="453" y="771"/>
                </a:cubicBezTo>
                <a:cubicBezTo>
                  <a:pt x="627" y="922"/>
                  <a:pt x="907" y="1134"/>
                  <a:pt x="1179" y="1270"/>
                </a:cubicBezTo>
                <a:cubicBezTo>
                  <a:pt x="1451" y="1406"/>
                  <a:pt x="1799" y="1505"/>
                  <a:pt x="2086" y="1588"/>
                </a:cubicBezTo>
                <a:cubicBezTo>
                  <a:pt x="2373" y="1671"/>
                  <a:pt x="2767" y="1739"/>
                  <a:pt x="2903" y="1769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ar-YE"/>
          </a:p>
        </p:txBody>
      </p:sp>
      <p:sp>
        <p:nvSpPr>
          <p:cNvPr id="15373" name="Text Box 15"/>
          <p:cNvSpPr txBox="1">
            <a:spLocks noChangeArrowheads="1"/>
          </p:cNvSpPr>
          <p:nvPr/>
        </p:nvSpPr>
        <p:spPr bwMode="auto">
          <a:xfrm>
            <a:off x="2025914" y="759620"/>
            <a:ext cx="109206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15374" name="Text Box 16"/>
          <p:cNvSpPr txBox="1">
            <a:spLocks noChangeArrowheads="1"/>
          </p:cNvSpPr>
          <p:nvPr/>
        </p:nvSpPr>
        <p:spPr bwMode="auto">
          <a:xfrm>
            <a:off x="2025914" y="1613695"/>
            <a:ext cx="109206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15375" name="Text Box 17"/>
          <p:cNvSpPr txBox="1">
            <a:spLocks noChangeArrowheads="1"/>
          </p:cNvSpPr>
          <p:nvPr/>
        </p:nvSpPr>
        <p:spPr bwMode="auto">
          <a:xfrm>
            <a:off x="2025914" y="3044032"/>
            <a:ext cx="109206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15376" name="Text Box 18"/>
          <p:cNvSpPr txBox="1">
            <a:spLocks noChangeArrowheads="1"/>
          </p:cNvSpPr>
          <p:nvPr/>
        </p:nvSpPr>
        <p:spPr bwMode="auto">
          <a:xfrm>
            <a:off x="2025914" y="3328194"/>
            <a:ext cx="109206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15377" name="Text Box 19"/>
          <p:cNvSpPr txBox="1">
            <a:spLocks noChangeArrowheads="1"/>
          </p:cNvSpPr>
          <p:nvPr/>
        </p:nvSpPr>
        <p:spPr bwMode="auto">
          <a:xfrm>
            <a:off x="2025914" y="4139407"/>
            <a:ext cx="109206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15378" name="Text Box 20"/>
          <p:cNvSpPr txBox="1">
            <a:spLocks noChangeArrowheads="1"/>
          </p:cNvSpPr>
          <p:nvPr/>
        </p:nvSpPr>
        <p:spPr bwMode="auto">
          <a:xfrm>
            <a:off x="2961480" y="4314032"/>
            <a:ext cx="626004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15379" name="Text Box 21"/>
          <p:cNvSpPr txBox="1">
            <a:spLocks noChangeArrowheads="1"/>
          </p:cNvSpPr>
          <p:nvPr/>
        </p:nvSpPr>
        <p:spPr bwMode="auto">
          <a:xfrm>
            <a:off x="3430984" y="4321970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15380" name="Text Box 22"/>
          <p:cNvSpPr txBox="1">
            <a:spLocks noChangeArrowheads="1"/>
          </p:cNvSpPr>
          <p:nvPr/>
        </p:nvSpPr>
        <p:spPr bwMode="auto">
          <a:xfrm>
            <a:off x="6160293" y="4321970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15381" name="Text Box 23"/>
          <p:cNvSpPr txBox="1">
            <a:spLocks noChangeArrowheads="1"/>
          </p:cNvSpPr>
          <p:nvPr/>
        </p:nvSpPr>
        <p:spPr bwMode="auto">
          <a:xfrm>
            <a:off x="7408862" y="4321970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15382" name="Text Box 24"/>
          <p:cNvSpPr txBox="1">
            <a:spLocks noChangeArrowheads="1"/>
          </p:cNvSpPr>
          <p:nvPr/>
        </p:nvSpPr>
        <p:spPr bwMode="auto">
          <a:xfrm>
            <a:off x="2495417" y="216695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P</a:t>
            </a:r>
          </a:p>
        </p:txBody>
      </p:sp>
      <p:sp>
        <p:nvSpPr>
          <p:cNvPr id="15383" name="Text Box 25"/>
          <p:cNvSpPr txBox="1">
            <a:spLocks noChangeArrowheads="1"/>
          </p:cNvSpPr>
          <p:nvPr/>
        </p:nvSpPr>
        <p:spPr bwMode="auto">
          <a:xfrm>
            <a:off x="8110537" y="4128295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U</a:t>
            </a:r>
          </a:p>
        </p:txBody>
      </p:sp>
      <p:sp>
        <p:nvSpPr>
          <p:cNvPr id="15384" name="Text Box 26"/>
          <p:cNvSpPr txBox="1">
            <a:spLocks noChangeArrowheads="1"/>
          </p:cNvSpPr>
          <p:nvPr/>
        </p:nvSpPr>
        <p:spPr bwMode="auto">
          <a:xfrm>
            <a:off x="3117982" y="648495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D</a:t>
            </a:r>
          </a:p>
        </p:txBody>
      </p:sp>
      <p:sp>
        <p:nvSpPr>
          <p:cNvPr id="15385" name="Text Box 27"/>
          <p:cNvSpPr txBox="1">
            <a:spLocks noChangeArrowheads="1"/>
          </p:cNvSpPr>
          <p:nvPr/>
        </p:nvSpPr>
        <p:spPr bwMode="auto">
          <a:xfrm>
            <a:off x="3587485" y="1513682"/>
            <a:ext cx="626004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C</a:t>
            </a:r>
          </a:p>
        </p:txBody>
      </p:sp>
      <p:sp>
        <p:nvSpPr>
          <p:cNvPr id="15386" name="Text Box 28"/>
          <p:cNvSpPr txBox="1">
            <a:spLocks noChangeArrowheads="1"/>
          </p:cNvSpPr>
          <p:nvPr/>
        </p:nvSpPr>
        <p:spPr bwMode="auto">
          <a:xfrm>
            <a:off x="6296157" y="2905920"/>
            <a:ext cx="6260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B</a:t>
            </a:r>
          </a:p>
        </p:txBody>
      </p:sp>
      <p:sp>
        <p:nvSpPr>
          <p:cNvPr id="15387" name="Text Box 29"/>
          <p:cNvSpPr txBox="1">
            <a:spLocks noChangeArrowheads="1"/>
          </p:cNvSpPr>
          <p:nvPr/>
        </p:nvSpPr>
        <p:spPr bwMode="auto">
          <a:xfrm>
            <a:off x="7487972" y="3183732"/>
            <a:ext cx="626004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A</a:t>
            </a:r>
          </a:p>
        </p:txBody>
      </p:sp>
      <p:sp>
        <p:nvSpPr>
          <p:cNvPr id="15388" name="Text Box 31"/>
          <p:cNvSpPr txBox="1">
            <a:spLocks noChangeArrowheads="1"/>
          </p:cNvSpPr>
          <p:nvPr/>
        </p:nvSpPr>
        <p:spPr bwMode="auto">
          <a:xfrm>
            <a:off x="-609600" y="4691311"/>
            <a:ext cx="10744200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2400" dirty="0" smtClean="0"/>
              <a:t>يوضح </a:t>
            </a:r>
            <a:r>
              <a:rPr lang="ar-BH" sz="2400" dirty="0"/>
              <a:t>منحنى فيليبس العلاقة العكسية بين معدل البطالة ومعدل التضخم. </a:t>
            </a:r>
            <a:endParaRPr lang="ar-SA" sz="2400" dirty="0" smtClean="0"/>
          </a:p>
          <a:p>
            <a:pPr algn="just" rtl="1">
              <a:spcBef>
                <a:spcPct val="50000"/>
              </a:spcBef>
            </a:pPr>
            <a:r>
              <a:rPr lang="ar-BH" sz="2400" dirty="0" smtClean="0"/>
              <a:t>معدل </a:t>
            </a:r>
            <a:r>
              <a:rPr lang="ar-BH" sz="2400" dirty="0"/>
              <a:t>التضخم يكون </a:t>
            </a:r>
            <a:r>
              <a:rPr lang="ar-BH" sz="2400" b="1" u="sng" dirty="0"/>
              <a:t>قليل</a:t>
            </a:r>
            <a:r>
              <a:rPr lang="ar-BH" sz="2400" dirty="0"/>
              <a:t> التأثر </a:t>
            </a:r>
            <a:r>
              <a:rPr lang="ar-BH" sz="2400" b="1" u="sng" dirty="0"/>
              <a:t>بخفض</a:t>
            </a:r>
            <a:r>
              <a:rPr lang="ar-BH" sz="2400" dirty="0"/>
              <a:t> معدلات البطالة </a:t>
            </a:r>
            <a:r>
              <a:rPr lang="ar-BH" sz="2400" b="1" u="sng" dirty="0"/>
              <a:t>المرتفعة</a:t>
            </a:r>
            <a:r>
              <a:rPr lang="ar-BH" sz="2400" dirty="0"/>
              <a:t>، نتيجة لوجود </a:t>
            </a:r>
            <a:r>
              <a:rPr lang="ar-BH" sz="2400" b="1" u="sng" dirty="0"/>
              <a:t>طاقات</a:t>
            </a:r>
            <a:r>
              <a:rPr lang="ar-BH" sz="2400" dirty="0"/>
              <a:t> إنتاجية </a:t>
            </a:r>
            <a:r>
              <a:rPr lang="ar-BH" sz="2400" b="1" u="sng" dirty="0" smtClean="0"/>
              <a:t>فائضة</a:t>
            </a:r>
            <a:endParaRPr lang="ar-SA" sz="2400" b="1" u="sng" dirty="0" smtClean="0"/>
          </a:p>
          <a:p>
            <a:pPr algn="just">
              <a:spcBef>
                <a:spcPct val="50000"/>
              </a:spcBef>
            </a:pPr>
            <a:r>
              <a:rPr lang="ar-BH" sz="2400" dirty="0"/>
              <a:t>معدل التضخم يكون </a:t>
            </a:r>
            <a:r>
              <a:rPr lang="ar-BH" sz="2400" b="1" u="sng" dirty="0"/>
              <a:t>شديد</a:t>
            </a:r>
            <a:r>
              <a:rPr lang="ar-BH" sz="2400" dirty="0"/>
              <a:t> التأثر </a:t>
            </a:r>
            <a:r>
              <a:rPr lang="ar-BH" sz="2400" b="1" u="sng" dirty="0"/>
              <a:t>بخفض</a:t>
            </a:r>
            <a:r>
              <a:rPr lang="ar-BH" sz="2400" dirty="0"/>
              <a:t> معدلات البطالة </a:t>
            </a:r>
            <a:r>
              <a:rPr lang="ar-BH" sz="2400" b="1" u="sng" dirty="0"/>
              <a:t>المنخفضة</a:t>
            </a:r>
            <a:r>
              <a:rPr lang="ar-YE" sz="2400" b="1" u="sng" dirty="0"/>
              <a:t> أصلاَ</a:t>
            </a:r>
            <a:r>
              <a:rPr lang="ar-BH" sz="2400" dirty="0"/>
              <a:t> لقلة </a:t>
            </a:r>
            <a:r>
              <a:rPr lang="ar-BH" sz="2400" b="1" u="sng" dirty="0"/>
              <a:t>الطاقات</a:t>
            </a:r>
            <a:r>
              <a:rPr lang="ar-BH" sz="2400" dirty="0"/>
              <a:t> الإنتاجية </a:t>
            </a:r>
            <a:r>
              <a:rPr lang="ar-BH" sz="2400" b="1" u="sng" dirty="0"/>
              <a:t>الفائضة</a:t>
            </a:r>
            <a:r>
              <a:rPr lang="ar-BH" sz="2400" dirty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304800" y="152400"/>
            <a:ext cx="9362546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ar-BH" sz="4400" b="1" dirty="0">
                <a:solidFill>
                  <a:srgbClr val="FF0000"/>
                </a:solidFill>
              </a:rPr>
              <a:t>البنك المركزي وإدارة عرض </a:t>
            </a:r>
            <a:r>
              <a:rPr lang="ar-BH" sz="4400" b="1" dirty="0" smtClean="0">
                <a:solidFill>
                  <a:srgbClr val="FF0000"/>
                </a:solidFill>
              </a:rPr>
              <a:t>النقود</a:t>
            </a:r>
            <a:endParaRPr lang="ar-YE" sz="4400" dirty="0">
              <a:solidFill>
                <a:srgbClr val="FF0000"/>
              </a:solidFill>
            </a:endParaRPr>
          </a:p>
          <a:p>
            <a:pPr algn="just" rtl="1">
              <a:spcBef>
                <a:spcPct val="50000"/>
              </a:spcBef>
            </a:pPr>
            <a:r>
              <a:rPr lang="ar-YE" sz="4800" b="1" dirty="0"/>
              <a:t>يحتم القانون على البنوك التجارية الاحتفاظ بنسبة من إجمالي الودائع كنقدية سائلة في </a:t>
            </a:r>
            <a:r>
              <a:rPr lang="ar-YE" sz="4800" b="1" dirty="0" smtClean="0"/>
              <a:t>حساباتها </a:t>
            </a:r>
            <a:r>
              <a:rPr lang="ar-YE" sz="4800" b="1" dirty="0"/>
              <a:t>لدى البنك المركزي، الذي يحدد نسبة الاحتياطي القانوني إلى الودائع</a:t>
            </a:r>
            <a:r>
              <a:rPr lang="ar-BH" sz="4800" b="1" dirty="0"/>
              <a:t>، وتتراوح </a:t>
            </a:r>
            <a:r>
              <a:rPr lang="ar-YE" sz="4800" b="1" dirty="0"/>
              <a:t>نسبة الاحتياطي القانوني عادة </a:t>
            </a:r>
            <a:r>
              <a:rPr lang="ar-BH" sz="4800" b="1" dirty="0"/>
              <a:t>بين 5-20% من حجم الودائع الكلية للبنك.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" y="457200"/>
            <a:ext cx="9372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BH" sz="5400" b="1" dirty="0" smtClean="0"/>
              <a:t>وتعتبر هذه الإحتياطيات مصدراً مهما للسيولة بالنسبة للبنوك التجارية، في مواجهة </a:t>
            </a:r>
            <a:r>
              <a:rPr lang="ar-YE" sz="5400" b="1" dirty="0" err="1" smtClean="0"/>
              <a:t>ال</a:t>
            </a:r>
            <a:r>
              <a:rPr lang="ar-BH" sz="5400" b="1" dirty="0" smtClean="0"/>
              <a:t>طلب </a:t>
            </a:r>
            <a:r>
              <a:rPr lang="ar-YE" sz="5400" b="1" dirty="0" smtClean="0"/>
              <a:t>الزائد </a:t>
            </a:r>
            <a:r>
              <a:rPr lang="ar-YE" sz="5400" b="1" dirty="0" err="1" smtClean="0"/>
              <a:t>ل</a:t>
            </a:r>
            <a:r>
              <a:rPr lang="ar-BH" sz="5400" b="1" dirty="0" smtClean="0"/>
              <a:t>لعملاء للسحب من ودائعهم لدى البنك.</a:t>
            </a:r>
            <a:r>
              <a:rPr lang="ar-YE" sz="5400" b="1" dirty="0" smtClean="0"/>
              <a:t> أما طلبات السحب الاعتيادية فتقابل من الإيداعات اليومية التي غالباَ ما تفوق السحب من الودائع.</a:t>
            </a:r>
            <a:endParaRPr lang="ar-SA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228600"/>
            <a:ext cx="9448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BH" sz="4800" b="1" dirty="0" smtClean="0"/>
              <a:t>والاحتياطي القانوني هو عبارة عن الحد الأدنى من النقد السائل الذي يجب على البنوك التجارية الالتزام </a:t>
            </a:r>
            <a:r>
              <a:rPr lang="ar-BH" sz="4800" b="1" dirty="0" err="1" smtClean="0"/>
              <a:t>به</a:t>
            </a:r>
            <a:r>
              <a:rPr lang="ar-BH" sz="4800" b="1" dirty="0" smtClean="0"/>
              <a:t>، وتحت ظروف معينة قد يرى البنك أن هناك ضرورة للاحتفاظ بنسب أعلى من هذا الحد، إما لمواجهة السحب من الودائع في الأعياد والعطلات، أو في فروع البنك بالمناطق المعروفة </a:t>
            </a:r>
            <a:r>
              <a:rPr lang="ar-BH" sz="4800" b="1" dirty="0" err="1" smtClean="0"/>
              <a:t>بمع</a:t>
            </a:r>
            <a:r>
              <a:rPr lang="ar-YE" sz="4800" b="1" dirty="0" smtClean="0"/>
              <a:t>د</a:t>
            </a:r>
            <a:r>
              <a:rPr lang="ar-BH" sz="4800" b="1" dirty="0" smtClean="0"/>
              <a:t>لات السحب العالية</a:t>
            </a:r>
            <a:r>
              <a:rPr lang="ar-SA" sz="4800" b="1" dirty="0" smtClean="0"/>
              <a:t>.</a:t>
            </a:r>
          </a:p>
          <a:p>
            <a:pPr algn="just">
              <a:spcBef>
                <a:spcPct val="50000"/>
              </a:spcBef>
            </a:pPr>
            <a:r>
              <a:rPr lang="ar-BH" sz="4800" b="1" dirty="0" smtClean="0"/>
              <a:t> </a:t>
            </a:r>
            <a:endParaRPr lang="en-US" sz="4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" y="228600"/>
            <a:ext cx="9448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BH" sz="4800" b="1" dirty="0" smtClean="0"/>
              <a:t>ويوصف هذا الاحتياطي الزائد بأنه احتياطي اختياري، أو بسبب عدم قدرة البنك على تحقيق الإقراض الكامل، فيكون لدى البنك </a:t>
            </a:r>
            <a:r>
              <a:rPr lang="ar-BH" sz="4800" b="1" dirty="0" err="1" smtClean="0"/>
              <a:t>إحتياطيات</a:t>
            </a:r>
            <a:r>
              <a:rPr lang="ar-BH" sz="4800" b="1" dirty="0" smtClean="0"/>
              <a:t> فائضة. أما بالنسبة للودائع في البنوك التجارية، والتي تعرف بالودائع تحت الطلب أو ودائع الحسابات الجارية، فهي عبارة عن مديونية البنك تجاه الجمهور.</a:t>
            </a:r>
            <a:endParaRPr lang="ar-SA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الثامنة </a:t>
            </a:r>
          </a:p>
          <a:p>
            <a:pPr eaLnBrk="1" hangingPunct="1"/>
            <a:r>
              <a:rPr lang="ar-SA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السياسة النقدية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الفصل السادس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702</Words>
  <Application>Microsoft Office PowerPoint</Application>
  <PresentationFormat>A4 Paper (210x297 mm)</PresentationFormat>
  <Paragraphs>67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244</cp:revision>
  <dcterms:created xsi:type="dcterms:W3CDTF">2009-10-14T19:14:34Z</dcterms:created>
  <dcterms:modified xsi:type="dcterms:W3CDTF">2013-01-27T14:10:25Z</dcterms:modified>
</cp:coreProperties>
</file>