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00" r:id="rId2"/>
    <p:sldId id="301" r:id="rId3"/>
    <p:sldId id="321" r:id="rId4"/>
    <p:sldId id="331" r:id="rId5"/>
    <p:sldId id="322" r:id="rId6"/>
    <p:sldId id="323" r:id="rId7"/>
    <p:sldId id="324" r:id="rId8"/>
    <p:sldId id="332" r:id="rId9"/>
    <p:sldId id="325" r:id="rId10"/>
    <p:sldId id="333" r:id="rId11"/>
    <p:sldId id="326" r:id="rId12"/>
    <p:sldId id="327" r:id="rId13"/>
    <p:sldId id="328" r:id="rId14"/>
    <p:sldId id="330" r:id="rId15"/>
    <p:sldId id="336" r:id="rId16"/>
    <p:sldId id="335" r:id="rId17"/>
    <p:sldId id="305"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6" d="100"/>
          <a:sy n="66" d="100"/>
        </p:scale>
        <p:origin x="-1128" y="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2/3/2013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r>
              <a:rPr lang="en-US" sz="3700" b="1" dirty="0" smtClean="0">
                <a:solidFill>
                  <a:schemeClr val="accent1">
                    <a:lumMod val="50000"/>
                  </a:schemeClr>
                </a:solidFill>
                <a:latin typeface="AYM Wadiy S_U normal."/>
                <a:cs typeface="Times New Roman" pitchFamily="18" charset="0"/>
              </a:rPr>
              <a:t>0605102</a:t>
            </a:r>
            <a:endParaRPr lang="ar-SA" sz="3700" b="1" dirty="0" smtClean="0">
              <a:solidFill>
                <a:schemeClr val="accent1">
                  <a:lumMod val="50000"/>
                </a:schemeClr>
              </a:solidFill>
              <a:latin typeface="AYM Wadiy S_U normal."/>
              <a:cs typeface="Times New Roman" pitchFamily="18" charset="0"/>
            </a:endParaRP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الدكتور حسن بن رفدان </a:t>
            </a:r>
            <a:r>
              <a:rPr lang="ar-SA" sz="3700" b="1" dirty="0" err="1" smtClean="0">
                <a:solidFill>
                  <a:schemeClr val="accent1">
                    <a:lumMod val="50000"/>
                  </a:schemeClr>
                </a:solidFill>
                <a:latin typeface="AYM Wadiy S_U normal."/>
                <a:cs typeface="Times New Roman" pitchFamily="18" charset="0"/>
              </a:rPr>
              <a:t>الهجهوج</a:t>
            </a:r>
            <a:endParaRPr lang="ar-SA" sz="3700" b="1" dirty="0" smtClean="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التاسعة  </a:t>
            </a:r>
          </a:p>
          <a:p>
            <a:pPr eaLnBrk="1" hangingPunct="1"/>
            <a:r>
              <a:rPr lang="ar-SA" sz="6000" b="1" spc="-150" dirty="0" smtClean="0">
                <a:solidFill>
                  <a:srgbClr val="FF0000"/>
                </a:solidFill>
                <a:latin typeface="ae_AlMateen" pitchFamily="2" charset="-78"/>
                <a:cs typeface="ae_AlMateen" pitchFamily="2" charset="-78"/>
              </a:rPr>
              <a:t>السياسة النقدية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السادس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495800" y="228600"/>
            <a:ext cx="5099473" cy="923330"/>
          </a:xfrm>
          <a:prstGeom prst="rect">
            <a:avLst/>
          </a:prstGeom>
        </p:spPr>
        <p:txBody>
          <a:bodyPr wrap="none">
            <a:spAutoFit/>
          </a:bodyPr>
          <a:lstStyle/>
          <a:p>
            <a:pPr algn="just">
              <a:spcBef>
                <a:spcPct val="50000"/>
              </a:spcBef>
            </a:pPr>
            <a:r>
              <a:rPr lang="ar-BH" sz="5400" b="1" dirty="0" smtClean="0">
                <a:solidFill>
                  <a:srgbClr val="FF0000"/>
                </a:solidFill>
              </a:rPr>
              <a:t>أدوات السياسة النقدية</a:t>
            </a:r>
            <a:endParaRPr lang="en-US" sz="5400" b="1" dirty="0">
              <a:solidFill>
                <a:srgbClr val="FF0000"/>
              </a:solidFill>
            </a:endParaRPr>
          </a:p>
        </p:txBody>
      </p:sp>
      <p:sp>
        <p:nvSpPr>
          <p:cNvPr id="3" name="مستطيل 2"/>
          <p:cNvSpPr/>
          <p:nvPr/>
        </p:nvSpPr>
        <p:spPr>
          <a:xfrm>
            <a:off x="228600" y="990600"/>
            <a:ext cx="9372600" cy="5078313"/>
          </a:xfrm>
          <a:prstGeom prst="rect">
            <a:avLst/>
          </a:prstGeom>
        </p:spPr>
        <p:txBody>
          <a:bodyPr wrap="square">
            <a:spAutoFit/>
          </a:bodyPr>
          <a:lstStyle/>
          <a:p>
            <a:pPr algn="just">
              <a:spcBef>
                <a:spcPct val="50000"/>
              </a:spcBef>
            </a:pPr>
            <a:r>
              <a:rPr lang="ar-BH" sz="5400" b="1" dirty="0" smtClean="0"/>
              <a:t>السياسة النقدية هي الوسيلة غير المباشرة التي يتمكن </a:t>
            </a:r>
            <a:r>
              <a:rPr lang="ar-BH" sz="5400" b="1" dirty="0" err="1" smtClean="0"/>
              <a:t>بها</a:t>
            </a:r>
            <a:r>
              <a:rPr lang="ar-BH" sz="5400" b="1" dirty="0" smtClean="0"/>
              <a:t> البنك المركزي من التأثير في أداء ومسار الاقتصاد القومي بحيث يتم تحقيق الأهداف الاقتصادية الكلية وفي مقدمتها استقرار المستوى العام للأسعار وخفض البطالة. </a:t>
            </a:r>
            <a:endParaRPr lang="en-US" sz="54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990600"/>
            <a:ext cx="9448800" cy="3785652"/>
          </a:xfrm>
          <a:prstGeom prst="rect">
            <a:avLst/>
          </a:prstGeom>
        </p:spPr>
        <p:txBody>
          <a:bodyPr wrap="square">
            <a:spAutoFit/>
          </a:bodyPr>
          <a:lstStyle/>
          <a:p>
            <a:pPr algn="just"/>
            <a:r>
              <a:rPr lang="ar-BH" sz="4800" b="1" dirty="0" smtClean="0"/>
              <a:t>وتسمى الطرق التي تمكن البنك المركزي من تنظيم عرض النقد بشكل ينسجم مع أهداف السياسة الاقتصادية بأدوات السياسة النقدية. ولقد أصبح من المتعارف عليه تقسيم هذه الأدوات إلى مجموعتين هما :</a:t>
            </a:r>
            <a:endParaRPr lang="ar-SA" sz="4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677400" cy="6370975"/>
          </a:xfrm>
          <a:prstGeom prst="rect">
            <a:avLst/>
          </a:prstGeom>
        </p:spPr>
        <p:txBody>
          <a:bodyPr wrap="square">
            <a:spAutoFit/>
          </a:bodyPr>
          <a:lstStyle/>
          <a:p>
            <a:pPr algn="just">
              <a:spcBef>
                <a:spcPct val="50000"/>
              </a:spcBef>
            </a:pPr>
            <a:r>
              <a:rPr lang="ar-YE" sz="4800" b="1" dirty="0" smtClean="0">
                <a:solidFill>
                  <a:srgbClr val="FF0000"/>
                </a:solidFill>
              </a:rPr>
              <a:t>الأدوات الكمية للسياسة النقدية</a:t>
            </a:r>
          </a:p>
          <a:p>
            <a:pPr algn="just">
              <a:spcBef>
                <a:spcPct val="50000"/>
              </a:spcBef>
            </a:pPr>
            <a:r>
              <a:rPr lang="ar-BH" sz="4800" b="1" dirty="0" smtClean="0"/>
              <a:t>يستطيع البنك المركزي التأثير في قدرة البنوك التجارية على تقديم التسهيلات الائتمانية، وذلك بواسطة ما يعرف بالوسائل الكمية للائتمان، والتي تستهدف بالدرجة الأولى التأثير في حجم أو كمية إحتياطيات البنوك وتكلفة الاحتفاظ </a:t>
            </a:r>
            <a:r>
              <a:rPr lang="ar-BH" sz="4800" b="1" dirty="0" err="1" smtClean="0"/>
              <a:t>بها</a:t>
            </a:r>
            <a:r>
              <a:rPr lang="ar-BH" sz="4800" b="1" dirty="0" smtClean="0"/>
              <a:t>. ومن أهم هذه الأدوات الكمية للسيطرة على الائتمان هي :</a:t>
            </a:r>
            <a:endParaRPr lang="en-US" sz="48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685800" y="1676400"/>
            <a:ext cx="8763000" cy="3785652"/>
          </a:xfrm>
          <a:prstGeom prst="rect">
            <a:avLst/>
          </a:prstGeom>
          <a:noFill/>
          <a:ln w="9525">
            <a:noFill/>
            <a:miter lim="800000"/>
            <a:headEnd/>
            <a:tailEnd/>
          </a:ln>
        </p:spPr>
        <p:txBody>
          <a:bodyPr wrap="square">
            <a:spAutoFit/>
          </a:bodyPr>
          <a:lstStyle/>
          <a:p>
            <a:pPr marL="457200" indent="-457200" algn="just" rtl="1">
              <a:spcBef>
                <a:spcPct val="50000"/>
              </a:spcBef>
              <a:buFont typeface="Franklin Gothic Medium" pitchFamily="34" charset="0"/>
              <a:buAutoNum type="arabicPeriod"/>
            </a:pPr>
            <a:r>
              <a:rPr lang="ar-BH" sz="6000" b="1" dirty="0" smtClean="0"/>
              <a:t> تغيير نسبة الاحتياطي القانوني</a:t>
            </a:r>
            <a:endParaRPr lang="ar-YE" sz="6000" b="1" dirty="0" smtClean="0"/>
          </a:p>
          <a:p>
            <a:pPr marL="457200" indent="-457200" algn="just" rtl="1">
              <a:spcBef>
                <a:spcPct val="50000"/>
              </a:spcBef>
              <a:buFont typeface="Franklin Gothic Medium" pitchFamily="34" charset="0"/>
              <a:buAutoNum type="arabicPeriod"/>
            </a:pPr>
            <a:r>
              <a:rPr lang="ar-YE" sz="6000" b="1" dirty="0" smtClean="0"/>
              <a:t> </a:t>
            </a:r>
            <a:r>
              <a:rPr lang="ar-BH" sz="6000" b="1" dirty="0" smtClean="0"/>
              <a:t>تغيير معدل الخصم</a:t>
            </a:r>
            <a:endParaRPr lang="ar-YE" sz="6000" b="1" dirty="0" smtClean="0"/>
          </a:p>
          <a:p>
            <a:pPr marL="457200" indent="-457200" algn="just" rtl="1">
              <a:spcBef>
                <a:spcPct val="50000"/>
              </a:spcBef>
              <a:buFont typeface="Franklin Gothic Medium" pitchFamily="34" charset="0"/>
              <a:buAutoNum type="arabicPeriod"/>
            </a:pPr>
            <a:r>
              <a:rPr lang="ar-BH" sz="6000" b="1" dirty="0" smtClean="0"/>
              <a:t>عمليات </a:t>
            </a:r>
            <a:r>
              <a:rPr lang="ar-BH" sz="6000" b="1" dirty="0"/>
              <a:t>السوق الم</a:t>
            </a:r>
            <a:r>
              <a:rPr lang="ar-YE" sz="6000" b="1" dirty="0"/>
              <a:t>ف</a:t>
            </a:r>
            <a:r>
              <a:rPr lang="ar-BH" sz="6000" b="1" dirty="0" err="1"/>
              <a:t>توحة</a:t>
            </a:r>
            <a:endParaRPr lang="en-US" sz="6000" b="1" dirty="0"/>
          </a:p>
        </p:txBody>
      </p:sp>
      <p:sp>
        <p:nvSpPr>
          <p:cNvPr id="3" name="مستطيل 2"/>
          <p:cNvSpPr/>
          <p:nvPr/>
        </p:nvSpPr>
        <p:spPr>
          <a:xfrm>
            <a:off x="228600" y="533400"/>
            <a:ext cx="9448800" cy="707886"/>
          </a:xfrm>
          <a:prstGeom prst="rect">
            <a:avLst/>
          </a:prstGeom>
        </p:spPr>
        <p:txBody>
          <a:bodyPr wrap="square">
            <a:spAutoFit/>
          </a:bodyPr>
          <a:lstStyle/>
          <a:p>
            <a:r>
              <a:rPr lang="ar-BH" sz="4000" b="1" dirty="0" smtClean="0"/>
              <a:t>ومن أهم هذه الأدوات الكمية للسيطرة على الائتمان هي :</a:t>
            </a:r>
            <a:endParaRPr lang="ar-SA"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0"/>
            <a:ext cx="9296400" cy="6109365"/>
          </a:xfrm>
          <a:prstGeom prst="rect">
            <a:avLst/>
          </a:prstGeom>
        </p:spPr>
        <p:txBody>
          <a:bodyPr wrap="square">
            <a:spAutoFit/>
          </a:bodyPr>
          <a:lstStyle/>
          <a:p>
            <a:pPr algn="just">
              <a:spcBef>
                <a:spcPct val="50000"/>
              </a:spcBef>
            </a:pPr>
            <a:r>
              <a:rPr lang="ar-YE" sz="4000" b="1" dirty="0" smtClean="0">
                <a:solidFill>
                  <a:srgbClr val="FF0000"/>
                </a:solidFill>
              </a:rPr>
              <a:t>الأدوات النوعية للسياسة النقدية</a:t>
            </a:r>
          </a:p>
          <a:p>
            <a:pPr algn="just">
              <a:spcBef>
                <a:spcPct val="50000"/>
              </a:spcBef>
            </a:pPr>
            <a:r>
              <a:rPr lang="ar-BH" sz="5400" b="1" dirty="0" smtClean="0"/>
              <a:t>تتوفر للبنك المركزي وسائل أخرى للسياسة النقدية تتمثل في الأدوات الانتقائية للائتمان يستطيع بواسطتها التحكم في عرض النقود من خلال الأدوات الانتقائية للنشاط الائتماني للبنوك التجارية. </a:t>
            </a:r>
            <a:endParaRPr lang="en-US" sz="5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81000"/>
            <a:ext cx="9296400" cy="5078313"/>
          </a:xfrm>
          <a:prstGeom prst="rect">
            <a:avLst/>
          </a:prstGeom>
        </p:spPr>
        <p:txBody>
          <a:bodyPr wrap="square">
            <a:spAutoFit/>
          </a:bodyPr>
          <a:lstStyle/>
          <a:p>
            <a:pPr algn="just"/>
            <a:r>
              <a:rPr lang="ar-BH" sz="5400" b="1" dirty="0" smtClean="0"/>
              <a:t>وتهدف هذه الأدوات إلى تشجيع الاستثمار في قطاعات معينة دون أخرى من خلال تحديد سقوف الائتمان في مجالات معينة أو تخفيض أسعار الفائدة على قروض الاستثمار في فعاليات اقتصادية دون أخرى.</a:t>
            </a:r>
            <a:endParaRPr lang="ar-SA" sz="5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228600" y="228600"/>
            <a:ext cx="9426575" cy="6109365"/>
          </a:xfrm>
          <a:prstGeom prst="rect">
            <a:avLst/>
          </a:prstGeom>
          <a:noFill/>
          <a:ln w="9525">
            <a:noFill/>
            <a:miter lim="800000"/>
            <a:headEnd/>
            <a:tailEnd/>
          </a:ln>
        </p:spPr>
        <p:txBody>
          <a:bodyPr wrap="square">
            <a:spAutoFit/>
          </a:bodyPr>
          <a:lstStyle/>
          <a:p>
            <a:pPr algn="just" rtl="1">
              <a:spcBef>
                <a:spcPct val="50000"/>
              </a:spcBef>
            </a:pPr>
            <a:r>
              <a:rPr lang="ar-BH" sz="2400" dirty="0"/>
              <a:t> </a:t>
            </a:r>
            <a:r>
              <a:rPr lang="ar-BH" sz="4000" b="1" dirty="0">
                <a:solidFill>
                  <a:srgbClr val="FF0000"/>
                </a:solidFill>
              </a:rPr>
              <a:t>الرقابة على </a:t>
            </a:r>
            <a:r>
              <a:rPr lang="ar-BH" sz="4000" b="1" dirty="0" smtClean="0">
                <a:solidFill>
                  <a:srgbClr val="FF0000"/>
                </a:solidFill>
              </a:rPr>
              <a:t>البنوك</a:t>
            </a:r>
            <a:endParaRPr lang="en-US" sz="4000" b="1" dirty="0">
              <a:solidFill>
                <a:srgbClr val="FF0000"/>
              </a:solidFill>
            </a:endParaRPr>
          </a:p>
          <a:p>
            <a:pPr algn="just" rtl="1">
              <a:spcBef>
                <a:spcPct val="50000"/>
              </a:spcBef>
            </a:pPr>
            <a:r>
              <a:rPr lang="ar-BH" sz="5400" b="1" dirty="0"/>
              <a:t>إن نجاح النظام المصرفي في أي مجتمع أمر مرهون بثقة الجمهور في سلامة الوضع المالي للبنوك، فاهتزاز هذه الثقة كفيل بإفلاس أي بنك مهما كان حجمه ووزنه المالي، ومهما كانت سمعته ونجاحاته في الماضي. </a:t>
            </a:r>
            <a:endParaRPr lang="en-US" sz="54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304800"/>
            <a:ext cx="9372600" cy="5632311"/>
          </a:xfrm>
          <a:prstGeom prst="rect">
            <a:avLst/>
          </a:prstGeom>
        </p:spPr>
        <p:txBody>
          <a:bodyPr wrap="square">
            <a:spAutoFit/>
          </a:bodyPr>
          <a:lstStyle/>
          <a:p>
            <a:pPr algn="just"/>
            <a:r>
              <a:rPr lang="ar-BH" sz="6000" b="1" dirty="0" smtClean="0"/>
              <a:t>لذلك، يقوم البنك المركزي بمسئولية الرقابة على أنشطة المؤسسات المالية، وخاصة البنوك التجارية بهدف تحصين النظام المصرفي ضد هذه الهزات</a:t>
            </a:r>
            <a:r>
              <a:rPr lang="ar-SA" sz="6000" b="1" dirty="0" smtClean="0"/>
              <a:t>،</a:t>
            </a:r>
            <a:r>
              <a:rPr lang="ar-BH" sz="6000" b="1" dirty="0" smtClean="0"/>
              <a:t> وتتم الرقابة من خلال الوسائل التالية :</a:t>
            </a:r>
            <a:endParaRPr lang="ar-SA" sz="6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228600" y="228600"/>
            <a:ext cx="9426575" cy="5940088"/>
          </a:xfrm>
          <a:prstGeom prst="rect">
            <a:avLst/>
          </a:prstGeom>
          <a:noFill/>
          <a:ln w="9525">
            <a:noFill/>
            <a:miter lim="800000"/>
            <a:headEnd/>
            <a:tailEnd/>
          </a:ln>
        </p:spPr>
        <p:txBody>
          <a:bodyPr wrap="square">
            <a:spAutoFit/>
          </a:bodyPr>
          <a:lstStyle/>
          <a:p>
            <a:pPr algn="just" rtl="1">
              <a:spcBef>
                <a:spcPct val="50000"/>
              </a:spcBef>
              <a:buFont typeface="Wingdings" pitchFamily="2" charset="2"/>
              <a:buChar char="ü"/>
            </a:pPr>
            <a:r>
              <a:rPr lang="ar-BH" sz="2400" b="1" dirty="0"/>
              <a:t> </a:t>
            </a:r>
            <a:r>
              <a:rPr lang="ar-BH" sz="4000" b="1" dirty="0"/>
              <a:t>التحكم في نشاط البنوك التجارية في مجال </a:t>
            </a:r>
            <a:r>
              <a:rPr lang="ar-BH" sz="4000" b="1" dirty="0" err="1"/>
              <a:t>الإئتمان</a:t>
            </a:r>
            <a:r>
              <a:rPr lang="ar-BH" sz="4000" b="1" dirty="0"/>
              <a:t> وخلق النقود المصرفية.</a:t>
            </a:r>
            <a:endParaRPr lang="ar-YE" sz="4000" b="1" dirty="0"/>
          </a:p>
          <a:p>
            <a:pPr algn="just" rtl="1">
              <a:spcBef>
                <a:spcPct val="50000"/>
              </a:spcBef>
              <a:buFont typeface="Wingdings" pitchFamily="2" charset="2"/>
              <a:buChar char="ü"/>
            </a:pPr>
            <a:r>
              <a:rPr lang="ar-BH" sz="4000" b="1" dirty="0"/>
              <a:t> ضمان سلامة المركز المالي للبنوك من خلال مراقبة أدائها المالي والإداري</a:t>
            </a:r>
            <a:endParaRPr lang="ar-YE" sz="4000" b="1" dirty="0"/>
          </a:p>
          <a:p>
            <a:pPr algn="just" rtl="1">
              <a:spcBef>
                <a:spcPct val="50000"/>
              </a:spcBef>
              <a:buFont typeface="Wingdings" pitchFamily="2" charset="2"/>
              <a:buChar char="ü"/>
            </a:pPr>
            <a:r>
              <a:rPr lang="ar-BH" sz="4000" b="1" dirty="0"/>
              <a:t> توفير شروط المنافسة في القطاع المصرفي، وعدم السماح بأي ممارسات </a:t>
            </a:r>
            <a:r>
              <a:rPr lang="ar-BH" sz="4000" b="1" dirty="0" smtClean="0"/>
              <a:t>احتكارية.</a:t>
            </a:r>
            <a:endParaRPr lang="en-US" sz="4000" b="1" dirty="0"/>
          </a:p>
          <a:p>
            <a:pPr algn="just" rtl="1">
              <a:spcBef>
                <a:spcPct val="50000"/>
              </a:spcBef>
              <a:buFont typeface="Wingdings" pitchFamily="2" charset="2"/>
              <a:buChar char="ü"/>
            </a:pPr>
            <a:r>
              <a:rPr lang="ar-SA" sz="4000" b="1" dirty="0" smtClean="0"/>
              <a:t> </a:t>
            </a:r>
            <a:r>
              <a:rPr lang="ar-BH" sz="4000" b="1" dirty="0" smtClean="0"/>
              <a:t>وضع </a:t>
            </a:r>
            <a:r>
              <a:rPr lang="ar-BH" sz="4000" b="1" dirty="0"/>
              <a:t>اللوائح التي تضمن التوافق بين أنشطة البنوك التجارية وأهداف السياسة </a:t>
            </a:r>
            <a:r>
              <a:rPr lang="ar-BH" sz="4000" b="1" dirty="0" smtClean="0"/>
              <a:t>الاقتصادية </a:t>
            </a:r>
            <a:r>
              <a:rPr lang="ar-BH" sz="4000" b="1" dirty="0"/>
              <a:t>للدولة.</a:t>
            </a:r>
            <a:endParaRPr lang="en-US" sz="40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0"/>
            <a:ext cx="9448800" cy="5909310"/>
          </a:xfrm>
          <a:prstGeom prst="rect">
            <a:avLst/>
          </a:prstGeom>
        </p:spPr>
        <p:txBody>
          <a:bodyPr wrap="square">
            <a:spAutoFit/>
          </a:bodyPr>
          <a:lstStyle/>
          <a:p>
            <a:pPr algn="just">
              <a:spcBef>
                <a:spcPct val="50000"/>
              </a:spcBef>
            </a:pPr>
            <a:r>
              <a:rPr lang="ar-YE" sz="4800" b="1" dirty="0" smtClean="0">
                <a:solidFill>
                  <a:srgbClr val="FF0000"/>
                </a:solidFill>
              </a:rPr>
              <a:t>فاعلية السياسة النقدية</a:t>
            </a:r>
          </a:p>
          <a:p>
            <a:pPr algn="just">
              <a:spcBef>
                <a:spcPct val="50000"/>
              </a:spcBef>
            </a:pPr>
            <a:r>
              <a:rPr lang="ar-BH" sz="4400" b="1" dirty="0" smtClean="0"/>
              <a:t>تعتبر السياسة النقدية أكثر مرونة من السياسة المالية</a:t>
            </a:r>
            <a:r>
              <a:rPr lang="ar-YE" sz="4400" b="1" dirty="0" smtClean="0"/>
              <a:t> التي تستخدم الإنفاق الحكومي والضرائب</a:t>
            </a:r>
            <a:r>
              <a:rPr lang="ar-BH" sz="4400" b="1" dirty="0" smtClean="0"/>
              <a:t>، فمن صلاحيات البنك المركزي أن يقوم بإدخال التعديلات المناسبة على أي من أدوات السياسة النقدية دون الحاجة إلى إصدار تشريعات </a:t>
            </a:r>
            <a:r>
              <a:rPr lang="ar-YE" sz="4400" b="1" dirty="0" smtClean="0"/>
              <a:t>أو قوانين </a:t>
            </a:r>
            <a:r>
              <a:rPr lang="ar-BH" sz="4400" b="1" dirty="0" smtClean="0"/>
              <a:t>جديدة أو تعديل التشريعات القائمة، كما هو الحال بالنسبة للسياسة المالية.</a:t>
            </a:r>
            <a:endParaRPr lang="en-US" sz="44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533400"/>
            <a:ext cx="9448800" cy="5632311"/>
          </a:xfrm>
          <a:prstGeom prst="rect">
            <a:avLst/>
          </a:prstGeom>
        </p:spPr>
        <p:txBody>
          <a:bodyPr wrap="square">
            <a:spAutoFit/>
          </a:bodyPr>
          <a:lstStyle/>
          <a:p>
            <a:pPr algn="just">
              <a:spcBef>
                <a:spcPct val="50000"/>
              </a:spcBef>
            </a:pPr>
            <a:r>
              <a:rPr lang="ar-BH" sz="4000" b="1" dirty="0" smtClean="0"/>
              <a:t>و</a:t>
            </a:r>
            <a:r>
              <a:rPr lang="ar-YE" sz="4000" b="1" dirty="0" smtClean="0"/>
              <a:t>يعتقد أنصار المدرسة النقدية بزعامة </a:t>
            </a:r>
            <a:r>
              <a:rPr lang="ar-YE" sz="4000" b="1" dirty="0" err="1" smtClean="0"/>
              <a:t>ملتون</a:t>
            </a:r>
            <a:r>
              <a:rPr lang="ar-YE" sz="4000" b="1" dirty="0" smtClean="0"/>
              <a:t> </a:t>
            </a:r>
            <a:r>
              <a:rPr lang="ar-YE" sz="4000" b="1" dirty="0" err="1" smtClean="0"/>
              <a:t>فريدمان</a:t>
            </a:r>
            <a:r>
              <a:rPr lang="ar-YE" sz="4000" b="1" dirty="0" smtClean="0"/>
              <a:t> أن</a:t>
            </a:r>
            <a:r>
              <a:rPr lang="ar-BH" sz="4000" b="1" dirty="0" smtClean="0"/>
              <a:t> السياسة النقدية أكثر فاعلية في معالجة مشكلات الركود الاقتصادي</a:t>
            </a:r>
            <a:r>
              <a:rPr lang="ar-YE" sz="4000" b="1" dirty="0" smtClean="0"/>
              <a:t> من السياسة النقدية</a:t>
            </a:r>
            <a:r>
              <a:rPr lang="ar-BH" sz="4000" b="1" dirty="0" smtClean="0"/>
              <a:t>، </a:t>
            </a:r>
            <a:r>
              <a:rPr lang="ar-YE" sz="4000" b="1" dirty="0" smtClean="0"/>
              <a:t>وخاصة في الدول المتقدمة، </a:t>
            </a:r>
            <a:r>
              <a:rPr lang="ar-BH" sz="4000" b="1" dirty="0" smtClean="0"/>
              <a:t>وذلك بسبب الاستقلالية الكبيرة التي تتمتع </a:t>
            </a:r>
            <a:r>
              <a:rPr lang="ar-BH" sz="4000" b="1" dirty="0" err="1" smtClean="0"/>
              <a:t>بها</a:t>
            </a:r>
            <a:r>
              <a:rPr lang="ar-BH" sz="4000" b="1" dirty="0" smtClean="0"/>
              <a:t> البنوك المركزية في</a:t>
            </a:r>
            <a:r>
              <a:rPr lang="ar-YE" sz="4000" b="1" dirty="0" smtClean="0"/>
              <a:t> تلك الدول في</a:t>
            </a:r>
            <a:r>
              <a:rPr lang="ar-BH" sz="4000" b="1" dirty="0" smtClean="0"/>
              <a:t> اتخاذ قراراتها بعيداً عن الضغوط السياسية، بعكس الحال بالنسبة للبنوك المركزية في الأقطار النامية</a:t>
            </a:r>
            <a:r>
              <a:rPr lang="ar-YE" sz="4000" b="1" dirty="0" smtClean="0"/>
              <a:t>، والتي غالباً ما يكون البنك المركزي فيها غير مستقل بلاً بل أحد الإدارات التابعة للحكومة. </a:t>
            </a:r>
            <a:endParaRPr lang="ar-YE" sz="40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Line 2"/>
          <p:cNvSpPr>
            <a:spLocks noChangeShapeType="1"/>
          </p:cNvSpPr>
          <p:nvPr/>
        </p:nvSpPr>
        <p:spPr bwMode="auto">
          <a:xfrm>
            <a:off x="2362200" y="914400"/>
            <a:ext cx="0" cy="4125912"/>
          </a:xfrm>
          <a:prstGeom prst="line">
            <a:avLst/>
          </a:prstGeom>
          <a:noFill/>
          <a:ln w="28575">
            <a:solidFill>
              <a:schemeClr val="tx1"/>
            </a:solidFill>
            <a:round/>
            <a:headEnd/>
            <a:tailEnd/>
          </a:ln>
        </p:spPr>
        <p:txBody>
          <a:bodyPr/>
          <a:lstStyle/>
          <a:p>
            <a:endParaRPr lang="en-US"/>
          </a:p>
        </p:txBody>
      </p:sp>
      <p:sp>
        <p:nvSpPr>
          <p:cNvPr id="20483" name="Line 3"/>
          <p:cNvSpPr>
            <a:spLocks noChangeShapeType="1"/>
          </p:cNvSpPr>
          <p:nvPr/>
        </p:nvSpPr>
        <p:spPr bwMode="auto">
          <a:xfrm flipH="1">
            <a:off x="2376753" y="5072063"/>
            <a:ext cx="5382948" cy="0"/>
          </a:xfrm>
          <a:prstGeom prst="line">
            <a:avLst/>
          </a:prstGeom>
          <a:noFill/>
          <a:ln w="28575">
            <a:solidFill>
              <a:schemeClr val="tx1"/>
            </a:solidFill>
            <a:round/>
            <a:headEnd/>
            <a:tailEnd/>
          </a:ln>
        </p:spPr>
        <p:txBody>
          <a:bodyPr/>
          <a:lstStyle/>
          <a:p>
            <a:endParaRPr lang="en-US"/>
          </a:p>
        </p:txBody>
      </p:sp>
      <p:sp>
        <p:nvSpPr>
          <p:cNvPr id="20484" name="Text Box 4"/>
          <p:cNvSpPr txBox="1">
            <a:spLocks noChangeArrowheads="1"/>
          </p:cNvSpPr>
          <p:nvPr/>
        </p:nvSpPr>
        <p:spPr bwMode="auto">
          <a:xfrm>
            <a:off x="2067190" y="620713"/>
            <a:ext cx="626004" cy="366712"/>
          </a:xfrm>
          <a:prstGeom prst="rect">
            <a:avLst/>
          </a:prstGeom>
          <a:noFill/>
          <a:ln w="9525">
            <a:noFill/>
            <a:miter lim="800000"/>
            <a:headEnd/>
            <a:tailEnd/>
          </a:ln>
        </p:spPr>
        <p:txBody>
          <a:bodyPr>
            <a:spAutoFit/>
          </a:bodyPr>
          <a:lstStyle/>
          <a:p>
            <a:pPr algn="ctr">
              <a:spcBef>
                <a:spcPct val="50000"/>
              </a:spcBef>
            </a:pPr>
            <a:r>
              <a:rPr lang="en-US" b="1"/>
              <a:t>D</a:t>
            </a:r>
          </a:p>
        </p:txBody>
      </p:sp>
      <p:sp>
        <p:nvSpPr>
          <p:cNvPr id="20485" name="Text Box 5"/>
          <p:cNvSpPr txBox="1">
            <a:spLocks noChangeArrowheads="1"/>
          </p:cNvSpPr>
          <p:nvPr/>
        </p:nvSpPr>
        <p:spPr bwMode="auto">
          <a:xfrm>
            <a:off x="228600" y="5181600"/>
            <a:ext cx="9362546" cy="1200150"/>
          </a:xfrm>
          <a:prstGeom prst="rect">
            <a:avLst/>
          </a:prstGeom>
          <a:noFill/>
          <a:ln w="9525">
            <a:noFill/>
            <a:miter lim="800000"/>
            <a:headEnd/>
            <a:tailEnd/>
          </a:ln>
        </p:spPr>
        <p:txBody>
          <a:bodyPr>
            <a:spAutoFit/>
          </a:bodyPr>
          <a:lstStyle/>
          <a:p>
            <a:pPr algn="just" rtl="1">
              <a:spcBef>
                <a:spcPct val="50000"/>
              </a:spcBef>
            </a:pPr>
            <a:r>
              <a:rPr lang="ar-BH" sz="2400" dirty="0"/>
              <a:t>الشكل (6-2) : يتضح أنه كلما ازداد التدخل الحكومي </a:t>
            </a:r>
            <a:r>
              <a:rPr lang="en-US" sz="2400" dirty="0"/>
              <a:t>(G)</a:t>
            </a:r>
            <a:r>
              <a:rPr lang="ar-BH" sz="2400" dirty="0"/>
              <a:t> في السياسة النقدية قلت استقلالية البنك المركزي </a:t>
            </a:r>
            <a:r>
              <a:rPr lang="en-US" sz="2400" dirty="0"/>
              <a:t>(I)</a:t>
            </a:r>
            <a:r>
              <a:rPr lang="ar-BH" sz="2400" dirty="0"/>
              <a:t>. ومن الملاحظ أن هناك علاقة مباشرة بين مستوى التطور </a:t>
            </a:r>
            <a:r>
              <a:rPr lang="ar-BH" sz="2400" dirty="0" err="1"/>
              <a:t>الإقتصادي</a:t>
            </a:r>
            <a:r>
              <a:rPr lang="ar-BH" sz="2400" dirty="0"/>
              <a:t> </a:t>
            </a:r>
            <a:r>
              <a:rPr lang="en-US" sz="2400" dirty="0"/>
              <a:t>(D)</a:t>
            </a:r>
            <a:r>
              <a:rPr lang="ar-BH" sz="2400" dirty="0"/>
              <a:t> وبين استقلالية السياسة النقدية، خاصة في الدول المتقدمة.</a:t>
            </a:r>
            <a:endParaRPr lang="en-US" sz="2400" dirty="0"/>
          </a:p>
        </p:txBody>
      </p:sp>
      <p:sp>
        <p:nvSpPr>
          <p:cNvPr id="20487" name="Line 7"/>
          <p:cNvSpPr>
            <a:spLocks noChangeShapeType="1"/>
          </p:cNvSpPr>
          <p:nvPr/>
        </p:nvSpPr>
        <p:spPr bwMode="auto">
          <a:xfrm>
            <a:off x="2753387" y="1692276"/>
            <a:ext cx="4056988" cy="2879725"/>
          </a:xfrm>
          <a:prstGeom prst="line">
            <a:avLst/>
          </a:prstGeom>
          <a:noFill/>
          <a:ln w="12700">
            <a:solidFill>
              <a:schemeClr val="tx1"/>
            </a:solidFill>
            <a:round/>
            <a:headEnd/>
            <a:tailEnd/>
          </a:ln>
        </p:spPr>
        <p:txBody>
          <a:bodyPr/>
          <a:lstStyle/>
          <a:p>
            <a:endParaRPr lang="en-US"/>
          </a:p>
        </p:txBody>
      </p:sp>
      <p:sp>
        <p:nvSpPr>
          <p:cNvPr id="20489" name="Text Box 9"/>
          <p:cNvSpPr txBox="1">
            <a:spLocks noChangeArrowheads="1"/>
          </p:cNvSpPr>
          <p:nvPr/>
        </p:nvSpPr>
        <p:spPr bwMode="auto">
          <a:xfrm>
            <a:off x="6705600" y="4267200"/>
            <a:ext cx="626004" cy="366712"/>
          </a:xfrm>
          <a:prstGeom prst="rect">
            <a:avLst/>
          </a:prstGeom>
          <a:noFill/>
          <a:ln w="9525">
            <a:noFill/>
            <a:miter lim="800000"/>
            <a:headEnd/>
            <a:tailEnd/>
          </a:ln>
        </p:spPr>
        <p:txBody>
          <a:bodyPr>
            <a:spAutoFit/>
          </a:bodyPr>
          <a:lstStyle/>
          <a:p>
            <a:pPr algn="ctr">
              <a:spcBef>
                <a:spcPct val="50000"/>
              </a:spcBef>
            </a:pPr>
            <a:r>
              <a:rPr lang="en-US" b="1" dirty="0"/>
              <a:t>G</a:t>
            </a:r>
          </a:p>
        </p:txBody>
      </p:sp>
      <p:sp>
        <p:nvSpPr>
          <p:cNvPr id="20490" name="Text Box 10"/>
          <p:cNvSpPr txBox="1">
            <a:spLocks noChangeArrowheads="1"/>
          </p:cNvSpPr>
          <p:nvPr/>
        </p:nvSpPr>
        <p:spPr bwMode="auto">
          <a:xfrm>
            <a:off x="7328334" y="4857529"/>
            <a:ext cx="1248569" cy="366713"/>
          </a:xfrm>
          <a:prstGeom prst="rect">
            <a:avLst/>
          </a:prstGeom>
          <a:noFill/>
          <a:ln w="9525">
            <a:noFill/>
            <a:miter lim="800000"/>
            <a:headEnd/>
            <a:tailEnd/>
          </a:ln>
        </p:spPr>
        <p:txBody>
          <a:bodyPr>
            <a:spAutoFit/>
          </a:bodyPr>
          <a:lstStyle/>
          <a:p>
            <a:pPr algn="ctr">
              <a:spcBef>
                <a:spcPct val="50000"/>
              </a:spcBef>
            </a:pPr>
            <a:r>
              <a:rPr lang="en-US" b="1" dirty="0" smtClean="0"/>
              <a:t>G</a:t>
            </a:r>
            <a:endParaRPr lang="en-US" b="1" dirty="0"/>
          </a:p>
        </p:txBody>
      </p:sp>
      <p:sp>
        <p:nvSpPr>
          <p:cNvPr id="13" name="TextBox 12"/>
          <p:cNvSpPr txBox="1">
            <a:spLocks noChangeArrowheads="1"/>
          </p:cNvSpPr>
          <p:nvPr/>
        </p:nvSpPr>
        <p:spPr bwMode="auto">
          <a:xfrm>
            <a:off x="0" y="228600"/>
            <a:ext cx="9525000" cy="830263"/>
          </a:xfrm>
          <a:prstGeom prst="rect">
            <a:avLst/>
          </a:prstGeom>
          <a:noFill/>
          <a:ln w="9525">
            <a:noFill/>
            <a:miter lim="800000"/>
            <a:headEnd/>
            <a:tailEnd/>
          </a:ln>
        </p:spPr>
        <p:txBody>
          <a:bodyPr wrap="square">
            <a:spAutoFit/>
          </a:bodyPr>
          <a:lstStyle/>
          <a:p>
            <a:pPr algn="r" rtl="1"/>
            <a:r>
              <a:rPr lang="ar-YE" sz="2400" dirty="0"/>
              <a:t>ويوضح الشكل التالي أن النمو الاقتصادي مرهون بقلة التدخل الحكومي في السياسة النقدية وبزيادة استقلالية البنك المركزي.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533400" y="4857751"/>
            <a:ext cx="11506200" cy="28384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482" name="Line 2"/>
          <p:cNvSpPr>
            <a:spLocks noChangeShapeType="1"/>
          </p:cNvSpPr>
          <p:nvPr/>
        </p:nvSpPr>
        <p:spPr bwMode="auto">
          <a:xfrm>
            <a:off x="2362200" y="914400"/>
            <a:ext cx="0" cy="4125912"/>
          </a:xfrm>
          <a:prstGeom prst="line">
            <a:avLst/>
          </a:prstGeom>
          <a:noFill/>
          <a:ln w="28575">
            <a:solidFill>
              <a:schemeClr val="tx1"/>
            </a:solidFill>
            <a:round/>
            <a:headEnd/>
            <a:tailEnd/>
          </a:ln>
        </p:spPr>
        <p:txBody>
          <a:bodyPr/>
          <a:lstStyle/>
          <a:p>
            <a:endParaRPr lang="en-US"/>
          </a:p>
        </p:txBody>
      </p:sp>
      <p:sp>
        <p:nvSpPr>
          <p:cNvPr id="20483" name="Line 3"/>
          <p:cNvSpPr>
            <a:spLocks noChangeShapeType="1"/>
          </p:cNvSpPr>
          <p:nvPr/>
        </p:nvSpPr>
        <p:spPr bwMode="auto">
          <a:xfrm flipH="1">
            <a:off x="2376753" y="5072063"/>
            <a:ext cx="5382948" cy="0"/>
          </a:xfrm>
          <a:prstGeom prst="line">
            <a:avLst/>
          </a:prstGeom>
          <a:noFill/>
          <a:ln w="28575">
            <a:solidFill>
              <a:schemeClr val="tx1"/>
            </a:solidFill>
            <a:round/>
            <a:headEnd/>
            <a:tailEnd/>
          </a:ln>
        </p:spPr>
        <p:txBody>
          <a:bodyPr/>
          <a:lstStyle/>
          <a:p>
            <a:endParaRPr lang="en-US"/>
          </a:p>
        </p:txBody>
      </p:sp>
      <p:sp>
        <p:nvSpPr>
          <p:cNvPr id="20484" name="Text Box 4"/>
          <p:cNvSpPr txBox="1">
            <a:spLocks noChangeArrowheads="1"/>
          </p:cNvSpPr>
          <p:nvPr/>
        </p:nvSpPr>
        <p:spPr bwMode="auto">
          <a:xfrm>
            <a:off x="2067190" y="620713"/>
            <a:ext cx="626004" cy="366712"/>
          </a:xfrm>
          <a:prstGeom prst="rect">
            <a:avLst/>
          </a:prstGeom>
          <a:noFill/>
          <a:ln w="9525">
            <a:noFill/>
            <a:miter lim="800000"/>
            <a:headEnd/>
            <a:tailEnd/>
          </a:ln>
        </p:spPr>
        <p:txBody>
          <a:bodyPr>
            <a:spAutoFit/>
          </a:bodyPr>
          <a:lstStyle/>
          <a:p>
            <a:pPr algn="ctr">
              <a:spcBef>
                <a:spcPct val="50000"/>
              </a:spcBef>
            </a:pPr>
            <a:r>
              <a:rPr lang="en-US" b="1"/>
              <a:t>D</a:t>
            </a:r>
          </a:p>
        </p:txBody>
      </p:sp>
      <p:sp>
        <p:nvSpPr>
          <p:cNvPr id="20485" name="Text Box 5"/>
          <p:cNvSpPr txBox="1">
            <a:spLocks noChangeArrowheads="1"/>
          </p:cNvSpPr>
          <p:nvPr/>
        </p:nvSpPr>
        <p:spPr bwMode="auto">
          <a:xfrm>
            <a:off x="228600" y="5181600"/>
            <a:ext cx="9362546" cy="1200150"/>
          </a:xfrm>
          <a:prstGeom prst="rect">
            <a:avLst/>
          </a:prstGeom>
          <a:noFill/>
          <a:ln w="9525">
            <a:noFill/>
            <a:miter lim="800000"/>
            <a:headEnd/>
            <a:tailEnd/>
          </a:ln>
        </p:spPr>
        <p:txBody>
          <a:bodyPr>
            <a:spAutoFit/>
          </a:bodyPr>
          <a:lstStyle/>
          <a:p>
            <a:pPr algn="just" rtl="1">
              <a:spcBef>
                <a:spcPct val="50000"/>
              </a:spcBef>
            </a:pPr>
            <a:r>
              <a:rPr lang="ar-BH" sz="2400" dirty="0" smtClean="0"/>
              <a:t>يتضح </a:t>
            </a:r>
            <a:r>
              <a:rPr lang="ar-BH" sz="2400" dirty="0"/>
              <a:t>أنه كلما ازداد </a:t>
            </a:r>
            <a:r>
              <a:rPr lang="ar-BH" sz="2400" dirty="0">
                <a:solidFill>
                  <a:srgbClr val="FF0000"/>
                </a:solidFill>
              </a:rPr>
              <a:t>التدخل الحكومي </a:t>
            </a:r>
            <a:r>
              <a:rPr lang="en-US" sz="2400" dirty="0">
                <a:solidFill>
                  <a:srgbClr val="FF0000"/>
                </a:solidFill>
              </a:rPr>
              <a:t>(G)</a:t>
            </a:r>
            <a:r>
              <a:rPr lang="ar-BH" sz="2400" dirty="0">
                <a:solidFill>
                  <a:srgbClr val="FF0000"/>
                </a:solidFill>
              </a:rPr>
              <a:t> </a:t>
            </a:r>
            <a:r>
              <a:rPr lang="ar-BH" sz="2400" dirty="0"/>
              <a:t>في السياسة النقدية قلت استقلالية البنك المركزي </a:t>
            </a:r>
            <a:r>
              <a:rPr lang="en-US" sz="2400" dirty="0"/>
              <a:t>(I)</a:t>
            </a:r>
            <a:r>
              <a:rPr lang="ar-BH" sz="2400" dirty="0"/>
              <a:t>. ومن الملاحظ أن هناك علاقة مباشرة بين مستوى التطور </a:t>
            </a:r>
            <a:r>
              <a:rPr lang="ar-BH" sz="2400" dirty="0" err="1"/>
              <a:t>الإقتصادي</a:t>
            </a:r>
            <a:r>
              <a:rPr lang="ar-BH" sz="2400" dirty="0"/>
              <a:t> </a:t>
            </a:r>
            <a:r>
              <a:rPr lang="en-US" sz="2400" dirty="0"/>
              <a:t>(D)</a:t>
            </a:r>
            <a:r>
              <a:rPr lang="ar-BH" sz="2400" dirty="0"/>
              <a:t> وبين استقلالية السياسة النقدية، خاصة في الدول المتقدمة.</a:t>
            </a:r>
            <a:endParaRPr lang="en-US" sz="2400" dirty="0"/>
          </a:p>
        </p:txBody>
      </p:sp>
      <p:sp>
        <p:nvSpPr>
          <p:cNvPr id="20486" name="Line 6"/>
          <p:cNvSpPr>
            <a:spLocks noChangeShapeType="1"/>
          </p:cNvSpPr>
          <p:nvPr/>
        </p:nvSpPr>
        <p:spPr bwMode="auto">
          <a:xfrm flipH="1">
            <a:off x="2708673" y="1857375"/>
            <a:ext cx="3792140" cy="2954338"/>
          </a:xfrm>
          <a:prstGeom prst="line">
            <a:avLst/>
          </a:prstGeom>
          <a:ln>
            <a:solidFill>
              <a:srgbClr val="00B050"/>
            </a:solidFill>
          </a:ln>
        </p:spPr>
        <p:style>
          <a:lnRef idx="3">
            <a:schemeClr val="accent6"/>
          </a:lnRef>
          <a:fillRef idx="0">
            <a:schemeClr val="accent6"/>
          </a:fillRef>
          <a:effectRef idx="2">
            <a:schemeClr val="accent6"/>
          </a:effectRef>
          <a:fontRef idx="minor">
            <a:schemeClr val="tx1"/>
          </a:fontRef>
        </p:style>
        <p:txBody>
          <a:bodyPr/>
          <a:lstStyle/>
          <a:p>
            <a:endParaRPr lang="en-US"/>
          </a:p>
        </p:txBody>
      </p:sp>
      <p:sp>
        <p:nvSpPr>
          <p:cNvPr id="20487" name="Line 7"/>
          <p:cNvSpPr>
            <a:spLocks noChangeShapeType="1"/>
          </p:cNvSpPr>
          <p:nvPr/>
        </p:nvSpPr>
        <p:spPr bwMode="auto">
          <a:xfrm>
            <a:off x="2753387" y="1692276"/>
            <a:ext cx="4056988" cy="2879725"/>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txBody>
          <a:bodyPr/>
          <a:lstStyle/>
          <a:p>
            <a:endParaRPr lang="en-US"/>
          </a:p>
        </p:txBody>
      </p:sp>
      <p:sp>
        <p:nvSpPr>
          <p:cNvPr id="20488" name="Text Box 8"/>
          <p:cNvSpPr txBox="1">
            <a:spLocks noChangeArrowheads="1"/>
          </p:cNvSpPr>
          <p:nvPr/>
        </p:nvSpPr>
        <p:spPr bwMode="auto">
          <a:xfrm>
            <a:off x="5791200" y="1600200"/>
            <a:ext cx="626004" cy="366712"/>
          </a:xfrm>
          <a:prstGeom prst="rect">
            <a:avLst/>
          </a:prstGeom>
          <a:noFill/>
          <a:ln w="9525">
            <a:noFill/>
            <a:miter lim="800000"/>
            <a:headEnd/>
            <a:tailEnd/>
          </a:ln>
        </p:spPr>
        <p:txBody>
          <a:bodyPr>
            <a:spAutoFit/>
          </a:bodyPr>
          <a:lstStyle/>
          <a:p>
            <a:pPr algn="ctr">
              <a:spcBef>
                <a:spcPct val="50000"/>
              </a:spcBef>
            </a:pPr>
            <a:r>
              <a:rPr lang="en-US" b="1"/>
              <a:t>I</a:t>
            </a:r>
          </a:p>
        </p:txBody>
      </p:sp>
      <p:sp>
        <p:nvSpPr>
          <p:cNvPr id="20489" name="Text Box 9"/>
          <p:cNvSpPr txBox="1">
            <a:spLocks noChangeArrowheads="1"/>
          </p:cNvSpPr>
          <p:nvPr/>
        </p:nvSpPr>
        <p:spPr bwMode="auto">
          <a:xfrm>
            <a:off x="6705600" y="4267200"/>
            <a:ext cx="626004" cy="366712"/>
          </a:xfrm>
          <a:prstGeom prst="rect">
            <a:avLst/>
          </a:prstGeom>
          <a:noFill/>
          <a:ln w="9525">
            <a:noFill/>
            <a:miter lim="800000"/>
            <a:headEnd/>
            <a:tailEnd/>
          </a:ln>
        </p:spPr>
        <p:txBody>
          <a:bodyPr>
            <a:spAutoFit/>
          </a:bodyPr>
          <a:lstStyle/>
          <a:p>
            <a:pPr algn="ctr">
              <a:spcBef>
                <a:spcPct val="50000"/>
              </a:spcBef>
            </a:pPr>
            <a:r>
              <a:rPr lang="en-US" b="1" dirty="0"/>
              <a:t>G</a:t>
            </a:r>
          </a:p>
        </p:txBody>
      </p:sp>
      <p:sp>
        <p:nvSpPr>
          <p:cNvPr id="20490" name="Text Box 10"/>
          <p:cNvSpPr txBox="1">
            <a:spLocks noChangeArrowheads="1"/>
          </p:cNvSpPr>
          <p:nvPr/>
        </p:nvSpPr>
        <p:spPr bwMode="auto">
          <a:xfrm>
            <a:off x="8048625" y="4857751"/>
            <a:ext cx="1248569" cy="366713"/>
          </a:xfrm>
          <a:prstGeom prst="rect">
            <a:avLst/>
          </a:prstGeom>
          <a:noFill/>
          <a:ln w="9525">
            <a:noFill/>
            <a:miter lim="800000"/>
            <a:headEnd/>
            <a:tailEnd/>
          </a:ln>
        </p:spPr>
        <p:txBody>
          <a:bodyPr>
            <a:spAutoFit/>
          </a:bodyPr>
          <a:lstStyle/>
          <a:p>
            <a:pPr algn="ctr">
              <a:spcBef>
                <a:spcPct val="50000"/>
              </a:spcBef>
            </a:pPr>
            <a:r>
              <a:rPr lang="en-US" b="1"/>
              <a:t>I &amp; G</a:t>
            </a:r>
          </a:p>
        </p:txBody>
      </p:sp>
      <p:sp>
        <p:nvSpPr>
          <p:cNvPr id="13" name="TextBox 12"/>
          <p:cNvSpPr txBox="1">
            <a:spLocks noChangeArrowheads="1"/>
          </p:cNvSpPr>
          <p:nvPr/>
        </p:nvSpPr>
        <p:spPr bwMode="auto">
          <a:xfrm>
            <a:off x="0" y="228600"/>
            <a:ext cx="9525000" cy="830263"/>
          </a:xfrm>
          <a:prstGeom prst="rect">
            <a:avLst/>
          </a:prstGeom>
          <a:noFill/>
          <a:ln w="9525">
            <a:noFill/>
            <a:miter lim="800000"/>
            <a:headEnd/>
            <a:tailEnd/>
          </a:ln>
        </p:spPr>
        <p:txBody>
          <a:bodyPr wrap="square">
            <a:spAutoFit/>
          </a:bodyPr>
          <a:lstStyle/>
          <a:p>
            <a:pPr algn="r" rtl="1"/>
            <a:r>
              <a:rPr lang="ar-YE" sz="2400" dirty="0"/>
              <a:t>ويوضح الشكل التالي أن النمو الاقتصادي مرهون بقلة التدخل الحكومي في السياسة النقدية وبزيادة </a:t>
            </a:r>
            <a:r>
              <a:rPr lang="ar-YE" sz="2400" dirty="0">
                <a:solidFill>
                  <a:srgbClr val="00B050"/>
                </a:solidFill>
              </a:rPr>
              <a:t>استقلالية البنك المركزي</a:t>
            </a:r>
            <a:r>
              <a:rPr lang="ar-YE" sz="2400" dirty="0"/>
              <a:t>. </a:t>
            </a:r>
          </a:p>
        </p:txBody>
      </p:sp>
      <p:cxnSp>
        <p:nvCxnSpPr>
          <p:cNvPr id="26" name="Straight Arrow Connector 25"/>
          <p:cNvCxnSpPr/>
          <p:nvPr/>
        </p:nvCxnSpPr>
        <p:spPr>
          <a:xfrm>
            <a:off x="5638800" y="3132138"/>
            <a:ext cx="1171575" cy="818832"/>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cxnSp>
        <p:nvCxnSpPr>
          <p:cNvPr id="41" name="Straight Arrow Connector 40"/>
          <p:cNvCxnSpPr/>
          <p:nvPr/>
        </p:nvCxnSpPr>
        <p:spPr>
          <a:xfrm flipV="1">
            <a:off x="5219700" y="1966913"/>
            <a:ext cx="726148" cy="547687"/>
          </a:xfrm>
          <a:prstGeom prst="straightConnector1">
            <a:avLst/>
          </a:prstGeom>
          <a:ln>
            <a:solidFill>
              <a:srgbClr val="00B050"/>
            </a:solidFill>
            <a:tailEnd type="arrow"/>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90823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التاسعة  </a:t>
            </a:r>
          </a:p>
          <a:p>
            <a:pPr eaLnBrk="1" hangingPunct="1"/>
            <a:r>
              <a:rPr lang="ar-SA" sz="6000" b="1" spc="-150" dirty="0" smtClean="0">
                <a:solidFill>
                  <a:srgbClr val="FF0000"/>
                </a:solidFill>
                <a:latin typeface="ae_AlMateen" pitchFamily="2" charset="-78"/>
                <a:cs typeface="ae_AlMateen" pitchFamily="2" charset="-78"/>
              </a:rPr>
              <a:t>السياسة النقدية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السادس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1757</TotalTime>
  <Words>626</Words>
  <Application>Microsoft Office PowerPoint</Application>
  <PresentationFormat>A4 Paper (210x297 mm)</PresentationFormat>
  <Paragraphs>54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ibm</cp:lastModifiedBy>
  <cp:revision>246</cp:revision>
  <dcterms:created xsi:type="dcterms:W3CDTF">2009-10-14T19:14:34Z</dcterms:created>
  <dcterms:modified xsi:type="dcterms:W3CDTF">2013-02-03T11:47:34Z</dcterms:modified>
</cp:coreProperties>
</file>