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00" r:id="rId2"/>
    <p:sldId id="301" r:id="rId3"/>
    <p:sldId id="306" r:id="rId4"/>
    <p:sldId id="307" r:id="rId5"/>
    <p:sldId id="308" r:id="rId6"/>
    <p:sldId id="309" r:id="rId7"/>
    <p:sldId id="310"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4" r:id="rId31"/>
    <p:sldId id="305" r:id="rId3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AD9968"/>
    <a:srgbClr val="3B84AF"/>
    <a:srgbClr val="009900"/>
    <a:srgbClr val="0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2910" y="-118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11/17/2012</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0" y="3810000"/>
            <a:ext cx="5638800" cy="1470025"/>
          </a:xfrm>
          <a:prstGeom prst="rect">
            <a:avLst/>
          </a:prstGeom>
          <a:noFill/>
          <a:ln w="9525">
            <a:noFill/>
            <a:miter lim="800000"/>
            <a:headEnd/>
            <a:tailEnd/>
          </a:ln>
        </p:spPr>
        <p:txBody>
          <a:bodyPr anchor="ctr"/>
          <a:lstStyle/>
          <a:p>
            <a:pPr algn="ctr" rtl="0" fontAlgn="auto">
              <a:spcBef>
                <a:spcPts val="0"/>
              </a:spcBef>
              <a:spcAft>
                <a:spcPts val="0"/>
              </a:spcAft>
              <a:defRPr/>
            </a:pPr>
            <a:endParaRPr lang="en-US" sz="3700" b="1" dirty="0" smtClean="0">
              <a:solidFill>
                <a:schemeClr val="accent1">
                  <a:lumMod val="50000"/>
                </a:schemeClr>
              </a:solidFill>
              <a:latin typeface="AYM Wadiy S_U normal."/>
              <a:cs typeface="Times New Roman" pitchFamily="18" charset="0"/>
            </a:endParaRPr>
          </a:p>
          <a:p>
            <a:pPr algn="ctr" rtl="0" fontAlgn="auto">
              <a:spcBef>
                <a:spcPts val="0"/>
              </a:spcBef>
              <a:spcAft>
                <a:spcPts val="0"/>
              </a:spcAft>
              <a:defRPr/>
            </a:pPr>
            <a:endParaRPr lang="en-US" sz="3700" b="1" dirty="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مبادئ الاقتصاد الكلي </a:t>
            </a:r>
          </a:p>
          <a:p>
            <a:pPr algn="ctr"/>
            <a:r>
              <a:rPr lang="en-US" sz="3700" b="1" dirty="0" smtClean="0">
                <a:solidFill>
                  <a:schemeClr val="accent1">
                    <a:lumMod val="50000"/>
                  </a:schemeClr>
                </a:solidFill>
                <a:latin typeface="AYM Wadiy S_U normal."/>
                <a:cs typeface="Times New Roman" pitchFamily="18" charset="0"/>
              </a:rPr>
              <a:t>0605102</a:t>
            </a:r>
            <a:endParaRPr lang="ar-SA" sz="3700" b="1" dirty="0" smtClean="0">
              <a:solidFill>
                <a:schemeClr val="accent1">
                  <a:lumMod val="50000"/>
                </a:schemeClr>
              </a:solidFill>
              <a:latin typeface="AYM Wadiy S_U normal."/>
              <a:cs typeface="Times New Roman" pitchFamily="18" charset="0"/>
            </a:endParaRPr>
          </a:p>
          <a:p>
            <a:pPr algn="ct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الدكتور حسن بن رفدان </a:t>
            </a:r>
            <a:r>
              <a:rPr lang="ar-SA" sz="3700" b="1" dirty="0" err="1" smtClean="0">
                <a:solidFill>
                  <a:schemeClr val="accent1">
                    <a:lumMod val="50000"/>
                  </a:schemeClr>
                </a:solidFill>
                <a:latin typeface="AYM Wadiy S_U normal."/>
                <a:cs typeface="Times New Roman" pitchFamily="18" charset="0"/>
              </a:rPr>
              <a:t>الهجهوج</a:t>
            </a:r>
            <a:endParaRPr lang="ar-SA" sz="3700" b="1" dirty="0" smtClean="0">
              <a:solidFill>
                <a:schemeClr val="accent1">
                  <a:lumMod val="50000"/>
                </a:schemeClr>
              </a:solidFill>
              <a:latin typeface="AYM Wadiy S_U normal."/>
              <a:cs typeface="Times New Roman" pitchFamily="18" charset="0"/>
            </a:endParaRPr>
          </a:p>
          <a:p>
            <a:pPr algn="ctr"/>
            <a:r>
              <a:rPr lang="ar-EG" b="1" dirty="0" smtClean="0">
                <a:solidFill>
                  <a:srgbClr val="7F7F7F"/>
                </a:solidFill>
                <a:latin typeface="Calibri" pitchFamily="34" charset="0"/>
                <a:cs typeface="Times New Roman" pitchFamily="18" charset="0"/>
              </a:rPr>
              <a:t/>
            </a:r>
            <a:br>
              <a:rPr lang="ar-EG" b="1" dirty="0" smtClean="0">
                <a:solidFill>
                  <a:srgbClr val="7F7F7F"/>
                </a:solidFill>
                <a:latin typeface="Calibri" pitchFamily="34" charset="0"/>
                <a:cs typeface="Times New Roman" pitchFamily="18" charset="0"/>
              </a:rPr>
            </a:br>
            <a:endParaRPr lang="en-US" sz="1700" b="1" dirty="0" smtClean="0">
              <a:solidFill>
                <a:srgbClr val="7F7F7F"/>
              </a:solidFill>
              <a:latin typeface="Calibri" pitchFamily="34" charset="0"/>
            </a:endParaRPr>
          </a:p>
          <a:p>
            <a:pPr algn="ct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الثالثة عشر     </a:t>
            </a:r>
          </a:p>
          <a:p>
            <a:pPr eaLnBrk="1" hangingPunct="1"/>
            <a:r>
              <a:rPr lang="ar-SA" sz="6000" b="1" spc="-150" dirty="0" smtClean="0">
                <a:solidFill>
                  <a:srgbClr val="FF0000"/>
                </a:solidFill>
                <a:latin typeface="ae_AlMateen" pitchFamily="2" charset="-78"/>
                <a:cs typeface="ae_AlMateen" pitchFamily="2" charset="-78"/>
              </a:rPr>
              <a:t>الاقتصاد الدولي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الثامن</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90600" y="228600"/>
            <a:ext cx="8642350" cy="769441"/>
          </a:xfrm>
          <a:prstGeom prst="rect">
            <a:avLst/>
          </a:prstGeom>
          <a:noFill/>
          <a:ln w="9525">
            <a:noFill/>
            <a:miter lim="800000"/>
            <a:headEnd/>
            <a:tailEnd/>
          </a:ln>
          <a:effectLst/>
        </p:spPr>
        <p:txBody>
          <a:bodyPr>
            <a:spAutoFit/>
          </a:bodyPr>
          <a:lstStyle/>
          <a:p>
            <a:pPr algn="just" rtl="1">
              <a:spcBef>
                <a:spcPct val="50000"/>
              </a:spcBef>
            </a:pPr>
            <a:r>
              <a:rPr lang="ar-BH" sz="4400" b="1" dirty="0" smtClean="0">
                <a:solidFill>
                  <a:srgbClr val="FF0000"/>
                </a:solidFill>
                <a:cs typeface="Arabic Transparent" pitchFamily="2" charset="-78"/>
              </a:rPr>
              <a:t>نظريات الحماية</a:t>
            </a:r>
            <a:endParaRPr lang="en-US" sz="4400" b="1" dirty="0">
              <a:solidFill>
                <a:srgbClr val="FF0000"/>
              </a:solidFill>
              <a:cs typeface="Arabic Transparent" pitchFamily="2" charset="-78"/>
            </a:endParaRPr>
          </a:p>
        </p:txBody>
      </p:sp>
      <p:sp>
        <p:nvSpPr>
          <p:cNvPr id="3" name="Text Box 5"/>
          <p:cNvSpPr txBox="1">
            <a:spLocks noChangeArrowheads="1"/>
          </p:cNvSpPr>
          <p:nvPr/>
        </p:nvSpPr>
        <p:spPr bwMode="auto">
          <a:xfrm>
            <a:off x="990600" y="11430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الصناعة </a:t>
            </a:r>
            <a:r>
              <a:rPr lang="ar-BH" sz="4000" b="1" dirty="0" smtClean="0">
                <a:solidFill>
                  <a:srgbClr val="FF0000"/>
                </a:solidFill>
                <a:cs typeface="Arabic Transparent" pitchFamily="2" charset="-78"/>
              </a:rPr>
              <a:t>الناشئة</a:t>
            </a:r>
            <a:endParaRPr lang="en-US" sz="4000" b="1" dirty="0">
              <a:solidFill>
                <a:srgbClr val="FF0000"/>
              </a:solidFill>
              <a:cs typeface="Arabic Transparent" pitchFamily="2" charset="-78"/>
            </a:endParaRPr>
          </a:p>
        </p:txBody>
      </p:sp>
      <p:sp>
        <p:nvSpPr>
          <p:cNvPr id="4" name="Text Box 6"/>
          <p:cNvSpPr txBox="1">
            <a:spLocks noChangeArrowheads="1"/>
          </p:cNvSpPr>
          <p:nvPr/>
        </p:nvSpPr>
        <p:spPr bwMode="auto">
          <a:xfrm>
            <a:off x="228600" y="1905000"/>
            <a:ext cx="9404350" cy="3785652"/>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بما </a:t>
            </a:r>
            <a:r>
              <a:rPr lang="ar-BH" sz="4000" b="1" dirty="0">
                <a:cs typeface="Arabic Transparent" pitchFamily="2" charset="-78"/>
              </a:rPr>
              <a:t>أن الصناعة الناشئة </a:t>
            </a:r>
            <a:r>
              <a:rPr lang="en-US" sz="4000" b="1" dirty="0">
                <a:cs typeface="Arabic Transparent" pitchFamily="2" charset="-78"/>
              </a:rPr>
              <a:t>(Infant-Industry)</a:t>
            </a:r>
            <a:r>
              <a:rPr lang="ar-BH" sz="4000" b="1" dirty="0">
                <a:cs typeface="Arabic Transparent" pitchFamily="2" charset="-78"/>
              </a:rPr>
              <a:t> تكون غير مكتملة التطور بعد فإنها غالباً ما تعجز عن مواجهة المنافسة العالمية. لذلك تلجأ الأقطار عادة إلى حماية صناعاتها الناشئة لحين </a:t>
            </a:r>
            <a:r>
              <a:rPr lang="ar-BH" sz="4000" b="1" dirty="0" smtClean="0">
                <a:cs typeface="Arabic Transparent" pitchFamily="2" charset="-78"/>
              </a:rPr>
              <a:t>اكتمال </a:t>
            </a:r>
            <a:r>
              <a:rPr lang="ar-BH" sz="4000" b="1" dirty="0">
                <a:cs typeface="Arabic Transparent" pitchFamily="2" charset="-78"/>
              </a:rPr>
              <a:t>تطورها من حيث الكفاءة والجودة حتى تقوى على منافسة الصناعات الأجنبية، خاصة في السوق المحلية.</a:t>
            </a:r>
            <a:endParaRPr lang="en-US" sz="4000" b="1" dirty="0">
              <a:cs typeface="Arabic Transparen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0" y="304800"/>
            <a:ext cx="9906000"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غير أن هذه النظرية وجهت إليها </a:t>
            </a:r>
            <a:r>
              <a:rPr lang="ar-BH" sz="4000" b="1" dirty="0" smtClean="0">
                <a:cs typeface="Arabic Transparent" pitchFamily="2" charset="-78"/>
              </a:rPr>
              <a:t>انتقادات </a:t>
            </a:r>
            <a:r>
              <a:rPr lang="ar-BH" sz="4000" b="1" dirty="0">
                <a:cs typeface="Arabic Transparent" pitchFamily="2" charset="-78"/>
              </a:rPr>
              <a:t>تتمثل في </a:t>
            </a:r>
            <a:r>
              <a:rPr lang="ar-BH" sz="4000" b="1" dirty="0" smtClean="0">
                <a:cs typeface="Arabic Transparent" pitchFamily="2" charset="-78"/>
              </a:rPr>
              <a:t>التالي</a:t>
            </a:r>
            <a:endParaRPr lang="en-US" sz="4000" b="1" dirty="0">
              <a:cs typeface="Arabic Transparent" pitchFamily="2" charset="-78"/>
            </a:endParaRPr>
          </a:p>
        </p:txBody>
      </p:sp>
      <p:sp>
        <p:nvSpPr>
          <p:cNvPr id="3" name="Text Box 8"/>
          <p:cNvSpPr txBox="1">
            <a:spLocks noChangeArrowheads="1"/>
          </p:cNvSpPr>
          <p:nvPr/>
        </p:nvSpPr>
        <p:spPr bwMode="auto">
          <a:xfrm>
            <a:off x="152400" y="1219200"/>
            <a:ext cx="952500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أولاً</a:t>
            </a:r>
            <a:r>
              <a:rPr lang="ar-BH" sz="4000" b="1" dirty="0" smtClean="0">
                <a:cs typeface="Arabic Transparent" pitchFamily="2" charset="-78"/>
              </a:rPr>
              <a:t> </a:t>
            </a:r>
            <a:r>
              <a:rPr lang="ar-BH" sz="4000" b="1" dirty="0">
                <a:cs typeface="Arabic Transparent" pitchFamily="2" charset="-78"/>
              </a:rPr>
              <a:t>: أن الرسوم الجمركية ووسائل الحماية الأخرى سرعان ما تتحول إلى مصالح مكتسبة للصناعيين من ذوي النفوذ السياسي في القطاع الخاص.</a:t>
            </a:r>
            <a:endParaRPr lang="en-US" sz="4000" b="1" dirty="0">
              <a:cs typeface="Arabic Transparent" pitchFamily="2" charset="-78"/>
            </a:endParaRPr>
          </a:p>
        </p:txBody>
      </p:sp>
      <p:sp>
        <p:nvSpPr>
          <p:cNvPr id="4" name="Text Box 9"/>
          <p:cNvSpPr txBox="1">
            <a:spLocks noChangeArrowheads="1"/>
          </p:cNvSpPr>
          <p:nvPr/>
        </p:nvSpPr>
        <p:spPr bwMode="auto">
          <a:xfrm>
            <a:off x="0" y="3200400"/>
            <a:ext cx="967740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a:t>
            </a:r>
            <a:r>
              <a:rPr lang="ar-BH" sz="4000" b="1" dirty="0" smtClean="0">
                <a:cs typeface="Arabic Transparent" pitchFamily="2" charset="-78"/>
              </a:rPr>
              <a:t> </a:t>
            </a:r>
            <a:r>
              <a:rPr lang="ar-BH" sz="4000" b="1" dirty="0">
                <a:cs typeface="Arabic Transparent" pitchFamily="2" charset="-78"/>
              </a:rPr>
              <a:t>: إن بعض الصناعات التي تتمتع بمزايا الحماية تفقد الحافز على التطوير وتحقيق الكفاءة الإنتاجية مما يدفع أصحابها إلى التشبث بالحماية لفترة طويلة جداً.</a:t>
            </a:r>
            <a:endParaRPr lang="en-US" sz="4000" b="1" dirty="0">
              <a:cs typeface="Arabic Transparent"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304800" y="1219200"/>
            <a:ext cx="9372600" cy="1323439"/>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ثالثاً</a:t>
            </a:r>
            <a:r>
              <a:rPr lang="ar-BH" sz="4000" b="1" dirty="0" smtClean="0">
                <a:cs typeface="Arabic Transparent" pitchFamily="2" charset="-78"/>
              </a:rPr>
              <a:t> </a:t>
            </a:r>
            <a:r>
              <a:rPr lang="ar-BH" sz="4000" b="1" dirty="0">
                <a:cs typeface="Arabic Transparent" pitchFamily="2" charset="-78"/>
              </a:rPr>
              <a:t>: تؤدي زيادة الرسوم الجمركية أو إستخدام نظام الحصص إلى إرتفاع الأسعار بالنسبة للمستهلكين.</a:t>
            </a:r>
            <a:endParaRPr lang="en-US" sz="4000" b="1" dirty="0">
              <a:cs typeface="Arabic Transparent"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762000" y="4572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الاقتصاد المتنوع</a:t>
            </a:r>
            <a:endParaRPr lang="en-US" sz="4000" dirty="0">
              <a:solidFill>
                <a:srgbClr val="FF0000"/>
              </a:solidFill>
              <a:cs typeface="Arabic Transparent" pitchFamily="2" charset="-78"/>
            </a:endParaRPr>
          </a:p>
        </p:txBody>
      </p:sp>
      <p:sp>
        <p:nvSpPr>
          <p:cNvPr id="3" name="Text Box 12"/>
          <p:cNvSpPr txBox="1">
            <a:spLocks noChangeArrowheads="1"/>
          </p:cNvSpPr>
          <p:nvPr/>
        </p:nvSpPr>
        <p:spPr bwMode="auto">
          <a:xfrm>
            <a:off x="304800" y="1752600"/>
            <a:ext cx="9372600"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تعتبر </a:t>
            </a:r>
            <a:r>
              <a:rPr lang="ar-BH" sz="4000" b="1" dirty="0">
                <a:cs typeface="Arabic Transparent" pitchFamily="2" charset="-78"/>
              </a:rPr>
              <a:t>نظرية </a:t>
            </a:r>
            <a:r>
              <a:rPr lang="ar-BH" sz="4000" b="1" dirty="0" smtClean="0">
                <a:cs typeface="Arabic Transparent" pitchFamily="2" charset="-78"/>
              </a:rPr>
              <a:t>الاقتصاد </a:t>
            </a:r>
            <a:r>
              <a:rPr lang="ar-BH" sz="4000" b="1" dirty="0">
                <a:cs typeface="Arabic Transparent" pitchFamily="2" charset="-78"/>
              </a:rPr>
              <a:t>المتنوع </a:t>
            </a:r>
            <a:r>
              <a:rPr lang="en-US" sz="4000" b="1" dirty="0">
                <a:cs typeface="Arabic Transparent" pitchFamily="2" charset="-78"/>
              </a:rPr>
              <a:t>(Diversified-Economy)</a:t>
            </a:r>
            <a:r>
              <a:rPr lang="ar-BH" sz="4000" b="1" dirty="0">
                <a:cs typeface="Arabic Transparent" pitchFamily="2" charset="-78"/>
              </a:rPr>
              <a:t> من أبرز مبررات حماية الصناعة المحلية، حيث أنها تمكن القطر من إقامة مختلف الصناعات التي تؤدي إلى زيادة </a:t>
            </a:r>
            <a:r>
              <a:rPr lang="ar-BH" sz="4000" b="1" dirty="0" smtClean="0">
                <a:cs typeface="Arabic Transparent" pitchFamily="2" charset="-78"/>
              </a:rPr>
              <a:t>الاستقرار الاقتصادي.</a:t>
            </a:r>
            <a:endParaRPr lang="en-US" sz="4000" b="1" dirty="0">
              <a:cs typeface="Arabic Transparent"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14400" y="6096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حماية </a:t>
            </a:r>
            <a:r>
              <a:rPr lang="ar-BH" sz="4000" b="1" dirty="0" smtClean="0">
                <a:solidFill>
                  <a:srgbClr val="FF0000"/>
                </a:solidFill>
                <a:cs typeface="Arabic Transparent" pitchFamily="2" charset="-78"/>
              </a:rPr>
              <a:t>الأجور</a:t>
            </a:r>
            <a:endParaRPr lang="en-US" sz="4000" dirty="0">
              <a:solidFill>
                <a:srgbClr val="FF0000"/>
              </a:solidFill>
              <a:cs typeface="Arabic Transparent" pitchFamily="2" charset="-78"/>
            </a:endParaRPr>
          </a:p>
        </p:txBody>
      </p:sp>
      <p:sp>
        <p:nvSpPr>
          <p:cNvPr id="3" name="Text Box 3"/>
          <p:cNvSpPr txBox="1">
            <a:spLocks noChangeArrowheads="1"/>
          </p:cNvSpPr>
          <p:nvPr/>
        </p:nvSpPr>
        <p:spPr bwMode="auto">
          <a:xfrm>
            <a:off x="304800" y="1752600"/>
            <a:ext cx="9372600"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تقوم </a:t>
            </a:r>
            <a:r>
              <a:rPr lang="ar-BH" sz="4000" b="1" dirty="0">
                <a:cs typeface="Arabic Transparent" pitchFamily="2" charset="-78"/>
              </a:rPr>
              <a:t>بعض الأقطار، وخاصة المتقدمة صناعياً، بحماية الأجور </a:t>
            </a:r>
            <a:r>
              <a:rPr lang="en-US" sz="4000" b="1" dirty="0">
                <a:cs typeface="Arabic Transparent" pitchFamily="2" charset="-78"/>
              </a:rPr>
              <a:t>Wage-Protection</a:t>
            </a:r>
            <a:r>
              <a:rPr lang="ar-BH" sz="4000" b="1" dirty="0">
                <a:cs typeface="Arabic Transparent" pitchFamily="2" charset="-78"/>
              </a:rPr>
              <a:t> فيها عن طريق عرقلة دخول المنتجات الأجنبية المنافسة من إنتاج الدول التي تمتاز </a:t>
            </a:r>
            <a:r>
              <a:rPr lang="ar-BH" sz="4000" b="1" dirty="0" smtClean="0">
                <a:cs typeface="Arabic Transparent" pitchFamily="2" charset="-78"/>
              </a:rPr>
              <a:t>بانخفاض </a:t>
            </a:r>
            <a:r>
              <a:rPr lang="ar-BH" sz="4000" b="1" dirty="0">
                <a:cs typeface="Arabic Transparent" pitchFamily="2" charset="-78"/>
              </a:rPr>
              <a:t>تكاليف الإنتاج، وخاصة الأجور.</a:t>
            </a:r>
            <a:endParaRPr lang="en-US" sz="4000" b="1" dirty="0">
              <a:cs typeface="Arabic Transparent" pitchFamily="2" charset="-78"/>
            </a:endParaRPr>
          </a:p>
        </p:txBody>
      </p:sp>
      <p:sp>
        <p:nvSpPr>
          <p:cNvPr id="4" name="Text Box 4"/>
          <p:cNvSpPr txBox="1">
            <a:spLocks noChangeArrowheads="1"/>
          </p:cNvSpPr>
          <p:nvPr/>
        </p:nvSpPr>
        <p:spPr bwMode="auto">
          <a:xfrm>
            <a:off x="228600" y="4572000"/>
            <a:ext cx="9448800"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غير </a:t>
            </a:r>
            <a:r>
              <a:rPr lang="ar-BH" sz="4000" b="1" dirty="0">
                <a:cs typeface="Arabic Transparent" pitchFamily="2" charset="-78"/>
              </a:rPr>
              <a:t>أن هذه النظرية وجهت لها بعض </a:t>
            </a:r>
            <a:r>
              <a:rPr lang="ar-BH" sz="4000" b="1" dirty="0" smtClean="0">
                <a:cs typeface="Arabic Transparent" pitchFamily="2" charset="-78"/>
              </a:rPr>
              <a:t>الانتقادات، </a:t>
            </a:r>
            <a:r>
              <a:rPr lang="ar-BH" sz="4000" b="1" dirty="0">
                <a:cs typeface="Arabic Transparent" pitchFamily="2" charset="-78"/>
              </a:rPr>
              <a:t>من أهمها ما يلي :</a:t>
            </a:r>
            <a:endParaRPr lang="en-US" sz="4000" b="1" dirty="0">
              <a:cs typeface="Arabic Transparent"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28600" y="304800"/>
            <a:ext cx="9426575" cy="1938992"/>
          </a:xfrm>
          <a:prstGeom prst="rect">
            <a:avLst/>
          </a:prstGeom>
          <a:noFill/>
          <a:ln w="9525">
            <a:noFill/>
            <a:miter lim="800000"/>
            <a:headEnd/>
            <a:tailEnd/>
          </a:ln>
          <a:effectLst/>
        </p:spPr>
        <p:txBody>
          <a:bodyPr wrap="square">
            <a:spAutoFit/>
          </a:bodyPr>
          <a:lstStyle/>
          <a:p>
            <a:pPr algn="just" rtl="1">
              <a:spcBef>
                <a:spcPct val="50000"/>
              </a:spcBef>
            </a:pPr>
            <a:r>
              <a:rPr lang="ar-BH" dirty="0">
                <a:solidFill>
                  <a:srgbClr val="FF0000"/>
                </a:solidFill>
                <a:cs typeface="Arabic Transparent" pitchFamily="2" charset="-78"/>
              </a:rPr>
              <a:t> </a:t>
            </a:r>
            <a:r>
              <a:rPr lang="ar-BH" sz="4000" b="1" dirty="0">
                <a:solidFill>
                  <a:srgbClr val="FF0000"/>
                </a:solidFill>
                <a:cs typeface="Arabic Transparent" pitchFamily="2" charset="-78"/>
              </a:rPr>
              <a:t>أولاً </a:t>
            </a:r>
            <a:r>
              <a:rPr lang="ar-BH" sz="4000" b="1" dirty="0">
                <a:cs typeface="Arabic Transparent" pitchFamily="2" charset="-78"/>
              </a:rPr>
              <a:t>: أنها تفترض أن العمل هو المصدر الوحيد لعوامل الإنتاج. في حين أن هناك عوامل أخرى مهمة في عملية الإنتاج.</a:t>
            </a:r>
            <a:endParaRPr lang="en-US" sz="4000" b="1" dirty="0">
              <a:cs typeface="Arabic Transparent" pitchFamily="2" charset="-78"/>
            </a:endParaRPr>
          </a:p>
        </p:txBody>
      </p:sp>
      <p:sp>
        <p:nvSpPr>
          <p:cNvPr id="3" name="Text Box 6"/>
          <p:cNvSpPr txBox="1">
            <a:spLocks noChangeArrowheads="1"/>
          </p:cNvSpPr>
          <p:nvPr/>
        </p:nvSpPr>
        <p:spPr bwMode="auto">
          <a:xfrm>
            <a:off x="304800" y="2286000"/>
            <a:ext cx="9350375"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a:t>
            </a:r>
            <a:r>
              <a:rPr lang="ar-BH" sz="4000" b="1" dirty="0" smtClean="0">
                <a:cs typeface="Arabic Transparent" pitchFamily="2" charset="-78"/>
              </a:rPr>
              <a:t> </a:t>
            </a:r>
            <a:r>
              <a:rPr lang="ar-BH" sz="4000" b="1" dirty="0">
                <a:cs typeface="Arabic Transparent" pitchFamily="2" charset="-78"/>
              </a:rPr>
              <a:t>: يمكن للأقطار النامية التي تتميز بإنخفاض مستويات الأجور أن تكون في مركز تنافسي بالنسبة للأقطار المتقدمة التي تتميز بإرتفاع مستويات الأجور، إلا أن هذه الميزة التنافسية تقتصر فقط على الصناعات التي تعتمد على العمل بنسبة كبيرة.</a:t>
            </a:r>
            <a:endParaRPr lang="en-US" sz="4000" b="1" dirty="0">
              <a:cs typeface="Arabic Transparent"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990600" y="3048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حماية </a:t>
            </a:r>
            <a:r>
              <a:rPr lang="ar-BH" sz="4000" b="1" dirty="0" smtClean="0">
                <a:solidFill>
                  <a:srgbClr val="FF0000"/>
                </a:solidFill>
                <a:cs typeface="Arabic Transparent" pitchFamily="2" charset="-78"/>
              </a:rPr>
              <a:t>الاستخدام</a:t>
            </a:r>
            <a:endParaRPr lang="en-US" sz="4000" b="1" dirty="0">
              <a:solidFill>
                <a:srgbClr val="FF0000"/>
              </a:solidFill>
              <a:cs typeface="Arabic Transparent" pitchFamily="2" charset="-78"/>
            </a:endParaRPr>
          </a:p>
        </p:txBody>
      </p:sp>
      <p:sp>
        <p:nvSpPr>
          <p:cNvPr id="3" name="Text Box 8"/>
          <p:cNvSpPr txBox="1">
            <a:spLocks noChangeArrowheads="1"/>
          </p:cNvSpPr>
          <p:nvPr/>
        </p:nvSpPr>
        <p:spPr bwMode="auto">
          <a:xfrm>
            <a:off x="228600" y="1524000"/>
            <a:ext cx="9448800" cy="2554545"/>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تركز </a:t>
            </a:r>
            <a:r>
              <a:rPr lang="ar-BH" sz="4000" b="1" dirty="0">
                <a:cs typeface="Arabic Transparent" pitchFamily="2" charset="-78"/>
              </a:rPr>
              <a:t>هذه النظرية على أثر الحماية في تقليل الواردات وتشجيع الصناعات التصديرية التي تؤدي بدورها إلى زيادة مستوى </a:t>
            </a:r>
            <a:r>
              <a:rPr lang="ar-BH" sz="4000" b="1" dirty="0" smtClean="0">
                <a:cs typeface="Arabic Transparent" pitchFamily="2" charset="-78"/>
              </a:rPr>
              <a:t>الاستخدام </a:t>
            </a:r>
            <a:r>
              <a:rPr lang="ar-BH" sz="4000" b="1" dirty="0">
                <a:cs typeface="Arabic Transparent" pitchFamily="2" charset="-78"/>
              </a:rPr>
              <a:t>وتقليل مستوى البطالة وتحسين مستويات الدخل.</a:t>
            </a:r>
            <a:endParaRPr lang="en-US" sz="4000" b="1" dirty="0">
              <a:cs typeface="Arabic Transparent" pitchFamily="2" charset="-78"/>
            </a:endParaRPr>
          </a:p>
        </p:txBody>
      </p:sp>
      <p:sp>
        <p:nvSpPr>
          <p:cNvPr id="4" name="Text Box 9"/>
          <p:cNvSpPr txBox="1">
            <a:spLocks noChangeArrowheads="1"/>
          </p:cNvSpPr>
          <p:nvPr/>
        </p:nvSpPr>
        <p:spPr bwMode="auto">
          <a:xfrm>
            <a:off x="0" y="4419600"/>
            <a:ext cx="9906000"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وتتمثل </a:t>
            </a:r>
            <a:r>
              <a:rPr lang="ar-BH" sz="4000" b="1" dirty="0">
                <a:cs typeface="Arabic Transparent" pitchFamily="2" charset="-78"/>
              </a:rPr>
              <a:t>أهم </a:t>
            </a:r>
            <a:r>
              <a:rPr lang="ar-BH" sz="4000" b="1" dirty="0" smtClean="0">
                <a:cs typeface="Arabic Transparent" pitchFamily="2" charset="-78"/>
              </a:rPr>
              <a:t>الانتقادات </a:t>
            </a:r>
            <a:r>
              <a:rPr lang="ar-BH" sz="4000" b="1" dirty="0">
                <a:cs typeface="Arabic Transparent" pitchFamily="2" charset="-78"/>
              </a:rPr>
              <a:t>التي وجهت لهذه النظرية فيما يلي :</a:t>
            </a:r>
            <a:endParaRPr lang="en-US" sz="4000" b="1" dirty="0">
              <a:cs typeface="Arabic Transparent"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0" y="838200"/>
            <a:ext cx="975360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أولاً</a:t>
            </a:r>
            <a:r>
              <a:rPr lang="ar-BH" sz="4000" b="1" dirty="0" smtClean="0">
                <a:cs typeface="Arabic Transparent" pitchFamily="2" charset="-78"/>
              </a:rPr>
              <a:t> </a:t>
            </a:r>
            <a:r>
              <a:rPr lang="ar-BH" sz="4000" b="1" dirty="0">
                <a:cs typeface="Arabic Transparent" pitchFamily="2" charset="-78"/>
              </a:rPr>
              <a:t>: أن أي منافع يمكن تحقيقها كزيادة الدخل والإستخدام عن طريق سياسة الحماية لا يمكن أن تستمر مدة طويلة.</a:t>
            </a:r>
            <a:endParaRPr lang="en-US" sz="4000" b="1" dirty="0">
              <a:cs typeface="Arabic Transparent" pitchFamily="2" charset="-78"/>
            </a:endParaRPr>
          </a:p>
        </p:txBody>
      </p:sp>
      <p:sp>
        <p:nvSpPr>
          <p:cNvPr id="3" name="Text Box 11"/>
          <p:cNvSpPr txBox="1">
            <a:spLocks noChangeArrowheads="1"/>
          </p:cNvSpPr>
          <p:nvPr/>
        </p:nvSpPr>
        <p:spPr bwMode="auto">
          <a:xfrm>
            <a:off x="0" y="2667000"/>
            <a:ext cx="9525000" cy="1323439"/>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 </a:t>
            </a:r>
            <a:r>
              <a:rPr lang="ar-BH" sz="4000" b="1" dirty="0">
                <a:cs typeface="Arabic Transparent" pitchFamily="2" charset="-78"/>
              </a:rPr>
              <a:t>: تؤدي الرسوم الجمركية، ونظام الحصص إلى تكوين الإحتكارات المحلية ودعم المنتجين غير الأكفاء.</a:t>
            </a:r>
            <a:endParaRPr lang="en-US" sz="4000" b="1" dirty="0">
              <a:cs typeface="Arabic Transparent" pitchFamily="2" charset="-78"/>
            </a:endParaRPr>
          </a:p>
        </p:txBody>
      </p:sp>
      <p:sp>
        <p:nvSpPr>
          <p:cNvPr id="4" name="Text Box 12"/>
          <p:cNvSpPr txBox="1">
            <a:spLocks noChangeArrowheads="1"/>
          </p:cNvSpPr>
          <p:nvPr/>
        </p:nvSpPr>
        <p:spPr bwMode="auto">
          <a:xfrm>
            <a:off x="228600" y="4038600"/>
            <a:ext cx="9448800" cy="1938992"/>
          </a:xfrm>
          <a:prstGeom prst="rect">
            <a:avLst/>
          </a:prstGeom>
          <a:noFill/>
          <a:ln w="9525">
            <a:noFill/>
            <a:miter lim="800000"/>
            <a:headEnd/>
            <a:tailEnd/>
          </a:ln>
          <a:effectLst/>
        </p:spPr>
        <p:txBody>
          <a:bodyPr wrap="square">
            <a:spAutoFit/>
          </a:bodyPr>
          <a:lstStyle/>
          <a:p>
            <a:pPr algn="just" rtl="1">
              <a:spcBef>
                <a:spcPct val="50000"/>
              </a:spcBef>
            </a:pPr>
            <a:r>
              <a:rPr lang="ar-BH" b="1" dirty="0">
                <a:solidFill>
                  <a:srgbClr val="FF0000"/>
                </a:solidFill>
                <a:cs typeface="Arabic Transparent" pitchFamily="2" charset="-78"/>
              </a:rPr>
              <a:t> </a:t>
            </a:r>
            <a:r>
              <a:rPr lang="ar-BH" sz="4000" b="1" dirty="0">
                <a:solidFill>
                  <a:srgbClr val="FF0000"/>
                </a:solidFill>
                <a:cs typeface="Arabic Transparent" pitchFamily="2" charset="-78"/>
              </a:rPr>
              <a:t>ثالثاً </a:t>
            </a:r>
            <a:r>
              <a:rPr lang="ar-BH" sz="4000" b="1" dirty="0">
                <a:cs typeface="Arabic Transparent" pitchFamily="2" charset="-78"/>
              </a:rPr>
              <a:t>: يرتكز منطق التجارة الدولية على حقيقة مهمة هي أن القطر الذي يصدر إلى الأقطار الأخرى يجب عليه أن يستورد أيضاً.</a:t>
            </a:r>
            <a:endParaRPr lang="en-US" sz="4000" b="1" dirty="0">
              <a:cs typeface="Arabic Transparent"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152400"/>
            <a:ext cx="9426575"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الأمن </a:t>
            </a:r>
            <a:r>
              <a:rPr lang="ar-BH" sz="4000" b="1" dirty="0" smtClean="0">
                <a:solidFill>
                  <a:srgbClr val="FF0000"/>
                </a:solidFill>
                <a:cs typeface="Arabic Transparent" pitchFamily="2" charset="-78"/>
              </a:rPr>
              <a:t>القومي</a:t>
            </a:r>
            <a:endParaRPr lang="en-US" sz="4000" dirty="0">
              <a:solidFill>
                <a:srgbClr val="FF0000"/>
              </a:solidFill>
              <a:cs typeface="Arabic Transparent" pitchFamily="2" charset="-78"/>
            </a:endParaRPr>
          </a:p>
        </p:txBody>
      </p:sp>
      <p:sp>
        <p:nvSpPr>
          <p:cNvPr id="3" name="Text Box 3"/>
          <p:cNvSpPr txBox="1">
            <a:spLocks noChangeArrowheads="1"/>
          </p:cNvSpPr>
          <p:nvPr/>
        </p:nvSpPr>
        <p:spPr bwMode="auto">
          <a:xfrm>
            <a:off x="304800" y="1219200"/>
            <a:ext cx="9426575"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cs typeface="Arabic Transparent" pitchFamily="2" charset="-78"/>
              </a:rPr>
              <a:t>تب</a:t>
            </a:r>
            <a:r>
              <a:rPr lang="ar-SA" sz="4000" b="1" dirty="0" smtClean="0">
                <a:cs typeface="Arabic Transparent" pitchFamily="2" charset="-78"/>
              </a:rPr>
              <a:t>ر</a:t>
            </a:r>
            <a:r>
              <a:rPr lang="ar-BH" sz="4000" b="1" dirty="0" smtClean="0">
                <a:cs typeface="Arabic Transparent" pitchFamily="2" charset="-78"/>
              </a:rPr>
              <a:t>ر </a:t>
            </a:r>
            <a:r>
              <a:rPr lang="ar-BH" sz="4000" b="1" dirty="0">
                <a:cs typeface="Arabic Transparent" pitchFamily="2" charset="-78"/>
              </a:rPr>
              <a:t>نظرية الأمن القومي </a:t>
            </a:r>
            <a:r>
              <a:rPr lang="en-US" sz="4000" b="1" dirty="0">
                <a:cs typeface="Arabic Transparent" pitchFamily="2" charset="-78"/>
              </a:rPr>
              <a:t>National Security</a:t>
            </a:r>
            <a:r>
              <a:rPr lang="ar-BH" sz="4000" b="1" dirty="0">
                <a:cs typeface="Arabic Transparent" pitchFamily="2" charset="-78"/>
              </a:rPr>
              <a:t> ضرورة حماية الصناعات العسكرية </a:t>
            </a:r>
            <a:r>
              <a:rPr lang="ar-BH" sz="4000" b="1" dirty="0" smtClean="0">
                <a:cs typeface="Arabic Transparent" pitchFamily="2" charset="-78"/>
              </a:rPr>
              <a:t>لاعتبارات </a:t>
            </a:r>
            <a:r>
              <a:rPr lang="ar-BH" sz="4000" b="1" dirty="0">
                <a:cs typeface="Arabic Transparent" pitchFamily="2" charset="-78"/>
              </a:rPr>
              <a:t>الأمن القومي. غير أن هذه </a:t>
            </a:r>
            <a:r>
              <a:rPr lang="ar-BH" sz="4000" b="1" dirty="0" smtClean="0">
                <a:cs typeface="Arabic Transparent" pitchFamily="2" charset="-78"/>
              </a:rPr>
              <a:t>الاعتبارات </a:t>
            </a:r>
            <a:r>
              <a:rPr lang="ar-BH" sz="4000" b="1" dirty="0">
                <a:cs typeface="Arabic Transparent" pitchFamily="2" charset="-78"/>
              </a:rPr>
              <a:t>لم تعد مقنعة لسببين :</a:t>
            </a:r>
            <a:endParaRPr lang="en-US" sz="4000" b="1" dirty="0">
              <a:cs typeface="Arabic Transparent" pitchFamily="2" charset="-78"/>
            </a:endParaRPr>
          </a:p>
        </p:txBody>
      </p:sp>
      <p:sp>
        <p:nvSpPr>
          <p:cNvPr id="4" name="Text Box 4"/>
          <p:cNvSpPr txBox="1">
            <a:spLocks noChangeArrowheads="1"/>
          </p:cNvSpPr>
          <p:nvPr/>
        </p:nvSpPr>
        <p:spPr bwMode="auto">
          <a:xfrm>
            <a:off x="304800" y="3657600"/>
            <a:ext cx="9350375" cy="1938992"/>
          </a:xfrm>
          <a:prstGeom prst="rect">
            <a:avLst/>
          </a:prstGeom>
          <a:noFill/>
          <a:ln w="9525">
            <a:noFill/>
            <a:miter lim="800000"/>
            <a:headEnd/>
            <a:tailEnd/>
          </a:ln>
          <a:effectLst/>
        </p:spPr>
        <p:txBody>
          <a:bodyPr wrap="square">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أولاً</a:t>
            </a:r>
            <a:r>
              <a:rPr lang="ar-BH" sz="4000" b="1" dirty="0">
                <a:cs typeface="Arabic Transparent" pitchFamily="2" charset="-78"/>
              </a:rPr>
              <a:t> : أن من الصعب في أوقات الحروب إستبعاد بعض الصناعات دون غيرها بالنسبة لمساهمتها في المجهود الحربي.</a:t>
            </a:r>
            <a:endParaRPr lang="en-US" sz="4000" b="1" dirty="0">
              <a:cs typeface="Arabic Transparent"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304800" y="1981200"/>
            <a:ext cx="9350375"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a:t>
            </a:r>
            <a:r>
              <a:rPr lang="ar-BH" sz="4000" b="1" dirty="0" smtClean="0">
                <a:cs typeface="Arabic Transparent" pitchFamily="2" charset="-78"/>
              </a:rPr>
              <a:t> </a:t>
            </a:r>
            <a:r>
              <a:rPr lang="ar-BH" sz="4000" b="1" dirty="0">
                <a:cs typeface="Arabic Transparent" pitchFamily="2" charset="-78"/>
              </a:rPr>
              <a:t>: إذا كان لا بد من حماية بعض الصناعات الإستراتيجية، فقد يكون من الأفضل تقديم إعانات مالية لدعم هذه الصناعات لغرض تحقيق أهدافها بدلاً من تقييد التجارة الدولية.</a:t>
            </a:r>
            <a:endParaRPr lang="en-US" sz="4000" b="1" dirty="0">
              <a:cs typeface="Arabic Transparent"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838200" y="381000"/>
            <a:ext cx="8642350" cy="707886"/>
          </a:xfrm>
          <a:prstGeom prst="rect">
            <a:avLst/>
          </a:prstGeom>
          <a:noFill/>
          <a:ln w="9525">
            <a:noFill/>
            <a:miter lim="800000"/>
            <a:headEnd/>
            <a:tailEnd/>
          </a:ln>
          <a:effectLst/>
        </p:spPr>
        <p:txBody>
          <a:bodyPr>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نظرية </a:t>
            </a:r>
            <a:r>
              <a:rPr lang="ar-BH" sz="4000" b="1" dirty="0" smtClean="0">
                <a:solidFill>
                  <a:srgbClr val="FF0000"/>
                </a:solidFill>
                <a:cs typeface="Arabic Transparent" pitchFamily="2" charset="-78"/>
              </a:rPr>
              <a:t>الإغراق</a:t>
            </a:r>
            <a:endParaRPr lang="en-US" sz="4000" b="1" dirty="0">
              <a:solidFill>
                <a:srgbClr val="FF0000"/>
              </a:solidFill>
              <a:cs typeface="Arabic Transparent" pitchFamily="2" charset="-78"/>
            </a:endParaRPr>
          </a:p>
        </p:txBody>
      </p:sp>
      <p:sp>
        <p:nvSpPr>
          <p:cNvPr id="3" name="Text Box 7"/>
          <p:cNvSpPr txBox="1">
            <a:spLocks noChangeArrowheads="1"/>
          </p:cNvSpPr>
          <p:nvPr/>
        </p:nvSpPr>
        <p:spPr bwMode="auto">
          <a:xfrm>
            <a:off x="228600" y="1600200"/>
            <a:ext cx="9426576"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يحدث الإغراق </a:t>
            </a:r>
            <a:r>
              <a:rPr lang="en-US" sz="4000" b="1" dirty="0">
                <a:cs typeface="Arabic Transparent" pitchFamily="2" charset="-78"/>
              </a:rPr>
              <a:t>Dumping</a:t>
            </a:r>
            <a:r>
              <a:rPr lang="ar-BH" sz="4000" b="1" dirty="0">
                <a:cs typeface="Arabic Transparent" pitchFamily="2" charset="-78"/>
              </a:rPr>
              <a:t> عندما تقوم شركة أجنبية ببيع إنتاجها في الأسواق الخارجية بأسعار أقل من تكاليف إنتاجها وذلك بهدف تثبيت موقعها التنافسي.</a:t>
            </a:r>
            <a:endParaRPr lang="en-US" sz="4000" b="1" dirty="0">
              <a:cs typeface="Arabic Transparent"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838200" y="609600"/>
            <a:ext cx="8642350"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نظرية </a:t>
            </a:r>
            <a:r>
              <a:rPr lang="ar-BH" sz="4000" b="1" dirty="0">
                <a:solidFill>
                  <a:srgbClr val="FF0000"/>
                </a:solidFill>
                <a:cs typeface="Arabic Transparent" pitchFamily="2" charset="-78"/>
              </a:rPr>
              <a:t>التجارة </a:t>
            </a:r>
            <a:r>
              <a:rPr lang="ar-BH" sz="4000" b="1" dirty="0" smtClean="0">
                <a:solidFill>
                  <a:srgbClr val="FF0000"/>
                </a:solidFill>
                <a:cs typeface="Arabic Transparent" pitchFamily="2" charset="-78"/>
              </a:rPr>
              <a:t>الخارجية</a:t>
            </a:r>
            <a:endParaRPr lang="en-US" sz="4000" b="1" dirty="0">
              <a:solidFill>
                <a:srgbClr val="FF0000"/>
              </a:solidFill>
              <a:cs typeface="Arabic Transparent" pitchFamily="2" charset="-78"/>
            </a:endParaRPr>
          </a:p>
        </p:txBody>
      </p:sp>
      <p:sp>
        <p:nvSpPr>
          <p:cNvPr id="3" name="Text Box 9"/>
          <p:cNvSpPr txBox="1">
            <a:spLocks noChangeArrowheads="1"/>
          </p:cNvSpPr>
          <p:nvPr/>
        </p:nvSpPr>
        <p:spPr bwMode="auto">
          <a:xfrm>
            <a:off x="304800" y="1828800"/>
            <a:ext cx="9350375" cy="317009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تهتم </a:t>
            </a:r>
            <a:r>
              <a:rPr lang="ar-BH" sz="4000" b="1" dirty="0">
                <a:cs typeface="Arabic Transparent" pitchFamily="2" charset="-78"/>
              </a:rPr>
              <a:t>نظرية مضاعف التجارة الخارجية </a:t>
            </a:r>
            <a:r>
              <a:rPr lang="en-US" sz="4000" b="1" dirty="0">
                <a:cs typeface="Arabic Transparent" pitchFamily="2" charset="-78"/>
              </a:rPr>
              <a:t>(Foreign Trade Multiplier)</a:t>
            </a:r>
            <a:r>
              <a:rPr lang="ar-BH" sz="4000" b="1" dirty="0">
                <a:cs typeface="Arabic Transparent" pitchFamily="2" charset="-78"/>
              </a:rPr>
              <a:t> بدراسة تأثير التجارة الخارجية على الدخل </a:t>
            </a:r>
            <a:r>
              <a:rPr lang="ar-BH" sz="4000" b="1" dirty="0" smtClean="0">
                <a:cs typeface="Arabic Transparent" pitchFamily="2" charset="-78"/>
              </a:rPr>
              <a:t>والاستخدام </a:t>
            </a:r>
            <a:r>
              <a:rPr lang="ar-BH" sz="4000" b="1" dirty="0">
                <a:cs typeface="Arabic Transparent" pitchFamily="2" charset="-78"/>
              </a:rPr>
              <a:t>لقطر معين. تعتبر الواردات أحد مكونات التدفقات الخارجية (التسربات) للدخل الإجمالي للدولة المستوردة. </a:t>
            </a:r>
            <a:endParaRPr lang="en-US" sz="4000" b="1" dirty="0">
              <a:cs typeface="Arabic Transparent"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1219200"/>
            <a:ext cx="9296400" cy="2554545"/>
          </a:xfrm>
          <a:prstGeom prst="rect">
            <a:avLst/>
          </a:prstGeom>
        </p:spPr>
        <p:txBody>
          <a:bodyPr wrap="square">
            <a:spAutoFit/>
          </a:bodyPr>
          <a:lstStyle/>
          <a:p>
            <a:pPr algn="just"/>
            <a:r>
              <a:rPr lang="ar-SA" sz="4000" b="1" dirty="0" smtClean="0">
                <a:cs typeface="Arabic Transparent" pitchFamily="2" charset="-78"/>
              </a:rPr>
              <a:t>        </a:t>
            </a:r>
            <a:r>
              <a:rPr lang="ar-BH" sz="4000" b="1" dirty="0" smtClean="0">
                <a:cs typeface="Arabic Transparent" pitchFamily="2" charset="-78"/>
              </a:rPr>
              <a:t>أما الصادرات، فتعتبر أحد مكونات التدفقات الداخلة (الحقن)، فهي تمثل الأرصدة النقدية المستلمة من الخارج لقاء السلع والخدمات المنتجة محلياً والتي يتم تصديرها إلى الدول الأخرى.</a:t>
            </a:r>
            <a:endParaRPr lang="ar-SA"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914400" y="152400"/>
            <a:ext cx="8642350" cy="707886"/>
          </a:xfrm>
          <a:prstGeom prst="rect">
            <a:avLst/>
          </a:prstGeom>
          <a:noFill/>
          <a:ln w="9525">
            <a:noFill/>
            <a:miter lim="800000"/>
            <a:headEnd/>
            <a:tailEnd/>
          </a:ln>
          <a:effectLst/>
        </p:spPr>
        <p:txBody>
          <a:bodyPr>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المالية </a:t>
            </a:r>
            <a:r>
              <a:rPr lang="ar-BH" sz="4000" b="1" dirty="0" smtClean="0">
                <a:solidFill>
                  <a:srgbClr val="FF0000"/>
                </a:solidFill>
                <a:cs typeface="Arabic Transparent" pitchFamily="2" charset="-78"/>
              </a:rPr>
              <a:t>الدولية</a:t>
            </a:r>
            <a:endParaRPr lang="en-US" sz="4000" b="1" dirty="0">
              <a:solidFill>
                <a:srgbClr val="FF0000"/>
              </a:solidFill>
              <a:cs typeface="Arabic Transparent" pitchFamily="2" charset="-78"/>
            </a:endParaRPr>
          </a:p>
        </p:txBody>
      </p:sp>
      <p:sp>
        <p:nvSpPr>
          <p:cNvPr id="3" name="Text Box 11"/>
          <p:cNvSpPr txBox="1">
            <a:spLocks noChangeArrowheads="1"/>
          </p:cNvSpPr>
          <p:nvPr/>
        </p:nvSpPr>
        <p:spPr bwMode="auto">
          <a:xfrm>
            <a:off x="228600" y="990600"/>
            <a:ext cx="9448800" cy="5016758"/>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أصبحت </a:t>
            </a:r>
            <a:r>
              <a:rPr lang="ar-BH" sz="4000" b="1" dirty="0">
                <a:cs typeface="Arabic Transparent" pitchFamily="2" charset="-78"/>
              </a:rPr>
              <a:t>العلاقات </a:t>
            </a:r>
            <a:r>
              <a:rPr lang="ar-BH" sz="4000" b="1" dirty="0" smtClean="0">
                <a:cs typeface="Arabic Transparent" pitchFamily="2" charset="-78"/>
              </a:rPr>
              <a:t>الاقتصادية </a:t>
            </a:r>
            <a:r>
              <a:rPr lang="ar-BH" sz="4000" b="1" dirty="0">
                <a:cs typeface="Arabic Transparent" pitchFamily="2" charset="-78"/>
              </a:rPr>
              <a:t>في الوقت الحاضر بين الأقطار لا تعتمد فقط على الأنشطة التجارية بين الدول، بل أيضاً على التدفقات المالية فيما بينها. لذلك أصبح من الضروري دراسة المالية الدولية </a:t>
            </a:r>
            <a:r>
              <a:rPr lang="en-US" sz="4000" b="1" dirty="0">
                <a:cs typeface="Arabic Transparent" pitchFamily="2" charset="-78"/>
              </a:rPr>
              <a:t>(International Finance)</a:t>
            </a:r>
            <a:r>
              <a:rPr lang="ar-BH" sz="4000" b="1" dirty="0">
                <a:cs typeface="Arabic Transparent" pitchFamily="2" charset="-78"/>
              </a:rPr>
              <a:t> التي تتعلق بالجانب النقدي للتجارة الدولية في السلع والخدمات إلى جانب حركة رؤوس الأموال </a:t>
            </a:r>
            <a:r>
              <a:rPr lang="ar-BH" sz="4000" b="1" dirty="0" smtClean="0">
                <a:cs typeface="Arabic Transparent" pitchFamily="2" charset="-78"/>
              </a:rPr>
              <a:t>الاستثمارية، </a:t>
            </a:r>
            <a:r>
              <a:rPr lang="ar-BH" sz="4000" b="1" dirty="0">
                <a:cs typeface="Arabic Transparent" pitchFamily="2" charset="-78"/>
              </a:rPr>
              <a:t>من أجل فهم المشكلات </a:t>
            </a:r>
            <a:r>
              <a:rPr lang="ar-BH" sz="4000" b="1" dirty="0" smtClean="0">
                <a:cs typeface="Arabic Transparent" pitchFamily="2" charset="-78"/>
              </a:rPr>
              <a:t>الاقتصادية </a:t>
            </a:r>
            <a:r>
              <a:rPr lang="ar-BH" sz="4000" b="1" dirty="0">
                <a:cs typeface="Arabic Transparent" pitchFamily="2" charset="-78"/>
              </a:rPr>
              <a:t>العالمية.</a:t>
            </a:r>
            <a:endParaRPr lang="en-US" sz="4000" b="1" dirty="0">
              <a:cs typeface="Arabic Transparent"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4" y="260350"/>
            <a:ext cx="9350375"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أسواق </a:t>
            </a:r>
            <a:r>
              <a:rPr lang="ar-BH" sz="4000" b="1" dirty="0">
                <a:solidFill>
                  <a:srgbClr val="FF0000"/>
                </a:solidFill>
                <a:cs typeface="Arabic Transparent" pitchFamily="2" charset="-78"/>
              </a:rPr>
              <a:t>الصرف </a:t>
            </a:r>
            <a:r>
              <a:rPr lang="ar-BH" sz="4000" b="1" dirty="0" smtClean="0">
                <a:solidFill>
                  <a:srgbClr val="FF0000"/>
                </a:solidFill>
                <a:cs typeface="Arabic Transparent" pitchFamily="2" charset="-78"/>
              </a:rPr>
              <a:t>الأجنبي</a:t>
            </a:r>
            <a:endParaRPr lang="en-US" sz="4000" dirty="0">
              <a:solidFill>
                <a:srgbClr val="FF0000"/>
              </a:solidFill>
              <a:cs typeface="Arabic Transparent" pitchFamily="2" charset="-78"/>
            </a:endParaRPr>
          </a:p>
        </p:txBody>
      </p:sp>
      <p:sp>
        <p:nvSpPr>
          <p:cNvPr id="3" name="Text Box 3"/>
          <p:cNvSpPr txBox="1">
            <a:spLocks noChangeArrowheads="1"/>
          </p:cNvSpPr>
          <p:nvPr/>
        </p:nvSpPr>
        <p:spPr bwMode="auto">
          <a:xfrm>
            <a:off x="0" y="1371600"/>
            <a:ext cx="9372600"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تعتبر مجموعة أقطار الإتحاد الأوروبي الذي أصبح يضم </a:t>
            </a:r>
            <a:r>
              <a:rPr lang="ar-BH" sz="4000" b="1" dirty="0" err="1">
                <a:cs typeface="Arabic Transparent" pitchFamily="2" charset="-78"/>
              </a:rPr>
              <a:t>إعتباراً</a:t>
            </a:r>
            <a:r>
              <a:rPr lang="ar-BH" sz="4000" b="1" dirty="0">
                <a:cs typeface="Arabic Transparent" pitchFamily="2" charset="-78"/>
              </a:rPr>
              <a:t> من 1/5/2004 خمساً وعشرين دولة يتجاوز عدد سكانها 450 مليون نسمة، أي أكثر من سكان الولايات المتحدة وروسيا مجتمعة، وهو أكبر تجمع دولي يستخدم عملة موحدة وهي </a:t>
            </a:r>
            <a:r>
              <a:rPr lang="ar-BH" sz="4000" b="1" dirty="0" err="1" smtClean="0">
                <a:cs typeface="Arabic Transparent" pitchFamily="2" charset="-78"/>
              </a:rPr>
              <a:t>اليورو</a:t>
            </a:r>
            <a:r>
              <a:rPr lang="ar-SA" sz="4000" b="1" dirty="0" smtClean="0">
                <a:cs typeface="Arabic Transparent" pitchFamily="2" charset="-78"/>
              </a:rPr>
              <a:t>،</a:t>
            </a:r>
            <a:r>
              <a:rPr lang="ar-BH" sz="4000" b="1" dirty="0" smtClean="0">
                <a:cs typeface="Arabic Transparent" pitchFamily="2" charset="-78"/>
              </a:rPr>
              <a:t> </a:t>
            </a:r>
            <a:r>
              <a:rPr lang="ar-BH" sz="4000" b="1" dirty="0">
                <a:cs typeface="Arabic Transparent" pitchFamily="2" charset="-78"/>
              </a:rPr>
              <a:t>أما باقي أقطار العالم فلكل منها عملتها الخاصة </a:t>
            </a:r>
            <a:r>
              <a:rPr lang="ar-BH" sz="4000" b="1" dirty="0" err="1" smtClean="0">
                <a:cs typeface="Arabic Transparent" pitchFamily="2" charset="-78"/>
              </a:rPr>
              <a:t>بها</a:t>
            </a:r>
            <a:r>
              <a:rPr lang="ar-SA" sz="4000" b="1" dirty="0" smtClean="0">
                <a:cs typeface="Arabic Transparent" pitchFamily="2" charset="-78"/>
              </a:rPr>
              <a:t>.</a:t>
            </a:r>
            <a:r>
              <a:rPr lang="ar-BH" sz="4000" b="1" dirty="0" smtClean="0">
                <a:cs typeface="Arabic Transparent" pitchFamily="2" charset="-78"/>
              </a:rPr>
              <a:t> </a:t>
            </a:r>
            <a:endParaRPr lang="en-US" sz="4000" b="1" dirty="0">
              <a:cs typeface="Arabic Transparent"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 y="1371600"/>
            <a:ext cx="9448800" cy="3170099"/>
          </a:xfrm>
          <a:prstGeom prst="rect">
            <a:avLst/>
          </a:prstGeom>
        </p:spPr>
        <p:txBody>
          <a:bodyPr wrap="square">
            <a:spAutoFit/>
          </a:bodyPr>
          <a:lstStyle/>
          <a:p>
            <a:pPr algn="just"/>
            <a:r>
              <a:rPr lang="ar-SA" sz="4000" b="1" dirty="0" smtClean="0">
                <a:cs typeface="Arabic Transparent" pitchFamily="2" charset="-78"/>
              </a:rPr>
              <a:t>       </a:t>
            </a:r>
            <a:r>
              <a:rPr lang="ar-BH" sz="4000" b="1" dirty="0" smtClean="0">
                <a:cs typeface="Arabic Transparent" pitchFamily="2" charset="-78"/>
              </a:rPr>
              <a:t>ويعنى هذا ضرورة تحويل عملة الدولة المستوردة إلى عملة الدولة المصدرة أو إلى عملة السداد التي يتم </a:t>
            </a:r>
            <a:r>
              <a:rPr lang="ar-BH" sz="4000" b="1" dirty="0" err="1" smtClean="0">
                <a:cs typeface="Arabic Transparent" pitchFamily="2" charset="-78"/>
              </a:rPr>
              <a:t>الإتفاق</a:t>
            </a:r>
            <a:r>
              <a:rPr lang="ar-BH" sz="4000" b="1" dirty="0" smtClean="0">
                <a:cs typeface="Arabic Transparent" pitchFamily="2" charset="-78"/>
              </a:rPr>
              <a:t> عليها مع الدولة المصدرة. وتسمى الأسواق التي يتم من خلالها تبادل العملات الدولية أسواق الصرف الأجنبي.</a:t>
            </a:r>
            <a:endParaRPr lang="ar-SA" sz="4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752600" y="1524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وظيفة </a:t>
            </a:r>
            <a:r>
              <a:rPr lang="ar-BH" sz="4000" b="1" dirty="0">
                <a:solidFill>
                  <a:srgbClr val="FF0000"/>
                </a:solidFill>
                <a:cs typeface="Arabic Transparent" pitchFamily="2" charset="-78"/>
              </a:rPr>
              <a:t>أسواق الصرف </a:t>
            </a:r>
            <a:r>
              <a:rPr lang="ar-BH" sz="4000" b="1" dirty="0" smtClean="0">
                <a:solidFill>
                  <a:srgbClr val="FF0000"/>
                </a:solidFill>
                <a:cs typeface="Arabic Transparent" pitchFamily="2" charset="-78"/>
              </a:rPr>
              <a:t>الأجنبي</a:t>
            </a:r>
            <a:endParaRPr lang="en-US" sz="4000" b="1" dirty="0">
              <a:solidFill>
                <a:srgbClr val="FF0000"/>
              </a:solidFill>
              <a:cs typeface="Arabic Transparent" pitchFamily="2" charset="-78"/>
            </a:endParaRPr>
          </a:p>
        </p:txBody>
      </p:sp>
      <p:sp>
        <p:nvSpPr>
          <p:cNvPr id="3" name="Text Box 5"/>
          <p:cNvSpPr txBox="1">
            <a:spLocks noChangeArrowheads="1"/>
          </p:cNvSpPr>
          <p:nvPr/>
        </p:nvSpPr>
        <p:spPr bwMode="auto">
          <a:xfrm>
            <a:off x="228600" y="838200"/>
            <a:ext cx="9426575" cy="5632311"/>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cs typeface="Arabic Transparent" pitchFamily="2" charset="-78"/>
              </a:rPr>
              <a:t>        </a:t>
            </a:r>
            <a:r>
              <a:rPr lang="ar-BH" sz="4000" b="1" dirty="0" smtClean="0">
                <a:cs typeface="Arabic Transparent" pitchFamily="2" charset="-78"/>
              </a:rPr>
              <a:t>تؤدي </a:t>
            </a:r>
            <a:r>
              <a:rPr lang="ar-BH" sz="4000" b="1" dirty="0">
                <a:cs typeface="Arabic Transparent" pitchFamily="2" charset="-78"/>
              </a:rPr>
              <a:t>المبادلات الدولية إلى حصول بعض الأقطار على عملات أجنبية معينة بكميات كبيرة بحيث قد تجد نفسها بحاجة </a:t>
            </a:r>
            <a:r>
              <a:rPr lang="ar-BH" sz="4000" b="1" dirty="0" smtClean="0">
                <a:cs typeface="Arabic Transparent" pitchFamily="2" charset="-78"/>
              </a:rPr>
              <a:t>لاستبدال </a:t>
            </a:r>
            <a:r>
              <a:rPr lang="ar-BH" sz="4000" b="1" dirty="0">
                <a:cs typeface="Arabic Transparent" pitchFamily="2" charset="-78"/>
              </a:rPr>
              <a:t>قدر معين من هذه العملات لقاء الحصول على عملات أخرى </a:t>
            </a:r>
            <a:r>
              <a:rPr lang="ar-BH" sz="4000" b="1" dirty="0" smtClean="0">
                <a:cs typeface="Arabic Transparent" pitchFamily="2" charset="-78"/>
              </a:rPr>
              <a:t>لاستيراد </a:t>
            </a:r>
            <a:r>
              <a:rPr lang="ar-BH" sz="4000" b="1" dirty="0">
                <a:cs typeface="Arabic Transparent" pitchFamily="2" charset="-78"/>
              </a:rPr>
              <a:t>سلع من بلد تلك العملات. وقد تكون الحالة العكس بالنسبة لأقطار أخرى. لذلك يمكن الحصول على العملات الأجنبية عن طريق أسواق الصرف التي تتحدد فيها أسعار العملات حسب آلية العرض والطلب، كما هي الحالة بالنسبة لأي سلعة أخرى.</a:t>
            </a:r>
            <a:endParaRPr lang="en-US" sz="4000" b="1" dirty="0">
              <a:cs typeface="Arabic Transparent"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1752600" y="3048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تأثيرات </a:t>
            </a:r>
            <a:r>
              <a:rPr lang="ar-BH" sz="4000" b="1" dirty="0">
                <a:solidFill>
                  <a:srgbClr val="FF0000"/>
                </a:solidFill>
                <a:cs typeface="Arabic Transparent" pitchFamily="2" charset="-78"/>
              </a:rPr>
              <a:t>المبادلات </a:t>
            </a:r>
            <a:r>
              <a:rPr lang="ar-BH" sz="4000" b="1" dirty="0" smtClean="0">
                <a:solidFill>
                  <a:srgbClr val="FF0000"/>
                </a:solidFill>
                <a:cs typeface="Arabic Transparent" pitchFamily="2" charset="-78"/>
              </a:rPr>
              <a:t>الدولية</a:t>
            </a:r>
            <a:endParaRPr lang="en-US" sz="4000" b="1" dirty="0">
              <a:solidFill>
                <a:srgbClr val="FF0000"/>
              </a:solidFill>
              <a:cs typeface="Arabic Transparent" pitchFamily="2" charset="-78"/>
            </a:endParaRPr>
          </a:p>
        </p:txBody>
      </p:sp>
      <p:sp>
        <p:nvSpPr>
          <p:cNvPr id="3" name="Text Box 7"/>
          <p:cNvSpPr txBox="1">
            <a:spLocks noChangeArrowheads="1"/>
          </p:cNvSpPr>
          <p:nvPr/>
        </p:nvSpPr>
        <p:spPr bwMode="auto">
          <a:xfrm>
            <a:off x="228600" y="1066800"/>
            <a:ext cx="9448800" cy="1938992"/>
          </a:xfrm>
          <a:prstGeom prst="rect">
            <a:avLst/>
          </a:prstGeom>
          <a:noFill/>
          <a:ln w="9525">
            <a:noFill/>
            <a:miter lim="800000"/>
            <a:headEnd/>
            <a:tailEnd/>
          </a:ln>
          <a:effectLst/>
        </p:spPr>
        <p:txBody>
          <a:bodyPr wrap="square">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أولاً</a:t>
            </a:r>
            <a:r>
              <a:rPr lang="ar-BH" sz="4000" b="1" dirty="0">
                <a:cs typeface="Arabic Transparent" pitchFamily="2" charset="-78"/>
              </a:rPr>
              <a:t> : تؤدي صفقات التصدير إلى زيادة تدفق النقود في القطر المصدر وتخفيض عرض النقود في القطر المستورد.</a:t>
            </a:r>
            <a:endParaRPr lang="en-US" sz="4000" b="1" dirty="0">
              <a:cs typeface="Arabic Transparent" pitchFamily="2" charset="-78"/>
            </a:endParaRPr>
          </a:p>
        </p:txBody>
      </p:sp>
      <p:sp>
        <p:nvSpPr>
          <p:cNvPr id="4" name="Text Box 8"/>
          <p:cNvSpPr txBox="1">
            <a:spLocks noChangeArrowheads="1"/>
          </p:cNvSpPr>
          <p:nvPr/>
        </p:nvSpPr>
        <p:spPr bwMode="auto">
          <a:xfrm>
            <a:off x="152400" y="3048000"/>
            <a:ext cx="95250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ثانياً</a:t>
            </a:r>
            <a:r>
              <a:rPr lang="ar-BH" sz="4000" b="1" dirty="0" smtClean="0">
                <a:cs typeface="Arabic Transparent" pitchFamily="2" charset="-78"/>
              </a:rPr>
              <a:t> </a:t>
            </a:r>
            <a:r>
              <a:rPr lang="ar-BH" sz="4000" b="1" dirty="0">
                <a:cs typeface="Arabic Transparent" pitchFamily="2" charset="-78"/>
              </a:rPr>
              <a:t>: يتمكن القطر المصدر من الحصول على العملات الأجنبية التي تمكنه من دفع قيمة وارداته من الخارج. أي أن قدرة الدولة على التصدير هي التي تحدد قدرتها على </a:t>
            </a:r>
            <a:r>
              <a:rPr lang="ar-BH" sz="4000" b="1" dirty="0" smtClean="0">
                <a:cs typeface="Arabic Transparent" pitchFamily="2" charset="-78"/>
              </a:rPr>
              <a:t>الاستيراد </a:t>
            </a:r>
            <a:r>
              <a:rPr lang="ar-BH" sz="4000" b="1" dirty="0">
                <a:cs typeface="Arabic Transparent" pitchFamily="2" charset="-78"/>
              </a:rPr>
              <a:t>من الخارج.</a:t>
            </a:r>
            <a:endParaRPr lang="en-US" sz="4000" b="1" dirty="0">
              <a:cs typeface="Arabic Transparent" pitchFamily="2"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381000" y="1066800"/>
            <a:ext cx="929640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ثالثاً </a:t>
            </a:r>
            <a:r>
              <a:rPr lang="ar-BH" sz="4000" b="1" dirty="0">
                <a:cs typeface="Arabic Transparent" pitchFamily="2" charset="-78"/>
              </a:rPr>
              <a:t>: يعتمد سعر صرف عملة قطر معين بالنسبة للعملات الأجنبية الأخرى على مكانة ذلك القطر في مبادلاته التجارية، أي مركز ميزان مدفوعاته.</a:t>
            </a:r>
            <a:endParaRPr lang="en-US" sz="4000" b="1" dirty="0">
              <a:cs typeface="Arabic Transparent" pitchFamily="2"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0824" y="260351"/>
            <a:ext cx="9350375" cy="707886"/>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ميزان المدفوعات</a:t>
            </a:r>
            <a:endParaRPr lang="en-US" sz="4000" dirty="0">
              <a:solidFill>
                <a:srgbClr val="FF0000"/>
              </a:solidFill>
              <a:cs typeface="Arabic Transparent" pitchFamily="2" charset="-78"/>
            </a:endParaRPr>
          </a:p>
        </p:txBody>
      </p:sp>
      <p:sp>
        <p:nvSpPr>
          <p:cNvPr id="3" name="Text Box 3"/>
          <p:cNvSpPr txBox="1">
            <a:spLocks noChangeArrowheads="1"/>
          </p:cNvSpPr>
          <p:nvPr/>
        </p:nvSpPr>
        <p:spPr bwMode="auto">
          <a:xfrm>
            <a:off x="152400" y="990600"/>
            <a:ext cx="9556750" cy="193899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ميزان المدفوعات هو عبارة عن كشف بالقيمة النقدية لجميع المبادلات التي تمت بين قطر معين والعالم الخارجي خلال سنة معينة.</a:t>
            </a:r>
            <a:endParaRPr lang="en-US" sz="4000" b="1" dirty="0">
              <a:cs typeface="Arabic Transparent" pitchFamily="2" charset="-78"/>
            </a:endParaRPr>
          </a:p>
        </p:txBody>
      </p:sp>
      <p:sp>
        <p:nvSpPr>
          <p:cNvPr id="4" name="Text Box 4"/>
          <p:cNvSpPr txBox="1">
            <a:spLocks noChangeArrowheads="1"/>
          </p:cNvSpPr>
          <p:nvPr/>
        </p:nvSpPr>
        <p:spPr bwMode="auto">
          <a:xfrm>
            <a:off x="1752600" y="28194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مكونات </a:t>
            </a:r>
            <a:r>
              <a:rPr lang="ar-BH" sz="4000" b="1" dirty="0">
                <a:solidFill>
                  <a:srgbClr val="FF0000"/>
                </a:solidFill>
                <a:cs typeface="Arabic Transparent" pitchFamily="2" charset="-78"/>
              </a:rPr>
              <a:t>ميزان </a:t>
            </a:r>
            <a:r>
              <a:rPr lang="ar-BH" sz="4000" b="1" dirty="0" smtClean="0">
                <a:solidFill>
                  <a:srgbClr val="FF0000"/>
                </a:solidFill>
                <a:cs typeface="Arabic Transparent" pitchFamily="2" charset="-78"/>
              </a:rPr>
              <a:t>المدفوعات</a:t>
            </a:r>
            <a:endParaRPr lang="en-US" sz="4000" b="1" dirty="0">
              <a:solidFill>
                <a:srgbClr val="FF0000"/>
              </a:solidFill>
              <a:cs typeface="Arabic Transparent" pitchFamily="2" charset="-78"/>
            </a:endParaRPr>
          </a:p>
        </p:txBody>
      </p:sp>
      <p:sp>
        <p:nvSpPr>
          <p:cNvPr id="5" name="Text Box 5"/>
          <p:cNvSpPr txBox="1">
            <a:spLocks noChangeArrowheads="1"/>
          </p:cNvSpPr>
          <p:nvPr/>
        </p:nvSpPr>
        <p:spPr bwMode="auto">
          <a:xfrm>
            <a:off x="228600" y="3505200"/>
            <a:ext cx="94488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أولاً </a:t>
            </a:r>
            <a:r>
              <a:rPr lang="ar-BH" sz="4000" b="1" dirty="0">
                <a:solidFill>
                  <a:srgbClr val="FF0000"/>
                </a:solidFill>
                <a:cs typeface="Arabic Transparent" pitchFamily="2" charset="-78"/>
              </a:rPr>
              <a:t>: الحساب الجاري </a:t>
            </a:r>
            <a:r>
              <a:rPr lang="ar-BH" sz="4000" b="1" dirty="0">
                <a:cs typeface="Arabic Transparent" pitchFamily="2" charset="-78"/>
              </a:rPr>
              <a:t>: يشتمل الحساب الجاري </a:t>
            </a:r>
            <a:r>
              <a:rPr lang="en-US" sz="4000" b="1" dirty="0">
                <a:cs typeface="Arabic Transparent" pitchFamily="2" charset="-78"/>
              </a:rPr>
              <a:t>(Current Account)</a:t>
            </a:r>
            <a:r>
              <a:rPr lang="ar-BH" sz="4000" b="1" dirty="0">
                <a:cs typeface="Arabic Transparent" pitchFamily="2" charset="-78"/>
              </a:rPr>
              <a:t> على قيم الواردات والصادرات من السلع والخدمات، بالإضافة إلى صافي الفوائد والتحويلات الخارجية.</a:t>
            </a:r>
            <a:endParaRPr lang="en-US" sz="4000" b="1" dirty="0">
              <a:cs typeface="Arabic Transparent"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28600" y="152400"/>
            <a:ext cx="9448800" cy="1938992"/>
          </a:xfrm>
          <a:prstGeom prst="rect">
            <a:avLst/>
          </a:prstGeom>
          <a:noFill/>
          <a:ln w="9525">
            <a:noFill/>
            <a:miter lim="800000"/>
            <a:headEnd/>
            <a:tailEnd/>
          </a:ln>
          <a:effectLst/>
        </p:spPr>
        <p:txBody>
          <a:bodyPr wrap="square">
            <a:spAutoFit/>
          </a:bodyPr>
          <a:lstStyle/>
          <a:p>
            <a:pPr algn="just" rtl="1">
              <a:spcBef>
                <a:spcPct val="50000"/>
              </a:spcBef>
            </a:pPr>
            <a:r>
              <a:rPr lang="ar-BH" dirty="0">
                <a:cs typeface="Arabic Transparent" pitchFamily="2" charset="-78"/>
              </a:rPr>
              <a:t> </a:t>
            </a:r>
            <a:r>
              <a:rPr lang="ar-BH" sz="4000" b="1" dirty="0">
                <a:solidFill>
                  <a:srgbClr val="FF0000"/>
                </a:solidFill>
                <a:cs typeface="Arabic Transparent" pitchFamily="2" charset="-78"/>
              </a:rPr>
              <a:t>ثانياً : حساب رأس المال </a:t>
            </a:r>
            <a:r>
              <a:rPr lang="ar-BH" sz="4000" b="1" dirty="0">
                <a:cs typeface="Arabic Transparent" pitchFamily="2" charset="-78"/>
              </a:rPr>
              <a:t>: يشتمل حساب رأس المال </a:t>
            </a:r>
            <a:r>
              <a:rPr lang="en-US" sz="4000" b="1" dirty="0">
                <a:cs typeface="Arabic Transparent" pitchFamily="2" charset="-78"/>
              </a:rPr>
              <a:t>(Capital Account)</a:t>
            </a:r>
            <a:r>
              <a:rPr lang="ar-BH" sz="4000" b="1" dirty="0">
                <a:cs typeface="Arabic Transparent" pitchFamily="2" charset="-78"/>
              </a:rPr>
              <a:t> على التدفقات المالية من القروض </a:t>
            </a:r>
            <a:r>
              <a:rPr lang="ar-BH" sz="4000" b="1" dirty="0" smtClean="0">
                <a:cs typeface="Arabic Transparent" pitchFamily="2" charset="-78"/>
              </a:rPr>
              <a:t>والاستثمارات </a:t>
            </a:r>
            <a:r>
              <a:rPr lang="ar-BH" sz="4000" b="1" dirty="0">
                <a:cs typeface="Arabic Transparent" pitchFamily="2" charset="-78"/>
              </a:rPr>
              <a:t>طويلة الأجل وقصيرة الأجل.</a:t>
            </a:r>
            <a:endParaRPr lang="en-US" sz="4000" b="1" dirty="0">
              <a:cs typeface="Arabic Transparent" pitchFamily="2" charset="-78"/>
            </a:endParaRPr>
          </a:p>
        </p:txBody>
      </p:sp>
      <p:sp>
        <p:nvSpPr>
          <p:cNvPr id="3" name="Text Box 7"/>
          <p:cNvSpPr txBox="1">
            <a:spLocks noChangeArrowheads="1"/>
          </p:cNvSpPr>
          <p:nvPr/>
        </p:nvSpPr>
        <p:spPr bwMode="auto">
          <a:xfrm>
            <a:off x="1752600" y="19050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توازن </a:t>
            </a:r>
            <a:r>
              <a:rPr lang="ar-BH" sz="4000" b="1" dirty="0">
                <a:solidFill>
                  <a:srgbClr val="FF0000"/>
                </a:solidFill>
                <a:cs typeface="Arabic Transparent" pitchFamily="2" charset="-78"/>
              </a:rPr>
              <a:t>ميزان </a:t>
            </a:r>
            <a:r>
              <a:rPr lang="ar-BH" sz="4000" b="1" dirty="0" smtClean="0">
                <a:solidFill>
                  <a:srgbClr val="FF0000"/>
                </a:solidFill>
                <a:cs typeface="Arabic Transparent" pitchFamily="2" charset="-78"/>
              </a:rPr>
              <a:t>المدفوعات</a:t>
            </a:r>
            <a:endParaRPr lang="en-US" sz="4000" b="1" dirty="0">
              <a:solidFill>
                <a:srgbClr val="FF0000"/>
              </a:solidFill>
              <a:cs typeface="Arabic Transparent" pitchFamily="2" charset="-78"/>
            </a:endParaRPr>
          </a:p>
        </p:txBody>
      </p:sp>
      <p:sp>
        <p:nvSpPr>
          <p:cNvPr id="4" name="Text Box 8"/>
          <p:cNvSpPr txBox="1">
            <a:spLocks noChangeArrowheads="1"/>
          </p:cNvSpPr>
          <p:nvPr/>
        </p:nvSpPr>
        <p:spPr bwMode="auto">
          <a:xfrm>
            <a:off x="304800" y="2438400"/>
            <a:ext cx="9350375"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يعتمد ميزان المدفوعات على ما يعرف بمبدأ القيد المزدوج </a:t>
            </a:r>
            <a:r>
              <a:rPr lang="en-US" sz="4000" b="1" dirty="0">
                <a:cs typeface="Arabic Transparent" pitchFamily="2" charset="-78"/>
              </a:rPr>
              <a:t>(Double-Entry Book keeping)</a:t>
            </a:r>
            <a:r>
              <a:rPr lang="ar-BH" sz="4000" b="1" dirty="0">
                <a:cs typeface="Arabic Transparent" pitchFamily="2" charset="-78"/>
              </a:rPr>
              <a:t>، ويعني هذا المبدأ أن كل معاملة تجارية يعبر عنها لأغراض المحاسبة بقيدين، فإذا كان قيدها الأول كحساب مدين </a:t>
            </a:r>
            <a:r>
              <a:rPr lang="en-US" sz="4000" b="1" dirty="0">
                <a:cs typeface="Arabic Transparent" pitchFamily="2" charset="-78"/>
              </a:rPr>
              <a:t>(Debit Account)</a:t>
            </a:r>
            <a:r>
              <a:rPr lang="ar-BH" sz="4000" b="1" dirty="0">
                <a:cs typeface="Arabic Transparent" pitchFamily="2" charset="-78"/>
              </a:rPr>
              <a:t> يكون قيدها الثاني كحساب دائن </a:t>
            </a:r>
            <a:r>
              <a:rPr lang="en-US" sz="4000" b="1" dirty="0">
                <a:cs typeface="Arabic Transparent" pitchFamily="2" charset="-78"/>
              </a:rPr>
              <a:t>(Credit Account)</a:t>
            </a:r>
            <a:r>
              <a:rPr lang="ar-BH" sz="4000" b="1" dirty="0">
                <a:cs typeface="Arabic Transparent" pitchFamily="2" charset="-78"/>
              </a:rPr>
              <a:t>.</a:t>
            </a:r>
            <a:endParaRPr lang="en-US" sz="4000" b="1" dirty="0">
              <a:cs typeface="Arabic Transparent"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524000" y="4572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smtClean="0">
                <a:solidFill>
                  <a:srgbClr val="FF0000"/>
                </a:solidFill>
                <a:cs typeface="Arabic Transparent" pitchFamily="2" charset="-78"/>
              </a:rPr>
              <a:t>معالجة </a:t>
            </a:r>
            <a:r>
              <a:rPr lang="ar-BH" sz="4000" b="1" dirty="0" err="1">
                <a:solidFill>
                  <a:srgbClr val="FF0000"/>
                </a:solidFill>
                <a:cs typeface="Arabic Transparent" pitchFamily="2" charset="-78"/>
              </a:rPr>
              <a:t>الإختلال</a:t>
            </a:r>
            <a:r>
              <a:rPr lang="ar-BH" sz="4000" b="1" dirty="0">
                <a:solidFill>
                  <a:srgbClr val="FF0000"/>
                </a:solidFill>
                <a:cs typeface="Arabic Transparent" pitchFamily="2" charset="-78"/>
              </a:rPr>
              <a:t> في ميزان </a:t>
            </a:r>
            <a:r>
              <a:rPr lang="ar-BH" sz="4000" b="1" dirty="0" smtClean="0">
                <a:solidFill>
                  <a:srgbClr val="FF0000"/>
                </a:solidFill>
                <a:cs typeface="Arabic Transparent" pitchFamily="2" charset="-78"/>
              </a:rPr>
              <a:t>المدفوعات</a:t>
            </a:r>
            <a:endParaRPr lang="en-US" sz="4000" b="1" dirty="0">
              <a:solidFill>
                <a:srgbClr val="FF0000"/>
              </a:solidFill>
              <a:cs typeface="Arabic Transparent" pitchFamily="2" charset="-78"/>
            </a:endParaRPr>
          </a:p>
        </p:txBody>
      </p:sp>
      <p:sp>
        <p:nvSpPr>
          <p:cNvPr id="3" name="Text Box 10"/>
          <p:cNvSpPr txBox="1">
            <a:spLocks noChangeArrowheads="1"/>
          </p:cNvSpPr>
          <p:nvPr/>
        </p:nvSpPr>
        <p:spPr bwMode="auto">
          <a:xfrm>
            <a:off x="228600" y="1752600"/>
            <a:ext cx="9426575" cy="3785652"/>
          </a:xfrm>
          <a:prstGeom prst="rect">
            <a:avLst/>
          </a:prstGeom>
          <a:noFill/>
          <a:ln w="9525">
            <a:noFill/>
            <a:miter lim="800000"/>
            <a:headEnd/>
            <a:tailEnd/>
          </a:ln>
          <a:effectLst/>
        </p:spPr>
        <p:txBody>
          <a:bodyPr wrap="square">
            <a:spAutoFit/>
          </a:bodyPr>
          <a:lstStyle/>
          <a:p>
            <a:pPr algn="just" rtl="1">
              <a:spcBef>
                <a:spcPct val="50000"/>
              </a:spcBef>
            </a:pPr>
            <a:r>
              <a:rPr lang="ar-BH" sz="4000" b="1" dirty="0">
                <a:cs typeface="Arabic Transparent" pitchFamily="2" charset="-78"/>
              </a:rPr>
              <a:t>لما كان </a:t>
            </a:r>
            <a:r>
              <a:rPr lang="ar-BH" sz="4000" b="1" dirty="0" smtClean="0">
                <a:cs typeface="Arabic Transparent" pitchFamily="2" charset="-78"/>
              </a:rPr>
              <a:t>اختلال </a:t>
            </a:r>
            <a:r>
              <a:rPr lang="ar-BH" sz="4000" b="1" dirty="0">
                <a:cs typeface="Arabic Transparent" pitchFamily="2" charset="-78"/>
              </a:rPr>
              <a:t>التوازن </a:t>
            </a:r>
            <a:r>
              <a:rPr lang="en-US" sz="4000" b="1" dirty="0">
                <a:cs typeface="Arabic Transparent" pitchFamily="2" charset="-78"/>
              </a:rPr>
              <a:t>(Disequilibrium)</a:t>
            </a:r>
            <a:r>
              <a:rPr lang="ar-BH" sz="4000" b="1" dirty="0">
                <a:cs typeface="Arabic Transparent" pitchFamily="2" charset="-78"/>
              </a:rPr>
              <a:t> في ميزان المدفوعات هو نتيجة لحدوث فجوة بين مجموع المدفوعات ومجموع الإيرادات، لذلك كان لا بد من التأثير في العوامل التي تحدد هذه المبادلات لغرض تحقيق التوازن بين ما يدفعه القطر إلى الخارج، وبين الإيرادات التي يستلمها من الخارج.</a:t>
            </a:r>
            <a:endParaRPr lang="en-US" sz="4000" b="1" dirty="0">
              <a:cs typeface="Arabic Transparent"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676400" y="228600"/>
            <a:ext cx="7921625" cy="707886"/>
          </a:xfrm>
          <a:prstGeom prst="rect">
            <a:avLst/>
          </a:prstGeom>
          <a:noFill/>
          <a:ln w="9525">
            <a:noFill/>
            <a:miter lim="800000"/>
            <a:headEnd/>
            <a:tailEnd/>
          </a:ln>
          <a:effectLst/>
        </p:spPr>
        <p:txBody>
          <a:bodyPr>
            <a:spAutoFit/>
          </a:bodyPr>
          <a:lstStyle/>
          <a:p>
            <a:pPr algn="just" rtl="1">
              <a:spcBef>
                <a:spcPct val="50000"/>
              </a:spcBef>
            </a:pPr>
            <a:r>
              <a:rPr lang="ar-BH" sz="4000" b="1" dirty="0">
                <a:solidFill>
                  <a:srgbClr val="FF0000"/>
                </a:solidFill>
                <a:cs typeface="Arabic Transparent" pitchFamily="2" charset="-78"/>
              </a:rPr>
              <a:t>وسائل تحقيق </a:t>
            </a:r>
            <a:r>
              <a:rPr lang="ar-BH" sz="4000" b="1" dirty="0" smtClean="0">
                <a:solidFill>
                  <a:srgbClr val="FF0000"/>
                </a:solidFill>
                <a:cs typeface="Arabic Transparent" pitchFamily="2" charset="-78"/>
              </a:rPr>
              <a:t>التوازن </a:t>
            </a:r>
            <a:r>
              <a:rPr lang="ar-BH" sz="4000" b="1" dirty="0">
                <a:solidFill>
                  <a:srgbClr val="FF0000"/>
                </a:solidFill>
                <a:cs typeface="Arabic Transparent" pitchFamily="2" charset="-78"/>
              </a:rPr>
              <a:t>في ميزان </a:t>
            </a:r>
            <a:r>
              <a:rPr lang="ar-BH" sz="4000" b="1" dirty="0" smtClean="0">
                <a:solidFill>
                  <a:srgbClr val="FF0000"/>
                </a:solidFill>
                <a:cs typeface="Arabic Transparent" pitchFamily="2" charset="-78"/>
              </a:rPr>
              <a:t>المدفوعات</a:t>
            </a:r>
            <a:endParaRPr lang="en-US" sz="4000" b="1" dirty="0">
              <a:solidFill>
                <a:srgbClr val="FF0000"/>
              </a:solidFill>
              <a:cs typeface="Arabic Transparent" pitchFamily="2" charset="-78"/>
            </a:endParaRPr>
          </a:p>
        </p:txBody>
      </p:sp>
      <p:sp>
        <p:nvSpPr>
          <p:cNvPr id="3" name="Text Box 2"/>
          <p:cNvSpPr txBox="1">
            <a:spLocks noChangeArrowheads="1"/>
          </p:cNvSpPr>
          <p:nvPr/>
        </p:nvSpPr>
        <p:spPr bwMode="auto">
          <a:xfrm>
            <a:off x="228600" y="1143000"/>
            <a:ext cx="9372600" cy="2554545"/>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أولاً </a:t>
            </a:r>
            <a:r>
              <a:rPr lang="ar-SA" sz="4000" b="1" dirty="0" smtClean="0">
                <a:solidFill>
                  <a:srgbClr val="FF0000"/>
                </a:solidFill>
                <a:cs typeface="Arabic Transparent" pitchFamily="2" charset="-78"/>
              </a:rPr>
              <a:t>-</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أسعار الصرف حرة </a:t>
            </a:r>
            <a:r>
              <a:rPr lang="ar-BH" sz="4000" b="1" dirty="0">
                <a:cs typeface="Arabic Transparent" pitchFamily="2" charset="-78"/>
              </a:rPr>
              <a:t>: يعبر سعر الصرف الأجنبي عن سعر الوحدة من العملة الوطنية بوحدات من العملات الأجنبية الأخرى. ولأسعار الصرف المتغيرة بصورة حرة ثلاث مزايا مهمة وهي :</a:t>
            </a:r>
            <a:endParaRPr lang="en-US" sz="4000" b="1" dirty="0">
              <a:cs typeface="Arabic Transparent" pitchFamily="2" charset="-78"/>
            </a:endParaRPr>
          </a:p>
        </p:txBody>
      </p:sp>
      <p:sp>
        <p:nvSpPr>
          <p:cNvPr id="4" name="Text Box 4"/>
          <p:cNvSpPr txBox="1">
            <a:spLocks noChangeArrowheads="1"/>
          </p:cNvSpPr>
          <p:nvPr/>
        </p:nvSpPr>
        <p:spPr bwMode="auto">
          <a:xfrm>
            <a:off x="0" y="3733800"/>
            <a:ext cx="9372600" cy="1938992"/>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أ-</a:t>
            </a:r>
            <a:r>
              <a:rPr lang="ar-BH" sz="4000" b="1" dirty="0" smtClean="0">
                <a:cs typeface="Arabic Transparent" pitchFamily="2" charset="-78"/>
              </a:rPr>
              <a:t> </a:t>
            </a:r>
            <a:r>
              <a:rPr lang="ar-BH" sz="4000" b="1" dirty="0">
                <a:cs typeface="Arabic Transparent" pitchFamily="2" charset="-78"/>
              </a:rPr>
              <a:t>أنها تؤدي إلى تصحيح إختلال التوازن في ميزان المدفوعات بصورة تلقائية وذلك عن طريق آلية الطلب والعرض في السوق العالمية.</a:t>
            </a:r>
            <a:endParaRPr lang="en-US" sz="4000" b="1" dirty="0">
              <a:cs typeface="Arabic Transparent"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304800" y="838200"/>
            <a:ext cx="9372600"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ب-</a:t>
            </a:r>
            <a:r>
              <a:rPr lang="ar-BH" sz="4000" b="1" dirty="0" smtClean="0">
                <a:cs typeface="Arabic Transparent" pitchFamily="2" charset="-78"/>
              </a:rPr>
              <a:t> </a:t>
            </a:r>
            <a:r>
              <a:rPr lang="ar-BH" sz="4000" b="1" dirty="0">
                <a:cs typeface="Arabic Transparent" pitchFamily="2" charset="-78"/>
              </a:rPr>
              <a:t>انها تؤدي إلى زيادة الواردات وهبوط الصادرات أو بالعكس وذلك بواسطة التغيرات في أسعار الصرف.</a:t>
            </a:r>
            <a:endParaRPr lang="en-US" sz="4000" b="1" dirty="0">
              <a:cs typeface="Arabic Transparent" pitchFamily="2" charset="-78"/>
            </a:endParaRPr>
          </a:p>
        </p:txBody>
      </p:sp>
      <p:sp>
        <p:nvSpPr>
          <p:cNvPr id="3" name="Text Box 6"/>
          <p:cNvSpPr txBox="1">
            <a:spLocks noChangeArrowheads="1"/>
          </p:cNvSpPr>
          <p:nvPr/>
        </p:nvSpPr>
        <p:spPr bwMode="auto">
          <a:xfrm>
            <a:off x="457200" y="2438400"/>
            <a:ext cx="9224963"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ج-</a:t>
            </a:r>
            <a:r>
              <a:rPr lang="ar-SA" sz="4000" b="1" dirty="0" smtClean="0">
                <a:cs typeface="Arabic Transparent" pitchFamily="2" charset="-78"/>
              </a:rPr>
              <a:t> </a:t>
            </a:r>
            <a:r>
              <a:rPr lang="ar-BH" sz="4000" b="1" dirty="0" smtClean="0">
                <a:cs typeface="Arabic Transparent" pitchFamily="2" charset="-78"/>
              </a:rPr>
              <a:t>أنها </a:t>
            </a:r>
            <a:r>
              <a:rPr lang="ar-BH" sz="4000" b="1" dirty="0">
                <a:cs typeface="Arabic Transparent" pitchFamily="2" charset="-78"/>
              </a:rPr>
              <a:t>لا تؤدي إلى فرض القيود على الإقتصاد المحلي.</a:t>
            </a:r>
            <a:endParaRPr lang="en-US" sz="4000" b="1" dirty="0">
              <a:cs typeface="Arabic Transparent" pitchFamily="2" charset="-78"/>
            </a:endParaRPr>
          </a:p>
        </p:txBody>
      </p:sp>
      <p:sp>
        <p:nvSpPr>
          <p:cNvPr id="4" name="Text Box 7"/>
          <p:cNvSpPr txBox="1">
            <a:spLocks noChangeArrowheads="1"/>
          </p:cNvSpPr>
          <p:nvPr/>
        </p:nvSpPr>
        <p:spPr bwMode="auto">
          <a:xfrm>
            <a:off x="304800" y="3810000"/>
            <a:ext cx="9372600" cy="1938992"/>
          </a:xfrm>
          <a:prstGeom prst="rect">
            <a:avLst/>
          </a:prstGeom>
          <a:noFill/>
          <a:ln w="9525">
            <a:noFill/>
            <a:miter lim="800000"/>
            <a:headEnd/>
            <a:tailEnd/>
          </a:ln>
          <a:effectLst/>
        </p:spPr>
        <p:txBody>
          <a:bodyPr wrap="square">
            <a:spAutoFit/>
          </a:bodyPr>
          <a:lstStyle/>
          <a:p>
            <a:pPr algn="just" rtl="1">
              <a:spcBef>
                <a:spcPct val="50000"/>
              </a:spcBef>
              <a:buFont typeface="Wingdings" pitchFamily="2" charset="2"/>
              <a:buNone/>
            </a:pPr>
            <a:r>
              <a:rPr lang="ar-BH" sz="4000" b="1" dirty="0">
                <a:cs typeface="Arabic Transparent" pitchFamily="2" charset="-78"/>
              </a:rPr>
              <a:t>وبالرغم من هذه المزايا التي تتصف </a:t>
            </a:r>
            <a:r>
              <a:rPr lang="ar-BH" sz="4000" b="1" dirty="0" err="1">
                <a:cs typeface="Arabic Transparent" pitchFamily="2" charset="-78"/>
              </a:rPr>
              <a:t>بها</a:t>
            </a:r>
            <a:r>
              <a:rPr lang="ar-BH" sz="4000" b="1" dirty="0">
                <a:cs typeface="Arabic Transparent" pitchFamily="2" charset="-78"/>
              </a:rPr>
              <a:t> وسيلة أسعار الصرف المتغيرة بصورة حرة، إلا أنها لا تخلو من بعض </a:t>
            </a:r>
            <a:r>
              <a:rPr lang="ar-BH" sz="4000" b="1" dirty="0" smtClean="0">
                <a:cs typeface="Arabic Transparent" pitchFamily="2" charset="-78"/>
              </a:rPr>
              <a:t>المساوئ. </a:t>
            </a:r>
            <a:r>
              <a:rPr lang="ar-BH" sz="4000" b="1" dirty="0">
                <a:cs typeface="Arabic Transparent" pitchFamily="2" charset="-78"/>
              </a:rPr>
              <a:t>منها ما يلي :</a:t>
            </a:r>
            <a:endParaRPr lang="en-US" sz="4000" b="1" dirty="0">
              <a:cs typeface="Arabic Transparent"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28600" y="381000"/>
            <a:ext cx="9448800" cy="1938992"/>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أ-</a:t>
            </a:r>
            <a:r>
              <a:rPr lang="ar-BH" sz="4000" b="1" dirty="0" smtClean="0">
                <a:cs typeface="Arabic Transparent" pitchFamily="2" charset="-78"/>
              </a:rPr>
              <a:t> </a:t>
            </a:r>
            <a:r>
              <a:rPr lang="ar-BH" sz="4000" b="1" dirty="0">
                <a:cs typeface="Arabic Transparent" pitchFamily="2" charset="-78"/>
              </a:rPr>
              <a:t>أنها تؤدي إلى زيادة عنصر المخاطرة بالنسبة لعقد الصفقات التجارية الدولية بسبب إحتمال تغير سعر الصرف بين فترة عقد الصفقة ووقت التسليم.</a:t>
            </a:r>
            <a:endParaRPr lang="en-US" sz="4000" b="1" dirty="0">
              <a:cs typeface="Arabic Transparent" pitchFamily="2" charset="-78"/>
            </a:endParaRPr>
          </a:p>
        </p:txBody>
      </p:sp>
      <p:sp>
        <p:nvSpPr>
          <p:cNvPr id="3" name="Text Box 9"/>
          <p:cNvSpPr txBox="1">
            <a:spLocks noChangeArrowheads="1"/>
          </p:cNvSpPr>
          <p:nvPr/>
        </p:nvSpPr>
        <p:spPr bwMode="auto">
          <a:xfrm>
            <a:off x="228600" y="2362200"/>
            <a:ext cx="9426575"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ب-</a:t>
            </a:r>
            <a:r>
              <a:rPr lang="ar-BH" sz="4000" b="1" dirty="0" smtClean="0">
                <a:cs typeface="Arabic Transparent" pitchFamily="2" charset="-78"/>
              </a:rPr>
              <a:t> </a:t>
            </a:r>
            <a:r>
              <a:rPr lang="ar-BH" sz="4000" b="1" dirty="0">
                <a:cs typeface="Arabic Transparent" pitchFamily="2" charset="-78"/>
              </a:rPr>
              <a:t>أنها تؤدي إلى تردي شروط التبادل التجاري في القطر الذي إنخفضت قيمة عملته في سوق الرصف.</a:t>
            </a:r>
            <a:endParaRPr lang="en-US" sz="4000" b="1" dirty="0">
              <a:cs typeface="Arabic Transparent" pitchFamily="2" charset="-78"/>
            </a:endParaRPr>
          </a:p>
        </p:txBody>
      </p:sp>
      <p:sp>
        <p:nvSpPr>
          <p:cNvPr id="4" name="Text Box 10"/>
          <p:cNvSpPr txBox="1">
            <a:spLocks noChangeArrowheads="1"/>
          </p:cNvSpPr>
          <p:nvPr/>
        </p:nvSpPr>
        <p:spPr bwMode="auto">
          <a:xfrm>
            <a:off x="228600" y="3962400"/>
            <a:ext cx="9448800" cy="1323439"/>
          </a:xfrm>
          <a:prstGeom prst="rect">
            <a:avLst/>
          </a:prstGeom>
          <a:noFill/>
          <a:ln w="9525">
            <a:noFill/>
            <a:miter lim="800000"/>
            <a:headEnd/>
            <a:tailEnd/>
          </a:ln>
          <a:effectLst/>
        </p:spPr>
        <p:txBody>
          <a:bodyPr wrap="square">
            <a:spAutoFit/>
          </a:bodyPr>
          <a:lstStyle/>
          <a:p>
            <a:pPr algn="just" rtl="1">
              <a:spcBef>
                <a:spcPct val="50000"/>
              </a:spcBef>
            </a:pPr>
            <a:r>
              <a:rPr lang="ar-SA" sz="4000" b="1" dirty="0" smtClean="0">
                <a:solidFill>
                  <a:srgbClr val="FF0000"/>
                </a:solidFill>
                <a:cs typeface="Arabic Transparent" pitchFamily="2" charset="-78"/>
              </a:rPr>
              <a:t>ج-</a:t>
            </a:r>
            <a:r>
              <a:rPr lang="ar-BH" sz="4000" b="1" dirty="0" smtClean="0">
                <a:cs typeface="Arabic Transparent" pitchFamily="2" charset="-78"/>
              </a:rPr>
              <a:t> </a:t>
            </a:r>
            <a:r>
              <a:rPr lang="ar-BH" sz="4000" b="1" dirty="0">
                <a:cs typeface="Arabic Transparent" pitchFamily="2" charset="-78"/>
              </a:rPr>
              <a:t>أنها تؤدي إلى الإضرار بالصناعات التصديرية وإلى التقلبات في مستوى الإستخدام والدخل.</a:t>
            </a:r>
            <a:endParaRPr lang="en-US" sz="4000" b="1" dirty="0">
              <a:cs typeface="Arabic Transparent"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228600" y="838200"/>
            <a:ext cx="9448800"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a:solidFill>
                  <a:srgbClr val="FF0000"/>
                </a:solidFill>
                <a:cs typeface="Arabic Transparent" pitchFamily="2" charset="-78"/>
              </a:rPr>
              <a:t> ثانياً </a:t>
            </a:r>
            <a:r>
              <a:rPr lang="ar-SA" sz="4000" b="1" dirty="0" smtClean="0">
                <a:solidFill>
                  <a:srgbClr val="FF0000"/>
                </a:solidFill>
                <a:cs typeface="Arabic Transparent" pitchFamily="2" charset="-78"/>
              </a:rPr>
              <a:t>-</a:t>
            </a:r>
            <a:r>
              <a:rPr lang="ar-BH" sz="4000" b="1" dirty="0" smtClean="0">
                <a:solidFill>
                  <a:srgbClr val="FF0000"/>
                </a:solidFill>
                <a:cs typeface="Arabic Transparent" pitchFamily="2" charset="-78"/>
              </a:rPr>
              <a:t> </a:t>
            </a:r>
            <a:r>
              <a:rPr lang="ar-BH" sz="4000" b="1" dirty="0">
                <a:solidFill>
                  <a:srgbClr val="FF0000"/>
                </a:solidFill>
                <a:cs typeface="Arabic Transparent" pitchFamily="2" charset="-78"/>
              </a:rPr>
              <a:t>تغيرات الأسعار والدخول </a:t>
            </a:r>
            <a:r>
              <a:rPr lang="ar-BH" sz="4000" b="1" dirty="0">
                <a:cs typeface="Arabic Transparent" pitchFamily="2" charset="-78"/>
              </a:rPr>
              <a:t>: متى ما امكن إعادة التوازن في ميزان المدفوعات عن طريق تغيرات أسعار الصرف، مع بقاء مستويات الأسعار والدخول المحلية ثابتة، ويصبح ذلك أيضاً ممكناً بالنسبة لتغيرات الأسعار والدخول، مع بقاء أسعار الصرف ثابتة.</a:t>
            </a:r>
            <a:endParaRPr lang="en-US" sz="4000" b="1" dirty="0">
              <a:cs typeface="Arabic Transparent" pitchFamily="2"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914400"/>
            <a:ext cx="9296400" cy="3170099"/>
          </a:xfrm>
          <a:prstGeom prst="rect">
            <a:avLst/>
          </a:prstGeom>
          <a:noFill/>
          <a:ln w="9525">
            <a:noFill/>
            <a:miter lim="800000"/>
            <a:headEnd/>
            <a:tailEnd/>
          </a:ln>
          <a:effectLst/>
        </p:spPr>
        <p:txBody>
          <a:bodyPr wrap="square">
            <a:spAutoFit/>
          </a:bodyPr>
          <a:lstStyle/>
          <a:p>
            <a:pPr algn="just" rtl="1">
              <a:spcBef>
                <a:spcPct val="50000"/>
              </a:spcBef>
            </a:pPr>
            <a:r>
              <a:rPr lang="ar-BH" sz="4000" b="1" dirty="0" smtClean="0">
                <a:solidFill>
                  <a:srgbClr val="FF0000"/>
                </a:solidFill>
                <a:cs typeface="Arabic Transparent" pitchFamily="2" charset="-78"/>
              </a:rPr>
              <a:t>ثالثاً</a:t>
            </a:r>
            <a:r>
              <a:rPr lang="ar-SA" sz="4000" b="1" dirty="0" smtClean="0">
                <a:solidFill>
                  <a:srgbClr val="FF0000"/>
                </a:solidFill>
                <a:cs typeface="Arabic Transparent" pitchFamily="2" charset="-78"/>
              </a:rPr>
              <a:t>- </a:t>
            </a:r>
            <a:r>
              <a:rPr lang="ar-BH" sz="4000" b="1" dirty="0" smtClean="0">
                <a:solidFill>
                  <a:srgbClr val="FF0000"/>
                </a:solidFill>
                <a:cs typeface="Arabic Transparent" pitchFamily="2" charset="-78"/>
              </a:rPr>
              <a:t>وسائل </a:t>
            </a:r>
            <a:r>
              <a:rPr lang="ar-BH" sz="4000" b="1" dirty="0">
                <a:solidFill>
                  <a:srgbClr val="FF0000"/>
                </a:solidFill>
                <a:cs typeface="Arabic Transparent" pitchFamily="2" charset="-78"/>
              </a:rPr>
              <a:t>السيطرة الحكومية </a:t>
            </a:r>
            <a:r>
              <a:rPr lang="ar-BH" sz="4000" b="1" dirty="0">
                <a:cs typeface="Arabic Transparent" pitchFamily="2" charset="-78"/>
              </a:rPr>
              <a:t>: تتمثل وسائل السيطرة الحكومية في مجموعتين هما </a:t>
            </a:r>
            <a:r>
              <a:rPr lang="ar-BH" sz="4000" b="1" dirty="0" smtClean="0">
                <a:cs typeface="Arabic Transparent" pitchFamily="2" charset="-78"/>
              </a:rPr>
              <a:t>:</a:t>
            </a:r>
            <a:endParaRPr lang="ar-SA" sz="4000" b="1" dirty="0" smtClean="0">
              <a:cs typeface="Arabic Transparent" pitchFamily="2" charset="-78"/>
            </a:endParaRPr>
          </a:p>
          <a:p>
            <a:pPr marL="742950" indent="-742950" algn="just" rtl="1">
              <a:spcBef>
                <a:spcPct val="50000"/>
              </a:spcBef>
              <a:buAutoNum type="arabic1Minus"/>
            </a:pPr>
            <a:r>
              <a:rPr lang="ar-BH" sz="4000" b="1" dirty="0" smtClean="0">
                <a:cs typeface="Arabic Transparent" pitchFamily="2" charset="-78"/>
              </a:rPr>
              <a:t>وسائل </a:t>
            </a:r>
            <a:r>
              <a:rPr lang="ar-BH" sz="4000" b="1" dirty="0">
                <a:cs typeface="Arabic Transparent" pitchFamily="2" charset="-78"/>
              </a:rPr>
              <a:t>السيطرة على تحويلات النقد </a:t>
            </a:r>
            <a:r>
              <a:rPr lang="ar-BH" sz="4000" b="1" dirty="0" smtClean="0">
                <a:cs typeface="Arabic Transparent" pitchFamily="2" charset="-78"/>
              </a:rPr>
              <a:t>الأجنبي،</a:t>
            </a:r>
            <a:endParaRPr lang="ar-SA" sz="4000" b="1" dirty="0" smtClean="0">
              <a:cs typeface="Arabic Transparent" pitchFamily="2" charset="-78"/>
            </a:endParaRPr>
          </a:p>
          <a:p>
            <a:pPr marL="742950" indent="-742950" algn="just" rtl="1">
              <a:spcBef>
                <a:spcPct val="50000"/>
              </a:spcBef>
              <a:buAutoNum type="arabic1Minus"/>
            </a:pPr>
            <a:r>
              <a:rPr lang="ar-BH" sz="4000" b="1" dirty="0" smtClean="0">
                <a:cs typeface="Arabic Transparent" pitchFamily="2" charset="-78"/>
              </a:rPr>
              <a:t>وسائل </a:t>
            </a:r>
            <a:r>
              <a:rPr lang="ar-BH" sz="4000" b="1" dirty="0">
                <a:cs typeface="Arabic Transparent" pitchFamily="2" charset="-78"/>
              </a:rPr>
              <a:t>السيطرة التجارية.</a:t>
            </a:r>
            <a:endParaRPr lang="en-US" sz="4000" b="1" dirty="0">
              <a:cs typeface="Arabic Transparent"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30</a:t>
            </a:fld>
            <a:endParaRPr lang="en-US" dirty="0" smtClean="0">
              <a:cs typeface="Arial" pitchFamily="34" charset="0"/>
            </a:endParaRPr>
          </a:p>
        </p:txBody>
      </p:sp>
      <p:sp>
        <p:nvSpPr>
          <p:cNvPr id="5" name="Title 4"/>
          <p:cNvSpPr txBox="1">
            <a:spLocks/>
          </p:cNvSpPr>
          <p:nvPr/>
        </p:nvSpPr>
        <p:spPr bwMode="auto">
          <a:xfrm>
            <a:off x="685800" y="2362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z="6000" spc="-150" dirty="0">
                <a:solidFill>
                  <a:srgbClr val="00B050"/>
                </a:solidFill>
                <a:latin typeface="ae_AlMateen" pitchFamily="2" charset="-78"/>
                <a:cs typeface="ae_AlMateen" pitchFamily="2" charset="-78"/>
              </a:rPr>
              <a:t>المحاضرة</a:t>
            </a:r>
            <a:r>
              <a:rPr lang="ar-EG" sz="6000" dirty="0" smtClean="0">
                <a:solidFill>
                  <a:srgbClr val="00B050"/>
                </a:solidFill>
                <a:cs typeface="Arial" pitchFamily="34" charset="0"/>
              </a:rPr>
              <a:t> </a:t>
            </a:r>
            <a:r>
              <a:rPr lang="ar-SA" sz="6000" spc="-150" dirty="0" smtClean="0">
                <a:solidFill>
                  <a:srgbClr val="00B050"/>
                </a:solidFill>
                <a:latin typeface="ae_AlMateen" pitchFamily="2" charset="-78"/>
                <a:cs typeface="ae_AlMateen" pitchFamily="2" charset="-78"/>
              </a:rPr>
              <a:t>الثالثة عشر     </a:t>
            </a:r>
          </a:p>
          <a:p>
            <a:pPr eaLnBrk="1" hangingPunct="1"/>
            <a:r>
              <a:rPr lang="ar-SA" sz="6000" b="1" spc="-150" dirty="0" smtClean="0">
                <a:solidFill>
                  <a:srgbClr val="FF0000"/>
                </a:solidFill>
                <a:latin typeface="ae_AlMateen" pitchFamily="2" charset="-78"/>
                <a:cs typeface="ae_AlMateen" pitchFamily="2" charset="-78"/>
              </a:rPr>
              <a:t>الاقتصاد الدولي   </a:t>
            </a:r>
            <a:r>
              <a:rPr lang="ar-SA" sz="6000" spc="-150" dirty="0" smtClean="0">
                <a:solidFill>
                  <a:srgbClr val="00B050"/>
                </a:solidFill>
                <a:latin typeface="ae_AlMateen" pitchFamily="2" charset="-78"/>
                <a:cs typeface="ae_AlMateen" pitchFamily="2" charset="-78"/>
              </a:rPr>
              <a:t> </a:t>
            </a:r>
          </a:p>
          <a:p>
            <a:pPr eaLnBrk="1" hangingPunct="1"/>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463566" y="4191000"/>
            <a:ext cx="70866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ar-SA" sz="4400" b="1" dirty="0" smtClean="0">
                <a:solidFill>
                  <a:schemeClr val="tx1"/>
                </a:solidFill>
                <a:cs typeface="Arial" pitchFamily="34" charset="0"/>
              </a:rPr>
              <a:t>الفصل الثامن</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2365</TotalTime>
  <Words>1326</Words>
  <Application>Microsoft Office PowerPoint</Application>
  <PresentationFormat>A4 Paper (210x297 mm)</PresentationFormat>
  <Paragraphs>83</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Hassan Refdan Alhajhouj</cp:lastModifiedBy>
  <cp:revision>372</cp:revision>
  <dcterms:created xsi:type="dcterms:W3CDTF">2009-10-14T19:14:34Z</dcterms:created>
  <dcterms:modified xsi:type="dcterms:W3CDTF">2012-11-17T06:28:43Z</dcterms:modified>
</cp:coreProperties>
</file>