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98" r:id="rId16"/>
    <p:sldId id="29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2"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أسس الأخلاق في الإسلام</a:t>
            </a:r>
          </a:p>
          <a:p>
            <a:pPr eaLnBrk="1" hangingPunct="1"/>
            <a:r>
              <a:rPr lang="ar-SA" sz="2400" dirty="0" smtClean="0"/>
              <a:t>يقوم النظام الأخلاقي في الإسلام على ثلاثة أسس هي: الأساس </a:t>
            </a:r>
            <a:r>
              <a:rPr lang="ar-SA" sz="2400" dirty="0" err="1" smtClean="0"/>
              <a:t>الاعتقادي</a:t>
            </a:r>
            <a:r>
              <a:rPr lang="ar-SA" sz="2400" dirty="0" smtClean="0"/>
              <a:t>, والأساس الواقعي والعلمي, ومراعاة الطبيعة الإنسانية.</a:t>
            </a:r>
            <a:endParaRPr lang="en-US" sz="2400"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أولاً - الأساس الاعتقادي:</a:t>
            </a:r>
            <a:r>
              <a:rPr lang="ar-SA" dirty="0" smtClean="0"/>
              <a:t> </a:t>
            </a:r>
            <a:endParaRPr lang="en-US" dirty="0"/>
          </a:p>
        </p:txBody>
      </p:sp>
      <p:sp>
        <p:nvSpPr>
          <p:cNvPr id="7171" name="Text Placeholder 5"/>
          <p:cNvSpPr>
            <a:spLocks noGrp="1"/>
          </p:cNvSpPr>
          <p:nvPr>
            <p:ph idx="1"/>
          </p:nvPr>
        </p:nvSpPr>
        <p:spPr>
          <a:xfrm>
            <a:off x="381000" y="1417637"/>
            <a:ext cx="8915400" cy="4525963"/>
          </a:xfrm>
        </p:spPr>
        <p:txBody>
          <a:bodyPr/>
          <a:lstStyle/>
          <a:p>
            <a:pPr rtl="1"/>
            <a:endParaRPr lang="ar-SA" sz="2400" dirty="0" smtClean="0"/>
          </a:p>
          <a:p>
            <a:pPr rtl="1"/>
            <a:r>
              <a:rPr lang="ar-SA" sz="2400" dirty="0" smtClean="0"/>
              <a:t>يتمثل </a:t>
            </a:r>
            <a:r>
              <a:rPr lang="ar-SA" sz="2400" dirty="0" smtClean="0"/>
              <a:t>الأساس </a:t>
            </a:r>
            <a:r>
              <a:rPr lang="ar-SA" sz="2400" dirty="0" err="1" smtClean="0"/>
              <a:t>الاعتقادي</a:t>
            </a:r>
            <a:r>
              <a:rPr lang="ar-SA" sz="2400" dirty="0" smtClean="0"/>
              <a:t> للأخلاق الإسلامية </a:t>
            </a:r>
            <a:r>
              <a:rPr lang="ar-SA" sz="2400" dirty="0" smtClean="0"/>
              <a:t>في ثلاثة </a:t>
            </a:r>
            <a:r>
              <a:rPr lang="ar-SA" sz="2400" dirty="0" smtClean="0"/>
              <a:t>أركان هي:</a:t>
            </a:r>
            <a:endParaRPr lang="en-US" sz="2400" dirty="0" smtClean="0"/>
          </a:p>
          <a:p>
            <a:pPr lvl="0" rtl="1"/>
            <a:r>
              <a:rPr lang="ar-SA" sz="2400" b="1" dirty="0" smtClean="0"/>
              <a:t>الركن الأول: </a:t>
            </a:r>
            <a:r>
              <a:rPr lang="ar-SA" sz="2400" dirty="0" smtClean="0"/>
              <a:t>الإيمان </a:t>
            </a:r>
            <a:r>
              <a:rPr lang="ar-SA" sz="2400" dirty="0" smtClean="0"/>
              <a:t>بوجود الله تعالى الذي خلق الكون وخلق الإنسان وخلق الموت والحياة وهو بكل شيء من الماضي والحاضر والمستقبل </a:t>
            </a:r>
            <a:r>
              <a:rPr lang="ar-SA" sz="2400" dirty="0" smtClean="0"/>
              <a:t>عليم, </a:t>
            </a:r>
            <a:r>
              <a:rPr lang="ar-SA" sz="2400" dirty="0" smtClean="0"/>
              <a:t>حتى إنه ليعلم ما يدور في خلجات الأنفس من خير أو شر كما قال تعالى: [وَلَقَدْ خَلَقْنَا الإِنْسَانَ وَنَعْلَمُ مَا تُوَسْوِسُ بِهِ نَفْسُهُ وَنَحْنُ أَقْرَبُ إِلَيْهِ مِنْ حَبْلِ الوَرِيدِ] {ق:16}</a:t>
            </a:r>
            <a:endParaRPr lang="en-US" sz="2400" dirty="0" smtClean="0"/>
          </a:p>
          <a:p>
            <a:pPr rtl="1"/>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a:endParaRPr lang="en-US" dirty="0"/>
          </a:p>
        </p:txBody>
      </p:sp>
      <p:sp>
        <p:nvSpPr>
          <p:cNvPr id="8195" name="Content Placeholder 2"/>
          <p:cNvSpPr>
            <a:spLocks noGrp="1"/>
          </p:cNvSpPr>
          <p:nvPr>
            <p:ph idx="1"/>
          </p:nvPr>
        </p:nvSpPr>
        <p:spPr>
          <a:xfrm>
            <a:off x="228600" y="1493837"/>
            <a:ext cx="9144000" cy="4678363"/>
          </a:xfrm>
        </p:spPr>
        <p:txBody>
          <a:bodyPr/>
          <a:lstStyle/>
          <a:p>
            <a:pPr lvl="0" eaLnBrk="1" hangingPunct="1"/>
            <a:r>
              <a:rPr lang="ar-SA" sz="2400" b="1" dirty="0" smtClean="0"/>
              <a:t>الركن </a:t>
            </a:r>
            <a:r>
              <a:rPr lang="ar-SA" sz="2400" b="1" dirty="0" smtClean="0"/>
              <a:t>الثاني: </a:t>
            </a:r>
            <a:r>
              <a:rPr lang="ar-SA" sz="2400" dirty="0" smtClean="0"/>
              <a:t>إ</a:t>
            </a:r>
            <a:r>
              <a:rPr lang="ar-SA" sz="2400" dirty="0" smtClean="0"/>
              <a:t>ن </a:t>
            </a:r>
            <a:r>
              <a:rPr lang="ar-SA" sz="2400" dirty="0" smtClean="0"/>
              <a:t>الله </a:t>
            </a:r>
            <a:r>
              <a:rPr lang="ar-SA" sz="2400" dirty="0" smtClean="0"/>
              <a:t>عز وجل منذ </a:t>
            </a:r>
            <a:r>
              <a:rPr lang="ar-SA" sz="2400" dirty="0" smtClean="0"/>
              <a:t>أن خلق الإنسان فوق هذه الأرض </a:t>
            </a:r>
            <a:r>
              <a:rPr lang="ar-SA" sz="2400" dirty="0" smtClean="0"/>
              <a:t>عرَّفه </a:t>
            </a:r>
            <a:r>
              <a:rPr lang="ar-SA" sz="2400" dirty="0" smtClean="0"/>
              <a:t>بنفسه, وعرفه بطريق الخير والشر, وطريق الحق والباطل, من خلال رسالات أوحى </a:t>
            </a:r>
            <a:r>
              <a:rPr lang="ar-SA" sz="2400" dirty="0" err="1" smtClean="0"/>
              <a:t>بها</a:t>
            </a:r>
            <a:r>
              <a:rPr lang="ar-SA" sz="2400" dirty="0" smtClean="0"/>
              <a:t> إلى من اختارهم من أنبيائه ورسله. قال تعالى: [أَلَمْ نَجْعَلْ لَهُ عَيْنَيْنِ, وَلِسَانًا وَشَفَتَيْنِ, وَهَدَيْنَاهُ النَّجْدَيْنِ] {البلد:8-10} وقال سبحانه: [وَنَفْسٍ وَمَا سَوَّاهَا, فَأَلْهَمَهَا فُجُورَهَا وَتَقْوَاهَا] {الشمس:8}, ثم إن الله سبحانه قد خلق في الإنسان قدرة لإدراك تلك الحقائق, ونصب دلائل على جميع ذلك في هذه الطبيعة يدركها من تأمل فيها وبحث عنها في ثنايا هذا الكون, قال تعالى: [سَنُرِيهِمْ آَيَاتِنَا فِي الآَفَاقِ وَفِي أَنْفُسِهِمْ حَتَّى يَتَبَيَّنَ لَهُمْ أَنَّهُ الحَقُّ] {فصِّلت:53} وبناء على ذلك كلفهم الله سبحانه باتباع الحق والخير, واجتناب الشر والباطل, كما بين واجباتهم تجاه خالقهم, وتجاه المخلوقات الأخرى, وبين لهم المحرمات التي يجب عليهم اجتنابها.</a:t>
            </a:r>
            <a:endParaRPr lang="en-US" sz="2400" dirty="0" smtClean="0"/>
          </a:p>
          <a:p>
            <a:pPr eaLnBrk="1" hangingPunct="1"/>
            <a:endParaRPr lang="ar-SA" sz="24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570037"/>
            <a:ext cx="9144000" cy="4678363"/>
          </a:xfrm>
        </p:spPr>
        <p:txBody>
          <a:bodyPr/>
          <a:lstStyle/>
          <a:p>
            <a:pPr lvl="0" rtl="1"/>
            <a:r>
              <a:rPr lang="ar-SA" sz="2400" b="1" dirty="0" smtClean="0"/>
              <a:t>الركن </a:t>
            </a:r>
            <a:r>
              <a:rPr lang="ar-SA" sz="2400" b="1" dirty="0" smtClean="0"/>
              <a:t>الثالث: </a:t>
            </a:r>
            <a:r>
              <a:rPr lang="ar-SA" sz="2400" dirty="0" smtClean="0"/>
              <a:t>هو </a:t>
            </a:r>
            <a:r>
              <a:rPr lang="ar-SA" sz="2400" dirty="0" smtClean="0"/>
              <a:t>وجود الحياة بعد الموت, وهذه الحياة إما نعيم وإما جحيم. فالأولى يكافأ </a:t>
            </a:r>
            <a:r>
              <a:rPr lang="ar-SA" sz="2400" dirty="0" err="1" smtClean="0"/>
              <a:t>بها</a:t>
            </a:r>
            <a:r>
              <a:rPr lang="ar-SA" sz="2400" dirty="0" smtClean="0"/>
              <a:t> من اتبع الحق, وفعل الخير واجتنب الشر وما حرمه الله تعالى عليه, والثانية يجازى </a:t>
            </a:r>
            <a:r>
              <a:rPr lang="ar-SA" sz="2400" dirty="0" err="1" smtClean="0"/>
              <a:t>بها</a:t>
            </a:r>
            <a:r>
              <a:rPr lang="ar-SA" sz="2400" dirty="0" smtClean="0"/>
              <a:t> من اتبع الباطل وارتكب ما حرم الله. وهذه وتلك تكون بعد حساب دقيق  يقوم </a:t>
            </a:r>
            <a:r>
              <a:rPr lang="ar-SA" sz="2400" dirty="0" err="1" smtClean="0"/>
              <a:t>به</a:t>
            </a:r>
            <a:r>
              <a:rPr lang="ar-SA" sz="2400" dirty="0" smtClean="0"/>
              <a:t> الخالق يوم القيامة, كما قال سبحانه: [إِنَّا نَحْنُ نُحْيِي المَوْتَى وَنَكْتُبُ مَا قَدَّمُوا وَآَثَارَهُمْ وَكُلَّ شَيْءٍ أحْصَيْنَاهُ فِي إِمَامٍ مُبِينٍ]{يس:12} وقال جل جلاله: [فَمَنْ يَعْمَلْ مِثْقَالَ ذَرَّةٍ خَيْرًا يَرَهُ, وَمَنْ يَعْمَلْ مِثْقَالَ ذَرَّةٍ شَرًّا يَرَهُ]{الزَّلزلة:7-8}. </a:t>
            </a:r>
            <a:endParaRPr lang="en-US" sz="2400" dirty="0" smtClean="0"/>
          </a:p>
          <a:p>
            <a:pPr rtl="1"/>
            <a:r>
              <a:rPr lang="ar-SA" sz="2400" dirty="0" smtClean="0"/>
              <a:t>إذن فهذه الحياة ميدان عمل واختبار للإنسان لمن يريد الخير, ولمن يريد الشر, قال تعالى: [الَّذِي خَلَقَ المَوْتَ وَالحَيَاةَ لِيَبْلُوَكُمْ أَيُّكُمْ أَحْسَنُ عَمَلًا]{الملك:2}, والحياة الأخرى للحساب والجزاء, قال تعالى: [وَنَضَعُ المَوَازِينَ القِسْطَ لِيَوْمِ القِيَامَةِ فَلَا تُظْلَمُ نَفْسٌ شَيْئًا وَإِنْ كَانَ </a:t>
            </a:r>
            <a:r>
              <a:rPr lang="ar-SA" sz="2400" dirty="0" smtClean="0"/>
              <a:t>مِثْقَالَ حَبَّةٍ </a:t>
            </a:r>
            <a:r>
              <a:rPr lang="ar-SA" sz="2400" dirty="0" smtClean="0"/>
              <a:t>مِنْ خَرْدَلٍ أَتَيْنَا بِهَا وَكَفَى بِنَا حَاسِبِينَ] {الأنبياء:47}, وقال أيضاً: [اليَوْمَ تُجْزَى كُلُّ نَفْسٍ بِمَا كَسَبَتْ لَا ظُلْمَ اليَوْمَ إِنَّ اللهَ سَرِيعُ الحِسَابِ] {غافر:17} </a:t>
            </a:r>
            <a:endParaRPr lang="en-US" sz="2400" dirty="0" smtClean="0"/>
          </a:p>
          <a:p>
            <a:pPr algn="l" rtl="1">
              <a:buNone/>
            </a:pPr>
            <a:r>
              <a:rPr lang="ar-SA" sz="2400" dirty="0" smtClean="0"/>
              <a:t> </a:t>
            </a: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rtl="1"/>
            <a:endParaRPr lang="en-US" dirty="0"/>
          </a:p>
        </p:txBody>
      </p:sp>
      <p:sp>
        <p:nvSpPr>
          <p:cNvPr id="9219" name="Content Placeholder 2"/>
          <p:cNvSpPr>
            <a:spLocks noGrp="1"/>
          </p:cNvSpPr>
          <p:nvPr>
            <p:ph idx="4294967295"/>
          </p:nvPr>
        </p:nvSpPr>
        <p:spPr>
          <a:xfrm>
            <a:off x="228600" y="1417637"/>
            <a:ext cx="9144000" cy="4678363"/>
          </a:xfrm>
        </p:spPr>
        <p:txBody>
          <a:bodyPr/>
          <a:lstStyle/>
          <a:p>
            <a:pPr rtl="1"/>
            <a:r>
              <a:rPr lang="ar-SA" sz="2800" smtClean="0"/>
              <a:t>وهذا </a:t>
            </a:r>
            <a:r>
              <a:rPr lang="ar-SA" sz="2800" dirty="0" smtClean="0"/>
              <a:t>الأساس بهذا المفهوم في غاية الأهمية في الاتجاه الأخلاقي في الإسلام, وهو السند الذي يُعتمدُ عليه في إقامة النظام الخلقي, وفي عملية الالتزام </a:t>
            </a:r>
            <a:r>
              <a:rPr lang="ar-SA" sz="2800" dirty="0" err="1" smtClean="0"/>
              <a:t>به</a:t>
            </a:r>
            <a:r>
              <a:rPr lang="ar-SA" sz="2800" dirty="0" smtClean="0"/>
              <a:t>. فبدون هذا الأساس تفقد الأخلاق قدسيتها وتأثيرها الكبير في الإنسان, ولا يمكن أن تطبق تطبيقاً عملياً دقيقاً في السر والعلن, إلا إذا اتخذ هذا الأساس في قلوب البشر مكاناً, وآمنوا </a:t>
            </a:r>
            <a:r>
              <a:rPr lang="ar-SA" sz="2800" dirty="0" err="1" smtClean="0"/>
              <a:t>به</a:t>
            </a:r>
            <a:r>
              <a:rPr lang="ar-SA" sz="2800" dirty="0" smtClean="0"/>
              <a:t> إيماناً صادقاً. وليس هذا أساس للسلوك الأخلاقي فحسب, بل كذلك للحياة, إذ لا معنى للحياة –في الحقيقة- دون وجود هذا الأساس ودون الاعتماد عليه.</a:t>
            </a:r>
            <a:endParaRPr lang="en-US" sz="2800" dirty="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rtl="1"/>
            <a:r>
              <a:rPr lang="ar-SA" sz="2400" dirty="0" smtClean="0"/>
              <a:t>إن الذي يقرأ كتابات الوجوديين وأمثالهم من </a:t>
            </a:r>
            <a:r>
              <a:rPr lang="ar-SA" sz="2400" dirty="0" err="1" smtClean="0"/>
              <a:t>الملاحدة</a:t>
            </a:r>
            <a:r>
              <a:rPr lang="ar-SA" sz="2400" dirty="0" smtClean="0"/>
              <a:t> الذين لا يؤمنون بالله ولا باليوم الآخر يجد أنهم يعانون من قلق وحيرة واضطراب في أعماق قلوبهم, ثم يسعون إلى تعميمه على البشر كلهم بدعوى أنه من مستلزمات الوجود الإنساني, وأن طبيعة الحياة تقتضيه.</a:t>
            </a:r>
            <a:endParaRPr lang="en-US" sz="2400" dirty="0" smtClean="0"/>
          </a:p>
          <a:p>
            <a:pPr rtl="1"/>
            <a:r>
              <a:rPr lang="ar-SA" sz="2400" dirty="0" smtClean="0"/>
              <a:t>وهو ادعاءٌ باطلٌ, بدليل أن غيرهم ممن ليس على شاكلتهم لا يعاني من تلك الظاهرة, ولعله ناتج عن انعدام الإيمان لديهم. والسر فيه أن في طبيعة الحياة الإنسانية جانباً لا يملؤه إلا الإيمان, فمن انعدم لديه الإيمان عانى من الفراغ في هذا الجانب, فأحس بالقلق والاضطراب, وهو ما يدفعهم إما إلى الانتحار والتخلص من الحياة بطريق مباشر, أو الوقوع في شرك المخدرات أو المسكرات, ليقتل نفسه بطريق غير مباشر. والأمر الذي يؤكد صحة هذا التفسير هو أن هؤلاء الناس لا يعانون فقراً أو حرماناً أو مرضاً, بل هم أغنياء أصحاء, وإنما يعانون من فقدان الطمأنينة التي تجلبها العقيدة الصحيحة والإيمان القويم.</a:t>
            </a:r>
            <a:endParaRPr lang="en-US" sz="2400" dirty="0" smtClean="0"/>
          </a:p>
          <a:p>
            <a:pPr eaLnBrk="1" hangingPunct="1">
              <a:buFont typeface="Arial" pitchFamily="34" charset="0"/>
              <a:buNone/>
            </a:pP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rtl="1"/>
            <a:r>
              <a:rPr lang="ar-SA" sz="2400" dirty="0" smtClean="0"/>
              <a:t>إن اعتماد الأخلاق على أساس من العقيدة يضفي عليها طابعاً مميزاً من القداسة, وتدفع بالإنسان إلى فعل الخير, والابتعاد عن الشر, وتجعله صاحب ضمير حي, وقد اعترف بهذا الدكتور </a:t>
            </a:r>
            <a:r>
              <a:rPr lang="ar-SA" sz="2400" dirty="0" err="1" smtClean="0"/>
              <a:t>ألكسيس</a:t>
            </a:r>
            <a:r>
              <a:rPr lang="ar-SA" sz="2400" dirty="0" smtClean="0"/>
              <a:t> </a:t>
            </a:r>
            <a:r>
              <a:rPr lang="ar-SA" sz="2400" dirty="0" err="1" smtClean="0"/>
              <a:t>كاريل</a:t>
            </a:r>
            <a:r>
              <a:rPr lang="ar-SA" sz="2400" dirty="0" smtClean="0"/>
              <a:t> حيث يقول: "الفكرة المجردة لا تصبح عاملاً فعالاً إلا إذا تضمنت عنصراً دينياً, وهذا هو السبب في أن الأخلاق الدينية أقوى من الأخلاق المدنية إلى حد تستحيل معه المقارنة, ولذلك لا يتحمس الإنسان في الخضوع لقواعد السلوك القائم على المنطق إلا إذا نظر إلى قوانين الحياة على أنها أوامر منزلة من الذات الإلهية".  </a:t>
            </a:r>
            <a:endParaRPr lang="en-US" sz="2400" dirty="0" smtClean="0"/>
          </a:p>
          <a:p>
            <a:pPr eaLnBrk="1" hangingPunct="1">
              <a:buFont typeface="Arial" pitchFamily="34" charset="0"/>
              <a:buNone/>
            </a:pP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ثانياً - الأساس الواقعي والعلمي:</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eaLnBrk="1" hangingPunct="1">
              <a:buNone/>
            </a:pPr>
            <a:r>
              <a:rPr lang="ar-SA" sz="2400" dirty="0" smtClean="0"/>
              <a:t>إذا كان الإسلام قد دعا إلى المثالية والسمو الروحي, وذم الذين أخلدوا إلى الأرض وشهواتها, فإن دعوته إلى المثالية كانت واقعية وكانت وسطاً بين نظرتين متطرفتين هما:</a:t>
            </a:r>
            <a:endParaRPr lang="en-US" sz="2400" dirty="0" smtClean="0"/>
          </a:p>
          <a:p>
            <a:pPr rtl="1"/>
            <a:r>
              <a:rPr lang="ar-SA" sz="2400" dirty="0" smtClean="0"/>
              <a:t>أولهما: دعوات روحية تدعو الإنسان إلى محاربة الطبيعة, وعدم الاستسلام لها, مهما جابهته ضغوطات الحياة ومهما كانت شدتها؛ وذلك لأن سعادة الإنسان وسموه الروحي وخلاصه من آلام الحياة -في نظرهم- إنما تتم بمحاربة الطبيعة والتسامي على واقعها.</a:t>
            </a:r>
            <a:endParaRPr lang="en-US" sz="2400" dirty="0" smtClean="0"/>
          </a:p>
          <a:p>
            <a:pPr rtl="1"/>
            <a:r>
              <a:rPr lang="ar-SA" sz="2400" dirty="0" smtClean="0"/>
              <a:t>ثانيهما: دعوات للطبيعيين الذين أخلدوا إلى الأرض, وقدموا الطاعة لدواعيها ومتطلباتها؛ لأن الحياة معها -في نظرهم- هي الحياة السليمة التي تصل بالإنسان إلى السعادة.</a:t>
            </a:r>
            <a:endParaRPr lang="en-US" sz="2400" dirty="0" smtClean="0"/>
          </a:p>
          <a:p>
            <a:pPr rtl="1"/>
            <a:r>
              <a:rPr lang="ar-SA" sz="2400" dirty="0" smtClean="0"/>
              <a:t>فجاء موقف الإسلام نحو الطبيعة واقعياً وسطاً معتدلاً بين هاتين النظرتين, وقد تجلى ذلك في:</a:t>
            </a:r>
            <a:endParaRPr lang="en-US" sz="2400" dirty="0" smtClean="0"/>
          </a:p>
          <a:p>
            <a:pPr eaLnBrk="1" hangingPunct="1">
              <a:buFont typeface="Arial" pitchFamily="34" charset="0"/>
              <a:buNone/>
            </a:pP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rtl="1"/>
            <a:r>
              <a:rPr lang="ar-SA" sz="2400" dirty="0" smtClean="0"/>
              <a:t>1- دعوته إلى الاستعلاء على الطبيعة وعدم الاستسلام لها؛ وذلك بدعوته الإنسان إلى أن يكون سيداً على الطبيعة, فيسخر مواردها في عمران الأرض, ونفع العباد, كما قال تعالى: [هُوَ أَنْشَأَكُمْ مِنَ الأَرْضِ وَاسْتَعْمَرَكُمْ فِيهَا] {هود:61} وأن يكون كذلك سيداً على نفسه, فيضبط ميوله ورغباته ويوجهها وفقاً للمثل العليا التي جاء بها الإسلام.</a:t>
            </a:r>
            <a:endParaRPr lang="en-US" sz="2400" dirty="0" smtClean="0"/>
          </a:p>
          <a:p>
            <a:pPr rtl="1"/>
            <a:r>
              <a:rPr lang="ar-SA" sz="2400" dirty="0" smtClean="0"/>
              <a:t>2- دعوته إلى التأقلم والانسجام مع الطبيعة ومع الواقع, وعدم التصادم معها, وذلك عن طريق اتخاذ قواعد للسلوك تنسجم تمام الانسجام مع القوانين الأساسية للحياة البشرية, وهي القوانين الثلاثة التالية: قانون المحافظة على الحياة, وقانون تكاثر النوع الإنساني, وقانون الارتقاء العقلي والروحي, وفي هذه القوانين يتجلى الأساس العلمي الذي أقام الإسلام نظامه الأخلاقي عليه.</a:t>
            </a:r>
            <a:endParaRPr lang="en-US" sz="2400" dirty="0" smtClean="0"/>
          </a:p>
          <a:p>
            <a:pPr eaLnBrk="1" hangingPunct="1">
              <a:buFont typeface="Arial" pitchFamily="34" charset="0"/>
              <a:buNone/>
            </a:pP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93837"/>
            <a:ext cx="9144000" cy="4678363"/>
          </a:xfrm>
        </p:spPr>
        <p:txBody>
          <a:bodyPr/>
          <a:lstStyle/>
          <a:p>
            <a:pPr lvl="0" eaLnBrk="1" hangingPunct="1">
              <a:buNone/>
            </a:pPr>
            <a:r>
              <a:rPr lang="ar-SA" sz="2400" dirty="0" smtClean="0"/>
              <a:t>ففيما يتعلق بالقانون الأول – الذي هو المحافظة على الحياة- فإن الإسلام اعتبر كل سلوك من شأنه أن يحافظ على الحياة وينميها, سلوكاً أخلاقياً. وكل سلوك </a:t>
            </a:r>
            <a:r>
              <a:rPr lang="ar-SA" sz="2400" dirty="0" err="1" smtClean="0"/>
              <a:t>يضاد</a:t>
            </a:r>
            <a:r>
              <a:rPr lang="ar-SA" sz="2400" dirty="0" smtClean="0"/>
              <a:t> الحياة أو يعوقها بصورة من الصور يعد سلوكاً غير أخلاقي. فمن هنا كان القتل حراماً أخلاقياً, وكذا تهديد الآخرين وإخافتهم, والتحاسد والتباغض والتدابر. وكان من الواجب احترام الناس والمحافظة على أرواحهم وأعراضهم ودمائهم, والسعي لنفعهم.</a:t>
            </a:r>
            <a:endParaRPr lang="en-US" sz="2400" dirty="0" smtClean="0"/>
          </a:p>
          <a:p>
            <a:pPr eaLnBrk="1" hangingPunct="1">
              <a:buFont typeface="Arial" pitchFamily="34" charset="0"/>
              <a:buNone/>
            </a:pP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17637"/>
            <a:ext cx="9144000" cy="4678363"/>
          </a:xfrm>
        </p:spPr>
        <p:txBody>
          <a:bodyPr/>
          <a:lstStyle/>
          <a:p>
            <a:pPr eaLnBrk="1" hangingPunct="1">
              <a:buNone/>
            </a:pPr>
            <a:r>
              <a:rPr lang="ar-SA" sz="2400" dirty="0" smtClean="0"/>
              <a:t>وفيما يتعلق بالقانون الثاني – الذي هو تكاثر النوع- فإن الإسلام اعتبر كل سلوك من شأنه أن يؤدي إلى إبقاء النوع وتحسينه سلوكاً أخلاقياً راقياً. فشرع الزواج وحث عليه, ونهى عن التبتل أو الرهبانية كما في حديث أنس بن مالك رضي الله عنه، قال: جاء ثلاثة رهط إلى بيوت أزواج النبي صلى الله عليه وسلم، يسألون عن عبادة النبي صلى الله عليه وسلم، فلما أخبروا كأنهم </a:t>
            </a:r>
            <a:r>
              <a:rPr lang="ar-SA" sz="2400" dirty="0" err="1" smtClean="0"/>
              <a:t>تقالُّوها</a:t>
            </a:r>
            <a:r>
              <a:rPr lang="ar-SA" sz="2400" dirty="0" smtClean="0"/>
              <a:t>. فقالوا: وأين نحن من النبي صلى الله عليه وسلم؟ قد غفر له ما تقدم من ذنبه وما تأخر. قال أحدهم: أما أنا فإني أصلي الليل أبداً، وقال آخر: أنا أصوم الدهر ولا أفطر، وقال آخر: أنا أعتزل النساء فلا أتزوج أبداً. فجاء رسول الله صلى الله عليه وسلم إليهم، فقال: (أنتم الذين قلتم كذا وكذا، أما والله إني لأخشاكم لله وأتقاكم له، لكني أصوم</a:t>
            </a: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17637"/>
            <a:ext cx="9144000" cy="4678363"/>
          </a:xfrm>
        </p:spPr>
        <p:txBody>
          <a:bodyPr/>
          <a:lstStyle/>
          <a:p>
            <a:pPr rtl="1"/>
            <a:r>
              <a:rPr lang="ar-SA" sz="2800" dirty="0" smtClean="0"/>
              <a:t>وأفطر، وأصلي وأرقد، وأتزوج النساء، فمن رغب عن سنتي فليس مني).</a:t>
            </a:r>
            <a:r>
              <a:rPr lang="ar-SA" sz="2800" baseline="30000" dirty="0" smtClean="0"/>
              <a:t>()</a:t>
            </a:r>
            <a:r>
              <a:rPr lang="ar-SA" sz="2800" dirty="0" smtClean="0"/>
              <a:t> كما حث على حسن اختيار الزوجة, فقال الرسول صلى الله عليه وسلم: (تخيروا لنطفكم، وانكحوا الأكفاء، وأنكحوا إليهم).</a:t>
            </a:r>
            <a:r>
              <a:rPr lang="ar-SA" sz="2800" baseline="30000" dirty="0" smtClean="0"/>
              <a:t>()</a:t>
            </a:r>
            <a:r>
              <a:rPr lang="ar-SA" sz="2800" dirty="0" smtClean="0"/>
              <a:t> وحث الآباء على تزويج بناتهم من أناس صالحين, فقال صلى الله عليه وسلم: (إذا جاءكم من ترضون دينه وخلقه فأنكحوه، إلاَّ تفعلوا تكن فتنةٌ في الأرض وفساد).</a:t>
            </a:r>
            <a:r>
              <a:rPr lang="ar-SA" sz="2800" baseline="30000" dirty="0" smtClean="0"/>
              <a:t>()</a:t>
            </a:r>
            <a:r>
              <a:rPr lang="ar-SA" sz="2800" dirty="0" smtClean="0"/>
              <a:t> ثم إن الإسلام حرم كل سلوك من شأنه أن يعوق استمرار التناسل؛ لأنه يعد منعاً لاستمرار النوع, ومن ثمَّ فقد حرم الإسلام الخِصاء, كما في حديث ابن مسعود رضي الله عنه، قال: "كنا نغزو مع النبي صلى الله عليه وسلم ليس لنا نساء، فقلنا: يا رسول الله، ألا نستخصي؟ فنهانا عن ذلك".</a:t>
            </a:r>
            <a:r>
              <a:rPr lang="ar-SA" sz="2800" baseline="30000" dirty="0" smtClean="0"/>
              <a:t>()</a:t>
            </a:r>
            <a:r>
              <a:rPr lang="ar-SA" sz="2800" dirty="0" smtClean="0"/>
              <a:t> فالإسلام يعد الخروج على القوانين الطبيعية والأخلاقية تعدياً وخروجاً عن جادة الحياة المستقيمة.</a:t>
            </a:r>
            <a:r>
              <a:rPr lang="en-US" sz="2800" dirty="0" smtClean="0"/>
              <a:t> </a:t>
            </a: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81000" y="1417637"/>
            <a:ext cx="9144000" cy="4678363"/>
          </a:xfrm>
        </p:spPr>
        <p:txBody>
          <a:bodyPr/>
          <a:lstStyle/>
          <a:p>
            <a:pPr rtl="1"/>
            <a:r>
              <a:rPr lang="ar-SA" sz="2400" dirty="0" smtClean="0"/>
              <a:t>وفيما يتعلق بالقانون الثالث – الذي هو الارتقاء العقلي والروحي- فإن الإسلام اعتبر كل سلوك من شأنه أن يؤدي إلى السعادة والإقبال على الحياة بمحبة وانشراح وينمي العقل ويحافظ عليه سلوكاً أخلاقياً راقياً, وكل سلوك يضاد ذلك كأن يجعل الإنسان يعيش في عزلة من الناس متشائماً قلقاً, أو يضر بعقله ويجعله مريضاً أو متخلفاً مستسلماً للجهل والخرافات سلوكاً غير أخلاقي. ومن ثم فقد وجدناه يحث على العلم وصلة الرحم ومحبة الآخرين والرحمة بهم, والرضا بقضاء الله وقدره, كما في قول الرسول صلى الله عليه وسلم: (لا يؤمن أحدكم حتى يحب لأخيه ما يحب لنفسه)</a:t>
            </a:r>
            <a:r>
              <a:rPr lang="ar-SA" sz="2400" baseline="30000" dirty="0" smtClean="0"/>
              <a:t>()</a:t>
            </a:r>
            <a:r>
              <a:rPr lang="ar-SA" sz="2400" dirty="0" smtClean="0"/>
              <a:t>  أو قوله صلى الله عليه وسلم: (‏عجباً لأمر المؤمن، إن أمره كله خير، وليس ذاك لأحد إلا للمؤمن، إن أصابته سراء شكر، فكان خيراً له، وإن أصابته ضراء، صبر فكان خيراً له)</a:t>
            </a:r>
            <a:r>
              <a:rPr lang="ar-SA" sz="2400" baseline="30000" dirty="0" smtClean="0"/>
              <a:t>()</a:t>
            </a:r>
            <a:r>
              <a:rPr lang="ar-SA" sz="2400" dirty="0" smtClean="0"/>
              <a:t> أو في تحريمه للانتحار, أو تعاطي المسكرات أو المخدرات أو ما من شأنه أن يضر بصحة الإنسان البدنية أو </a:t>
            </a:r>
            <a:r>
              <a:rPr lang="ar-SA" sz="2400" smtClean="0"/>
              <a:t>بعقله </a:t>
            </a: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81000" y="1493837"/>
            <a:ext cx="9144000" cy="4678363"/>
          </a:xfrm>
        </p:spPr>
        <p:txBody>
          <a:bodyPr/>
          <a:lstStyle/>
          <a:p>
            <a:pPr eaLnBrk="1" hangingPunct="1">
              <a:buNone/>
            </a:pPr>
            <a:endParaRPr lang="ar-SA" sz="2400" dirty="0" smtClean="0"/>
          </a:p>
          <a:p>
            <a:pPr eaLnBrk="1" hangingPunct="1">
              <a:buNone/>
            </a:pPr>
            <a:r>
              <a:rPr lang="ar-SA" sz="2400" dirty="0" smtClean="0"/>
              <a:t>فقال تعالى: [يَسْأَلُونَكَ عَنِ الخَمْرِ وَالمَيْسِرِ قُلْ فِيهِمَا إِثْمٌ كَبِيرٌ وَمَنَافِعُ لِلنَّاسِ وَإِثْمُهُمَا أَكْبَرُ مِنْ نَفْعِهِمَا] {البقرة:219} وقوله سبحانه: [يَا أَيُّهَا الَّذِينَ آَمَنُوا إِنَّمَا الخَمْرُ وَالمَيْسِرُ وَالأَنْصَابُ وَالأَزْلَامُ رِجْسٌ مِنْ عَمَلِ الشَّيْطَانِ فَاجْتَنِبُوهُ لَعَلَّكُمْ تُفْلِحُونَ , إِنَّمَا يُرِيدُ الشَّيْطَانُ أَنْ يُوقِعَ بَيْنَكُمُ العَدَاوَةَ وَالبَغْضَاءَ فِي الخَمْرِ وَالمَيْسِرِ وَيَصُدَّكُمْ عَنْ ذِكْرِ اللهِ وَعَنِ الصَّلَاةِ فَهَلْ أَنْتُمْ مُنْتَهُونَ] {المائدة:90-91}. ومثلها من النصوص كثير جداً.</a:t>
            </a: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dirty="0" smtClean="0"/>
              <a:t>ثالثاً – مراعاة الطبيعة الإنسانية:</a:t>
            </a: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304800" y="1417637"/>
            <a:ext cx="9144000" cy="4678363"/>
          </a:xfrm>
        </p:spPr>
        <p:txBody>
          <a:bodyPr/>
          <a:lstStyle/>
          <a:p>
            <a:pPr rtl="1"/>
            <a:r>
              <a:rPr lang="ar-SA" sz="2400" dirty="0" smtClean="0"/>
              <a:t>وهذا الأساس مهم في الدراسات الأخلاقية, وذلك لوجود ارتباط وثيق بين السلوك وطبيعة الإنسان, ولتوقف نجاح النظام الأخلاقي على مدى انسجامه مع واقع هذه الطبيعة.</a:t>
            </a:r>
            <a:endParaRPr lang="en-US" sz="2400" dirty="0" smtClean="0"/>
          </a:p>
          <a:p>
            <a:pPr rtl="1"/>
            <a:r>
              <a:rPr lang="ar-SA" sz="2400" dirty="0" smtClean="0"/>
              <a:t>فالإسلام ينظر إلى الإنسان على أنه روح وجسد, وعقل وقلب ومشاعر وعواطف, وأن هناك صراعاً بين طبيعة الإنسان وتكوينه المادي الذي يميل إلى الأرض والتراب الذي خلق منه, فيستجيب للأهواء والشهوات وينساق لها, وروحه العلوية التي هي من نفخ الإله, وتدعو إلى السمو والرقي والمثالية.</a:t>
            </a:r>
            <a:endParaRPr lang="en-US" sz="2400" dirty="0" smtClean="0"/>
          </a:p>
          <a:p>
            <a:pPr rtl="1"/>
            <a:r>
              <a:rPr lang="ar-SA" sz="2400" dirty="0" smtClean="0"/>
              <a:t>والمطلوب هو التنسيق بين هاتين </a:t>
            </a:r>
            <a:r>
              <a:rPr lang="ar-SA" sz="2400" dirty="0" err="1" smtClean="0"/>
              <a:t>الطبيعتين</a:t>
            </a:r>
            <a:r>
              <a:rPr lang="ar-SA" sz="2400" dirty="0" smtClean="0"/>
              <a:t> في الإنسان, وتوجيهه إلى السلوك الذي يليق </a:t>
            </a:r>
            <a:r>
              <a:rPr lang="ar-SA" sz="2400" dirty="0" err="1" smtClean="0"/>
              <a:t>به</a:t>
            </a:r>
            <a:r>
              <a:rPr lang="ar-SA" sz="2400" dirty="0" smtClean="0"/>
              <a:t> بصفته أشرف مخلوق على ظهر الأرض, وصاحب رسالة خُلِق من أجلها في هذه الدنيا.</a:t>
            </a:r>
            <a:endParaRPr lang="en-US" sz="2400" dirty="0" smtClean="0"/>
          </a:p>
          <a:p>
            <a:pPr rtl="1"/>
            <a:r>
              <a:rPr lang="ar-SA" sz="2400" dirty="0" smtClean="0"/>
              <a:t>والمرجع في هذا التنسيق هو رب العالمين تبارك وتعالى.</a:t>
            </a:r>
            <a:endParaRPr lang="en-US" sz="2400" dirty="0" smtClean="0"/>
          </a:p>
          <a:p>
            <a:pPr rtl="1">
              <a:buNone/>
            </a:pPr>
            <a:endParaRPr lang="en-US" sz="24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1376</TotalTime>
  <Words>1803</Words>
  <Application>Microsoft Office PowerPoint</Application>
  <PresentationFormat>A4 Paper (210x297 mm)‎</PresentationFormat>
  <Paragraphs>57</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الثانية</vt:lpstr>
      <vt:lpstr>أولاً - الأساس الاعتقادي: </vt:lpstr>
      <vt:lpstr>الشريحة 4</vt:lpstr>
      <vt:lpstr>الشريحة 5</vt:lpstr>
      <vt:lpstr>الشريحة 6</vt:lpstr>
      <vt:lpstr>الشريحة 7</vt:lpstr>
      <vt:lpstr>الشريحة 8</vt:lpstr>
      <vt:lpstr>ثانياً - الأساس الواقعي والعلمي:</vt:lpstr>
      <vt:lpstr>الشريحة 10</vt:lpstr>
      <vt:lpstr>الشريحة 11</vt:lpstr>
      <vt:lpstr>الشريحة 12</vt:lpstr>
      <vt:lpstr>الشريحة 13</vt:lpstr>
      <vt:lpstr>الشريحة 14</vt:lpstr>
      <vt:lpstr>الشريحة 15</vt:lpstr>
      <vt:lpstr>ثالثاً – مراعاة الطبيعة الإنسانية:</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76</cp:revision>
  <dcterms:created xsi:type="dcterms:W3CDTF">2009-10-14T19:14:34Z</dcterms:created>
  <dcterms:modified xsi:type="dcterms:W3CDTF">2010-10-12T08:08:58Z</dcterms:modified>
</cp:coreProperties>
</file>