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4" r:id="rId16"/>
    <p:sldId id="275" r:id="rId17"/>
    <p:sldId id="270" r:id="rId18"/>
    <p:sldId id="272" r:id="rId19"/>
    <p:sldId id="273" r:id="rId20"/>
    <p:sldId id="276" r:id="rId21"/>
    <p:sldId id="277" r:id="rId22"/>
    <p:sldId id="278"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2" y="-2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23900" y="2717800"/>
            <a:ext cx="8420100" cy="863600"/>
          </a:xfrm>
        </p:spPr>
        <p:txBody>
          <a:bodyPr/>
          <a:lstStyle/>
          <a:p>
            <a:pPr rtl="1"/>
            <a:r>
              <a:rPr lang="ar-SA" b="1" dirty="0" smtClean="0"/>
              <a:t>المحاضرة الثالثة</a:t>
            </a:r>
            <a:r>
              <a:rPr lang="en-US" dirty="0" smtClean="0"/>
              <a:t/>
            </a:r>
            <a:br>
              <a:rPr lang="en-US" dirty="0" smtClean="0"/>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1181100" y="4648200"/>
            <a:ext cx="7429500" cy="1752600"/>
          </a:xfrm>
        </p:spPr>
        <p:txBody>
          <a:bodyPr/>
          <a:lstStyle/>
          <a:p>
            <a:pPr eaLnBrk="1" hangingPunct="1"/>
            <a:r>
              <a:rPr lang="ar-EG" dirty="0" smtClean="0"/>
              <a:t>تمتاز الأخلاق الإسلامية بجملة من الخصائص تميزها عن غيرها من الأنظمة الأخلاقية, وتعطيها وجودها وطابعها المتفرد والمستقل, وهي:</a:t>
            </a:r>
            <a:endParaRPr lang="en-US"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
        <p:nvSpPr>
          <p:cNvPr id="5" name="Title 4"/>
          <p:cNvSpPr txBox="1">
            <a:spLocks/>
          </p:cNvSpPr>
          <p:nvPr/>
        </p:nvSpPr>
        <p:spPr bwMode="auto">
          <a:xfrm>
            <a:off x="800100" y="34067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
            </a:r>
            <a:b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br>
            <a:r>
              <a:rPr kumimoji="0" lang="ar-SA" sz="4400" b="1"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خصائص الأخلاق الإسلامية</a:t>
            </a:r>
            <a: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t/>
            </a:r>
            <a:br>
              <a:rPr kumimoji="0" lang="en-US" sz="4400" b="0" i="0" u="none" strike="noStrike" kern="1200" cap="none" spc="0" normalizeH="0" baseline="0" noProof="0" dirty="0" smtClean="0">
                <a:ln>
                  <a:noFill/>
                </a:ln>
                <a:solidFill>
                  <a:schemeClr val="accent1">
                    <a:lumMod val="75000"/>
                  </a:schemeClr>
                </a:solidFill>
                <a:effectLst/>
                <a:uLnTx/>
                <a:uFillTx/>
                <a:latin typeface="+mj-lt"/>
                <a:ea typeface="+mj-ea"/>
                <a:cs typeface="Arial" charset="0"/>
              </a:rPr>
            </a:br>
            <a:endParaRPr kumimoji="0" lang="en-US" sz="4400" b="0" i="0" u="none" strike="noStrike" kern="1200" cap="none" spc="0" normalizeH="0" baseline="0" noProof="0" dirty="0" smtClean="0">
              <a:ln>
                <a:noFill/>
              </a:ln>
              <a:solidFill>
                <a:srgbClr val="376092"/>
              </a:solidFill>
              <a:effectLst/>
              <a:uLnTx/>
              <a:uFillTx/>
              <a:latin typeface="+mj-lt"/>
              <a:ea typeface="+mj-ea"/>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EG" b="1" dirty="0" smtClean="0"/>
              <a:t>الانبثاق عن عقيدة الإسلام: </a:t>
            </a:r>
            <a:endParaRPr lang="en-US" dirty="0"/>
          </a:p>
        </p:txBody>
      </p:sp>
      <p:sp>
        <p:nvSpPr>
          <p:cNvPr id="7171" name="Text Placeholder 5"/>
          <p:cNvSpPr>
            <a:spLocks noGrp="1"/>
          </p:cNvSpPr>
          <p:nvPr>
            <p:ph idx="1"/>
          </p:nvPr>
        </p:nvSpPr>
        <p:spPr/>
        <p:txBody>
          <a:bodyPr/>
          <a:lstStyle/>
          <a:p>
            <a:pPr rtl="1" eaLnBrk="1" hangingPunct="1"/>
            <a:r>
              <a:rPr lang="ar-EG" dirty="0" smtClean="0"/>
              <a:t>أي أنها مرتبطة بالعقيدة ارتباطاً قوياً وعميقاً بحيث يستحيل الفصل بينهما, وما أكثر النصوص التي تربط بين الإيمان وحسن الخُلُق. حتى إنها لتجعل الإيمان, هو نفسه حسن الخُلُق, كيف لا؛ وحسن الخلق يقتضي شُكر المنْعِم (الإله), والاعتراف بفضله, والثناء عليه, والوقوف عند حدوده بامتثال أوامره, واجتناب نواهيه. وأي عقوق أعظم من أن يتمرد الإنسان على خالقه ومولاه, ويتنكر لجميله, ويخالف أمره ونهيه, كما هو الشأن في الكفار والمنافقين.</a:t>
            </a:r>
            <a:endParaRPr lang="en-US"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295400"/>
            <a:ext cx="9144000" cy="4678363"/>
          </a:xfrm>
        </p:spPr>
        <p:txBody>
          <a:bodyPr/>
          <a:lstStyle/>
          <a:p>
            <a:pPr eaLnBrk="1" hangingPunct="1"/>
            <a:r>
              <a:rPr lang="ar-EG" sz="2600" dirty="0" smtClean="0"/>
              <a:t>يقول الإمام الغزالي رحمه الله تعالى: "حسن الخلق هو الإيمان, وسوء الخلق هو النفاق, وقد ذكر الله تعالى صفات المؤمنين والمنافقين في كتابه, وهي بجملتها ثمرة حُسْن الخلق, وسوء الخلق, فلنورد جملة من ذلك لتعلم آية حسن الخلق. قال الله تعالى: [قَدْ أَفْلَحَ المُؤْمِنُونَ, الَّذِينَ هُمْ فِي صَلَاتِهِمْ خَاشِعُونَ, وَالَّذِينَ هُمْ عَنِ اللَّغْوِ مُعْرِضُونَ, وَالَّذِينَ هُمْ لِلزَّكَاةِ فَاعِلُونَ, وَالَّذِينَ هُمْ لِفُرُوجِهِمْ حَافِظُونَ...] {المؤمنون:1- 5}, وقال تعالى: [وَعِبَادُ الرَّحْمَنِ الَّذِينَ يَمْشُونَ عَلَى الأَرْضِ هَوْنًا وَإِذَا خَاطَبَهُمُ الجَاهِلُونَ قَالُوا سَلَامًا...]{الفرقان:63}.. من أشكل عليه حاله فليعرض نفسه على هذه الآيات, فوجود جميع هذه الصفات علامة حسن الخلق, وفقد جميعها علامة سوء الخلق, ووجود بعضها دون بعض يدل على البعض دون البعض, </a:t>
            </a:r>
            <a:r>
              <a:rPr lang="ar-EG" sz="2600" dirty="0" err="1" smtClean="0"/>
              <a:t>فليشتغل</a:t>
            </a:r>
            <a:r>
              <a:rPr lang="ar-EG" sz="2600" dirty="0" smtClean="0"/>
              <a:t> بتحصيل ما فقده, وحفظ ما وجده. وقد وصف رسول الله صلى الله عليه وسلم المؤمن بصفات كثيرة, وأشار بجميعها إلى محاسن الأخلاق, فقال صلى الله عليه وسلم:</a:t>
            </a:r>
            <a:endParaRPr lang="ar-SA" sz="26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295400"/>
            <a:ext cx="9144000" cy="4678363"/>
          </a:xfrm>
        </p:spPr>
        <p:txBody>
          <a:bodyPr/>
          <a:lstStyle/>
          <a:p>
            <a:pPr eaLnBrk="1" hangingPunct="1"/>
            <a:r>
              <a:rPr lang="ar-EG" sz="2400" dirty="0" smtClean="0"/>
              <a:t>(من كان يُؤْمِنُ بِاللَّهِ وَالْيَوْمِ الْآخِرِ فلا يُؤْذِ جَارَهُ وَمَنْ كان يُؤْمِنُ بِاللَّهِ وَالْيَوْمِ الْآخِرِ فَلْيُكْرِمْ ضَيْفَهُ وَمَنْ كان يُؤْمِنُ بِاللَّهِ وَالْيَوْمِ الْآخِرِ فَلْيَقُلْ خَيْرًا أو لِيَصْمُتْ). وقال: (لَا يُؤْمِنُ أحدكم حتى يُحِبَّ لِأَخِيهِ ما يُحِبُّ لِنَفْسِهِ).</a:t>
            </a:r>
            <a:r>
              <a:rPr lang="ar-EG" sz="2400" baseline="30000" dirty="0" smtClean="0"/>
              <a:t> </a:t>
            </a:r>
            <a:r>
              <a:rPr lang="ar-EG" sz="2400" dirty="0" smtClean="0"/>
              <a:t>وقال: (أَكْمَلُ الْمُؤْمِنِينَ إِيمَاناً أَحْسَنُهُمْ خُلُقاً).</a:t>
            </a:r>
            <a:endParaRPr lang="en-US" sz="2400" dirty="0" smtClean="0"/>
          </a:p>
          <a:p>
            <a:pPr eaLnBrk="1" hangingPunct="1"/>
            <a:r>
              <a:rPr lang="ar-EG" sz="2400" dirty="0" smtClean="0"/>
              <a:t>ويقول الشيخ محمد الغزالي رحمه الله تعالى: "الإيمان قوة عاصمة عن الدنايا, دافعة إلى المكرمات ومن ثمَّ فإن الله عندما يدعو عباده إلى خير أو ينفرهم من شر, يجعل ذلك مقتضى الإيمان المستقر في قلوبهم. وما أكثر ما يقول في كتابه: " يا أيها الذين آمنوا " ثم يذكر بعدُ ما يُكلفهم به, مثل قوله تعالى: [يَا أَيُّهَا الَّذِينَ آَمَنُوا اتَّقُوا اللهَ وَكُونُوا مَعَ الصَّادِقِينَ] {التوبة:119} [يَا أَيُّهَا الَّذِينَ آَمَنُوا اتَّقُوا اللهَ وَقُولُوا قَوْلًا سَدِيدًا] {الأحزاب:70} .. وقد وضح صاحب الرسالة صلى الله عليه وسلم أن الإيمان القوي, يلد الخلق القوي حتماً, وأن انهيار الأخلاق مرده إلى ضعف الإيمان, أو فقدانه, بحسب تفاقم الشر أو تفاهته.. فالرجل الصفيق الوجه, المعوج السلوك الذي يقترف الرذائل غير آبه لأحد, يقول رسول الإسلام في وصف حاله: "الحياء والإيمان قرناء جميعاً فإذا رفع أحدهما رفع الآخر"!.</a:t>
            </a:r>
            <a:endParaRPr lang="ar-SA" sz="2400"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EG" sz="2800" dirty="0" smtClean="0"/>
              <a:t>والرجل الذي ينكب جيرانه ويرميهم بالسوء, يحكم الدين عليه حكما قاسياً فيقول فيه الرسول صلى الله عليه وسلم : (والله لَا يُؤْمِنُ والله لَا يُؤْمِنُ والله لَا يُؤْمِنُ قِيلَ وَمَنْ يا رَسُولَ اللَّهِ قال الذي لَا يَأْمَنُ جَارُهُ بوائقه). وتجد الرسول صلى الله عليه وسلم عندما يعلم أتباعه الإعراض عن اللغو, </a:t>
            </a:r>
            <a:r>
              <a:rPr lang="ar-EG" sz="2800" dirty="0" err="1" smtClean="0"/>
              <a:t>ومجانبة</a:t>
            </a:r>
            <a:r>
              <a:rPr lang="ar-EG" sz="2800" dirty="0" smtClean="0"/>
              <a:t> الثرثرة والهذر يقول: (وَمَنْ كان يُؤْمِنُ بِاللَّهِ وَالْيَوْمِ الْآخِرِ فَلْيَقُلْ خَيْرًا أو لِيَصْمُتْ). وهكذا يمضى في غرس الفضائل وتعهدها حتى تؤتى ثمارها, معتمداً على صدق الإيمان وكماله..".</a:t>
            </a:r>
            <a:endParaRPr lang="en-US" sz="2800" dirty="0" smtClean="0"/>
          </a:p>
          <a:p>
            <a:pPr rtl="1"/>
            <a:r>
              <a:rPr lang="ar-EG" sz="2800" dirty="0" smtClean="0"/>
              <a:t>إذاً فالدين هو منبت الأخلاق, وهو مصدر الرقابة عليها, وهو المقوِّم لها إذا انحرفت, وهما متلازمان لإقامة كل مدنية فاضلة خيرة في مصلحة الإنسان. </a:t>
            </a:r>
            <a:endParaRPr lang="en-US" sz="2800" dirty="0" smtClean="0"/>
          </a:p>
          <a:p>
            <a:pPr eaLnBrk="1" hangingPunct="1">
              <a:buFont typeface="Arial" pitchFamily="34" charset="0"/>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1"/>
                </a:solidFill>
                <a:cs typeface="Arial" pitchFamily="34" charset="0"/>
              </a:rPr>
              <a:t>الشمول:</a:t>
            </a:r>
            <a:endParaRPr lang="ar-SA" dirty="0" smtClean="0">
              <a:solidFill>
                <a:schemeClr val="tx1"/>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EG" sz="2800" dirty="0" smtClean="0"/>
              <a:t>حيث تشمل جميع المجالات, فهناك خلق مع الله ومع رسله عليهم السلام, قال تعالى: [إِنَّمَا كَانَ قَوْلَ المُؤْمِنِينَ إِذَا دُعُوا إِلَى اللهِ وَرَسُولِهِ لِيَحْكُمَ بَيْنَهُمْ أَنْ يَقُولُوا سَمِعْنَا وَأَطَعْنَا وَأُولَئِكَ هُمُ المُفْلِحُونَ] {النور:51} وقال تعالى: [يَا أَيُّهَا الَّذِينَ آَمَنُوا لَا تُقَدِّمُوا بَيْنَ يَدَيِ اللهِ وَرَسُولِهِ وَاتَّقُوا اللهَ إِنَّ اللهَ سَمِيعٌ عَلِيمٌ] {الحجرات:1}, وهناك خلق مع المسلمين يقول صلى الله عليه وسلم: (المسلم أخ المسلم لا يظلمه ولا يخذله ولا يحقره.. كل المسلم على المسلم حرام؛ دمه وماله وعرضه) وخلق مع غير المسلم, قال تعالى: [لَا يَنْهَاكُمُ اللهُ عَنِ الَّذِينَ لَمْ يُقَاتِلُوكُمْ فِي الدِّينِ وَلَمْ يُخْرِجُوكُمْ مِنْ دِيَارِكُمْ أَنْ تَبَرُّوهُمْ وَتُقْسِطُوا إِلَيْهِمْ إِنَّ اللهَ يُحِبُّ المُقْسِطِينَ] {الممتحنة:8}</a:t>
            </a: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EG" sz="2800" dirty="0" smtClean="0"/>
              <a:t>وقال صلى الله عليه وسلم: (من آذى ذمياً فقد آذاني)  وهناك خلق الكبير والصغير (ليس منا من لم يوقر كبيرنا ويرحم صغيرنا) وخلق مع الحاكم [يَا أَيُّهَا الَّذِينَ آَمَنُوا أَطِيعُوا اللهَ وَأَطِيعُوا الرَّسُولَ وَأُولِي الأَمْرِ مِنْكُمْ] {النساء:59} ومع الوالدين والأبناء والبنات والزوج والقرابة, ومع الضيف والمعلم والصديق, ومع البهائم والجماد, .</a:t>
            </a:r>
            <a:endParaRPr lang="ar-SA" sz="2800" dirty="0" smtClean="0"/>
          </a:p>
          <a:p>
            <a:pPr eaLnBrk="1" hangingPunct="1">
              <a:buNone/>
            </a:pPr>
            <a:r>
              <a:rPr lang="ar-EG" sz="2800" dirty="0" smtClean="0"/>
              <a:t>يقول الشيخ محمد الغزالي رحمه الله تعالى: "قد تكون لكل دين شعائر خاصة به, تعتبر سمات مميزة له. ولا شك أن في الإسلام طاعات معينة, ألزم </a:t>
            </a:r>
            <a:r>
              <a:rPr lang="ar-EG" sz="2800" dirty="0" err="1" smtClean="0"/>
              <a:t>بها</a:t>
            </a:r>
            <a:r>
              <a:rPr lang="ar-EG" sz="2800" dirty="0" smtClean="0"/>
              <a:t> أتباعه, وتعتبر فيما بينهم أموراً مقررة لا صلة لغيرهم </a:t>
            </a:r>
            <a:r>
              <a:rPr lang="ar-EG" sz="2800" dirty="0" err="1" smtClean="0"/>
              <a:t>بها</a:t>
            </a:r>
            <a:r>
              <a:rPr lang="ar-EG" sz="2800" dirty="0" smtClean="0"/>
              <a:t>, غير أن التعاليم الخُلُقية ليست من هذا القبيل؛ فالمسلم مكلف أن يلقى أهل الأرض قاطبة بفضائل لا ترقى إليها شبهة, فالصدق واجب على المسلم مع المسلم وغيره, والسماحة والوفاء والمروءة والتعاون والكرم.. الخ.</a:t>
            </a: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EG" sz="2800" dirty="0" smtClean="0"/>
              <a:t>وقد أمر القرآن الكريم ألا نتورط مع اليهود أو النصارى في مجادلات تهيج الخصومات ولا تجدي الأديان شيئاً. قال الله تعالى: [وَلَا تُجَادِلُوا أَهْلَ الكِتَابِ إِلَّا بِالَّتِي هِيَ أَحْسَنُ إِلَّا الَّذِينَ ظَلَمُوا مِنْهُمْ وَقُولُوا آَمَنَّا بِالَّذِي أُنْزِلَ إِلَيْنَا وَأُنْزِلَ إِلَيْكُمْ وَإِلَهُنَا وَإِلَهُكُمْ وَاحِدٌ وَنَحْنُ لَهُ مُسْلِمُونَ]{العنكبوت:46}. واستغرب من أتباع موسى وعيسى أن يشتبكوا مع المسلمين في منازعات من هذا النوع الحاد:[قُلْ أَتُحَاجُّونَنَا فِي اللهِ وَهُوَ رَبُّنَا وَرَبُّكُمْ وَلَنَا أَعْمَالُنَا وَلَكُمْ أَعْمَالُكُمْ وَنَحْنُ لَهُ مُخْلِصُونَ] {البقرة:139}. وحدث أن يهودياً كان له دَيْنٌ على النبي, فجاء يتقاضاه قائلاً : إنكم يا بني عبد المطلب قوم مُطل!! فرأى عمر بن الخطاب أن يُؤدب هذا المتطاول على مقام الرسول, وهَمَّ بسيفه يبغي قتله. لكن الرسول صلى الله عليه وسلم أسكت</a:t>
            </a: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eaLnBrk="1" hangingPunct="1">
              <a:buNone/>
            </a:pPr>
            <a:r>
              <a:rPr lang="ar-EG" sz="2800" dirty="0" smtClean="0"/>
              <a:t>عمر قائلاً: (أنا وهو أولى منك بغير هذا, تأمره بحُسن التقاضي, وتأمرني بحُسن الأداء), وقد أمر الإسلام بالعدل ولو مع فاجر أو كافر. قال عليه الصلاة والسلام: "دعوة المظلوم مُستجابة, وإن كان فاجراً ففجوره على نفسه) ... وبهذه النصوص, مَنع الإسلام أبناءه أن يقترفوا أية إساءة نحو مخالفيهم في الدين. ومن آيات حسن الخلق مع أهل الأديان الأخرى ما ورد عن ابن عمر: أنه ذبحت له شاة في أهله ? فلما جاء قال: أهديتم لجارنا اليهودي؟ أهديتم لجارنا اليهودي؟. سمعت رسول الله صلى الله عليه وسلم يقول: (ما زال جبريل يوصيني بالجار حتى ظننت أنه سيورثه).. </a:t>
            </a:r>
            <a:endParaRPr lang="ar-SA" sz="2800" dirty="0" smtClean="0"/>
          </a:p>
          <a:p>
            <a:pPr eaLnBrk="1" hangingPunct="1">
              <a:buFont typeface="Arial" pitchFamily="34" charset="0"/>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EG" sz="2800" dirty="0" smtClean="0"/>
              <a:t>أما من الناحية العامة, فقد قرر الإسلام أن بقاء الأمم وازدهار حضارتها, واستدامة منعتها, إنما يُكفل لها إذا ضمنت حياة الأخلاق فيها, فإذا سقطت الخلق سقطت الدولة معه. </a:t>
            </a:r>
            <a:endParaRPr lang="en-US" sz="2800" dirty="0" smtClean="0"/>
          </a:p>
          <a:p>
            <a:pPr rtl="1"/>
            <a:r>
              <a:rPr lang="ar-EG" sz="2800" dirty="0" smtClean="0"/>
              <a:t>وإنما الأمم الأخلاق ما بقيت        فإن هم ذهبت أخلاقهم ذهبوا</a:t>
            </a:r>
            <a:endParaRPr lang="en-US" sz="2800" dirty="0" smtClean="0"/>
          </a:p>
          <a:p>
            <a:r>
              <a:rPr lang="ar-EG" sz="2800" dirty="0" smtClean="0"/>
              <a:t>ويؤكد هذه الحقيقة حديث الرسول لقومه وعشيرته, فقد رشحتهم مكانتهم في جزيرة العرب لسيادتها, وتولي مقاليد الحكم </a:t>
            </a:r>
            <a:r>
              <a:rPr lang="ar-EG" sz="2800" dirty="0" err="1" smtClean="0"/>
              <a:t>بها</a:t>
            </a:r>
            <a:r>
              <a:rPr lang="ar-EG" sz="2800" dirty="0" smtClean="0"/>
              <a:t>. ولكن النبي أفهمهم ألا دوام لملكهم إلا بالخُلُق وحده. فعن أنس بن مالك قال: "كنا في بيت فيه نفر من المهاجرين والأنصار? فأقبل علينا رسول الله صلى الله عليه وسلم, فجعل كل رجل يوسع رجاء أن يجلس إلى جنبه.. ثم قام إلى الباب فأخذ </a:t>
            </a:r>
            <a:r>
              <a:rPr lang="ar-EG" sz="2800" dirty="0" err="1" smtClean="0"/>
              <a:t>بعضادتيه</a:t>
            </a:r>
            <a:r>
              <a:rPr lang="ar-EG" sz="2800" dirty="0" smtClean="0"/>
              <a:t>,</a:t>
            </a: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eaLnBrk="1" hangingPunct="1">
              <a:buNone/>
            </a:pPr>
            <a:r>
              <a:rPr lang="ar-EG" sz="2800" dirty="0" smtClean="0"/>
              <a:t>فقال: (الأُمَرَاءُ من قُرَيْشٍ ثَلاَثاً ما فَعَلُوا ثَلاَثاً ما حَكَمُوا فَعَدَلُوا وَاسْتُرْحِمُوا فَرَحِمُوا وَعَاهَدُوا فَوَفَوْا فَمَنْ لم يَفْعَلْ ذلك منهم فَعَلَيْهِ لَعْنَةُ اللَّهِ وَالْمَلاَئِكَةِ وَالنَّاسِ أَجْمَعِينَ).  هذا الحديث حاسم في أنه لا مكانة لأمة ولا لدولة ولا لأسرة إلا بمقدار ما تمثل في العالم من صفات عالية, وما تحقق من أهداف كريمة. فلو أن حكماً حمل طابع الإسلام والقرآن, ثم نظر الناس إليه فوجدوه لا يعدل في قضية, ولا يرحم في حاجة, ولا يوفي في معاهدة, فهو باسم الإسلام والقرآن قد انسلخ عن مقوماته الفاضلة, وأصبح أهلاً لأن يلعن في فجاج الأرض وآفاق السماء. ومن أقوال الإمام ابن تيمية: "إن الله يقيم الدولة العادلة, وإن كانت كافرة, ولا يقيم الدولة الظالمة, وإن كانت مسلمة" . إن الخلق في منابع الإسلام الأولى من كتاب وسنة هو الدين كله, وهو الدنيا كلها, فإن نقصت أمة حظاً من رفعة في صلتها بالله, أو في مكانتها بين الناس, فبقدر نقصان فضائلها وانهزام خلقها".</a:t>
            </a:r>
            <a:endParaRPr lang="ar-SA" sz="2800" dirty="0" smtClean="0"/>
          </a:p>
          <a:p>
            <a:pPr eaLnBrk="1" hangingPunct="1">
              <a:buFont typeface="Arial" pitchFamily="34" charset="0"/>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1"/>
                </a:solidFill>
                <a:cs typeface="Arial" pitchFamily="34" charset="0"/>
              </a:rPr>
              <a:t>الثبات:</a:t>
            </a:r>
            <a:endParaRPr lang="ar-SA" dirty="0" smtClean="0">
              <a:solidFill>
                <a:schemeClr val="tx1"/>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EG" sz="2800" dirty="0" smtClean="0"/>
              <a:t>ويقصد بالثبات أن الفضائل الأساسية للمجتمع من صدق ووفاء وأمانة وعفة وإيثار مرتبطة بنظام الشريعة العامة، وهي أمور لا يستغني عنها مجتمع كريم، مهما تطورت الحياة، وتقدم العلم بل تظل قيماً فاضلة ثابتة. </a:t>
            </a:r>
            <a:endParaRPr lang="en-US" sz="2800" dirty="0" smtClean="0"/>
          </a:p>
          <a:p>
            <a:pPr rtl="1"/>
            <a:r>
              <a:rPr lang="ar-EG" sz="2800" dirty="0" smtClean="0"/>
              <a:t>إن الأخلاق في الإسلام لا تتغير ولا تتطور تبعا للظروف الاجتماعية والأحوال الاقتصادية، بل هي حواجز متينة ضد الفوضى والظلم والشر، كما قال الله تعالى: [تِلْكَ حُدُودُ اللهِ فَلَا تَعْتَدُوهَا وَمَنْ يَتَعَدَّ حُدُودَ اللهِ فَأُولَئِكَ هُمُ الظَّالِمُونَ] {البقرة:229}.</a:t>
            </a:r>
            <a:endParaRPr lang="en-US" sz="2800" dirty="0" smtClean="0"/>
          </a:p>
          <a:p>
            <a:pPr rtl="1"/>
            <a:r>
              <a:rPr lang="ar-EG" sz="2800" dirty="0" smtClean="0"/>
              <a:t>وأما السبب الذي يجعل أخلاق الإسلام ثابتة فهو: </a:t>
            </a:r>
            <a:endParaRPr lang="en-US" sz="2800" dirty="0" smtClean="0"/>
          </a:p>
          <a:p>
            <a:pPr lvl="0" rtl="1"/>
            <a:r>
              <a:rPr lang="ar-EG" sz="2800" dirty="0" smtClean="0"/>
              <a:t>ارتباطها بالفطرة البشرية التي تتصف بالثبات ويرثها الأحفاد عن الآباء والأجداد (كل مولود يولد على الفطرة) فالخلق فطرة.</a:t>
            </a:r>
            <a:endParaRPr lang="en-US" sz="2800" dirty="0" smtClean="0"/>
          </a:p>
          <a:p>
            <a:pPr eaLnBrk="1" hangingPunct="1">
              <a:buFont typeface="Arial" pitchFamily="34" charset="0"/>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EG" sz="2800" dirty="0" smtClean="0"/>
              <a:t>وكونها نابعة عن الدين، وإذا كان الدين يصلح لجميع الناس، ويهدف إلى الخير المطلق، لأنه من الله سبحانه وتعالى، وقد راعى فيه الخير العام. قال تعالى: [أَلَا يَعْلَمُ مَنْ خَلَقَ وَهُوَ اللَّطِيفُ الخَبِيرُ] {الملك:14} فكذلك الأخلاق الإسلامية.</a:t>
            </a:r>
            <a:endParaRPr lang="en-US" sz="2800" dirty="0" smtClean="0"/>
          </a:p>
          <a:p>
            <a:pPr rtl="1"/>
            <a:r>
              <a:rPr lang="ar-EG" sz="2800" dirty="0" smtClean="0"/>
              <a:t>ويترتب على خاصية الثبات هذه أن الأخلاق مختلفة عن التقاليد؛ لأن التقاليد تتغير بين الفينة والأخرى, بتغير مبررات وجودها، وليس كذلك الأخلاق، لأنها تقوم على أسس ثابتة كالحق والعدل والخير. </a:t>
            </a:r>
            <a:endParaRPr lang="en-US" sz="2800" dirty="0" smtClean="0"/>
          </a:p>
          <a:p>
            <a:pPr rtl="1"/>
            <a:r>
              <a:rPr lang="ar-EG" sz="2800" dirty="0" smtClean="0"/>
              <a:t>كما أن الثبات في الأخلاق من شأنه أن يبعث الطمأنينة في حياة الفرد، وفي حياة المجتمع, بخلاف من ينظر إلى الأخلاق على أنها تتطور وتتبدل بتبدل الأحوال الاقتصادية والاجتماعية والسياسية, فإن من شأنها أن تجعل الإنسان يعيش من غير قيم عليا, وفي اضطراب وقلق.</a:t>
            </a:r>
            <a:endParaRPr lang="en-US" sz="2800" dirty="0" smtClean="0"/>
          </a:p>
          <a:p>
            <a:endParaRPr lang="ar-SA" sz="2800" dirty="0" smtClean="0"/>
          </a:p>
          <a:p>
            <a:pPr eaLnBrk="1" hangingPunct="1">
              <a:buFont typeface="Arial" pitchFamily="34" charset="0"/>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14</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ar-SA" b="1" dirty="0" smtClean="0"/>
              <a:t>الجمع بين الواقعية والمثالية:</a:t>
            </a:r>
            <a:r>
              <a:rPr lang="ar-SA" dirty="0" smtClean="0"/>
              <a:t> </a:t>
            </a:r>
            <a:endParaRPr lang="ar-SA" dirty="0"/>
          </a:p>
        </p:txBody>
      </p:sp>
      <p:sp>
        <p:nvSpPr>
          <p:cNvPr id="3" name="عنصر نائب للمحتوى 2"/>
          <p:cNvSpPr>
            <a:spLocks noGrp="1"/>
          </p:cNvSpPr>
          <p:nvPr>
            <p:ph idx="1"/>
          </p:nvPr>
        </p:nvSpPr>
        <p:spPr/>
        <p:txBody>
          <a:bodyPr/>
          <a:lstStyle/>
          <a:p>
            <a:r>
              <a:rPr lang="ar-SA" sz="2400" b="1" dirty="0" smtClean="0"/>
              <a:t>فأما كونها واقعية</a:t>
            </a:r>
            <a:r>
              <a:rPr lang="ar-SA" sz="2400" dirty="0" smtClean="0"/>
              <a:t> فتعني أنها عملية وقابلة للتطبيق, ولا يستعصي على أحد من الناس تطبيقها وتجسيدها في حياته, ولكنها في ذات الوقت مثالية أيضاً. بمعنى أن من الناس من تتوق نفسه إلى معالي الأمور, </a:t>
            </a:r>
            <a:r>
              <a:rPr lang="ar-SA" sz="2400" dirty="0" err="1" smtClean="0"/>
              <a:t>و</a:t>
            </a:r>
            <a:r>
              <a:rPr lang="ar-SA" sz="2400" dirty="0" smtClean="0"/>
              <a:t> لا يرضى لنفسه بأن يكون كسائر الناس, ولا يشبع ذلك نهمه ورغبته في التسامي بخلقه, ورغبته في التحلي بالفضائل, ولكن ليس كل الناس يطيق ذلك, فجاء الإسلام وراعى بتشريعه استعدادات هذا وذاك, ولم يحمل الناس على ما لا يطيقون, وما يمكن أن تمله نفوسهم </a:t>
            </a:r>
            <a:r>
              <a:rPr lang="ar-SA" sz="2400" dirty="0" err="1" smtClean="0"/>
              <a:t>وتتقاصر</a:t>
            </a:r>
            <a:r>
              <a:rPr lang="ar-SA" sz="2400" dirty="0" smtClean="0"/>
              <a:t> عنه, فشرع العدل وذلك بأن يصل كل ذي حق إلى حقه, ولكن دعاه في الوقت ذاته إلى الإحسان وهي مرتبة أعلى من العدل فيها التضحية والصفح والتجاوز, فقال تعالى: [يَا أَيُّهَا الَّذِينَ آَمَنُوا كُونُوا قَوَّامِينَ للهِ شُهَدَاءَ بِالقِسْطِ وَلَا يَجْرِمَنَّكُمْ شَنَآَنُ قَوْمٍ عَلَى أَلَّا تَعْدِلُوا اعْدِلُوا هُوَ أَقْرَبُ لِلتَّقْوَى وَاتَّقُوا اللهَ إِنَّ اللهَ خَبِيرٌ بِمَا تَعْمَلُونَ] {المائدة:8} وقال أيضاً:[وَجَزَاءُ سَيِّئَةٍ سَيِّئَةٌ مِثْلُهَا فَمَنْ عَفَا وَأَصْلَحَ فَأَجْرُهُ عَلَى اللهِ إِنَّهُ لَا يُحِبُّ الظَّالِمِينَ] {الشُّورى:40}  [وَإِنْ عَاقَبْتُمْ فَعَاقِبُوا بِمِثْلِ مَا عُوقِبْتُمْ بِهِ وَلَئِنْ صَبَرْتُمْ لَهُوَ خَيْرٌ لِلصَّابِرِينَ] {النحل:126}.</a:t>
            </a:r>
            <a:endParaRPr lang="en-US" sz="2400" dirty="0" smtClean="0"/>
          </a:p>
          <a:p>
            <a:endParaRPr lang="ar-SA" sz="24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وهذا يختلف عن الدعوات المثالية التي نادى </a:t>
            </a:r>
            <a:r>
              <a:rPr lang="ar-SA" dirty="0" err="1" smtClean="0"/>
              <a:t>بها</a:t>
            </a:r>
            <a:r>
              <a:rPr lang="ar-SA" dirty="0" smtClean="0"/>
              <a:t> بعض الفلاسفة من أمثال أفلاطون في كتابه الجمهورية الفاضلة, وكذلك النصارى في الوصايا التي نسبوها إلى نبي الله عيسى عليه السلام, وهي مستعصية على التطبيق, ولا تستقيم معها حياة الإنسان, وسرعان ما يملها, وتسأم نفسه من فعله لما فيها من تكلف شديد. قال عليه الصلاة والسلام: (عَلَيْكُمْ مَا تُطِيقُونَ مِنْ الْأَعْمَالِ فَإِنَّ اللَّهَ لَا يَمَلُّ حَتَّى تَمَلُّوا). وفي معناه قوله تعالى: [فَاتَّقُوا اللهَ مَا اسْتَطَعْتُمْ] {التغابن:16}. </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chemeClr val="tx1"/>
                </a:solidFill>
                <a:cs typeface="Arial" pitchFamily="34" charset="0"/>
              </a:rPr>
              <a:t>الوسطية:</a:t>
            </a:r>
            <a:endParaRPr lang="ar-SA" dirty="0" smtClean="0">
              <a:solidFill>
                <a:schemeClr val="tx1"/>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SA" sz="2400" dirty="0" smtClean="0"/>
              <a:t>وتعني كون الأخلاق الإسلامية وسطاً بين طرفين متضادين, وهذه الوسطية والاعتدال جلية في جوانب الدين الإسلامي كله؛ ففي نظرته إلى تكوين الإنسان كان وسطاً بين: </a:t>
            </a:r>
            <a:endParaRPr lang="en-US" sz="2400" dirty="0" smtClean="0"/>
          </a:p>
          <a:p>
            <a:pPr lvl="0" rtl="1"/>
            <a:r>
              <a:rPr lang="ar-SA" sz="2400" dirty="0" smtClean="0"/>
              <a:t>غلاة المثاليين الذين يعتبرون الإنسان روحاً علوية محبوسةً في الجسد ويجب عليه أن يتحرر منه.</a:t>
            </a:r>
            <a:endParaRPr lang="en-US" sz="2400" dirty="0" smtClean="0"/>
          </a:p>
          <a:p>
            <a:pPr lvl="0" rtl="1"/>
            <a:r>
              <a:rPr lang="ar-SA" sz="2400" dirty="0" smtClean="0"/>
              <a:t>غلاة الواقعيين الذين يعتبرون الإنسان جسداً فقط ويتنكرون للروح ومتطلباته. </a:t>
            </a:r>
            <a:endParaRPr lang="en-US" sz="2400" dirty="0" smtClean="0"/>
          </a:p>
          <a:p>
            <a:pPr rtl="1"/>
            <a:r>
              <a:rPr lang="ar-SA" sz="2400" dirty="0" smtClean="0"/>
              <a:t>فجاء الإسلام وقرر أن الإنسان مخلوق مركب من عقل وشهوة, وفيه استعداد للتقوى والفجور, وقد بين الله له طريق الخير وطريق الشر بوساطة أنبيائه ورسله, ثم ترك له حرية , فقال تعالى: {وَنَفْسٍ وَمَا سَوَّاهَا * فَأَلْهَمَهَا فُجُورَهَا وَتَقْوَاهَا * قَدْ أَفْلَحَ مَن زَكَّاهَا * وَقَدْ خَابَ مَن دَسَّاهَا} (7-10) سورة الشمس.  </a:t>
            </a:r>
            <a:endParaRPr lang="en-US" sz="2400" dirty="0" smtClean="0"/>
          </a:p>
          <a:p>
            <a:pPr rtl="1"/>
            <a:r>
              <a:rPr lang="ar-SA" sz="2400" dirty="0" smtClean="0"/>
              <a:t>وفي نظرة الإسلام إلى الحياة كان وسطاً بين طرفين متقابلين هما:</a:t>
            </a:r>
            <a:endParaRPr lang="en-US" sz="2400" dirty="0" smtClean="0"/>
          </a:p>
          <a:p>
            <a:pPr lvl="0" rtl="1"/>
            <a:r>
              <a:rPr lang="ar-SA" sz="2400" dirty="0" smtClean="0"/>
              <a:t>من يرى أن الحياة هي هذه الدنيا التي نعيشها فقط.</a:t>
            </a:r>
            <a:endParaRPr lang="en-US" sz="2400" dirty="0" smtClean="0"/>
          </a:p>
          <a:p>
            <a:pPr eaLnBrk="1" hangingPunct="1">
              <a:buFont typeface="Arial" pitchFamily="34" charset="0"/>
              <a:buNone/>
            </a:pPr>
            <a:endParaRPr lang="en-US" sz="24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SA" sz="2800" dirty="0" smtClean="0"/>
              <a:t>وأولئك الذين يتنكرون لهذه الحياة الدنيوية ومتعها, ويرون أن السعي يجب أن يكون للآخرة فقط. </a:t>
            </a:r>
            <a:endParaRPr lang="en-US" sz="2800" dirty="0" smtClean="0"/>
          </a:p>
          <a:p>
            <a:pPr rtl="1"/>
            <a:r>
              <a:rPr lang="ar-SA" sz="2800" dirty="0" smtClean="0"/>
              <a:t>فجاء الإسلام ليقرر الانسجام والتوافق بين الحياتين, وأن الدنيا مزرعة للآخرة, ويجب للإنسان أن يعمل لها ويسعى في عمارتها لأنها تمثل جزءاً من المهمة التي خلق الله عز وجل البشر من أجلها. قال تعالى: {هُوَ أَنشَأَكُم مِّنَ الأَرْضِ وَاسْتَعْمَرَكُمْ فِيهَا } (61) سورة هود, أي طلب منكم عمارتها, وقال أيضاً: {قُلْ مَنْ حَرَّمَ زِينَةَ اللّهِ الَّتِيَ أَخْرَجَ لِعِبَادِهِ وَالْطَّيِّبَاتِ مِنَ الرِّزْقِ قُلْ هِي لِلَّذِينَ آمَنُواْ فِي الْحَيَاةِ الدُّنْيَا خَالِصَةً يَوْمَ الْقِيَامَةِ } (32) سورة الأعراف.</a:t>
            </a:r>
            <a:endParaRPr lang="en-US" sz="2800" dirty="0" smtClean="0"/>
          </a:p>
          <a:p>
            <a:endParaRPr lang="ar-SA" sz="2800" dirty="0" smtClean="0"/>
          </a:p>
          <a:p>
            <a:pPr eaLnBrk="1" hangingPunct="1">
              <a:buFont typeface="Arial" pitchFamily="34" charset="0"/>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r>
              <a:rPr lang="ar-EG" sz="2800" dirty="0" smtClean="0"/>
              <a:t>وفي دعوته إلى التحلي بالفضائل الخلقية كان وسطاً لا يقبل الزيادة ولا النقصان, فعلى سبيل المثال لا الحصر, حث على:</a:t>
            </a:r>
            <a:endParaRPr lang="en-US" sz="2800" dirty="0" smtClean="0"/>
          </a:p>
          <a:p>
            <a:pPr lvl="0" rtl="1"/>
            <a:r>
              <a:rPr lang="ar-EG" sz="2800" dirty="0" smtClean="0"/>
              <a:t>الحكمة واعتبرها فضيلة, قال تعالى: [يُؤْتِي الحِكْمَةَ مَنْ يَشَاءُ وَمَنْ يُؤْتَ الحِكْمَةَ فَقَدْ أُوتِيَ خَيْرًا كَثِيرًا] {البقرة:269} ولكنها تأتي بين رذيلتين هما: الخِبُّ والبَلَه. </a:t>
            </a:r>
            <a:r>
              <a:rPr lang="ar-EG" sz="2800" dirty="0" err="1" smtClean="0"/>
              <a:t>والخب</a:t>
            </a:r>
            <a:r>
              <a:rPr lang="ar-EG" sz="2800" dirty="0" smtClean="0"/>
              <a:t>: إفراطٌ وزيادة من جهة الاتصاف بالمكر والحيلة وسوء الظن. والبله: تفريط ونقصان عن الاعتدال, وسذاجة وسفه. </a:t>
            </a:r>
            <a:endParaRPr lang="en-US" sz="2800" dirty="0" smtClean="0"/>
          </a:p>
          <a:p>
            <a:pPr lvl="0" rtl="1"/>
            <a:r>
              <a:rPr lang="ar-EG" sz="2800" dirty="0" smtClean="0"/>
              <a:t>والسخاء واعتبره خلقاً كريماً, لكنه بين أنه يأتي بين رذيلتين, هما: الإسراف والتقتير, قال تعالى: [وَلَا تَجْعَلْ يَدَكَ مَغْلُولَةً إِلَى عُنُقِكَ وَلَا تَبْسُطْهَا كُلَّ البَسْطِ فَتَقْعُدَ مَلُومًا مَحْسُورًا] {الإسراء:29} وقال: [وَالَّذِينَ إِذَا أَنْفَقُوا لَمْ يُسْرِفُوا وَلَمْ يَقْتُرُوا وَكَانَ بَيْنَ ذَلِكَ قَوَامًا] {الفرقان:67}.</a:t>
            </a:r>
            <a:endParaRPr lang="en-US" sz="2800" dirty="0" smtClean="0"/>
          </a:p>
          <a:p>
            <a:pPr eaLnBrk="1" hangingPunct="1">
              <a:buFont typeface="Arial" pitchFamily="34" charset="0"/>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EG" sz="2800" dirty="0" smtClean="0"/>
              <a:t>والشجاعة وهي وسطٌ بين رذيلتي التهور والجبن. فالتهور زيادة عن الاعتدال، ويقدم </a:t>
            </a:r>
            <a:r>
              <a:rPr lang="ar-EG" sz="2800" dirty="0" err="1" smtClean="0"/>
              <a:t>بها</a:t>
            </a:r>
            <a:r>
              <a:rPr lang="ar-EG" sz="2800" dirty="0" smtClean="0"/>
              <a:t> الإنسان على الأمور المحظورة، التي يجب في العقل الإحجام عنها, قال تعالى: [وَلَا تُلْقُوا بِأَيْدِيكُمْ إِلَى التَّهْلُكَةِ] {البقرة:195} . والجبن نقصان عن الاعتدال, قال تعالى في وصف المنافقين: [رَضُوا بِأَنْ يَكُونُوا مَعَ الخَوَالِفِ وَطُبِعَ عَلَى قُلُوبِهِمْ فَهُمْ لَا يَفْقَهُونَ] {التوبة:87} </a:t>
            </a:r>
            <a:endParaRPr lang="en-US" sz="2800" dirty="0" smtClean="0"/>
          </a:p>
          <a:p>
            <a:pPr lvl="0" rtl="1"/>
            <a:r>
              <a:rPr lang="ar-EG" sz="2800" dirty="0" smtClean="0"/>
              <a:t>والعفة وهي وسط بين رذيلتي الشره والخمود. فالشره هو إفراط الشهوة إلى المبالغة في اللذات. والخمود هو خمود الشهوة عن الانبعاث إلى ما يقتضي العقل نيله وتحصيله.</a:t>
            </a:r>
            <a:endParaRPr lang="en-US" sz="2800" dirty="0" smtClean="0"/>
          </a:p>
          <a:p>
            <a:pPr eaLnBrk="1" hangingPunct="1">
              <a:buFont typeface="Arial" pitchFamily="34" charset="0"/>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20</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endParaRPr lang="ar-SA" dirty="0" smtClean="0">
              <a:solidFill>
                <a:srgbClr val="FF3300"/>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EG" sz="2800" dirty="0" smtClean="0"/>
              <a:t>والحياء وهو وسط بين رذيلتي الوقاحة وصفاقة الوجه من جهة, والخور والمهانة من جهة أخرى.</a:t>
            </a:r>
            <a:endParaRPr lang="en-US" sz="2800" dirty="0" smtClean="0"/>
          </a:p>
          <a:p>
            <a:pPr lvl="0" rtl="1"/>
            <a:r>
              <a:rPr lang="ar-EG" sz="2800" dirty="0" smtClean="0"/>
              <a:t>والتواضع وهو وسط بين رذيلتي الكبر والعلو من جهة, والذلة والحقارة من جهة أخرى.  </a:t>
            </a:r>
            <a:endParaRPr lang="en-US" sz="2800" dirty="0" smtClean="0"/>
          </a:p>
          <a:p>
            <a:pPr lvl="0" rtl="1"/>
            <a:r>
              <a:rPr lang="ar-EG" sz="2800" dirty="0" smtClean="0"/>
              <a:t>والعدل هو التوسط المحمود في كل شيء, بأن يعطي كل ذي حق حقه, من غير غبن وتغابن. والغبن إفراط أي أن يأخذ ما ليس له، والتغابن تفريط, أي أن يعطي في المعاملة ما ليس عليه حمد وأجر.</a:t>
            </a:r>
            <a:endParaRPr lang="en-US" sz="2800" dirty="0" smtClean="0"/>
          </a:p>
          <a:p>
            <a:pPr eaLnBrk="1" hangingPunct="1">
              <a:buFont typeface="Arial" pitchFamily="34" charset="0"/>
              <a:buNone/>
            </a:pPr>
            <a:endParaRPr lang="en-US" sz="28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1286</TotalTime>
  <Words>2542</Words>
  <Application>Microsoft Office PowerPoint</Application>
  <PresentationFormat>A4 Paper (210x297 mm)‎</PresentationFormat>
  <Paragraphs>78</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الثالثة </vt:lpstr>
      <vt:lpstr>الانبثاق عن عقيدة الإسلام: </vt:lpstr>
      <vt:lpstr>الشريحة 4</vt:lpstr>
      <vt:lpstr>الشريحة 5</vt:lpstr>
      <vt:lpstr>الشريحة 6</vt:lpstr>
      <vt:lpstr>الشمول:</vt:lpstr>
      <vt:lpstr>الشريحة 8</vt:lpstr>
      <vt:lpstr>الشريحة 9</vt:lpstr>
      <vt:lpstr>الشريحة 10</vt:lpstr>
      <vt:lpstr>الشريحة 11</vt:lpstr>
      <vt:lpstr>الشريحة 12</vt:lpstr>
      <vt:lpstr>الثبات:</vt:lpstr>
      <vt:lpstr>الشريحة 14</vt:lpstr>
      <vt:lpstr>الجمع بين الواقعية والمثالية: </vt:lpstr>
      <vt:lpstr>الشريحة 16</vt:lpstr>
      <vt:lpstr>الوسطية:</vt:lpstr>
      <vt:lpstr>الشريحة 18</vt:lpstr>
      <vt:lpstr>الشريحة 19</vt:lpstr>
      <vt:lpstr>الشريحة 20</vt:lpstr>
      <vt:lpstr>الشريحة 21</vt:lpstr>
      <vt:lpstr>الشريحة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71</cp:revision>
  <dcterms:created xsi:type="dcterms:W3CDTF">2009-10-14T19:14:34Z</dcterms:created>
  <dcterms:modified xsi:type="dcterms:W3CDTF">2010-10-19T08:53:20Z</dcterms:modified>
</cp:coreProperties>
</file>