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259" r:id="rId5"/>
    <p:sldId id="287" r:id="rId6"/>
    <p:sldId id="288" r:id="rId7"/>
    <p:sldId id="289" r:id="rId8"/>
    <p:sldId id="290" r:id="rId9"/>
    <p:sldId id="291" r:id="rId10"/>
    <p:sldId id="292" r:id="rId11"/>
    <p:sldId id="293" r:id="rId12"/>
    <p:sldId id="294" r:id="rId13"/>
    <p:sldId id="295" r:id="rId14"/>
    <p:sldId id="296"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2" y="15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10/26/2010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الفصل الدراسي </a:t>
            </a:r>
            <a:r>
              <a:rPr lang="ar-SA" sz="2400" b="1" dirty="0" smtClean="0">
                <a:solidFill>
                  <a:srgbClr val="7F7F7F"/>
                </a:solidFill>
                <a:latin typeface="Calibri" pitchFamily="34" charset="0"/>
                <a:cs typeface="Times New Roman" pitchFamily="18" charset="0"/>
              </a:rPr>
              <a:t>الأول</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r>
              <a:rPr lang="ar-EG" sz="2400" b="1" dirty="0">
                <a:solidFill>
                  <a:srgbClr val="7F7F7F"/>
                </a:solidFill>
                <a:latin typeface="Calibri" pitchFamily="34" charset="0"/>
                <a:cs typeface="Times New Roman" pitchFamily="18" charset="0"/>
              </a:rPr>
              <a:t>العام الدراسي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1</a:t>
            </a:r>
            <a:r>
              <a:rPr lang="ar-EG" sz="2400" b="1" dirty="0" smtClean="0">
                <a:solidFill>
                  <a:srgbClr val="7F7F7F"/>
                </a:solidFill>
                <a:latin typeface="Calibri" pitchFamily="34" charset="0"/>
                <a:cs typeface="Times New Roman" pitchFamily="18" charset="0"/>
              </a:rPr>
              <a:t> </a:t>
            </a:r>
            <a:r>
              <a:rPr lang="ar-EG" sz="2400" b="1" dirty="0">
                <a:solidFill>
                  <a:srgbClr val="7F7F7F"/>
                </a:solidFill>
                <a:latin typeface="Calibri" pitchFamily="34" charset="0"/>
                <a:cs typeface="Times New Roman" pitchFamily="18" charset="0"/>
              </a:rPr>
              <a:t>– </a:t>
            </a:r>
            <a:r>
              <a:rPr lang="ar-EG" sz="2400" b="1" dirty="0" smtClean="0">
                <a:solidFill>
                  <a:srgbClr val="7F7F7F"/>
                </a:solidFill>
                <a:latin typeface="Calibri" pitchFamily="34" charset="0"/>
                <a:cs typeface="Times New Roman" pitchFamily="18" charset="0"/>
              </a:rPr>
              <a:t>143</a:t>
            </a:r>
            <a:r>
              <a:rPr lang="ar-SA" sz="2400" b="1" dirty="0" smtClean="0">
                <a:solidFill>
                  <a:srgbClr val="7F7F7F"/>
                </a:solidFill>
                <a:latin typeface="Calibri" pitchFamily="34" charset="0"/>
                <a:cs typeface="Times New Roman" pitchFamily="18" charset="0"/>
              </a:rPr>
              <a:t>2هـ</a:t>
            </a: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209800"/>
            <a:ext cx="8420100" cy="1905000"/>
          </a:xfrm>
        </p:spPr>
        <p:txBody>
          <a:bodyPr/>
          <a:lstStyle/>
          <a:p>
            <a:pPr rtl="1"/>
            <a:r>
              <a:rPr lang="ar-SA" sz="3200" b="1" dirty="0" smtClean="0"/>
              <a:t>المحاضرة الخامسة</a:t>
            </a:r>
            <a:r>
              <a:rPr lang="en-US" sz="3200" dirty="0" smtClean="0"/>
              <a:t/>
            </a:r>
            <a:br>
              <a:rPr lang="en-US" sz="3200" dirty="0" smtClean="0"/>
            </a:br>
            <a:r>
              <a:rPr lang="ar-SA" sz="3200" b="1" dirty="0" smtClean="0"/>
              <a:t>المسؤولية عن السلوك الأخلاقي</a:t>
            </a:r>
            <a:endParaRPr lang="en-US" sz="3200" dirty="0" smtClean="0">
              <a:solidFill>
                <a:srgbClr val="376092"/>
              </a:solidFill>
              <a:cs typeface="Arial" pitchFamily="34" charset="0"/>
            </a:endParaRPr>
          </a:p>
        </p:txBody>
      </p:sp>
      <p:sp>
        <p:nvSpPr>
          <p:cNvPr id="6147" name="Subtitle 5"/>
          <p:cNvSpPr>
            <a:spLocks noGrp="1"/>
          </p:cNvSpPr>
          <p:nvPr>
            <p:ph type="subTitle" idx="1"/>
          </p:nvPr>
        </p:nvSpPr>
        <p:spPr>
          <a:xfrm>
            <a:off x="1028700" y="3962400"/>
            <a:ext cx="7429500" cy="2133600"/>
          </a:xfrm>
        </p:spPr>
        <p:txBody>
          <a:bodyPr/>
          <a:lstStyle/>
          <a:p>
            <a:pPr algn="r" rtl="1"/>
            <a:r>
              <a:rPr lang="ar-SA" sz="2800" b="1" dirty="0" smtClean="0"/>
              <a:t>في هذا المبحث سنتعرض لمسائل ثلاثة مرتبطة </a:t>
            </a:r>
            <a:r>
              <a:rPr lang="ar-SA" sz="2800" b="1" dirty="0" err="1" smtClean="0"/>
              <a:t>ببعضها</a:t>
            </a:r>
            <a:r>
              <a:rPr lang="ar-SA" sz="2800" b="1" dirty="0" smtClean="0"/>
              <a:t> ارتباط العلة بالمعلول. وهي على الترتيب: الإلزام, ثم المسؤولية, ثم الجزاء.</a:t>
            </a:r>
            <a:endParaRPr lang="en-US" sz="2800" b="1" dirty="0" smtClean="0"/>
          </a:p>
          <a:p>
            <a:pPr algn="r" rtl="1"/>
            <a:r>
              <a:rPr lang="ar-SA" sz="2800" b="1" dirty="0" smtClean="0"/>
              <a:t>بمعنى أن الإلزام يكون أولاً, ثم تتبعه المسؤولية, ثم يتبعهما الجزاء أخيراً.</a:t>
            </a:r>
            <a:endParaRPr lang="en-US" sz="2800" b="1" dirty="0" smtClean="0"/>
          </a:p>
          <a:p>
            <a:pPr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أولاً – الإلزام: </a:t>
            </a:r>
            <a:r>
              <a:rPr lang="en-US" dirty="0" smtClean="0"/>
              <a:t/>
            </a:r>
            <a:br>
              <a:rPr lang="en-US" dirty="0" smtClean="0"/>
            </a:br>
            <a:endParaRPr lang="en-US" dirty="0"/>
          </a:p>
        </p:txBody>
      </p:sp>
      <p:sp>
        <p:nvSpPr>
          <p:cNvPr id="7171" name="Text Placeholder 5"/>
          <p:cNvSpPr>
            <a:spLocks noGrp="1"/>
          </p:cNvSpPr>
          <p:nvPr>
            <p:ph idx="1"/>
          </p:nvPr>
        </p:nvSpPr>
        <p:spPr/>
        <p:txBody>
          <a:bodyPr/>
          <a:lstStyle/>
          <a:p>
            <a:pPr lvl="0" rtl="1"/>
            <a:r>
              <a:rPr lang="ar-SA" sz="2400" b="1" dirty="0" smtClean="0"/>
              <a:t>تعريفه</a:t>
            </a:r>
            <a:r>
              <a:rPr lang="ar-SA" sz="2400" dirty="0" smtClean="0"/>
              <a:t>: يمكن تعريف الإلزام  في باب الأخلاق بأنه: تكليفٌ بتشريع خُلُقي.</a:t>
            </a:r>
            <a:r>
              <a:rPr lang="ar-SA" sz="2400" baseline="30000" dirty="0" smtClean="0"/>
              <a:t>()</a:t>
            </a:r>
            <a:r>
              <a:rPr lang="ar-SA" sz="2400" dirty="0" smtClean="0"/>
              <a:t> </a:t>
            </a:r>
            <a:endParaRPr lang="en-US" sz="2400" dirty="0" smtClean="0"/>
          </a:p>
          <a:p>
            <a:pPr rtl="1"/>
            <a:r>
              <a:rPr lang="ar-SA" sz="2400" dirty="0" smtClean="0"/>
              <a:t>أو بعبارة أوضح: </a:t>
            </a:r>
            <a:r>
              <a:rPr lang="ar-SA" sz="2300" dirty="0" smtClean="0"/>
              <a:t>أمرٌ صادرٌ من </a:t>
            </a:r>
            <a:r>
              <a:rPr lang="ar-SA" sz="2300" dirty="0" err="1" smtClean="0"/>
              <a:t>الشرع</a:t>
            </a:r>
            <a:r>
              <a:rPr lang="ar-SA" sz="2300" dirty="0" smtClean="0"/>
              <a:t> للمكلفِ بامتثال خُلُقٍ محمودٍ, أو اجتنابِ خُلُقٍ مذموم. </a:t>
            </a:r>
            <a:endParaRPr lang="en-US" sz="2300" dirty="0" smtClean="0"/>
          </a:p>
          <a:p>
            <a:pPr rtl="1"/>
            <a:r>
              <a:rPr lang="ar-SA" sz="2400" dirty="0" smtClean="0"/>
              <a:t>والمقصود بالمكلف هو الشخص: البالغ العاقل.</a:t>
            </a:r>
            <a:endParaRPr lang="en-US" sz="2400" dirty="0" smtClean="0"/>
          </a:p>
          <a:p>
            <a:pPr lvl="0" rtl="1"/>
            <a:r>
              <a:rPr lang="ar-SA" sz="2400" b="1" dirty="0" smtClean="0"/>
              <a:t>مصادر الإلزام الخلقي: </a:t>
            </a:r>
            <a:r>
              <a:rPr lang="ar-SA" sz="2400" dirty="0" smtClean="0"/>
              <a:t>يذهب عامة المسلمين إلى أن مصدر الإلزام الخلقي –كغيره من الأحكام الشرعية- إنما هو نصوص الشريعة من كتابٍ وسنةٍ. قال تعالى: [رُسُلًا مُبَشِّرِينَ وَمُنْذِرِينَ لِئَلَّا يَكُونَ لِلنَّاسِ عَلَى اللهِ حُجَّةٌ بَعْدَ الرُّسُلِ]{النساء:165}, وقال أيضاً: [وَمَا كُنَّا مُعَذِّبِينَ حَتَّى نَبْعَثَ رَسُولًا]{الإسراء:15}, فالآيتان تدلان بوضوح على أنه لا محاسبة, ولا عقاب قبل إرسال الرسل, وإقامة الحجة من الله تعالى على العباد. </a:t>
            </a:r>
            <a:endParaRPr lang="en-US" sz="2400" dirty="0" smtClean="0"/>
          </a:p>
          <a:p>
            <a:pPr rtl="1"/>
            <a:r>
              <a:rPr lang="ar-SA" sz="2400" dirty="0" smtClean="0"/>
              <a:t>وما اتباعنا للرسول صلى الله عليه وسلم, إلا لامتثال أمره سبحانه, حيث قال: [وَمَا آَتَاكُمُ الرَّسُولُ فَخُذُوهُ وَمَا نَهَاكُمْ عَنْهُ فَانْتَهُوا] {الحشر:7}, وقال أيضاً: [قُلْ أَطِيعُوا اللهَ وَالرَّسُولَ فَإِنْ تَوَلَّوْا فَإِنَّ اللهَ لَا يُحِبُّ الكَافِرِينَ] {آل عمران:32}.</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0" y="1417637"/>
            <a:ext cx="9906000" cy="4830763"/>
          </a:xfrm>
        </p:spPr>
        <p:txBody>
          <a:bodyPr/>
          <a:lstStyle/>
          <a:p>
            <a:pPr rtl="1"/>
            <a:r>
              <a:rPr lang="ar-SA" sz="2600" dirty="0" smtClean="0"/>
              <a:t>وإذا كان مصدر الإلزام هو </a:t>
            </a:r>
            <a:r>
              <a:rPr lang="ar-SA" sz="2600" dirty="0" err="1" smtClean="0"/>
              <a:t>الشرع</a:t>
            </a:r>
            <a:r>
              <a:rPr lang="ar-SA" sz="2600" dirty="0" smtClean="0"/>
              <a:t>, فإن هناك أموراً تعين على تحقيق الالتزام في حياة الناس, وهي متفرعة عن </a:t>
            </a:r>
            <a:r>
              <a:rPr lang="ar-SA" sz="2600" dirty="0" err="1" smtClean="0"/>
              <a:t>الشرع</a:t>
            </a:r>
            <a:r>
              <a:rPr lang="ar-SA" sz="2600" dirty="0" smtClean="0"/>
              <a:t>, ومنضبطة </a:t>
            </a:r>
            <a:r>
              <a:rPr lang="ar-SA" sz="2600" dirty="0" err="1" smtClean="0"/>
              <a:t>به</a:t>
            </a:r>
            <a:r>
              <a:rPr lang="ar-SA" sz="2600" dirty="0" smtClean="0"/>
              <a:t>, وتتمثل في عوامل خارجية كالمجتمع والسلطة الحاكمة, وعوامل داخلية كالإيمان والعقل والفطرة والضمير الخلقي.</a:t>
            </a:r>
            <a:r>
              <a:rPr lang="ar-SA" sz="2600" baseline="30000" dirty="0" smtClean="0"/>
              <a:t>()</a:t>
            </a:r>
            <a:r>
              <a:rPr lang="ar-SA" sz="2600" dirty="0" smtClean="0"/>
              <a:t> وفيما يلي بيان موجز بكل واحدة منها:</a:t>
            </a:r>
            <a:endParaRPr lang="en-US" sz="2600" dirty="0" smtClean="0"/>
          </a:p>
          <a:p>
            <a:pPr lvl="0" rtl="1"/>
            <a:r>
              <a:rPr lang="ar-SA" sz="2600" dirty="0" smtClean="0"/>
              <a:t>الإيمان بالله: إن كثيراً من الممارسات الخلقية الحميدة لا تقوم إلا على أساس الإيمان بالله واليوم الآخر, كما في مقابلة الإساءة بالإحسان, والصبر على الظلم مع القدرة على الرد, والإنفاق على الأيتام والمحتاجين من غير انتظار الجزاء منهم, والتضحية بالمال مع شدة الحاجة إليه, كما قال تعالى: [وَيُطْعِمُونَ الطَّعَامَ عَلَى حُبِّهِ مِسْكِيناً وَيَتِيماً وَأَسِيراً, إِنَّمَا نُطْعِمُكُمْ لِوَجْهِ اللهِ لَا نُرِيدُ مِنْكُمْ جَزَاءً وَلَا شُكُوراً] {الإنسان:8-9}. يقول ابن القيم رحمه الله: " الإيمان هو روح الأعمال, وهو الباعث عليها والآمر بأحسنها والناهي عن أقبحها, وعلى قدر قوة الإيمان يكون أمره ونهيه لصاحبه, وائتمار صاحبه وانتهاؤه".</a:t>
            </a:r>
            <a:endParaRPr lang="en-US" sz="2600" dirty="0" smtClean="0"/>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4294967295"/>
          </p:nvPr>
        </p:nvSpPr>
        <p:spPr>
          <a:xfrm>
            <a:off x="0" y="1417637"/>
            <a:ext cx="9906000" cy="4678363"/>
          </a:xfrm>
        </p:spPr>
        <p:txBody>
          <a:bodyPr/>
          <a:lstStyle/>
          <a:p>
            <a:pPr lvl="0" rtl="1"/>
            <a:r>
              <a:rPr lang="ar-SA" sz="2600" dirty="0" smtClean="0"/>
              <a:t>العقل: وذلك أن الإنسان إذا رأى أن عاقبة فعله ستكون نافعة مفيدة أقدم عليه, وإذا رأى أنها ستكون ضارة أو أليمة أحجم عنه. قال تعالى مخبراً عن أهل النار: [وَقَالُوا لَوْ كُنَّا نَسْمَعُ أَوْ نَعْقِلُ مَا كُنَّا فِي أَصْحَابِ السَّعِيرِ] {الملك:10}. يقول ابن القيم رحمه الله: " أما العقل فقد وضع الله سبحانه في العقول والفطر استحسان الصدق والعدل والإحسان والبر والعفة والشجاعة ومكارم الأخلاق وأداء الأمانات وصلة الأرحام ونصيحة الخلق والوفاء بالعهد وحفظ الجوار ونصر المظلوم والإعانة على نوائب الحق وقرى الضيف وحمل الكل ونحو ذلك ووضع في العقول والفطر استقباح أضداد ذلك ونسبة هذا الاستحسان والاستقباح إلى العقول والفطر كنسبة استحسان شرب الماء البارد عند الظمأ وأكل الطعام اللذيذ النافع عند الجوع ولبس ما يدفئه عند البرد فكما لا يمكنه أن يدفع عن نفسه وطبعه استحسان ذلك ونفعه فكذلك لا يدفع عن نفسه وفطرته استحسان صفات الكمال ونفعها واستقباح أضدادها ومن قال : إن ذلك لا يعلم بالعقل ولا بالفطرة وإنما عرف بمجرد السمع فقوله باطل".</a:t>
            </a:r>
            <a:endParaRPr lang="en-US" sz="2600"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600200"/>
            <a:ext cx="9448800" cy="4525963"/>
          </a:xfrm>
        </p:spPr>
        <p:txBody>
          <a:bodyPr/>
          <a:lstStyle/>
          <a:p>
            <a:pPr lvl="0" rtl="1"/>
            <a:r>
              <a:rPr lang="ar-SA" sz="2800" dirty="0" smtClean="0"/>
              <a:t>الفطرة: فالإنسان بفطرته السليمة يهتدي إلى الأخلاق الحميدة, ويرتاح لها, قال تعالى: [فَأَقِمْ وَجْهَكَ لِلدِّينِ حَنِيفًا فِطْرَةَ اللهِ الَّتِي فَطَرَ النَّاسَ عَلَيْهَا لَا تَبْدِيلَ لِخَلْقِ اللهِ ذَلِكَ الدِّينُ القَيِّمُ] {الرُّوم:30}, ويقول الرسول صلى الله عليه وسلم: (ما من مولود إلا يولد على الفطرة فأبواه يهودانه وينصرانه ويمجسانه كما تنتج البهيمة بهيمة جمعاء هل تحسون فيها من جدعاء) ثم يقول أبو هريرة رضي الله عنه واقرؤوا إن شئتم: { فطرة الله التي فطر الناس عليها لا تبديل لخلق الله}.</a:t>
            </a:r>
            <a:r>
              <a:rPr lang="ar-SA" sz="2800" baseline="30000" dirty="0" smtClean="0"/>
              <a:t> </a:t>
            </a:r>
            <a:r>
              <a:rPr lang="ar-SA" sz="2800" dirty="0" smtClean="0"/>
              <a:t>يقول ابن القيم: "الله سبحانه قد أنعم على عباده من جملة إحسانه ونعمه ... أن خلقهم في أصل النشأة على الفطرة السليمة. فكل مولود يولد على الفطرة حتى يكون أبواه هما اللذان يخرجانه عنها كما ثبت ذلك عن النبي صلى الله عليه </a:t>
            </a:r>
            <a:r>
              <a:rPr lang="ar-SA" sz="2800" dirty="0" err="1" smtClean="0"/>
              <a:t>و</a:t>
            </a:r>
            <a:r>
              <a:rPr lang="ar-SA" sz="2800" dirty="0" smtClean="0"/>
              <a:t> سلم وشبه ذلك بخروج البهيمة صحيحة سالمة حتى يجدعها صاحبها".</a:t>
            </a:r>
            <a:endParaRPr lang="en-US" sz="28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525963"/>
          </a:xfrm>
        </p:spPr>
        <p:txBody>
          <a:bodyPr/>
          <a:lstStyle/>
          <a:p>
            <a:pPr lvl="0" rtl="1"/>
            <a:r>
              <a:rPr lang="ar-SA" dirty="0" smtClean="0"/>
              <a:t>المجتمع: </a:t>
            </a:r>
            <a:r>
              <a:rPr lang="ar-SA" sz="2800" dirty="0" smtClean="0"/>
              <a:t>فقد أمر الله سبحانه جماعة المسلمين أن يراقبوا سلوك الأفراد داخل المجتمع, وأن يأخذوا على يد الشارد منهم عن جادة الحق, ويعاقبوا المنحرف. قال تعالى: [وَالسَّارِقُ وَالسَّارِقَةُ فَاقْطَعُوا أَيْدِيَهُمَا جَزَاءً بِمَا كَسَبَا نَكَالًا مِنَ اللهِ] {المائدة:38}, وقال تعالى: [الزَّانِيَةُ وَالزَّانِي فَاجْلِدُوا كُلَّ وَاحِدٍ مِنْهُمَا مِئَةَ جَلْدَةٍ وَلَا تَأْخُذْكُمْ بِهِمَا رَأْفَةٌ فِي دِينِ اللهِ إِنْ كُنْتُمْ تُؤْمِنُونَ بِاللهِ وَاليَوْمِ الآَخِرِ] {النور:2}, ويقول الرسول صلى الله عليه وسلم: (من رأى منكم منكراً فليغيره بيده, فإن لم يستطع فبلسانه, فإن لم يستطع فبقلبه, وذلك أضعف الإيمان).</a:t>
            </a:r>
            <a:r>
              <a:rPr lang="ar-SA" sz="2800" baseline="30000" dirty="0" smtClean="0"/>
              <a:t>()</a:t>
            </a:r>
            <a:r>
              <a:rPr lang="ar-SA" sz="2800" dirty="0" smtClean="0"/>
              <a:t> فالأمة كلها مكلفة بأن تراقب أفعال الناس وتصرفاتهم, فتأمر بالمعروف, وتنهى عن المنكر, وتأخذ على يد الظالم والعابث, وإلا نال جميع أبنائها شؤم المعصية. قال تعالى محذراً من ذلك: [وَاتَّقُوا فِتْنَةً لَا تُصِيبَنَّ الَّذِينَ ظَلَمُوا مِنْكُمْ خَاصَّةً] {الأنفال:25}. </a:t>
            </a:r>
            <a:endParaRPr lang="en-US" sz="28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lvl="0"/>
            <a:r>
              <a:rPr lang="ar-SA" dirty="0" smtClean="0"/>
              <a:t>ولي الأمر (أو السلطان) :فإن من واجبه حمل الناس على الالتزام بحدود الشرع الحنيف, والتحلي بالأخلاق الفاضلة, والابتعاد عن السلوكيات المنحرفة والمحرمة. فمهمته الرئيسة في حكمه هي "حراسة الدين, وسياسة الدنيا" وعليه أن يستعين في سبيل تحقيق ذلك بالأعوان الصالحين, فإن في الناس من لا يردعه إلا الخوف من العقوبة.</a:t>
            </a:r>
            <a:endParaRPr lang="en-US"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09600" y="1447800"/>
            <a:ext cx="8915400" cy="4525963"/>
          </a:xfrm>
        </p:spPr>
        <p:txBody>
          <a:bodyPr/>
          <a:lstStyle/>
          <a:p>
            <a:pPr rtl="1"/>
            <a:r>
              <a:rPr lang="ar-SA" b="1" dirty="0" smtClean="0"/>
              <a:t>3- خصائص الإلزام الخُلُقي:</a:t>
            </a:r>
            <a:r>
              <a:rPr lang="ar-SA" dirty="0" smtClean="0"/>
              <a:t> </a:t>
            </a:r>
            <a:r>
              <a:rPr lang="ar-SA" sz="2400" dirty="0" smtClean="0"/>
              <a:t>يمتاز الإلزام الخلقي في الإسلام بجملة من الخصائص أهمها:</a:t>
            </a:r>
            <a:endParaRPr lang="en-US" sz="2400" dirty="0" smtClean="0"/>
          </a:p>
          <a:p>
            <a:pPr lvl="0" rtl="1"/>
            <a:r>
              <a:rPr lang="ar-SA" sz="2400" dirty="0" smtClean="0"/>
              <a:t>الإلزام بقدر الاستطاعة, [لَا يُكَلِّفُ اللهُ نَفْسًا إِلَّا وُسْعَهَا] {البقرة:286}, فلا تكليف إلا بقدر الطاقة والاستطاعة, وهذا مبدأ يقتضيه العدل الإلهي, كما يقتضيه الخلق القويم.</a:t>
            </a:r>
            <a:endParaRPr lang="en-US" sz="2400" dirty="0" smtClean="0"/>
          </a:p>
          <a:p>
            <a:pPr lvl="0" rtl="1"/>
            <a:r>
              <a:rPr lang="ar-SA" sz="2400" dirty="0" smtClean="0"/>
              <a:t>اليسر في التطبيق, [يُرِيدُ اللهُ بِكُمُ اليُسْرَ وَلَا يُرِيدُ بِكُمُ العُسْرَ] {البقرة:185}, إذ لم يشرع لنا من التكاليف ما من شأنه أن يوقعنا في الحرج والمشقة.</a:t>
            </a:r>
            <a:endParaRPr lang="en-US" sz="2400" dirty="0" smtClean="0"/>
          </a:p>
          <a:p>
            <a:pPr lvl="0" rtl="1"/>
            <a:r>
              <a:rPr lang="ar-SA" sz="2400" dirty="0" smtClean="0"/>
              <a:t>مراعاة الأحوال الاستثنائية, كما في إعفاء العجزة والضعفاء والمرضى عن الجهاد, [لَيْسَ عَلَى الأَعْمَى حَرَجٌ وَلَا عَلَى الأَعْرَجِ حَرَجٌ وَلَا عَلَى المَرِيضِ حَرَجٌ] {الفتح:17}  والرخصة للمكره على الكفر, بالتلفظ بلسانه بما هو كفر مع بقاء قلبه مطمئناً بالإيمان, [مَنْ كَفَرَ بِاللهِ مِنْ بَعْدِ إِيمَانِهِ إِلَّا مَنْ أُكْرِهَ وَقَلْبُهُ مُطْمَئِنٌّ بِالإِيمَانِ وَلَكِنْ مَنْ شَرَحَ بِالكُفْرِ صَدْراً] {النحل:106} .</a:t>
            </a:r>
            <a:endParaRPr lang="en-US" sz="24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ثانياً: المسؤولية:</a:t>
            </a:r>
            <a:endParaRPr lang="ar-SA" dirty="0"/>
          </a:p>
        </p:txBody>
      </p:sp>
      <p:sp>
        <p:nvSpPr>
          <p:cNvPr id="3" name="عنصر نائب للمحتوى 2"/>
          <p:cNvSpPr>
            <a:spLocks noGrp="1"/>
          </p:cNvSpPr>
          <p:nvPr>
            <p:ph idx="1"/>
          </p:nvPr>
        </p:nvSpPr>
        <p:spPr>
          <a:xfrm>
            <a:off x="76200" y="1371600"/>
            <a:ext cx="9601200" cy="4525963"/>
          </a:xfrm>
        </p:spPr>
        <p:txBody>
          <a:bodyPr/>
          <a:lstStyle/>
          <a:p>
            <a:pPr lvl="0" rtl="1"/>
            <a:r>
              <a:rPr lang="ar-SA" sz="2800" b="1" dirty="0" smtClean="0"/>
              <a:t>تعريفها:</a:t>
            </a:r>
            <a:r>
              <a:rPr lang="ar-SA" sz="2800" dirty="0" smtClean="0"/>
              <a:t> هي "التزام الشخص بما يصدر عنه قولاً أو عملاً".</a:t>
            </a:r>
            <a:r>
              <a:rPr lang="ar-SA" sz="2800" baseline="30000" dirty="0" smtClean="0"/>
              <a:t>() </a:t>
            </a:r>
            <a:r>
              <a:rPr lang="ar-SA" sz="2800" dirty="0" smtClean="0"/>
              <a:t> أو هي: "تحمل الشخص نتيجة التزاماته وقراراته واختياراته العملية من الناحية الإيجابية والسلبية أمام اللّه".</a:t>
            </a:r>
            <a:r>
              <a:rPr lang="ar-SA" sz="2800" baseline="30000" dirty="0" smtClean="0"/>
              <a:t>()</a:t>
            </a:r>
            <a:r>
              <a:rPr lang="ar-SA" sz="2800" dirty="0" smtClean="0"/>
              <a:t>  </a:t>
            </a:r>
            <a:endParaRPr lang="en-US" sz="2800" dirty="0" smtClean="0"/>
          </a:p>
          <a:p>
            <a:pPr lvl="0" rtl="1"/>
            <a:r>
              <a:rPr lang="ar-SA" sz="2800" b="1" dirty="0" smtClean="0"/>
              <a:t>شروطها:</a:t>
            </a:r>
            <a:r>
              <a:rPr lang="ar-SA" sz="2800" dirty="0" smtClean="0"/>
              <a:t> تتمثل الشروط الضرورية لمسئولياتنا أمام اللّه ثم أمام أنفسنا فيما يلي: </a:t>
            </a:r>
            <a:endParaRPr lang="en-US" sz="2800" dirty="0" smtClean="0"/>
          </a:p>
          <a:p>
            <a:pPr lvl="0" rtl="1"/>
            <a:r>
              <a:rPr lang="ar-SA" sz="2800" dirty="0" smtClean="0"/>
              <a:t>أن يكون أهلاً لتحمل المسؤولية (أي بالغاً عاقلاً) فلو كان مجنوناً أو صغيراً دون البلوغ لحديث (رفع القلم عن ثلاث: عن المجنون حتى يفيق, وعن الصبي حتى يحتلم, وعن النائم حتى يستيقظ).</a:t>
            </a:r>
            <a:endParaRPr lang="en-US" sz="2800" dirty="0" smtClean="0"/>
          </a:p>
          <a:p>
            <a:pPr lvl="0" rtl="1"/>
            <a:r>
              <a:rPr lang="ar-SA" sz="2800" dirty="0" smtClean="0"/>
              <a:t>أن يكون العمل نابعاً من إرادته, وإلا فلو كان العمل لا إرادياً كما في الخطأ أو في حالة النائم, أو كان صاحبه مكرهاً لم يتحمل مسؤولية تصرفه. لحديث: ( رفع عن أمتي الخطأ والنسيان وما استكرهوا عليه). </a:t>
            </a:r>
            <a:endParaRPr lang="en-US" sz="2800"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371600"/>
            <a:ext cx="9753600" cy="4525963"/>
          </a:xfrm>
        </p:spPr>
        <p:txBody>
          <a:bodyPr/>
          <a:lstStyle/>
          <a:p>
            <a:pPr lvl="0" rtl="1"/>
            <a:r>
              <a:rPr lang="ar-SA" sz="2400" dirty="0" smtClean="0"/>
              <a:t>النية, إذ المسؤولية </a:t>
            </a:r>
            <a:r>
              <a:rPr lang="ar-SA" sz="2400" dirty="0" err="1" smtClean="0"/>
              <a:t>الحقيقية</a:t>
            </a:r>
            <a:r>
              <a:rPr lang="ar-SA" sz="2400" dirty="0" smtClean="0"/>
              <a:t> عند الله إنما هي على النية والقصد دون ظاهر السلوك, أي أن تتجه النية من الشخص إلى العمل, وأن يعمل حقيقة. وهذا هو المطلوب من الإنسان, </a:t>
            </a:r>
            <a:r>
              <a:rPr lang="ar-SA" sz="2400" dirty="0" err="1" smtClean="0"/>
              <a:t>وبه</a:t>
            </a:r>
            <a:r>
              <a:rPr lang="ar-SA" sz="2400" dirty="0" smtClean="0"/>
              <a:t> ينتهي مجال الفعل الأخلاقي، وأما النتائج والمعطيات فلسنا مسؤولين عنها, بل أمرها بيد اللّه تعالى.يقول النبي صلى الله عليه وسلم في بيان هذه الحقيقة: (إنما الأعمال بالنيات, وإنما لكل امرئ ما نوى), ويؤكد قول الله تعالى: [لَا يُؤَاخِذُكُمُ اللهُ بِاللَّغْوِ فِي أَيْمَانِكُمْ وَلَكِنْ يُؤَاخِذُكُمْ بِمَا كَسَبَتْ قُلُوبُكُمْ] {البقرة:225} هذه الحقيقة. وعليه فإن الإنسان غير </a:t>
            </a:r>
            <a:r>
              <a:rPr lang="ar-SA" sz="2400" dirty="0" err="1" smtClean="0"/>
              <a:t>مسؤول</a:t>
            </a:r>
            <a:r>
              <a:rPr lang="ar-SA" sz="2400" dirty="0" smtClean="0"/>
              <a:t> عن أعماله اللاإرادية, لأنه لا مسؤولية من غير إرادة، كما أنه غير </a:t>
            </a:r>
            <a:r>
              <a:rPr lang="ar-SA" sz="2400" dirty="0" err="1" smtClean="0"/>
              <a:t>مسؤول</a:t>
            </a:r>
            <a:r>
              <a:rPr lang="ar-SA" sz="2400" dirty="0" smtClean="0"/>
              <a:t> عن فعله الذي وقع خطأ منه, لعدم توافر نية الشر لديه, وفي بيان ذلك يقول الله تعالى: {وَلَيْسَ عَلَيْكُمْ جُناحٌ فِيما أَخْطَأْتُمْ بِهِ وَلكِنْ ما تَعَمَّدَتْ قُلُوبُكُمْ}.</a:t>
            </a:r>
            <a:endParaRPr lang="en-US" sz="2400" dirty="0" smtClean="0"/>
          </a:p>
          <a:p>
            <a:pPr lvl="0" rtl="1"/>
            <a:r>
              <a:rPr lang="ar-SA" sz="2400" dirty="0" smtClean="0"/>
              <a:t>العلم بالعمل, وبما يؤدي إليه من خير أو شر, أو إمكانية العلم حتى وإن قصر ولم يتعلم, قال تعالى: [وَمَا كُنَّا مُعَذِّبِينَ حَتَّى نَبْعَثَ رَسُولًا] {الإسراء:15}.  و لا يعني هذا عدم مؤاخذة الإنسان بما يجهل, بل المقصود أنه لا يؤاخذ حتى تقوم عليه الحجة, فإذا أمكنه التعلم, ثم قصر ولم يتعلم, فإنه لا يُعذر بجهله.</a:t>
            </a:r>
            <a:endParaRPr lang="en-US" sz="2400" dirty="0" smtClean="0"/>
          </a:p>
          <a:p>
            <a:pPr lvl="0" rtl="1"/>
            <a:r>
              <a:rPr lang="ar-SA" sz="2400" dirty="0" smtClean="0"/>
              <a:t>كون العمل مستطاع الفعل والترك, [لَا يُكَلِّفُ اللهُ نَفْسًا إِلَّا وُسْعَهَا] {البقرة:286}.</a:t>
            </a:r>
            <a:endParaRPr lang="en-US" sz="24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295400"/>
            <a:ext cx="9601200" cy="4525963"/>
          </a:xfrm>
        </p:spPr>
        <p:txBody>
          <a:bodyPr/>
          <a:lstStyle/>
          <a:p>
            <a:pPr lvl="0" rtl="1"/>
            <a:r>
              <a:rPr lang="ar-SA" sz="2400" b="1" dirty="0" smtClean="0"/>
              <a:t>خصائص المسؤولية:</a:t>
            </a:r>
            <a:r>
              <a:rPr lang="ar-SA" sz="2400" dirty="0" smtClean="0"/>
              <a:t> تتسم المسؤولية في الإسلام بأنها ذات طابع شخصي، بمعنى أن الإنسان </a:t>
            </a:r>
            <a:r>
              <a:rPr lang="ar-SA" sz="2400" dirty="0" err="1" smtClean="0"/>
              <a:t>مسؤول</a:t>
            </a:r>
            <a:r>
              <a:rPr lang="ar-SA" sz="2400" dirty="0" smtClean="0"/>
              <a:t> عن تصرفاته فقط, دون غيره, وهناك آيات كثيرة من كتاب الله تؤكد هذه الحقيقة منها: {مَنِ اهْتَدى فَإِنَّما يَهْتَدِي لِنَفْسِهِ وَمَنْ ضَلَّ فَإِنَّما يَضِلُّ عَلَيْها وَلا تَزِرُ وازِرَةٌ وِزْرَ أُخْرى}, ومنها: {وَأَنْ لَيْسَ لِلْإِنْسانِ إِلَّا ما سَعى}. وعلى تصرفاته من الأقوال والأفعال يأتي الثواب والعقاب. </a:t>
            </a:r>
            <a:endParaRPr lang="en-US" sz="2400" dirty="0" smtClean="0"/>
          </a:p>
          <a:p>
            <a:pPr rtl="1"/>
            <a:r>
              <a:rPr lang="ar-SA" sz="2400" dirty="0" smtClean="0"/>
              <a:t>إلا أن هذه المسئولية الفردية لا تمنع الفرد أن يكون </a:t>
            </a:r>
            <a:r>
              <a:rPr lang="ar-SA" sz="2400" dirty="0" err="1" smtClean="0"/>
              <a:t>مسؤولاً</a:t>
            </a:r>
            <a:r>
              <a:rPr lang="ar-SA" sz="2400" dirty="0" smtClean="0"/>
              <a:t> عن انحراف مسلك أبنائه أو أقرانه، أو من له ولاية عليه, والمسؤولية هنا ليس من أجل الفعل, بل من أجل التقصير في واجبه فيما وكل إليه (كلكم راع وكلكم مسؤول عن رعيته), أو لتقاعسه عن واجبه الذي فرضه عليه الشرع, قال تعالى: {ولتكن منكم أمة يدعون إلى الخير ويأمرون بالمعروف وينهمون عن المنكر}. </a:t>
            </a:r>
            <a:endParaRPr lang="en-US" sz="2400" dirty="0" smtClean="0"/>
          </a:p>
          <a:p>
            <a:pPr lvl="0" rtl="1"/>
            <a:r>
              <a:rPr lang="ar-SA" sz="2400" b="1" dirty="0" smtClean="0"/>
              <a:t>أنواع المسئولية:</a:t>
            </a:r>
            <a:endParaRPr lang="en-US" sz="2400" dirty="0" smtClean="0"/>
          </a:p>
          <a:p>
            <a:pPr lvl="0" rtl="1"/>
            <a:r>
              <a:rPr lang="ar-SA" sz="2400" dirty="0" smtClean="0"/>
              <a:t>المسئولية الأخلاقية المحضة: وتعني الالتزام الذاتي من الإنسان نفسه على الإتيان بشيء أو الانتهاء عن فعل شيء.</a:t>
            </a:r>
            <a:endParaRPr lang="en-US" sz="2400" dirty="0" smtClean="0"/>
          </a:p>
          <a:p>
            <a:pPr lvl="0" rtl="1"/>
            <a:r>
              <a:rPr lang="ar-SA" sz="2400" dirty="0" smtClean="0"/>
              <a:t>المسئولية الاجتماعية: وتعني الالتزام تجاه الآخرين وما يفرضه المجتمع من قواعد.</a:t>
            </a:r>
            <a:endParaRPr lang="en-US" sz="2400" dirty="0" smtClean="0"/>
          </a:p>
          <a:p>
            <a:pPr lvl="0" rtl="1"/>
            <a:r>
              <a:rPr lang="ar-SA" sz="2400" dirty="0" smtClean="0"/>
              <a:t>المسئولية الدينية: وتعني الالتزام أمام اللّه تعالى.</a:t>
            </a:r>
            <a:endParaRPr lang="en-US" sz="24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ثالثاً - الجزاء:</a:t>
            </a:r>
            <a:endParaRPr lang="ar-SA" dirty="0"/>
          </a:p>
        </p:txBody>
      </p:sp>
      <p:sp>
        <p:nvSpPr>
          <p:cNvPr id="3" name="عنصر نائب للمحتوى 2"/>
          <p:cNvSpPr>
            <a:spLocks noGrp="1"/>
          </p:cNvSpPr>
          <p:nvPr>
            <p:ph idx="1"/>
          </p:nvPr>
        </p:nvSpPr>
        <p:spPr>
          <a:xfrm>
            <a:off x="0" y="1600200"/>
            <a:ext cx="9906000" cy="4525963"/>
          </a:xfrm>
        </p:spPr>
        <p:txBody>
          <a:bodyPr/>
          <a:lstStyle/>
          <a:p>
            <a:pPr lvl="0" rtl="1"/>
            <a:r>
              <a:rPr lang="ar-SA" sz="2400" b="1" dirty="0" smtClean="0"/>
              <a:t>تعريفه: </a:t>
            </a:r>
            <a:r>
              <a:rPr lang="ar-SA" sz="2400" dirty="0" smtClean="0"/>
              <a:t>هو الأثر المترتب على الفعل الإنساني؛ ظاهراً أو باطناً، في الدنيا أو في الآخرة.</a:t>
            </a:r>
            <a:endParaRPr lang="en-US" sz="2400" dirty="0" smtClean="0"/>
          </a:p>
          <a:p>
            <a:pPr lvl="0" rtl="1"/>
            <a:r>
              <a:rPr lang="ar-SA" sz="2400" b="1" dirty="0" smtClean="0"/>
              <a:t>أنواعه: </a:t>
            </a:r>
            <a:endParaRPr lang="en-US" sz="2400" dirty="0" smtClean="0"/>
          </a:p>
          <a:p>
            <a:pPr rtl="1"/>
            <a:r>
              <a:rPr lang="ar-SA" sz="2400" dirty="0" smtClean="0"/>
              <a:t>للجزاء ثلاثة أنواع هي: الجزاء الأخلاقي, والجزاء الشرعي, والجزاء الإلهي.</a:t>
            </a:r>
            <a:endParaRPr lang="en-US" sz="2400" dirty="0" smtClean="0"/>
          </a:p>
          <a:p>
            <a:pPr lvl="0" rtl="1"/>
            <a:r>
              <a:rPr lang="ar-SA" sz="2400" dirty="0" smtClean="0"/>
              <a:t>الجزاء الأخلاقي: ويعني ما يلاحظه الإنسان من نفسه جراء إقدامه على عمل طبقا لما يعرفه من الأحكام والتشريعات والقواعد ويحس </a:t>
            </a:r>
            <a:r>
              <a:rPr lang="ar-SA" sz="2400" dirty="0" err="1" smtClean="0"/>
              <a:t>بها</a:t>
            </a:r>
            <a:r>
              <a:rPr lang="ar-SA" sz="2400" dirty="0" smtClean="0"/>
              <a:t>، كالرضا في حالة النجاح، والألم في حالة الإخفاق. يقول رسول اللّه صلّى اللّه عليه وسلّم: (من سرته حسنته وساءته سيئته فذلك المؤمن). حديث صحيح. ففي هذا الحديث ترجمة وتحديد للإيمان الخلقي. </a:t>
            </a:r>
            <a:endParaRPr lang="en-US" sz="2400" dirty="0" smtClean="0"/>
          </a:p>
          <a:p>
            <a:pPr lvl="0" rtl="1"/>
            <a:r>
              <a:rPr lang="ar-SA" sz="2400" dirty="0" smtClean="0"/>
              <a:t>الجزاء الشرعي: ونعني </a:t>
            </a:r>
            <a:r>
              <a:rPr lang="ar-SA" sz="2400" dirty="0" err="1" smtClean="0"/>
              <a:t>به</a:t>
            </a:r>
            <a:r>
              <a:rPr lang="ar-SA" sz="2400" dirty="0" smtClean="0"/>
              <a:t> العقوبات التي أقرتها الشريعة الإسلامية لأولئك الذين يتعدون حدود اللّه، فيظلمون بذلك أنفسهم، ويظلمون غيرهم. والغاية من هذا الجزاء الشرعي معاقبة المجرم وردعه, وكذا ردع الآخرين ممن يمكن أن تسول له نفسه ارتكاب مثل تلك الجرائم.</a:t>
            </a:r>
            <a:endParaRPr lang="en-US" sz="2400" dirty="0" smtClean="0"/>
          </a:p>
          <a:p>
            <a:pPr rtl="1"/>
            <a:r>
              <a:rPr lang="ar-SA" sz="2400" dirty="0" smtClean="0"/>
              <a:t>وهذه العقوبات على نوعين: حدود: وهي جزاءات حددها </a:t>
            </a:r>
            <a:r>
              <a:rPr lang="ar-SA" sz="2400" dirty="0" err="1" smtClean="0"/>
              <a:t>الشرع</a:t>
            </a:r>
            <a:r>
              <a:rPr lang="ar-SA" sz="2400" dirty="0" smtClean="0"/>
              <a:t> كحد </a:t>
            </a:r>
            <a:r>
              <a:rPr lang="ar-SA" sz="2400" dirty="0" err="1" smtClean="0"/>
              <a:t>الزنا</a:t>
            </a:r>
            <a:r>
              <a:rPr lang="ar-SA" sz="2400" dirty="0" smtClean="0"/>
              <a:t>، والسرقة، والقذف... . وتعزيرات: أي عقوبات تأديبية يفرضها القاضي على جناية أو معصية لم يحدد الشرع فيها عقوبة.</a:t>
            </a:r>
            <a:endParaRPr lang="en-US" sz="24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417637"/>
            <a:ext cx="9906000" cy="5211763"/>
          </a:xfrm>
        </p:spPr>
        <p:txBody>
          <a:bodyPr/>
          <a:lstStyle/>
          <a:p>
            <a:pPr rtl="1"/>
            <a:r>
              <a:rPr lang="ar-SA" sz="2400" dirty="0" smtClean="0"/>
              <a:t>ج- الجزاء الإلهي: إذا كان النوعان السابقان من الجزاء يقعان في الدنيا، فإن الجزاء الإلهي له طبيعته وامتداداته من الدنيا وإلى الحياة الآخرة. </a:t>
            </a:r>
            <a:endParaRPr lang="en-US" sz="2400" dirty="0" smtClean="0"/>
          </a:p>
          <a:p>
            <a:pPr rtl="1"/>
            <a:r>
              <a:rPr lang="ar-SA" sz="2400" dirty="0" smtClean="0"/>
              <a:t>في حالة الطاعة والامتثال له في الدنيا الرضا من الله والتوفيق والحفظ وتيسير الأمور والنصر والعزة , وهناك آيات كثيرة تؤكد هذا منها: { وَمَنْ يَتَّقِ اللَّهَ يَجْعَلْ لَهُ مَخْرَجاً* وَيَرْزُقْهُ مِنْ حَيْثُ لا يَحْتَسِبُ} ومنها { إن تنصروا الله ينصركم}.</a:t>
            </a:r>
            <a:endParaRPr lang="en-US" sz="2400" dirty="0" smtClean="0"/>
          </a:p>
          <a:p>
            <a:pPr rtl="1"/>
            <a:r>
              <a:rPr lang="ar-SA" sz="2400" dirty="0" smtClean="0"/>
              <a:t>وفي حالة المعصية والاستمرار عليها وعدم التوبة منها له في الدنيا ضنك العيش والمصائب والسخط من الله, قال تعالى: {وَضَرَبَ اللَّهُ مَثَلًا قَرْيَةً كانَتْ آمِنَةً مُطْمَئِنَّةً يَأْتِيها رِزْقُها رَغَداً مِنْ كُلِّ مَكانٍ فَكَفَرَتْ بِأَنْعُمِ اللَّهِ فَأَذاقَهَا اللَّهُ لِباسَ الْجُوعِ وَالْخَوْفِ بِما كانُوا يَصْنَعُونَ}, وقال تعالى: {ومن أعرض عن ذكري فإن له معيشة ضنكا}.</a:t>
            </a:r>
            <a:endParaRPr lang="en-US" sz="2400" dirty="0" smtClean="0"/>
          </a:p>
          <a:p>
            <a:pPr rtl="1"/>
            <a:r>
              <a:rPr lang="ar-SA" sz="2400" dirty="0" smtClean="0"/>
              <a:t>وفي الحياة الأخرى للمؤمن الجنة والرضا, قال تعالى: { إن الذين آمنوا وعملوا الصالحات كانت لهم جنات الفردوس نزلاً..} وقال تعالى: { إن الذين آمنوا وعملوا الصالحات سيجعل لهم الرحمن وداً}.</a:t>
            </a:r>
            <a:endParaRPr lang="en-US" sz="2400" dirty="0" smtClean="0"/>
          </a:p>
          <a:p>
            <a:pPr rtl="1"/>
            <a:r>
              <a:rPr lang="ar-SA" sz="2400" dirty="0" smtClean="0"/>
              <a:t>وللكافر والمنافق نار جهنم والسخط من الله, قال تعالى: [إِنَّ الَّذِينَ كَفَرُوا مِنْ أَهْلِ الكِتَابِ وَالمُشْرِكِينَ فِي نَارِ جَهَنَّمَ خَالِدِينَ فِيهَا أُولَئِكَ هُمْ شَرُّ البَرِيَّةِ] {البيِّنة:6} .</a:t>
            </a:r>
            <a:endParaRPr lang="en-US" sz="2400"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1309</TotalTime>
  <Words>2022</Words>
  <Application>Microsoft Office PowerPoint</Application>
  <PresentationFormat>A4 Paper (210x297 mm)‎</PresentationFormat>
  <Paragraphs>68</Paragraphs>
  <Slides>15</Slides>
  <Notes>1</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الخامسة المسؤولية عن السلوك الأخلاقي</vt:lpstr>
      <vt:lpstr>أولاً – الإلزام:  </vt:lpstr>
      <vt:lpstr>الشريحة 4</vt:lpstr>
      <vt:lpstr>الشريحة 5</vt:lpstr>
      <vt:lpstr>الشريحة 6</vt:lpstr>
      <vt:lpstr>الشريحة 7</vt:lpstr>
      <vt:lpstr>الشريحة 8</vt:lpstr>
      <vt:lpstr>الشريحة 9</vt:lpstr>
      <vt:lpstr>ثانياً: المسؤولية:</vt:lpstr>
      <vt:lpstr>الشريحة 11</vt:lpstr>
      <vt:lpstr>الشريحة 12</vt:lpstr>
      <vt:lpstr>ثالثاً - الجزاء:</vt:lpstr>
      <vt:lpstr>الشريحة 14</vt:lpstr>
      <vt:lpstr>الشريحة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78</cp:revision>
  <dcterms:created xsi:type="dcterms:W3CDTF">2009-10-14T19:14:34Z</dcterms:created>
  <dcterms:modified xsi:type="dcterms:W3CDTF">2010-10-26T13:26:49Z</dcterms:modified>
</cp:coreProperties>
</file>