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88" r:id="rId2"/>
    <p:sldId id="257" r:id="rId3"/>
    <p:sldId id="267" r:id="rId4"/>
    <p:sldId id="297" r:id="rId5"/>
    <p:sldId id="298" r:id="rId6"/>
    <p:sldId id="293" r:id="rId7"/>
    <p:sldId id="302" r:id="rId8"/>
    <p:sldId id="303" r:id="rId9"/>
    <p:sldId id="294"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75" d="100"/>
          <a:sy n="75" d="100"/>
        </p:scale>
        <p:origin x="-1056" y="15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11/3/2010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17526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الأخلاق وآداب المهنة- 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الفصل الدراسي </a:t>
            </a:r>
            <a:r>
              <a:rPr lang="ar-SA" sz="2400" b="1" dirty="0" smtClean="0">
                <a:solidFill>
                  <a:srgbClr val="7F7F7F"/>
                </a:solidFill>
                <a:latin typeface="Calibri" pitchFamily="34" charset="0"/>
                <a:cs typeface="Times New Roman" pitchFamily="18" charset="0"/>
              </a:rPr>
              <a:t>الأول</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العام الدراسي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1</a:t>
            </a:r>
            <a:r>
              <a:rPr lang="ar-EG" sz="2400" b="1" dirty="0" smtClean="0">
                <a:solidFill>
                  <a:srgbClr val="7F7F7F"/>
                </a:solidFill>
                <a:latin typeface="Calibri" pitchFamily="34" charset="0"/>
                <a:cs typeface="Times New Roman" pitchFamily="18" charset="0"/>
              </a:rPr>
              <a:t> </a:t>
            </a:r>
            <a:r>
              <a:rPr lang="ar-EG" sz="2400" b="1" dirty="0">
                <a:solidFill>
                  <a:srgbClr val="7F7F7F"/>
                </a:solidFill>
                <a:latin typeface="Calibri" pitchFamily="34" charset="0"/>
                <a:cs typeface="Times New Roman" pitchFamily="18" charset="0"/>
              </a:rPr>
              <a:t>–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2هـ</a:t>
            </a: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b="1" dirty="0" smtClean="0">
                <a:solidFill>
                  <a:srgbClr val="376092"/>
                </a:solidFill>
                <a:cs typeface="Arial" pitchFamily="34" charset="0"/>
              </a:rPr>
              <a:t>المحاضرة السادسة</a:t>
            </a:r>
            <a:endParaRPr lang="en-US" b="1"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sz="3600" b="1" dirty="0" smtClean="0">
                <a:solidFill>
                  <a:schemeClr val="tx1"/>
                </a:solidFill>
              </a:rPr>
              <a:t>نماذج من أخلاق النبي الكريم </a:t>
            </a:r>
          </a:p>
          <a:p>
            <a:pPr rtl="1" eaLnBrk="1" hangingPunct="1"/>
            <a:r>
              <a:rPr lang="ar-SA" sz="3600" b="1" dirty="0" smtClean="0">
                <a:solidFill>
                  <a:schemeClr val="tx1"/>
                </a:solidFill>
              </a:rPr>
              <a:t>صلى الله عليه وسلم</a:t>
            </a:r>
            <a:endParaRPr lang="en-US" sz="36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944562"/>
          </a:xfrm>
        </p:spPr>
        <p:txBody>
          <a:bodyPr/>
          <a:lstStyle/>
          <a:p>
            <a:pPr rtl="1" eaLnBrk="1" hangingPunct="1">
              <a:defRPr/>
            </a:pPr>
            <a:r>
              <a:rPr lang="ar-SA" sz="3600" b="1" dirty="0" smtClean="0"/>
              <a:t>الرسول ذو الخلق العظيم:</a:t>
            </a:r>
            <a:endParaRPr lang="en-US" sz="3600" b="1" dirty="0"/>
          </a:p>
        </p:txBody>
      </p:sp>
      <p:sp>
        <p:nvSpPr>
          <p:cNvPr id="7171" name="Text Placeholder 5"/>
          <p:cNvSpPr>
            <a:spLocks noGrp="1"/>
          </p:cNvSpPr>
          <p:nvPr>
            <p:ph idx="1"/>
          </p:nvPr>
        </p:nvSpPr>
        <p:spPr>
          <a:xfrm>
            <a:off x="152400" y="1371600"/>
            <a:ext cx="9753600" cy="4602163"/>
          </a:xfrm>
        </p:spPr>
        <p:txBody>
          <a:bodyPr/>
          <a:lstStyle/>
          <a:p>
            <a:pPr algn="justLow" rtl="1"/>
            <a:r>
              <a:rPr lang="ar-SA" sz="2100" b="1" dirty="0" smtClean="0">
                <a:cs typeface="+mn-cs"/>
              </a:rPr>
              <a:t>قال تعالى مادحاً نبيه الكريم صلى الله عليه وسلم: {وَإِنّكَ لَعَلَىَ خُلُقٍ عَظِيمٍ} [القلم 4] وتقول أم المؤمنين عائشة رضي الله عنها في وصف أخلاق النبي عليه الصلاة والسلام:(كان خلقه القرآن). أي أن أخلاقه عليه الصلاة والسلام تجسيد عملي لما جاء </a:t>
            </a:r>
            <a:r>
              <a:rPr lang="ar-SA" sz="2100" b="1" dirty="0" err="1" smtClean="0">
                <a:cs typeface="+mn-cs"/>
              </a:rPr>
              <a:t>به</a:t>
            </a:r>
            <a:r>
              <a:rPr lang="ar-SA" sz="2100" b="1" dirty="0" smtClean="0">
                <a:cs typeface="+mn-cs"/>
              </a:rPr>
              <a:t> القرآن الكريم من أوامر أو نواهي أو مُثُلٍ عليا.</a:t>
            </a:r>
          </a:p>
          <a:p>
            <a:pPr algn="just" rtl="1"/>
            <a:r>
              <a:rPr lang="ar-SA" sz="2100" b="1" dirty="0" smtClean="0">
                <a:cs typeface="+mn-cs"/>
              </a:rPr>
              <a:t>فهو الذي اختاره الله سبحانه ليكون أسوة ومثلاً أعلى للبشرية, فقال تعالى: {لقد كان لكم في رسول الله أسوةَ حسنة لمن كان يرجو الله واليوم الآخر وذكر الله كثيرا} {الأحزاب:21}.</a:t>
            </a:r>
          </a:p>
          <a:p>
            <a:pPr algn="just" rtl="1"/>
            <a:r>
              <a:rPr lang="ar-SA" sz="2100" b="1" dirty="0" smtClean="0">
                <a:cs typeface="+mn-cs"/>
              </a:rPr>
              <a:t>وهو الذي وصفه الله بأنه بالمؤمنين </a:t>
            </a:r>
            <a:r>
              <a:rPr lang="ar-SA" sz="2100" b="1" dirty="0" err="1" smtClean="0">
                <a:cs typeface="+mn-cs"/>
              </a:rPr>
              <a:t>رؤوف</a:t>
            </a:r>
            <a:r>
              <a:rPr lang="ar-SA" sz="2100" b="1" dirty="0" smtClean="0">
                <a:cs typeface="+mn-cs"/>
              </a:rPr>
              <a:t> رحيم, وهو الذي قال الله فيه: { النبي أولى بالمؤمنين من أنفسهم} {الأحزاب: 6} زكى الله لسانه فقال تعالى: [وَمَا يَنْطِقُ عَنِ الهَوَى] {النَّجم:3}, وزكى صدره, فقال: [أَلَمْ نَشْرَحْ لَكَ صَدْرَكَ] {الانشراح:1}, وزكى هديه ومنهجه فقال: [وَإِنَّكَ لَتَهْدِي إِلَى صِرَاطٍ مُسْتَقِيمٍ] {الشُّورى:52}, وقال:[قُلْ إِنْ كُنْتُمْ تُحِبُّونَ اللهَ فَاتَّبِعُونِي يُحْبِبْكُمُ اللهُ وَيَغْفِرْ لَكُمْ ذُنُوبَكُمْ وَاللهُ غَفُورٌ رَحِيمٌ] {آل عمران:31}, ومن ثَمَّ قال النبي صلى الله عليه وسلم متحدثاً عن نعمة ربه عليه (أدبني ربي فأحسن تأديبي), وقال: (أما إني لأخشاكم وأتقاكم لله). ويقول أنس رضي الله عنه: "كان النبي صلى الله عليه وسلم أحسن الناس خلقًا", وعن صفية بنت حيي رضي الله عنها قالت: "ما رأيت أحسن خلقًا من رسول الله صلى الله عليه وسلم",.</a:t>
            </a:r>
            <a:r>
              <a:rPr lang="en-GB" sz="2100" b="1" dirty="0" smtClean="0">
                <a:cs typeface="+mn-cs"/>
              </a:rPr>
              <a:t> </a:t>
            </a:r>
            <a:r>
              <a:rPr lang="ar-SA" sz="2100" b="1" dirty="0" smtClean="0">
                <a:cs typeface="+mn-cs"/>
              </a:rPr>
              <a:t>والمحاضرة وكذا عشرات المحاضرات من أمثالها لن تتمكن من إعطاء الموضوع حقه, ولكن ما لا يدرك كله, لا يترك كله. ومن ثم فإننا سنكتفي بعرض نماذج من أخلاق النبي الكريم صلى الله عليه وسلم.  </a:t>
            </a:r>
            <a:endParaRPr lang="en-US" sz="2100" b="1" dirty="0" smtClean="0">
              <a:cs typeface="+mn-cs"/>
            </a:endParaRPr>
          </a:p>
          <a:p>
            <a:r>
              <a:rPr lang="en-GB" sz="2400" b="1" dirty="0" smtClean="0">
                <a:cs typeface="Arial" pitchFamily="34" charset="0"/>
              </a:rPr>
              <a:t> </a:t>
            </a:r>
            <a:r>
              <a:rPr lang="en-US" sz="2400" b="1" dirty="0" smtClean="0">
                <a:cs typeface="Arial" pitchFamily="34" charset="0"/>
              </a:rPr>
              <a:t>     </a:t>
            </a:r>
            <a:r>
              <a:rPr lang="en-GB" sz="2400" b="1" dirty="0" smtClean="0">
                <a:cs typeface="Arial" pitchFamily="34" charset="0"/>
              </a:rPr>
              <a:t>     </a:t>
            </a:r>
            <a:endParaRPr lang="ar-EG" sz="24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1-</a:t>
            </a:r>
            <a:r>
              <a:rPr lang="ar-SA" dirty="0" smtClean="0"/>
              <a:t> </a:t>
            </a:r>
            <a:r>
              <a:rPr lang="ar-SA" b="1" dirty="0" smtClean="0"/>
              <a:t>عبادة النبي صلى الله عليه وسلم: </a:t>
            </a:r>
            <a:endParaRPr lang="en-US" dirty="0"/>
          </a:p>
        </p:txBody>
      </p:sp>
      <p:sp>
        <p:nvSpPr>
          <p:cNvPr id="7171" name="Text Placeholder 5"/>
          <p:cNvSpPr>
            <a:spLocks noGrp="1"/>
          </p:cNvSpPr>
          <p:nvPr>
            <p:ph idx="1"/>
          </p:nvPr>
        </p:nvSpPr>
        <p:spPr>
          <a:xfrm>
            <a:off x="-76200" y="1447800"/>
            <a:ext cx="9906000" cy="4525963"/>
          </a:xfrm>
        </p:spPr>
        <p:txBody>
          <a:bodyPr/>
          <a:lstStyle/>
          <a:p>
            <a:pPr algn="just" rtl="1"/>
            <a:r>
              <a:rPr lang="ar-SA" sz="2000" b="1" dirty="0" smtClean="0"/>
              <a:t>كان النبي عليه الصلاة والسلام كما وصف نفسه, أتقى الناس وأخشاهم لله, وأكثرهم عبادة وتألهاً، فمن كريم أخلاقه صلى الله عليه وسلم أنه كان شاكراً. تقول عائشة رضي الله عنها: كان نبي الله صلى الله عليه وسلم يقوم من الليل حتى تتفطر قدماه، فقلت: لم تصنع هذا يا رسول الله وقد غفر الله لك ما تقدم من ذنبك وما تأخر؟ فقال عليه الصلاة والسلام: (أفلا أكون عبداً شكوراً), وعن حُذَيْفَةَ بْنِ الْيَمَانِ قَالَ لَقِيتُ رَسُولَ اللهِ صلى الله عليه وسلم بَعْدَ الْعَتَمَةِ فَقُلْتُ يَا رَسُولَ اللهِ ائْذَنْ لِي أَنْ أَتَعَبَّدَ بِعِبَادَتِكَ فَذَهَبَ وَذَهَبْتُ مَعَهُ ... ثُمَّ أَتَى الْمَسْجِدَ فَاسْتَقْبَلَ الْقِبْلَةَ وَأَقَامَنِي عَنْ يَمِينِهِ ثُمَّ قَرَأَ فَاتِحَةَ الْكِتَابِ ثُمَّ اسْتَفْتَحَ بِسُورَةِ الْبَقَرَةِ لاَ يَمُرُّ بِآيَةِ رَحْمَةٍ إِلاَّ سَأَلَ، وَلاَ آيَةِ خَوْفٍ إِلاَّ اسْتَعَاذَ، وَلاَ مَثَلٍ إِلاَّ فَكَّرَ حَتَّى خَتَمَهَا ثُمَّ كَبَّرَ فَرَكَعَ فَسَمِعْتُهُ يَقُولُ فِي رُكُوعِهِ سُبْحَانَ رَبِّيَ الْعَظِيمُ وَيُرَدِّدُ فِيهِ شَفَتَيْهِ حَتَّى أَظُنَّ أَنَّهُ يَقُولُ وَبِحَمْدِهِ فَمَكَثَ فِي رُكُوعِهِ قَرِيبًا مِنْ قِيَامِهِ ثُمَّ رَفَعَ رَأْسَهُ ثُمَّ كَبَّرَ فَسَجَدَ فَسَمِعْتُهُ يَقُولُ فِي سُجُودِهِ سُبْحَانَ رَبِّيَ الأَعْلَى وَيُرَدِّدُ شَفَتَيْهِ فَأَظُنُّ أَنَّهُ يَقُولُ وَبِحَمْدِهِ فَمَكَثَ فِي سُجُودِهِ قَرِيبًا مِنْ قِيَامِهِ ثُمَّ نَهَضَ حِينَ فَرَغَ مِنْ سَجْدَتَيْهِ فَقَرَأَ فَاتِحَةَ الْكِتَابِ ثُمَّ اسْتَفْتَحَ آلَ عِمْرَانَ لاَ يَمُرُّ بِآيَةِ رَحْمَةٍ إِلاَّ سَأَلَ، وَلاَ آيَةِ خَوْفٍ إِلاَّ اسْتَعَاذَ، وَلاَ مَثَلٍ إِلاَّ فَكَّرَ حَتَّى خَتَمَهَا ثُمَّ فَعَلَ فِي الرُّكُوعِ وَالسُّجُودِ كَفِعْلِهِ الأَوَّلِ ثُمَّ سَمِعْتُ النِّدَاءَ بِالْفَجْرِ قَالَ حُذَيْفَةُ فَمَا تَعَبَّدْتُ عِبَادَةً كَانَتْ أَشَدَّ عَلَيَّ مِنْهَا) وكان يدعو ويسبح ويثني على الله تبارك وتعالى ويخشع, يقول عبد الله بن الشخير رضي الله عنه: (أتيت رسول الله صلى الله عليه وسلم وهو يصلي ولجوفه أزيزٌ كأزيز المرجل من البكاء). وكان يقول: (لو تعلمون ما أعلم لضحكتم قليلاً ولبكيتم كثيراً) وكان يكثر من الصيام. تقول عائشة رضي الله عنها: (كان يصوم حتى نقول لا يفطر, ويفطر حتى نقول لا يصوم, ولم أره صائماً في شهرٍ قط أكثر منه في شعبان, كان يصوم شعبان كله, كان يصوم شعبان إلا قليلاً) وكان ينظر إلى نفسه وعبادته فيرى نفسه مقصراً في جنب الله فيقول: إنه ليغان على قلبي فأستغفر الله مائة مرة)</a:t>
            </a:r>
            <a:endParaRPr lang="ar-EG" sz="20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2-</a:t>
            </a:r>
            <a:r>
              <a:rPr lang="ar-SA" dirty="0" smtClean="0"/>
              <a:t> </a:t>
            </a:r>
            <a:r>
              <a:rPr lang="ar-SA" b="1" dirty="0" smtClean="0"/>
              <a:t>دعوته صلى الله عليه وسلم:</a:t>
            </a:r>
            <a:r>
              <a:rPr lang="ar-SA" dirty="0" smtClean="0"/>
              <a:t> </a:t>
            </a:r>
            <a:endParaRPr lang="en-US" dirty="0"/>
          </a:p>
        </p:txBody>
      </p:sp>
      <p:sp>
        <p:nvSpPr>
          <p:cNvPr id="7171" name="Text Placeholder 5"/>
          <p:cNvSpPr>
            <a:spLocks noGrp="1"/>
          </p:cNvSpPr>
          <p:nvPr>
            <p:ph idx="1"/>
          </p:nvPr>
        </p:nvSpPr>
        <p:spPr>
          <a:xfrm>
            <a:off x="-76200" y="1371600"/>
            <a:ext cx="9906000" cy="4525963"/>
          </a:xfrm>
        </p:spPr>
        <p:txBody>
          <a:bodyPr/>
          <a:lstStyle/>
          <a:p>
            <a:pPr algn="just" rtl="1"/>
            <a:r>
              <a:rPr lang="ar-SA" sz="2000" b="1" dirty="0" smtClean="0"/>
              <a:t>كانت دعوته عليه الصلاة والسلام لجميع الخلق، وكان أكثرهم إيذاءً وابتلاءً في سبيلها، ومن ذلك شفقته بمن يخطئ أو من يخالف الحق وكان يُحسن إليه ويعلمه بأحسن أسلوب، بألطف عبارة وأحسن إشارة، من ذلك ما رواه أبو أُمامة ـ رضي الله عنه ـ قال: إن فتىً شاباً أتى النبي صلى الله عليه وسلم فقال: يا رسول الله، ائذن لي بالزنا، فأقبل القوم عليه فزجروه، وقالوا: </a:t>
            </a:r>
            <a:r>
              <a:rPr lang="ar-SA" sz="2000" b="1" dirty="0" err="1" smtClean="0"/>
              <a:t>مه</a:t>
            </a:r>
            <a:r>
              <a:rPr lang="ar-SA" sz="2000" b="1" dirty="0" smtClean="0"/>
              <a:t> </a:t>
            </a:r>
            <a:r>
              <a:rPr lang="ar-SA" sz="2000" b="1" dirty="0" err="1" smtClean="0"/>
              <a:t>مه</a:t>
            </a:r>
            <a:r>
              <a:rPr lang="ar-SA" sz="2000" b="1" dirty="0" smtClean="0"/>
              <a:t>. فقال له: (ادنه)، فدنا منه قريباً، قال: (أتحبّه لأمّك؟) قال: لا والله، جعلني الله فداءك، قال: (ولا الناس يحبونه لأمهاتهم) قال: (أفتحبه لابنتك؟) قال: لا والله يا رسول الله، جعلني الله فداءك. قال: (ولا الناس جميعاً يحبونه لبناتهم) قال: (أفتحبه لأختك؟) قال: لا والله جعلني الله فداءك. قال: (ولا الناس جميعاً يحبونه لأخواتهم). قال: (أفتحبه لعمتك؟) قال: لا والله، جعلني الله فداءك. قال: (ولا الناس جميعاً يحبونه لعماتهم). قال: (أفتحبه لخالتك؟) قال: لا والله جعلني الله فداءك. قال: (ولا الناس جميعاً يحبونه لخالاتهم ) قال: فوضع يده عليه، وقال: اللهم اغفر ذنبه، وطهر قلبه، وحصّن فرجه) فلم يكن بعد ذلك الفتى يلتفت إلى شيء. قال بينما نحن في المسجد مع رسول الله {صلى الله عليه وسلم} إذ جاء أعرابيٌّ فقام يبول في المسجد فقال أصحاب رسول الله {صلى الله عليه وسلم} مه مه فقال رسول الله {صلى الله عليه وسلم} لا تزرموه دعوه فتركوه حتى بال ثم إن رسول الله {صلى الله عليه وسلم} دعاه فقال له إن هذه المساجد لا تصلح لشيء من هذا البول والقذر إنما هي لذكر الله والصلاة وقراءة القرآن أو كما قال رسول الله {صلى الله عليه وسلم} قال وأمر رجلاً من القوم فجاء بدلوٍ من ماء فشنه عليه)وقد انتهج النبي صلى الله عليه وسلم ذلك في دعوته ولطيف أسلوبه للناس كلهم حتى شملت الكافرين ، فكان من سبب ذلك أن أسلم ودخل في دين الله تعالى أفواجٌ من الناس بالمعاملة الحسنة والأسلوب الأمثل، وكان يتمثل في ذلك صلى الله عليه وسلم قول الله عز وجل: { ادْعُ إِلِىَ سَبِيــلِ رَبّــكَ بِالْحِكْـمَةِ وَالْمَـوْعِظَـةِ الْحَسَنَـةِ وَجَادِلْهُم بِالّتِي هِيَ أَحْسَنُ} [ النحل:12]</a:t>
            </a:r>
            <a:endParaRPr lang="ar-EG" sz="20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5</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3-</a:t>
            </a:r>
            <a:r>
              <a:rPr lang="ar-SA" dirty="0" smtClean="0"/>
              <a:t> </a:t>
            </a:r>
            <a:r>
              <a:rPr lang="ar-SA" b="1" dirty="0" smtClean="0"/>
              <a:t>رحمته صلى الله عليه وسلم:</a:t>
            </a:r>
            <a:endParaRPr lang="en-US" dirty="0"/>
          </a:p>
        </p:txBody>
      </p:sp>
      <p:sp>
        <p:nvSpPr>
          <p:cNvPr id="7171" name="Text Placeholder 5"/>
          <p:cNvSpPr>
            <a:spLocks noGrp="1"/>
          </p:cNvSpPr>
          <p:nvPr>
            <p:ph idx="1"/>
          </p:nvPr>
        </p:nvSpPr>
        <p:spPr>
          <a:xfrm>
            <a:off x="0" y="1371600"/>
            <a:ext cx="9906000" cy="4525963"/>
          </a:xfrm>
        </p:spPr>
        <p:txBody>
          <a:bodyPr/>
          <a:lstStyle/>
          <a:p>
            <a:pPr algn="just" rtl="1"/>
            <a:r>
              <a:rPr lang="ar-SA" sz="2000" b="1" dirty="0" smtClean="0"/>
              <a:t>قال تعالى في شأن نبيه: (وَمَا أَرْسَلْنَاكَ إِلَّا رَحْمَةً لِلْعَالَمِينَ) (الانبياء:107), فهو صلى الله عليه وسلم إذاً رحمة للعالمين وليس للمؤمنين فقط, ورسالته رحمة للجميع , ومن ثمَّ كان يقول: (إنما أنا رحمة مهداة). وعندما طلب منه أن يدع على المشركين قال: (إني لم أبعث لعانًا) ودعا لهم بالهداية. وقال عليه الصلاة والسلام : (اللهم إنما أنا بشر، فأيُّ المسلمين سببته أو لعنته، فاجعلها له زكاة و أجراً ". وكان من دعائه صلى الله عليه وسلم : ( اللهم من وليَ من أمرِ أمتي شيئاً ، فشقَّ عليهم، فاشقُق عليه، ومن ولي من أمر أمتي شيئاً، فرفق بهم، فارفق به) قال تعالى : {فَبِمَا رَحْمَةٍ مِنَ اللَّهِ لِنْتَ لَهُمْ) (آل عمران:159), وقال صلى الله عليه وسلم في فضل الرحمة: (الراحمون يرحمهم الرحمن، ارحموا من في الأرض يرحمكم من في السماء) ومن مظاهر رحمته بالمؤمنين أنه أمر من أمهم في الصلاة بأن يخفف فقد جاء رجلٌ إلى النبي {صلى الله عليه وسلم} فقال إني لأتأخر عن صلاة الصبح من أجل فلان مما يطيل بنا, فقال أبو مسعود الأنصاري: فما رأيت النبي {صلى الله عليه وسلم} غضب في موعظة ٍ قط أشد مما غضب يومئذٍ فقال يا أيها الناس إن منكم منفرين فأيكم أم الناس فليوجز فإن من ورائه الكبير والصغير وذا الحاجة) وفي حديث أَنَسِ بْنِ مَالِكٍ رضي الله عنه قَالَ: دَخَلْنَا مَعَ رَسُولِ اللهِ صلى الله عليه وسلم، عَلَى أَبِي سَيْفٍ الْقَيْنِ وَكَانَ ظِئْرًا لإِبْرَاهِيمَ عَلَيْهِ السَّلاَمُ فَأَخَذَ رَسُولُ اللهِ صلى الله عليه وسلم إِبْرَاهِيمَ فَقَبَّلَهُ وَشَمَّهُ ثُمَّ دَخَلْنَا عَلَيْهِ، بَعْدَ ذلِكَ، وَإِبْرَاهِيمُ يَجُودُ بِنَفْسِهِ فَجَعَلَتْ عَيْنَا رَسُولِ اللهِ صلى الله عليه وسلم تَذْرِفَانِ فَقَالَ لَهُ عَبْدُ الرَّحْمنِ بْنُ عَوْفٍ رضي الله عنه: وَأَنْتَ يَا رَسُولَ اللهِ فَقَالَ: يَا ابْنَ عَوْفٍ إِنَّهَا رَحْمَةٌ ثُمَّ أَتْبَعَهَا بِأُخْرَى فَقَالَ صلى الله عليه وسلم: إِنَّ الْعَيْنَ تَدْمَعُ، وَالْقَلْبَ يَحْزَنُ، وَلاَ نَقُولُ إِلاَّ مَا يَرضى رَبُّنَا وَإِنَّا بِفِرَاقِكَ، يَا إِبْرَاهِيمُ لَمَحْزُونُونَ)</a:t>
            </a:r>
            <a:endParaRPr lang="ar-EG" sz="20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6</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4-</a:t>
            </a:r>
            <a:r>
              <a:rPr lang="ar-SA" dirty="0" smtClean="0"/>
              <a:t> </a:t>
            </a:r>
            <a:r>
              <a:rPr lang="ar-SA" b="1" dirty="0" smtClean="0"/>
              <a:t>صدقه صلى الله عليه وسلم: </a:t>
            </a:r>
            <a:endParaRPr lang="en-US" dirty="0"/>
          </a:p>
        </p:txBody>
      </p:sp>
      <p:sp>
        <p:nvSpPr>
          <p:cNvPr id="7171" name="Text Placeholder 5"/>
          <p:cNvSpPr>
            <a:spLocks noGrp="1"/>
          </p:cNvSpPr>
          <p:nvPr>
            <p:ph idx="1"/>
          </p:nvPr>
        </p:nvSpPr>
        <p:spPr>
          <a:xfrm>
            <a:off x="0" y="1447800"/>
            <a:ext cx="9906000" cy="4678363"/>
          </a:xfrm>
        </p:spPr>
        <p:txBody>
          <a:bodyPr/>
          <a:lstStyle/>
          <a:p>
            <a:pPr algn="just" rtl="1"/>
            <a:r>
              <a:rPr lang="ar-SA" sz="2200" b="1" dirty="0" smtClean="0">
                <a:cs typeface="+mn-cs"/>
              </a:rPr>
              <a:t>فمن صور صدقه واعتراف أعدائه </a:t>
            </a:r>
            <a:r>
              <a:rPr lang="ar-SA" sz="2200" b="1" dirty="0" err="1" smtClean="0">
                <a:cs typeface="+mn-cs"/>
              </a:rPr>
              <a:t>به</a:t>
            </a:r>
            <a:r>
              <a:rPr lang="ar-SA" sz="2200" b="1" dirty="0" smtClean="0">
                <a:cs typeface="+mn-cs"/>
              </a:rPr>
              <a:t> حتى قبل إعلانه لدعوته, ما جرى معه صلى الله عليه وسلم حين دعا الناس إلى رسالته. فقد روى عبد الله بن عباس رضي الله عنهما قال لما نزلت الآية ( وأنذر عشيرتك الأقربين ) صعد النبي {صلى الله عليه وسلم} على الصفا فجعل ينادي يا بني فهر يا بني عدي لبطون قريش حتى اجتمعوا فجعل الرجل إذا لم يستطع أن يخرج أرسل رسولاً لينظر ما هو فجاء أبو لهب وقريش فقال أرأيتكم لو أخبرتكم أن خيلاً بالوادي تريد أن تغير عليكم كنتم مصدقي؟ قالوا نعم ما جربنا عليك إلا صدقاً. قال: فإني نذيرٌ لكم بين يدي عذاب شديد. فقال أبو لهب: تباً لك سائر اليوم ألهذا جمعتنا فنزلت (تبت يداً أبي لهب وتب ما أغنى عنه ماله وما كسب)</a:t>
            </a:r>
          </a:p>
          <a:p>
            <a:pPr algn="just" rtl="1"/>
            <a:r>
              <a:rPr lang="ar-SA" sz="2200" b="1" dirty="0" smtClean="0">
                <a:cs typeface="+mn-cs"/>
              </a:rPr>
              <a:t>ومن صوره ما أخبر </a:t>
            </a:r>
            <a:r>
              <a:rPr lang="ar-SA" sz="2200" b="1" dirty="0" err="1" smtClean="0">
                <a:cs typeface="+mn-cs"/>
              </a:rPr>
              <a:t>به</a:t>
            </a:r>
            <a:r>
              <a:rPr lang="ar-SA" sz="2200" b="1" dirty="0" smtClean="0">
                <a:cs typeface="+mn-cs"/>
              </a:rPr>
              <a:t> عبد الله بن سلام الحبر اليهودي</a:t>
            </a:r>
            <a:r>
              <a:rPr lang="ar-SA" sz="2200" b="1" dirty="0" smtClean="0"/>
              <a:t> وبسببه أسلم</a:t>
            </a:r>
            <a:r>
              <a:rPr lang="ar-SA" sz="2200" b="1" dirty="0" smtClean="0">
                <a:cs typeface="+mn-cs"/>
              </a:rPr>
              <a:t>, قال: لَمَّا قَدِمَ رَسُولُ اللَّهِ صلى الله عليه وسلم الْمَدِينَةَ انْجَفَلَ النَّاسُ إِلَيْهِ وَقِيلَ قَدِمَ رَسُولُ اللَّهِ صلى الله عليه وسلم، قَدِمَ رَسُولُ اللَّهِ صلى الله عليه وسلم، قَدِمَ رَسُولُ اللَّهِ صلى الله عليه وسلم، فَجِئْتُ فِي النَّاسِ لِأَنْظُرَ إِلَيْهِ فَلَمَّا اسْتَثْبَتُّ وَجْهَ رَسُولِ اللَّهِ صلى الله عليه وسلم عَرَفْتُ أَنَّ وَجْهَهُ لَيْسَ بِوَجْهِ كَذَّابٍ وَكَانَ أَوَّلُ شَيْءٍ تَكَلَّمَ بِهِ أَنْ قَالَ أَيُّهَا النَّاسُ أَفْشُوا السَّلَامَ وَأَطْعِمُوا الطَّعَامَ وَصَلُّوا وَالنَّاسُ نِيَامٌ تَدْخُلُوا الْجَنَّةَ بِسَلَامٍ</a:t>
            </a:r>
            <a:r>
              <a:rPr lang="en-US" sz="2200" b="1" dirty="0" smtClean="0">
                <a:cs typeface="+mn-cs"/>
              </a:rPr>
              <a:t>"</a:t>
            </a:r>
            <a:r>
              <a:rPr lang="ar-SA" sz="2200" b="1" dirty="0" smtClean="0">
                <a:cs typeface="+mn-cs"/>
              </a:rPr>
              <a:t>؛ هكذا لم يحتج الأمر منه أن يعلم أن محمداً رسول الله صلى الله عليه وسلم سوى أن ينظر إلى وجهه ليعرف أنه ليس بوجه كذاب. </a:t>
            </a:r>
            <a:r>
              <a:rPr lang="en-GB" sz="2200" b="1" dirty="0" smtClean="0">
                <a:cs typeface="+mn-cs"/>
              </a:rPr>
              <a:t>  </a:t>
            </a:r>
            <a:r>
              <a:rPr lang="en-US" sz="2200" b="1" dirty="0" smtClean="0">
                <a:cs typeface="+mn-cs"/>
              </a:rPr>
              <a:t>     </a:t>
            </a:r>
            <a:r>
              <a:rPr lang="en-GB" sz="2200" b="1" dirty="0" smtClean="0">
                <a:cs typeface="+mn-cs"/>
              </a:rPr>
              <a:t>   </a:t>
            </a:r>
            <a:endParaRPr lang="ar-EG" sz="2200" b="1" dirty="0" smtClean="0">
              <a:cs typeface="+mn-cs"/>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7</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5- شجاعته صلى الله عليه وسلم:</a:t>
            </a:r>
            <a:endParaRPr lang="en-US" b="1" dirty="0"/>
          </a:p>
        </p:txBody>
      </p:sp>
      <p:sp>
        <p:nvSpPr>
          <p:cNvPr id="7171" name="Text Placeholder 5"/>
          <p:cNvSpPr>
            <a:spLocks noGrp="1"/>
          </p:cNvSpPr>
          <p:nvPr>
            <p:ph idx="1"/>
          </p:nvPr>
        </p:nvSpPr>
        <p:spPr>
          <a:xfrm>
            <a:off x="0" y="1524000"/>
            <a:ext cx="9906000" cy="4678363"/>
          </a:xfrm>
        </p:spPr>
        <p:txBody>
          <a:bodyPr/>
          <a:lstStyle/>
          <a:p>
            <a:pPr algn="just" rtl="1"/>
            <a:r>
              <a:rPr lang="ar-SA" sz="2000" b="1" dirty="0" smtClean="0">
                <a:cs typeface="+mn-cs"/>
              </a:rPr>
              <a:t>فقد كان الأشجع والأجود بنفسه، ومن قصص شجاعته ما رواه مسلم عن أنس بنِ مالك رضى الله عنه قال: كَانَ رَسُولُ اللَّهِ صلى الله عليه وسلم أَحْسَنَ النَّاسِ وَكَانَ أَجْوَدَ النَّاسِ وَكَانَ أَشْجَعَ النَّاسِ وَلَقَدْ فَزِعَ أَهْلُ الْمَدِينَةِ ذَاتَ لَيْلَةٍ فَانْطَلَقَ نَاسٌ قِبَلَ الصَّوْتِ فَتَلَقَّاهُمْ رَسُولُ اللَّهِ صلى الله عليه وسلم رَاجِعًا وَقَدْ سَبَقَهُمْ إِلَى الصَّوْتِ وَهُوَ عَلَى فَرَسٍ لِأَبِي طَلْحَةَ عُرْيٍ فِي عُنُقِهِ السَّيْفُ وَهُوَ يَقُولُ لَمْ تُرَاعُوا لَمْ تُرَاعُوا قَالَ وَجَدْنَاهُ بَحْرًا أَوْ إِنَّهُ لَبَحْرٌ) أي أن الفرس كان سريعاً فسبقتكم إلى الصوت وليس هناك ما يخيف فارجعوا. وروي عن عليٍّ رضى الله عنه قال: كُنَّا إِذَا احْمَرَّ الْبَأْسُ، وَلَقِيَ الْقَومُ الْقَومَ، اتَّقَيْنَا بِرَسُولِ اللهِ صَلَّى الله عَلَيه وسَلَّم, فَمَا يَكُونُ أَحَدٌ أَقْرَبَ إِلَى الْعَدُوِّ مِنْهُ. وقال علي رضى الله عنه أيضًا: لَقَدْ رَأَيْتُنَا يَوْمَ بَدْرٍ وَنَحْنُ نَلُوذُ بِرَسُولِ اللَّهِ صَلَّى اللَّهُ عَلَيْهِ وَسَلَّمَ وَهُوَ أَقْرَبُنَا إِلَى الْعَدُوِّ وَكَانَ مِنْ أَشَدِّ النَّاسِ يَوْمَئِذٍ بَأْساً</a:t>
            </a:r>
          </a:p>
          <a:p>
            <a:pPr algn="just" rtl="1"/>
            <a:r>
              <a:rPr lang="ar-SA" sz="2000" b="1" dirty="0" smtClean="0">
                <a:cs typeface="+mn-cs"/>
              </a:rPr>
              <a:t>وعن العباس رضي الله عنه قال شهدت مع رسول الله {صلى الله عليه وسلم} يوم حنين, فلما التقى المسلمون والكفار ولى المسلمون مدبرين فطفق رسول الله {صلى الله عليه وسلم} يُرْكض بغلته قِبَل الكفار قال العباس وأنا آخذٌ بلجام بغلة رسول الله {صلى الله عليه وسلم} أكفها إرادة ألا تسرع فقال رسول الله {صلى الله عليه وسلم} أي عباس ناد أصحاب السمرة. قال عباس - وكان رجلاً صيتاً فقلت</a:t>
            </a:r>
            <a:r>
              <a:rPr lang="ar-SA" sz="2000" b="1" dirty="0" smtClean="0"/>
              <a:t>: أين المهاجرون الأولون أين أصحاب سورة البقرة والنبي صلى الله عليه و سلم يقول قدما: أنا النبي لا كذب أنا ابن عبد المطلب. </a:t>
            </a:r>
            <a:r>
              <a:rPr lang="ar-SA" sz="2000" b="1" dirty="0" smtClean="0">
                <a:cs typeface="+mn-cs"/>
              </a:rPr>
              <a:t>قال فوالله لكأن عطفتهم حين سمعوا صوتي عطفة البقر على أولادها فقالوا يا لبيك يا لبيك قال فاقتتلوا والكفار حتى انهزم الكفار. قال وكأني أنظر إلى النبي {صلى الله عليه وسلم} يركض خلفهم على بغلته.</a:t>
            </a:r>
            <a:endParaRPr lang="ar-EG" sz="2000" b="1" dirty="0" smtClean="0">
              <a:cs typeface="+mn-cs"/>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8</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6- عفو النبي صلى الله عليه وسلم: </a:t>
            </a:r>
            <a:endParaRPr lang="en-US" b="1" dirty="0"/>
          </a:p>
        </p:txBody>
      </p:sp>
      <p:sp>
        <p:nvSpPr>
          <p:cNvPr id="7171" name="Text Placeholder 5"/>
          <p:cNvSpPr>
            <a:spLocks noGrp="1"/>
          </p:cNvSpPr>
          <p:nvPr>
            <p:ph idx="1"/>
          </p:nvPr>
        </p:nvSpPr>
        <p:spPr>
          <a:xfrm>
            <a:off x="0" y="1600200"/>
            <a:ext cx="9906000" cy="4525963"/>
          </a:xfrm>
        </p:spPr>
        <p:txBody>
          <a:bodyPr/>
          <a:lstStyle/>
          <a:p>
            <a:pPr algn="just" rtl="1"/>
            <a:r>
              <a:rPr lang="ar-SA" sz="2100" b="1" dirty="0" smtClean="0"/>
              <a:t>عن عائشة رضي الله عنها أنها قالت للنبي صلى الله عليه وسلم: هَلْ أتَى عَلَيْكَ يَوْمٌ كَانَ أشَدَّ مِنْ يَوْمِ أُحُدٍ؟ قَالَ: ( لَقَدْ لَقِيتُ مِنْ قَوْمِكِ، وَكَانَ أشَدُّ مَا لَقيتُ مِنْهُمْ يَوْمَ الْعَقَبَةِ، إذْ عَرَضْتُ نَفْسِي عَلَى ابْنِ عَبْدِ يَالِيْلَ بْنِ عَبْدِ كُلاَلٍ، فَلَمْ يُجِبْني إِلَى مَا أرَدْتُ، فَانْطَلَقْتُ وَأنا مَهْمُومٌ عَلَى وَجْهِي، فَلَمْ أسْتَفِقْ إِلاَّ وأنَا بِقَرْنِ الثَّعَالِبِ، فَرَفَعْتُ رَأْسِي، وَإِذَا أنَا بِسَحَابَةٍ قَدْ أظَلَّتْنِي، فَنَظَرْتُ فَإذَا فِيهَا جِبريلُ عليه السلام، فَنَادَاني، فَقَالَ: إنَّ الله تَعَالَى قَدْ سَمِعَ قَوْلَ قَوْمِكَ لَكَ، وَمَا رَدُّوا عَلَيْكَ، وَقَد بَعَثَ إلَيْكَ مَلَكَ الجِبَالِ لِتَأْمُرَهُ بمَا شِئْتَ فِيهِمْ . فَنَادَانِي مَلَكُ الجِبَالِ، فَسَلَّمَ عَلَيَّ، ثُمَّ قَالَ: يَا مُحَمَّدُ إنَّ اللهَ قَدْ سَمِع قَوْلَ قَوْمِكَ لَكَ، وَأنا مَلَكُ الجِبال، وَقَدْ بَعَثَنِي رَبِّي إلَيْكَ </a:t>
            </a:r>
            <a:r>
              <a:rPr lang="ar-SA" sz="2100" b="1" dirty="0" err="1" smtClean="0"/>
              <a:t>لِتَأْمُرَنِي</a:t>
            </a:r>
            <a:r>
              <a:rPr lang="ar-SA" sz="2100" b="1" dirty="0" smtClean="0"/>
              <a:t> بِأَمْرِكَ، فَمَا شِئْتَ، إنْ شئْتَ أطْبَقْتُ عَلَيْهِمُ </a:t>
            </a:r>
            <a:r>
              <a:rPr lang="ar-SA" sz="2100" b="1" dirty="0" err="1" smtClean="0"/>
              <a:t>الأَخْشَبَيْنِ</a:t>
            </a:r>
            <a:r>
              <a:rPr lang="ar-SA" sz="2100" b="1" dirty="0" smtClean="0"/>
              <a:t>). فَقَالَ النبي صلى الله عليه وسلم: (بَلْ أرْجُو أنْ يُخْرِجَ اللهُ مِنْ أصْلاَبِهِمْ مَنْ يَعْبُدُ اللهَ وَحْدَهُ لاَ يُشْرِكُ بِهِ شَيْئاً). </a:t>
            </a:r>
          </a:p>
          <a:p>
            <a:pPr algn="just" rtl="1"/>
            <a:r>
              <a:rPr lang="ar-SA" sz="2100" b="1" dirty="0" smtClean="0"/>
              <a:t>وعن أنس قال كنت أمشي مع رسول الله {صلى الله عليه وسلم} وعليه برد نجراني غليظ الحاشية فأدركه أعرابيٌّ فجبذه بردائه جبذةً شديدة. قال أنس فنظرت إلى صفحة عاتق النبي {صلى الله عليه وسلم} وقد أثرت بها حاشية الرداء من شدة جبذته. ثم قال: يا محمد مر لي من مال الله الذي عندك. فالتفت إليه, فضحك ثم أمر له بعطاء). وعن عائشة قالت : مَا ضَرَبَ رسولُ الله صلى الله عليه وسلم شَيْئاً قَطُّ بِيَدِهِ، وَلاَ امْرَأةً وَلاَ خَادِماً، إِلاَّ أنْ يُجَاهِدَ فِي سَبيلِ اللهِ، وَمَا نِيلَ مِنْهُ شَيْءٌ قَطُّ فَيَنْتَقِمَ مِنْ صَاحِبِهِ، إِلاَّ أن يُنْتَهَكَ شَيْءٌ مِنْ مَحَارِمِ اللهِ تَعَالَى ، فَيَنْتَقِمُ للهِ تَعَالَى.</a:t>
            </a: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9</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10</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2286</TotalTime>
  <Words>2342</Words>
  <Application>Microsoft Office PowerPoint</Application>
  <PresentationFormat>A4 Paper (210x297 mm)</PresentationFormat>
  <Paragraphs>40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المحاضرة السادسة</vt:lpstr>
      <vt:lpstr>الرسول ذو الخلق العظيم:</vt:lpstr>
      <vt:lpstr>1- عبادة النبي صلى الله عليه وسلم: </vt:lpstr>
      <vt:lpstr>2- دعوته صلى الله عليه وسلم: </vt:lpstr>
      <vt:lpstr>3- رحمته صلى الله عليه وسلم:</vt:lpstr>
      <vt:lpstr>4- صدقه صلى الله عليه وسلم: </vt:lpstr>
      <vt:lpstr>5- شجاعته صلى الله عليه وسلم:</vt:lpstr>
      <vt:lpstr>6- عفو النبي صلى الله عليه وسلم: </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132</cp:revision>
  <dcterms:created xsi:type="dcterms:W3CDTF">2009-10-14T19:14:34Z</dcterms:created>
  <dcterms:modified xsi:type="dcterms:W3CDTF">2010-11-03T05:05:13Z</dcterms:modified>
</cp:coreProperties>
</file>