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288" r:id="rId6"/>
    <p:sldId id="289" r:id="rId7"/>
    <p:sldId id="287" r:id="rId8"/>
    <p:sldId id="290" r:id="rId9"/>
    <p:sldId id="291" r:id="rId10"/>
    <p:sldId id="296" r:id="rId11"/>
    <p:sldId id="292" r:id="rId12"/>
    <p:sldId id="293" r:id="rId13"/>
    <p:sldId id="297" r:id="rId14"/>
    <p:sldId id="294" r:id="rId15"/>
    <p:sldId id="298" r:id="rId16"/>
    <p:sldId id="295"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a:t>
            </a:r>
            <a:r>
              <a:rPr lang="ar-SA" sz="2400" b="1" dirty="0" smtClean="0">
                <a:solidFill>
                  <a:srgbClr val="376092"/>
                </a:solidFill>
                <a:latin typeface="AYM Wadiy S_U normal."/>
                <a:cs typeface="Times New Roman" pitchFamily="18" charset="0"/>
              </a:rPr>
              <a:t>الإسلامية وآداب </a:t>
            </a:r>
            <a:r>
              <a:rPr lang="ar-SA" sz="2400" b="1" dirty="0" smtClean="0">
                <a:solidFill>
                  <a:srgbClr val="376092"/>
                </a:solidFill>
                <a:latin typeface="AYM Wadiy S_U normal."/>
                <a:cs typeface="Times New Roman" pitchFamily="18" charset="0"/>
              </a:rPr>
              <a:t>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b="1" dirty="0" smtClean="0"/>
              <a:t>المحاضرة الثامنة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3600" b="1" dirty="0" smtClean="0">
                <a:solidFill>
                  <a:schemeClr val="tx1"/>
                </a:solidFill>
                <a:cs typeface="+mn-cs"/>
              </a:rPr>
              <a:t>أخلاق المهنة ومدى الحاجة إلى دراستها</a:t>
            </a:r>
            <a:r>
              <a:rPr lang="en-US" sz="3600" b="1" dirty="0" smtClean="0">
                <a:solidFill>
                  <a:schemeClr val="tx1"/>
                </a:solidFill>
                <a:cs typeface="+mn-cs"/>
              </a:rPr>
              <a:t/>
            </a:r>
            <a:br>
              <a:rPr lang="en-US" sz="3600" b="1" dirty="0" smtClean="0">
                <a:solidFill>
                  <a:schemeClr val="tx1"/>
                </a:solidFill>
                <a:cs typeface="+mn-cs"/>
              </a:rPr>
            </a:br>
            <a:endParaRPr lang="en-US" sz="3600" b="1" dirty="0" smtClean="0">
              <a:solidFill>
                <a:schemeClr val="tx1"/>
              </a:solidFill>
              <a:cs typeface="+mn-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0"/>
            <a:ext cx="8915400" cy="990600"/>
          </a:xfrm>
        </p:spPr>
        <p:txBody>
          <a:bodyPr/>
          <a:lstStyle/>
          <a:p>
            <a:pPr rtl="1" eaLnBrk="1" hangingPunct="1">
              <a:defRPr/>
            </a:pPr>
            <a:r>
              <a:rPr lang="ar-SA" sz="4000" b="1" dirty="0" smtClean="0"/>
              <a:t>تعريف </a:t>
            </a:r>
            <a:r>
              <a:rPr lang="ar-SA" sz="4000" b="1" dirty="0" err="1" smtClean="0"/>
              <a:t>المهنة:</a:t>
            </a:r>
            <a:r>
              <a:rPr lang="ar-SA" sz="4000" b="1" dirty="0" smtClean="0"/>
              <a:t> </a:t>
            </a:r>
            <a:endParaRPr lang="en-US" sz="4000" dirty="0"/>
          </a:p>
        </p:txBody>
      </p:sp>
      <p:sp>
        <p:nvSpPr>
          <p:cNvPr id="7171" name="Text Placeholder 5"/>
          <p:cNvSpPr>
            <a:spLocks noGrp="1"/>
          </p:cNvSpPr>
          <p:nvPr>
            <p:ph idx="1"/>
          </p:nvPr>
        </p:nvSpPr>
        <p:spPr>
          <a:xfrm>
            <a:off x="228600" y="1371600"/>
            <a:ext cx="9448800" cy="4830763"/>
          </a:xfrm>
        </p:spPr>
        <p:txBody>
          <a:bodyPr/>
          <a:lstStyle/>
          <a:p>
            <a:pPr algn="just" rtl="1"/>
            <a:r>
              <a:rPr lang="ar-SA" sz="2400" b="1" u="sng" dirty="0" smtClean="0"/>
              <a:t>المِهنَة لغة: </a:t>
            </a:r>
            <a:r>
              <a:rPr lang="ar-SA" sz="2400" b="1" dirty="0" smtClean="0"/>
              <a:t>بكسر الميم وفتحها, والفتح أشهر. وتطلق على بذل النفس في الخدمة والحذق فيها. وبهذا المعنى ورد قول النبي صلى الله عليه وآله وسلم: (ما على أَحَدِكم لو اشترى ثَوْبَيْن ليوم جمعته سوى ثَوْبَي مَهْنَته). أي سوى ثوبي الخدمة والعمل, إذ إن ثوب الخدمة والعمل يكون مبتذلاً ولا يصان, ولا تتم المحافظة على نظافته. وبهذا المعنى أيضاً ما ورد عَنْ أم المؤمنين عائشة رضي الله عنها, حين سئلت عن مَا كَانَ النَّبِيُّ صَلَّى اللَّهُ عَلَيْهِ وَسَلَّمَ يَصْنَعُ فِي بَيْتِهِ؟ فقَالَتْ: "كَانَ يَكُونُ فِي مَهْنَةِ أَهْلِهِ تَعْنِي خِدْمَةَ أَهْلِهِ, فَإِذَا حَضَرَتْ الصَّلَاةُ خَرَجَ إِلَى الصَّلَاةِ". وفي حديث آخر قالت: "كان يفعل ما يفعل أحدكم في مهنة أهله, يخصف نعله, ويخيط ثوبه, ويرقع دلوه". </a:t>
            </a:r>
            <a:endParaRPr lang="en-US" sz="2400" b="1" dirty="0" smtClean="0"/>
          </a:p>
          <a:p>
            <a:pPr algn="just" rtl="1"/>
            <a:r>
              <a:rPr lang="ar-SA" sz="2400" b="1" dirty="0" smtClean="0"/>
              <a:t>وتطلق المهنة في اللغة أيضاً على الحذق والمهارة في العمل أو الحرفة التي يمتهنها صاحبها.</a:t>
            </a:r>
            <a:endParaRPr lang="en-US" sz="2400" b="1" dirty="0" smtClean="0"/>
          </a:p>
          <a:p>
            <a:pPr algn="just" rtl="1"/>
            <a:r>
              <a:rPr lang="ar-SA" sz="2400" b="1" u="sng" dirty="0" smtClean="0"/>
              <a:t>وفي </a:t>
            </a:r>
            <a:r>
              <a:rPr lang="ar-SA" sz="2400" b="1" u="sng" dirty="0" smtClean="0"/>
              <a:t>الاصطلاح المعاصر </a:t>
            </a:r>
            <a:r>
              <a:rPr lang="ar-SA" sz="2400" b="1" dirty="0" smtClean="0"/>
              <a:t>تطلق </a:t>
            </a:r>
            <a:r>
              <a:rPr lang="ar-SA" sz="2400" b="1" dirty="0" smtClean="0"/>
              <a:t>المهنة على</a:t>
            </a:r>
            <a:r>
              <a:rPr lang="ar-SA" sz="2400" b="1" dirty="0" smtClean="0"/>
              <a:t>: الحرفة التي تشتمل على مجموعة من المعـارف العقلية ومجموعة من الممارسـات والخبرات التدريبية, يؤديها الفرد من خلال ممارسته للعمل. أو هي: عمل يحتاج إلى معارف عقلية وخبرة ميدانية. كالطب, والهندسة, والتدريس, والمحاسبة.</a:t>
            </a:r>
            <a:endParaRPr lang="en-US" sz="2400" b="1" dirty="0" smtClean="0"/>
          </a:p>
          <a:p>
            <a:pPr rtl="1" eaLnBrk="1" hangingPunct="1"/>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0"/>
            <a:ext cx="8915400" cy="1371600"/>
          </a:xfrm>
        </p:spPr>
        <p:txBody>
          <a:bodyPr/>
          <a:lstStyle/>
          <a:p>
            <a:pPr rtl="1" eaLnBrk="1" hangingPunct="1"/>
            <a:r>
              <a:rPr lang="ar-SA" b="1" dirty="0" smtClean="0"/>
              <a:t/>
            </a:r>
            <a:br>
              <a:rPr lang="ar-SA" b="1" dirty="0" smtClean="0"/>
            </a:br>
            <a:r>
              <a:rPr lang="ar-SA" sz="3600" b="1" dirty="0" err="1" smtClean="0"/>
              <a:t>مرادفات</a:t>
            </a:r>
            <a:r>
              <a:rPr lang="ar-SA" sz="3600" b="1" dirty="0" smtClean="0"/>
              <a:t> لفظ المهنة: </a:t>
            </a:r>
            <a:br>
              <a:rPr lang="ar-SA" sz="3600" b="1" dirty="0" smtClean="0"/>
            </a:br>
            <a:r>
              <a:rPr lang="ar-SA" sz="3600" b="1" dirty="0" smtClean="0"/>
              <a:t>1- الحرفة:</a:t>
            </a:r>
            <a:r>
              <a:rPr lang="en-US" sz="3600" b="1" dirty="0" smtClean="0"/>
              <a:t>     </a:t>
            </a:r>
            <a:r>
              <a:rPr lang="en-US" dirty="0" smtClean="0"/>
              <a:t/>
            </a:r>
            <a:br>
              <a:rPr lang="en-US" dirty="0" smtClean="0"/>
            </a:b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371600"/>
            <a:ext cx="9448800" cy="4876800"/>
          </a:xfrm>
        </p:spPr>
        <p:txBody>
          <a:bodyPr/>
          <a:lstStyle/>
          <a:p>
            <a:pPr algn="just" rtl="1"/>
            <a:r>
              <a:rPr lang="ar-SA" sz="2300" b="1" dirty="0" smtClean="0">
                <a:cs typeface="+mn-cs"/>
              </a:rPr>
              <a:t>هناك ألفاظ قريبة في معناها من المهنة وربما التبست بها, </a:t>
            </a:r>
            <a:r>
              <a:rPr lang="ar-SA" sz="2300" b="1" dirty="0" smtClean="0">
                <a:cs typeface="+mn-cs"/>
              </a:rPr>
              <a:t>كالحرفة والصنعة والعمل </a:t>
            </a:r>
            <a:r>
              <a:rPr lang="ar-SA" sz="2300" b="1" dirty="0" err="1" smtClean="0">
                <a:cs typeface="+mn-cs"/>
              </a:rPr>
              <a:t>والوظيفة ..</a:t>
            </a:r>
            <a:r>
              <a:rPr lang="ar-SA" sz="2300" b="1" dirty="0" smtClean="0">
                <a:cs typeface="+mn-cs"/>
              </a:rPr>
              <a:t> وفيما يلي بيان لمعانيها وأوجه الفرق </a:t>
            </a:r>
            <a:r>
              <a:rPr lang="ar-SA" sz="2300" b="1" dirty="0" err="1" smtClean="0">
                <a:cs typeface="+mn-cs"/>
              </a:rPr>
              <a:t>بينها:</a:t>
            </a:r>
            <a:r>
              <a:rPr lang="ar-SA" sz="2300" b="1" dirty="0" smtClean="0">
                <a:cs typeface="+mn-cs"/>
              </a:rPr>
              <a:t> </a:t>
            </a:r>
            <a:endParaRPr lang="en-US" sz="2300" b="1" dirty="0" smtClean="0">
              <a:cs typeface="+mn-cs"/>
            </a:endParaRPr>
          </a:p>
          <a:p>
            <a:pPr lvl="0" algn="just" rtl="1"/>
            <a:r>
              <a:rPr lang="ar-SA" sz="2300" b="1" u="sng" dirty="0" smtClean="0">
                <a:cs typeface="+mn-cs"/>
              </a:rPr>
              <a:t>الحِرفة</a:t>
            </a:r>
            <a:r>
              <a:rPr lang="ar-SA" sz="2300" b="1" dirty="0" smtClean="0">
                <a:cs typeface="+mn-cs"/>
              </a:rPr>
              <a:t>: وهي لغةً: بالكسر؛ الصنعة أو وسيلة الكسب التي يَرْتزق منها المرء بصفة مستمرة, من زراعة أو صناعة أو تجارة, وتحتاج إلى تدريب قصير. وسميت بذلك لأنه مُنْحرِف إليها. ويقال حِرْفَتُهُ أنْ يفعل كذا: أي؛ دأبه </a:t>
            </a:r>
            <a:r>
              <a:rPr lang="ar-SA" sz="2300" b="1" dirty="0" err="1" smtClean="0">
                <a:cs typeface="+mn-cs"/>
              </a:rPr>
              <a:t>وديدنه.</a:t>
            </a:r>
            <a:r>
              <a:rPr lang="ar-SA" sz="2300" b="1" dirty="0" smtClean="0">
                <a:cs typeface="+mn-cs"/>
              </a:rPr>
              <a:t> والاحتراف: هو </a:t>
            </a:r>
            <a:r>
              <a:rPr lang="ar-SA" sz="2300" b="1" dirty="0" err="1" smtClean="0">
                <a:cs typeface="+mn-cs"/>
              </a:rPr>
              <a:t>الاكتساب.</a:t>
            </a:r>
            <a:r>
              <a:rPr lang="ar-SA" sz="2300" b="1" dirty="0" smtClean="0">
                <a:cs typeface="+mn-cs"/>
              </a:rPr>
              <a:t> </a:t>
            </a:r>
          </a:p>
          <a:p>
            <a:pPr lvl="0" algn="just" rtl="1"/>
            <a:r>
              <a:rPr lang="ar-SA" sz="2300" b="1" dirty="0" smtClean="0">
                <a:cs typeface="+mn-cs"/>
              </a:rPr>
              <a:t>وليس </a:t>
            </a:r>
            <a:r>
              <a:rPr lang="ar-SA" sz="2300" b="1" dirty="0" smtClean="0">
                <a:cs typeface="+mn-cs"/>
              </a:rPr>
              <a:t>للاحتراف </a:t>
            </a:r>
            <a:r>
              <a:rPr lang="ar-SA" sz="2300" b="1" dirty="0" smtClean="0">
                <a:cs typeface="+mn-cs"/>
              </a:rPr>
              <a:t>معنى اصطلاحي خارج عن المعنى اللغوي. وغالباً ما تستعمل في الأعمال اليدوية سواء كانت بآلة أو بغير </a:t>
            </a:r>
            <a:r>
              <a:rPr lang="ar-SA" sz="2300" b="1" dirty="0" err="1" smtClean="0">
                <a:cs typeface="+mn-cs"/>
              </a:rPr>
              <a:t>آلة.</a:t>
            </a:r>
            <a:r>
              <a:rPr lang="ar-SA" sz="2300" b="1" dirty="0" smtClean="0">
                <a:cs typeface="+mn-cs"/>
              </a:rPr>
              <a:t> من ذلك ما ورد أن أبا بكر الصديق رضي الله عنه لما استُخْلِف, وكان تاجراً, فأراد أن يخرج لتجارته, فقال له عمر: إلى أين؟ قال: أحترف لأهلي. قال: ومن لمصالح المسلمين وإدارة شؤونهم. ارجع ويُصرف لك من بيت المال حاجتك, فرجع فجعلوا له ألفين. فقال: زيدوني فإن لي عيالاً, وقد شغلتموني عن التجارة, فزادوه خمسمائة. وقال أَبُو بَكْرٍ رضي الله عنه "لَقَدْ عَلِمَ قَوْمِي أَنَّ حِرْفَتِي لَمْ تَكُنْ تَعْجِزُ عَنْ مَئُونَةِ أَهْلِي, وَشُغِلْتُ بِأَمْرِ الْمُسْلِمِينَ, فَسَيَأْكُلُ آلُ أَبِي بَكْرٍ مِنْ هَذَا الْمَالِ, وَيَحتَرِفُ –أي أبو بكر- لِلْمُسْلِمِينَ فِيهِ". فعمل أبي بكر رضي الله عنه وأرضاه كان في التجارة, وقد سماه حرفة. </a:t>
            </a:r>
            <a:endParaRPr lang="en-US" sz="2300" b="1" dirty="0" smtClean="0">
              <a:cs typeface="+mn-cs"/>
            </a:endParaRPr>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lvl="0" rtl="1"/>
            <a:r>
              <a:rPr lang="ar-SA" sz="3600" b="1" dirty="0" smtClean="0"/>
              <a:t>2- </a:t>
            </a:r>
            <a:r>
              <a:rPr lang="ar-SA" sz="3600" b="1" dirty="0" err="1" smtClean="0"/>
              <a:t>العمل:</a:t>
            </a:r>
            <a:r>
              <a:rPr lang="ar-SA" sz="3600" b="1" dirty="0" smtClean="0"/>
              <a:t> </a:t>
            </a:r>
            <a:endParaRPr lang="ar-SA" sz="3600" dirty="0"/>
          </a:p>
        </p:txBody>
      </p:sp>
      <p:sp>
        <p:nvSpPr>
          <p:cNvPr id="3" name="عنصر نائب للمحتوى 2"/>
          <p:cNvSpPr>
            <a:spLocks noGrp="1"/>
          </p:cNvSpPr>
          <p:nvPr>
            <p:ph idx="1"/>
          </p:nvPr>
        </p:nvSpPr>
        <p:spPr>
          <a:xfrm>
            <a:off x="495300" y="1371600"/>
            <a:ext cx="8915400" cy="4754563"/>
          </a:xfrm>
        </p:spPr>
        <p:txBody>
          <a:bodyPr/>
          <a:lstStyle/>
          <a:p>
            <a:pPr rtl="1"/>
            <a:endParaRPr lang="ar-SA" sz="2400" b="1" dirty="0" smtClean="0"/>
          </a:p>
          <a:p>
            <a:pPr algn="just" rtl="1"/>
            <a:r>
              <a:rPr lang="ar-SA" sz="2400" b="1" dirty="0" smtClean="0"/>
              <a:t>العمل لغةً: يُطلق على المهنة، وعلى الفعل. </a:t>
            </a:r>
            <a:endParaRPr lang="en-US" sz="2400" b="1" dirty="0" smtClean="0"/>
          </a:p>
          <a:p>
            <a:pPr algn="just" rtl="1"/>
            <a:r>
              <a:rPr lang="ar-SA" sz="2400" b="1" u="sng" dirty="0" smtClean="0"/>
              <a:t>والفارق بينه وبين </a:t>
            </a:r>
            <a:r>
              <a:rPr lang="ar-SA" sz="2400" b="1" u="sng" dirty="0" smtClean="0"/>
              <a:t>كلٍ من المهنة </a:t>
            </a:r>
            <a:r>
              <a:rPr lang="ar-SA" sz="2400" b="1" u="sng" dirty="0" err="1" smtClean="0"/>
              <a:t>والحرفة</a:t>
            </a:r>
            <a:r>
              <a:rPr lang="ar-SA" sz="2400" b="1" u="sng" dirty="0" err="1" smtClean="0"/>
              <a:t>:</a:t>
            </a:r>
            <a:r>
              <a:rPr lang="ar-SA" sz="2400" b="1" u="sng" dirty="0" smtClean="0"/>
              <a:t> </a:t>
            </a:r>
          </a:p>
          <a:p>
            <a:pPr algn="just" rtl="1"/>
            <a:r>
              <a:rPr lang="ar-SA" sz="2400" b="1" dirty="0" smtClean="0"/>
              <a:t>أ- أن العمل قد يكون من الإنسان أو الحيوان, والحرفة لا تكون إلا من الإنسان. فالثور الذي يحرث الأرض يعمل, والطائر الذي يبني لنفسه عشاً يعمل, ولكن لا يُقال إنه محترفٌ أو ذو مهنة.</a:t>
            </a:r>
            <a:endParaRPr lang="en-US" sz="2400" b="1" dirty="0" smtClean="0"/>
          </a:p>
          <a:p>
            <a:pPr lvl="0" algn="just" rtl="1"/>
            <a:r>
              <a:rPr lang="ar-SA" sz="2400" b="1" dirty="0" smtClean="0"/>
              <a:t>ب- العمل قد يكون ذهنياً, وقد يكون بدنياً, وأما الحرفة فالغالب أنها تُطلق على الأعمال اليدوية.</a:t>
            </a:r>
            <a:endParaRPr lang="en-US" sz="2400" b="1" dirty="0" smtClean="0"/>
          </a:p>
          <a:p>
            <a:pPr lvl="0" algn="just" rtl="1"/>
            <a:r>
              <a:rPr lang="ar-SA" sz="2400" b="1" dirty="0" smtClean="0"/>
              <a:t>ج- العمل يستعمل للمرة الواحدة ولأكثر, ولا يحتاج إلى التدريب, بخلاف المهنة أو الحرفة فلا بد فيها من </a:t>
            </a:r>
            <a:r>
              <a:rPr lang="ar-SA" sz="2400" b="1" dirty="0" smtClean="0"/>
              <a:t>بعض التدريب </a:t>
            </a:r>
            <a:r>
              <a:rPr lang="ar-SA" sz="2400" b="1" dirty="0" smtClean="0"/>
              <a:t>والاستمرارية.</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lvl="0" rtl="1"/>
            <a:r>
              <a:rPr lang="ar-SA" sz="3600" b="1" dirty="0" smtClean="0"/>
              <a:t>3- </a:t>
            </a:r>
            <a:r>
              <a:rPr lang="ar-SA" sz="3600" b="1" dirty="0" err="1" smtClean="0"/>
              <a:t>الصنعة:</a:t>
            </a:r>
            <a:endParaRPr lang="ar-SA" sz="3600" dirty="0"/>
          </a:p>
        </p:txBody>
      </p:sp>
      <p:sp>
        <p:nvSpPr>
          <p:cNvPr id="3" name="عنصر نائب للمحتوى 2"/>
          <p:cNvSpPr>
            <a:spLocks noGrp="1"/>
          </p:cNvSpPr>
          <p:nvPr>
            <p:ph idx="1"/>
          </p:nvPr>
        </p:nvSpPr>
        <p:spPr>
          <a:xfrm>
            <a:off x="495300" y="1371600"/>
            <a:ext cx="9182100" cy="4754563"/>
          </a:xfrm>
        </p:spPr>
        <p:txBody>
          <a:bodyPr/>
          <a:lstStyle/>
          <a:p>
            <a:pPr algn="just" rtl="1"/>
            <a:r>
              <a:rPr lang="ar-SA" sz="2400" b="1" dirty="0" smtClean="0">
                <a:cs typeface="+mn-cs"/>
              </a:rPr>
              <a:t>الصنعة لغة: ترتيب العمل وإحْكامه على النحو الذي تعلمه, وبما يوصل إلى المقصود منه. فيقال للنجار صانع, ولا يقال للتاجر صانع؛ لان النجار قد سبق علمه بما يريد عمله من سرير أو </a:t>
            </a:r>
            <a:r>
              <a:rPr lang="ar-SA" sz="2400" b="1" dirty="0" smtClean="0">
                <a:cs typeface="+mn-cs"/>
              </a:rPr>
              <a:t>باب, وكذا سبق علمه بالأسباب </a:t>
            </a:r>
            <a:r>
              <a:rPr lang="ar-SA" sz="2400" b="1" dirty="0" smtClean="0">
                <a:cs typeface="+mn-cs"/>
              </a:rPr>
              <a:t>التي </a:t>
            </a:r>
            <a:r>
              <a:rPr lang="ar-SA" sz="2400" b="1" dirty="0" smtClean="0">
                <a:cs typeface="+mn-cs"/>
              </a:rPr>
              <a:t>توصله </a:t>
            </a:r>
            <a:r>
              <a:rPr lang="ar-SA" sz="2400" b="1" dirty="0" smtClean="0">
                <a:cs typeface="+mn-cs"/>
              </a:rPr>
              <a:t>إلى المقصود منه, </a:t>
            </a:r>
            <a:r>
              <a:rPr lang="ar-SA" sz="2400" b="1" dirty="0" smtClean="0">
                <a:cs typeface="+mn-cs"/>
              </a:rPr>
              <a:t>وأما التاجر فلا </a:t>
            </a:r>
            <a:r>
              <a:rPr lang="ar-SA" sz="2400" b="1" dirty="0" smtClean="0">
                <a:cs typeface="+mn-cs"/>
              </a:rPr>
              <a:t>يعلم إذا اتجر </a:t>
            </a:r>
            <a:r>
              <a:rPr lang="ar-SA" sz="2400" b="1" dirty="0" smtClean="0">
                <a:cs typeface="+mn-cs"/>
              </a:rPr>
              <a:t>هل سيصل </a:t>
            </a:r>
            <a:r>
              <a:rPr lang="ar-SA" sz="2400" b="1" dirty="0" smtClean="0">
                <a:cs typeface="+mn-cs"/>
              </a:rPr>
              <a:t>إلى ما يريده من الربح </a:t>
            </a:r>
            <a:r>
              <a:rPr lang="ar-SA" sz="2400" b="1" dirty="0" smtClean="0">
                <a:cs typeface="+mn-cs"/>
              </a:rPr>
              <a:t>أم </a:t>
            </a:r>
            <a:r>
              <a:rPr lang="ar-SA" sz="2400" b="1" dirty="0" err="1" smtClean="0">
                <a:cs typeface="+mn-cs"/>
              </a:rPr>
              <a:t>لا ؟.</a:t>
            </a:r>
            <a:r>
              <a:rPr lang="ar-SA" sz="2400" b="1" dirty="0" smtClean="0">
                <a:cs typeface="+mn-cs"/>
              </a:rPr>
              <a:t> </a:t>
            </a:r>
            <a:endParaRPr lang="en-US" sz="2400" b="1" dirty="0" smtClean="0">
              <a:cs typeface="+mn-cs"/>
            </a:endParaRPr>
          </a:p>
          <a:p>
            <a:pPr algn="just" rtl="1"/>
            <a:r>
              <a:rPr lang="ar-SA" sz="2400" b="1" u="sng" dirty="0" smtClean="0">
                <a:cs typeface="+mn-cs"/>
              </a:rPr>
              <a:t>الفرق </a:t>
            </a:r>
            <a:r>
              <a:rPr lang="ar-SA" sz="2400" b="1" u="sng" dirty="0" smtClean="0">
                <a:cs typeface="+mn-cs"/>
              </a:rPr>
              <a:t>بين الصنعة والعمل: </a:t>
            </a:r>
            <a:r>
              <a:rPr lang="ar-SA" sz="2400" b="1" dirty="0" smtClean="0">
                <a:cs typeface="+mn-cs"/>
              </a:rPr>
              <a:t>يمكن تلخيص أوجه الفرق بين الاثنين فيما يأتي:</a:t>
            </a:r>
            <a:endParaRPr lang="en-US" sz="2400" b="1" u="sng" dirty="0" smtClean="0">
              <a:cs typeface="+mn-cs"/>
            </a:endParaRPr>
          </a:p>
          <a:p>
            <a:pPr lvl="0" algn="just" rtl="1"/>
            <a:r>
              <a:rPr lang="ar-SA" sz="2400" b="1" dirty="0" smtClean="0">
                <a:cs typeface="+mn-cs"/>
              </a:rPr>
              <a:t>أ- العمل يُطلق على ما يصدر من الإنسان أو الحيوان, بينما لا تُطلق الصنعة إلا على ما صدر من الإنسان.</a:t>
            </a:r>
            <a:endParaRPr lang="en-US" sz="2400" b="1" dirty="0" smtClean="0">
              <a:cs typeface="+mn-cs"/>
            </a:endParaRPr>
          </a:p>
          <a:p>
            <a:pPr algn="just" rtl="1"/>
            <a:r>
              <a:rPr lang="ar-SA" sz="2400" b="1" dirty="0" smtClean="0">
                <a:cs typeface="+mn-cs"/>
              </a:rPr>
              <a:t>ب- </a:t>
            </a:r>
            <a:r>
              <a:rPr lang="ar-SA" sz="2400" b="1" dirty="0" smtClean="0"/>
              <a:t>العمل </a:t>
            </a:r>
            <a:r>
              <a:rPr lang="ar-SA" sz="2400" b="1" dirty="0" smtClean="0"/>
              <a:t>لا </a:t>
            </a:r>
            <a:r>
              <a:rPr lang="ar-SA" sz="2400" b="1" dirty="0" smtClean="0"/>
              <a:t>يتطلب العلم </a:t>
            </a:r>
            <a:r>
              <a:rPr lang="ar-SA" sz="2400" b="1" dirty="0" smtClean="0"/>
              <a:t>بما يعمل له, بخلاف الصنعة فإنها </a:t>
            </a:r>
            <a:r>
              <a:rPr lang="ar-SA" sz="2400" b="1" dirty="0" smtClean="0"/>
              <a:t>تتطلب العلم والمهارة</a:t>
            </a:r>
            <a:r>
              <a:rPr lang="ar-SA" sz="2400" b="1" dirty="0" smtClean="0">
                <a:cs typeface="+mn-cs"/>
              </a:rPr>
              <a:t>, </a:t>
            </a:r>
            <a:r>
              <a:rPr lang="ar-SA" sz="2400" b="1" dirty="0" smtClean="0">
                <a:cs typeface="+mn-cs"/>
              </a:rPr>
              <a:t>بل إن </a:t>
            </a:r>
            <a:r>
              <a:rPr lang="ar-SA" sz="2400" b="1" dirty="0" smtClean="0">
                <a:cs typeface="+mn-cs"/>
              </a:rPr>
              <a:t>الصنعة </a:t>
            </a:r>
            <a:r>
              <a:rPr lang="ar-SA" sz="2400" b="1" dirty="0" smtClean="0">
                <a:cs typeface="+mn-cs"/>
              </a:rPr>
              <a:t>لا تُطلق إلا على ما كان بإجادة, وفيه معنى الحرفة.</a:t>
            </a:r>
            <a:endParaRPr lang="en-US" sz="2400" b="1" dirty="0" smtClean="0">
              <a:cs typeface="+mn-cs"/>
            </a:endParaRPr>
          </a:p>
          <a:p>
            <a:pPr algn="just" rtl="1"/>
            <a:r>
              <a:rPr lang="ar-SA" sz="2400" b="1" dirty="0" smtClean="0">
                <a:cs typeface="+mn-cs"/>
              </a:rPr>
              <a:t>ج- الصنعة أخص والعمل أعم. وكل صنعةٍ عملٌ، وليس كل عملٍ صنعةً.</a:t>
            </a:r>
            <a:endParaRPr lang="en-US" sz="2400" b="1" dirty="0" smtClean="0">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066800"/>
          </a:xfrm>
        </p:spPr>
        <p:txBody>
          <a:bodyPr/>
          <a:lstStyle/>
          <a:p>
            <a:pPr lvl="0" rtl="1"/>
            <a:r>
              <a:rPr lang="ar-SA" sz="3600" b="1" dirty="0" smtClean="0"/>
              <a:t>4- الوظيفة</a:t>
            </a:r>
            <a:r>
              <a:rPr lang="es-ES_tradnl" sz="3600" b="1" dirty="0" smtClean="0"/>
              <a:t>:</a:t>
            </a:r>
            <a:endParaRPr lang="en-US" sz="3600" dirty="0"/>
          </a:p>
        </p:txBody>
      </p:sp>
      <p:sp>
        <p:nvSpPr>
          <p:cNvPr id="9219" name="Content Placeholder 2"/>
          <p:cNvSpPr>
            <a:spLocks noGrp="1"/>
          </p:cNvSpPr>
          <p:nvPr>
            <p:ph idx="4294967295"/>
          </p:nvPr>
        </p:nvSpPr>
        <p:spPr>
          <a:xfrm>
            <a:off x="228600" y="1371600"/>
            <a:ext cx="9144000" cy="4602163"/>
          </a:xfrm>
        </p:spPr>
        <p:txBody>
          <a:bodyPr/>
          <a:lstStyle/>
          <a:p>
            <a:pPr algn="just" rtl="1">
              <a:buNone/>
            </a:pPr>
            <a:endParaRPr lang="ar-SA" sz="2800" b="1" dirty="0" smtClean="0"/>
          </a:p>
          <a:p>
            <a:pPr algn="just" rtl="1">
              <a:buNone/>
            </a:pPr>
            <a:r>
              <a:rPr lang="ar-SA" sz="2800" b="1" dirty="0" smtClean="0"/>
              <a:t>الوظيفة لغةً: ما يقدَّر من عمل أو طعام أو رزق في زمن معيَّن، وتأتي أيضاً بمعنى الخدمة المعيَّنة.</a:t>
            </a:r>
            <a:endParaRPr lang="en-US" sz="2800" b="1" dirty="0" smtClean="0"/>
          </a:p>
          <a:p>
            <a:pPr algn="just" rtl="1">
              <a:buNone/>
            </a:pPr>
            <a:r>
              <a:rPr lang="ar-SA" sz="2800" b="1" dirty="0" smtClean="0"/>
              <a:t>وفي الاصطلاح المعاصر: تطلق على وحدة من وحدات العمل, تتكون من عدة أنشطة مجتمعة مع بعضها في المضمون والشكل, ويمكن أن يقوم </a:t>
            </a:r>
            <a:r>
              <a:rPr lang="ar-SA" sz="2800" b="1" dirty="0" err="1" smtClean="0"/>
              <a:t>بها</a:t>
            </a:r>
            <a:r>
              <a:rPr lang="ar-SA" sz="2800" b="1" dirty="0" smtClean="0"/>
              <a:t> موظف واحد أو أكثر. كالمحاسبة في شركة مثلاً فإنها وظيفة, تحتوي على مجموعة من الأنشطة من جمع للبيانات والفواتير, وتصنيفها وإدخالها في الحاسوب, وجمعها, وإجراء المقابلة والمقاصة بين الوارد والصادر </a:t>
            </a:r>
            <a:r>
              <a:rPr lang="ar-SA" sz="2800" b="1" dirty="0" smtClean="0"/>
              <a:t>منها ثم </a:t>
            </a:r>
            <a:r>
              <a:rPr lang="ar-SA" sz="2800" b="1" dirty="0" smtClean="0"/>
              <a:t>إخراج النتيجة النهائية لليوم, ثم للشهر, ثم للسنة,  وهكذا... وقد يكون للشركة محاسب واحد أو مجموعة من المحاسبين. </a:t>
            </a:r>
            <a:endParaRPr lang="en-US" sz="2800" b="1"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خصائص المهنة:</a:t>
            </a:r>
            <a:endParaRPr lang="ar-SA" sz="3200" dirty="0"/>
          </a:p>
        </p:txBody>
      </p:sp>
      <p:sp>
        <p:nvSpPr>
          <p:cNvPr id="3" name="عنصر نائب للمحتوى 2"/>
          <p:cNvSpPr>
            <a:spLocks noGrp="1"/>
          </p:cNvSpPr>
          <p:nvPr>
            <p:ph idx="1"/>
          </p:nvPr>
        </p:nvSpPr>
        <p:spPr/>
        <p:txBody>
          <a:bodyPr/>
          <a:lstStyle/>
          <a:p>
            <a:pPr algn="just" rtl="1"/>
            <a:r>
              <a:rPr lang="ar-SA" sz="2800" b="1" dirty="0" smtClean="0"/>
              <a:t>للمهنة جملة من الخصائص أهمها:</a:t>
            </a:r>
            <a:endParaRPr lang="en-US" sz="2800" b="1" dirty="0" smtClean="0"/>
          </a:p>
          <a:p>
            <a:pPr marL="514350" lvl="0" indent="-514350" algn="just" rtl="1">
              <a:buFont typeface="+mj-lt"/>
              <a:buAutoNum type="arabicPeriod"/>
            </a:pPr>
            <a:r>
              <a:rPr lang="ar-SA" sz="2800" b="1" dirty="0" smtClean="0"/>
              <a:t>تقديم خدمات أساسية ومفيدة للمجتمع.</a:t>
            </a:r>
            <a:endParaRPr lang="en-US" sz="2800" b="1" dirty="0" smtClean="0"/>
          </a:p>
          <a:p>
            <a:pPr marL="514350" lvl="0" indent="-514350" algn="just" rtl="1">
              <a:buFont typeface="+mj-lt"/>
              <a:buAutoNum type="arabicPeriod"/>
            </a:pPr>
            <a:r>
              <a:rPr lang="ar-SA" sz="2800" b="1" dirty="0" smtClean="0"/>
              <a:t>حاجتها إلى الإعداد العلمي من خلال برامج ذات أهداف محددة </a:t>
            </a:r>
            <a:r>
              <a:rPr lang="ar-SA" sz="2800" b="1" dirty="0" smtClean="0"/>
              <a:t>وواضحة</a:t>
            </a:r>
            <a:r>
              <a:rPr lang="ar-SA" sz="2800" b="1" dirty="0" smtClean="0"/>
              <a:t>, ومن جهات علمية معترف بها.</a:t>
            </a:r>
            <a:endParaRPr lang="en-US" sz="2800" b="1" dirty="0" smtClean="0"/>
          </a:p>
          <a:p>
            <a:pPr marL="514350" lvl="0" indent="-514350" algn="just" rtl="1">
              <a:buFont typeface="+mj-lt"/>
              <a:buAutoNum type="arabicPeriod"/>
            </a:pPr>
            <a:r>
              <a:rPr lang="ar-SA" sz="2800" b="1" dirty="0" smtClean="0"/>
              <a:t>لكل مهنة معارف ومهارات خاصة </a:t>
            </a:r>
            <a:r>
              <a:rPr lang="ar-SA" sz="2800" b="1" dirty="0" err="1" smtClean="0"/>
              <a:t>بها</a:t>
            </a:r>
            <a:r>
              <a:rPr lang="ar-SA" sz="2800" b="1" dirty="0" smtClean="0"/>
              <a:t>.</a:t>
            </a:r>
            <a:endParaRPr lang="en-US" sz="2800" b="1" dirty="0" smtClean="0"/>
          </a:p>
          <a:p>
            <a:pPr marL="514350" lvl="0" indent="-514350" algn="just" rtl="1">
              <a:buFont typeface="+mj-lt"/>
              <a:buAutoNum type="arabicPeriod"/>
            </a:pPr>
            <a:r>
              <a:rPr lang="ar-SA" sz="2800" b="1" dirty="0" smtClean="0"/>
              <a:t>لكل مهنة قوانين وآداب </a:t>
            </a:r>
            <a:r>
              <a:rPr lang="ar-SA" sz="2800" b="1" dirty="0" smtClean="0"/>
              <a:t>تنظمها, </a:t>
            </a:r>
            <a:r>
              <a:rPr lang="ar-SA" sz="2800" b="1" dirty="0" smtClean="0"/>
              <a:t>وتحكم العمل بها.</a:t>
            </a:r>
            <a:endParaRPr lang="en-US" sz="2800" b="1" dirty="0" smtClean="0"/>
          </a:p>
          <a:p>
            <a:pPr marL="514350" lvl="0" indent="-514350" algn="just" rtl="1">
              <a:buFont typeface="+mj-lt"/>
              <a:buAutoNum type="arabicPeriod"/>
            </a:pPr>
            <a:r>
              <a:rPr lang="ar-SA" sz="2800" b="1" dirty="0" smtClean="0"/>
              <a:t>غالباً ما </a:t>
            </a:r>
            <a:r>
              <a:rPr lang="ar-SA" sz="2800" b="1" dirty="0" smtClean="0"/>
              <a:t>يوجد </a:t>
            </a:r>
            <a:r>
              <a:rPr lang="ar-SA" sz="2800" b="1" dirty="0" smtClean="0"/>
              <a:t>في وقتنا الحالي تجمع للعاملين بالمهنة يتحدث باسمها ويدافع </a:t>
            </a:r>
            <a:r>
              <a:rPr lang="ar-SA" sz="2800" b="1" dirty="0" smtClean="0"/>
              <a:t>عنها كالنقابات والجمعيات.</a:t>
            </a:r>
            <a:endParaRPr lang="en-US" sz="2800" b="1" dirty="0" smtClean="0"/>
          </a:p>
          <a:p>
            <a:pPr marL="514350" lvl="0" indent="-514350" algn="just" rtl="1">
              <a:buFont typeface="+mj-lt"/>
              <a:buAutoNum type="arabicPeriod"/>
            </a:pPr>
            <a:r>
              <a:rPr lang="ar-SA" sz="2800" b="1" dirty="0" smtClean="0"/>
              <a:t>لكل مهنة معالمها الواضحة </a:t>
            </a:r>
            <a:r>
              <a:rPr lang="ar-SA" sz="2800" b="1" dirty="0" smtClean="0"/>
              <a:t>التي تميزها </a:t>
            </a:r>
            <a:r>
              <a:rPr lang="ar-SA" sz="2800" b="1" dirty="0" smtClean="0"/>
              <a:t>عن غيرها من المهن.</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868362"/>
          </a:xfrm>
        </p:spPr>
        <p:txBody>
          <a:bodyPr/>
          <a:lstStyle/>
          <a:p>
            <a:r>
              <a:rPr lang="ar-SA" sz="3600" b="1" dirty="0" smtClean="0"/>
              <a:t>الحكم الشرعي للمهنة:</a:t>
            </a:r>
            <a:endParaRPr lang="ar-SA" sz="3600" dirty="0"/>
          </a:p>
        </p:txBody>
      </p:sp>
      <p:sp>
        <p:nvSpPr>
          <p:cNvPr id="3" name="عنصر نائب للمحتوى 2"/>
          <p:cNvSpPr>
            <a:spLocks noGrp="1"/>
          </p:cNvSpPr>
          <p:nvPr>
            <p:ph idx="1"/>
          </p:nvPr>
        </p:nvSpPr>
        <p:spPr>
          <a:xfrm>
            <a:off x="495300" y="1371601"/>
            <a:ext cx="9105900" cy="4343400"/>
          </a:xfrm>
        </p:spPr>
        <p:txBody>
          <a:bodyPr/>
          <a:lstStyle/>
          <a:p>
            <a:pPr algn="just" rtl="1"/>
            <a:r>
              <a:rPr lang="ar-SA" sz="2600" b="1" dirty="0" smtClean="0"/>
              <a:t>إن من يقرأ في كتاب الله تعالى, أو في أحاديث النبي صلى الله عليه وسلم, يجد أن الإسلام يحث على العمل, ويرفع من </a:t>
            </a:r>
            <a:r>
              <a:rPr lang="ar-SA" sz="2600" b="1" dirty="0" err="1" smtClean="0"/>
              <a:t>شأنه.</a:t>
            </a:r>
            <a:r>
              <a:rPr lang="ar-SA" sz="2600" b="1" dirty="0" smtClean="0"/>
              <a:t> كما أن من يقرأ سيرة النبي صلى الله عليه وسلم العطرة, أو غيره من الأنبياء, أو يقرأ في سير الخلفاء الراشدين, أو الصحابة الكرام رضوان الله عليهم, أو في سير سلف الأمة وأئمتها, يجد أنهم جميعاً قد مارسوا مختلف المهن من تجارة ورعي وزراعة وخياطة وحدادة </a:t>
            </a:r>
            <a:r>
              <a:rPr lang="ar-SA" sz="2600" b="1" dirty="0" err="1" smtClean="0"/>
              <a:t>وغيرها.</a:t>
            </a:r>
            <a:r>
              <a:rPr lang="ar-SA" sz="2600" b="1" dirty="0" smtClean="0"/>
              <a:t> من </a:t>
            </a:r>
            <a:r>
              <a:rPr lang="ar-SA" sz="2600" b="1" dirty="0" smtClean="0"/>
              <a:t>ذلك </a:t>
            </a:r>
            <a:r>
              <a:rPr lang="ar-SA" sz="2600" b="1" dirty="0" err="1" smtClean="0"/>
              <a:t>مثلاً:</a:t>
            </a:r>
            <a:r>
              <a:rPr lang="ar-SA" sz="2600" b="1" dirty="0" smtClean="0"/>
              <a:t> </a:t>
            </a:r>
            <a:endParaRPr lang="en-US" sz="2600" b="1" dirty="0" smtClean="0"/>
          </a:p>
          <a:p>
            <a:pPr lvl="0" algn="just" rtl="1"/>
            <a:r>
              <a:rPr lang="ar-SA" sz="2600" b="1" dirty="0" smtClean="0"/>
              <a:t>قول الله </a:t>
            </a:r>
            <a:r>
              <a:rPr lang="ar-SA" sz="2600" b="1" dirty="0" smtClean="0"/>
              <a:t>تعالى عن نبيه داود عليه السلام: [وَعَلَّمْنَاهُ صَنْعَةَ لَبُوسٍ لَكُمْ لِتُحْصِنَكُمْ مِنْ بَأْسِكُمْ فَهَلْ أَنْتُمْ شَاكِرُونَ] {الأنبياء:80} واللبوس: الدروع.</a:t>
            </a:r>
            <a:endParaRPr lang="en-US" sz="2600" b="1" dirty="0" smtClean="0"/>
          </a:p>
          <a:p>
            <a:pPr lvl="0" algn="just" rtl="1"/>
            <a:r>
              <a:rPr lang="ar-SA" sz="2600" b="1" dirty="0" smtClean="0"/>
              <a:t>وقول </a:t>
            </a:r>
            <a:r>
              <a:rPr lang="ar-SA" sz="2600" b="1" dirty="0" smtClean="0"/>
              <a:t>الرسول صلى الله عليه وسلم: (ما أكل أحدٌ طعاماً قط خيراً من أن يأكل من عمل يده, وإن نبي الله داود كان يأكل من عمل يده</a:t>
            </a:r>
            <a:r>
              <a:rPr lang="ar-SA" sz="2600" b="1" dirty="0" err="1" smtClean="0"/>
              <a:t>).</a:t>
            </a:r>
            <a:r>
              <a:rPr lang="ar-SA" sz="2600" b="1" dirty="0" smtClean="0"/>
              <a:t> </a:t>
            </a:r>
            <a:endParaRPr lang="ar-SA" sz="26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457200" y="762000"/>
            <a:ext cx="8610600" cy="5293757"/>
          </a:xfrm>
          <a:prstGeom prst="rect">
            <a:avLst/>
          </a:prstGeom>
        </p:spPr>
        <p:txBody>
          <a:bodyPr wrap="square">
            <a:spAutoFit/>
          </a:bodyPr>
          <a:lstStyle/>
          <a:p>
            <a:pPr lvl="0" algn="just"/>
            <a:r>
              <a:rPr lang="ar-SA" sz="2600" b="1" dirty="0" err="1" smtClean="0"/>
              <a:t>وقوله: </a:t>
            </a:r>
            <a:r>
              <a:rPr lang="ar-SA" sz="2600" b="1" dirty="0" smtClean="0"/>
              <a:t>(ما من مسلم يغرس غرساً أو يزرع زرعاً فيأكل منه طيرٌ أو إنسان أو بهيمة إلا كان له </a:t>
            </a:r>
            <a:r>
              <a:rPr lang="ar-SA" sz="2600" b="1" dirty="0" err="1" smtClean="0"/>
              <a:t>به</a:t>
            </a:r>
            <a:r>
              <a:rPr lang="ar-SA" sz="2600" b="1" dirty="0" smtClean="0"/>
              <a:t> صدقة</a:t>
            </a:r>
            <a:r>
              <a:rPr lang="ar-SA" sz="2600" b="1" dirty="0" err="1" smtClean="0"/>
              <a:t>).</a:t>
            </a:r>
            <a:r>
              <a:rPr lang="ar-SA" sz="2600" b="1" dirty="0" smtClean="0"/>
              <a:t> </a:t>
            </a:r>
          </a:p>
          <a:p>
            <a:pPr lvl="0" algn="just"/>
            <a:r>
              <a:rPr lang="ar-SA" sz="2600" b="1" dirty="0" smtClean="0"/>
              <a:t>ويقول عبد الله بن </a:t>
            </a:r>
            <a:r>
              <a:rPr lang="ar-SA" sz="2600" b="1" dirty="0" smtClean="0"/>
              <a:t>عباس رضي الله </a:t>
            </a:r>
            <a:r>
              <a:rPr lang="ar-SA" sz="2600" b="1" dirty="0" err="1" smtClean="0"/>
              <a:t>عنهما: </a:t>
            </a:r>
            <a:r>
              <a:rPr lang="ar-SA" sz="2600" b="1" dirty="0" smtClean="0"/>
              <a:t>"كان آدم عليه السلام </a:t>
            </a:r>
            <a:r>
              <a:rPr lang="ar-SA" sz="2600" b="1" dirty="0" err="1" smtClean="0"/>
              <a:t>حراثاً</a:t>
            </a:r>
            <a:r>
              <a:rPr lang="ar-SA" sz="2600" b="1" dirty="0" smtClean="0"/>
              <a:t> (زراعاً), وكان إدريس خياطاً, وكان نوح نجاراً, وكان هود تاجراً, وكان إبراهيم </a:t>
            </a:r>
            <a:r>
              <a:rPr lang="ar-SA" sz="2600" b="1" dirty="0" err="1" smtClean="0"/>
              <a:t>راعياً </a:t>
            </a:r>
            <a:r>
              <a:rPr lang="ar-SA" sz="2600" b="1" dirty="0" smtClean="0"/>
              <a:t>(</a:t>
            </a:r>
            <a:r>
              <a:rPr lang="ar-SA" sz="2600" b="1" dirty="0" smtClean="0"/>
              <a:t>و ورد </a:t>
            </a:r>
            <a:r>
              <a:rPr lang="ar-SA" sz="2600" b="1" dirty="0" err="1" smtClean="0"/>
              <a:t>بزازاً</a:t>
            </a:r>
            <a:r>
              <a:rPr lang="ar-SA" sz="2600" b="1" dirty="0" smtClean="0"/>
              <a:t> أي تاجراً يبيع الملابس), وكان داود </a:t>
            </a:r>
            <a:r>
              <a:rPr lang="ar-SA" sz="2600" b="1" dirty="0" err="1" smtClean="0"/>
              <a:t>زراداً</a:t>
            </a:r>
            <a:r>
              <a:rPr lang="ar-SA" sz="2600" b="1" dirty="0" smtClean="0"/>
              <a:t> (أي حداداً), وكان سليمان خواصاً, وكان </a:t>
            </a:r>
            <a:r>
              <a:rPr lang="ar-SA" sz="2600" b="1" dirty="0" err="1" smtClean="0"/>
              <a:t>موسى </a:t>
            </a:r>
            <a:r>
              <a:rPr lang="ar-SA" sz="2600" b="1" dirty="0" smtClean="0"/>
              <a:t>(راعياً) أجيراً, وكان عيسى سياحاً, وعمل محمد صلى الله عليه وسلم في التجارة والرعي كما أخبر عن نفسه صلى الله عليه </a:t>
            </a:r>
            <a:r>
              <a:rPr lang="ar-SA" sz="2600" b="1" dirty="0" err="1" smtClean="0"/>
              <a:t>وسلم".</a:t>
            </a:r>
            <a:endParaRPr lang="en-US" sz="2600" b="1" dirty="0" smtClean="0"/>
          </a:p>
          <a:p>
            <a:pPr lvl="0" algn="just"/>
            <a:r>
              <a:rPr lang="ar-SA" sz="2600" b="1" dirty="0" smtClean="0"/>
              <a:t>ويقول عمر بن الخطاب رضي الله </a:t>
            </a:r>
            <a:r>
              <a:rPr lang="ar-SA" sz="2600" b="1" dirty="0" err="1" smtClean="0"/>
              <a:t>عنه: </a:t>
            </a:r>
            <a:r>
              <a:rPr lang="ar-SA" sz="2600" b="1" dirty="0" smtClean="0"/>
              <a:t>"إني لأرى الرجل فيعجبني، فأقول: هل له </a:t>
            </a:r>
            <a:r>
              <a:rPr lang="ar-SA" sz="2600" b="1" dirty="0" err="1" smtClean="0"/>
              <a:t>حرفة؟</a:t>
            </a:r>
            <a:r>
              <a:rPr lang="ar-SA" sz="2600" b="1" dirty="0" smtClean="0"/>
              <a:t> فإن قالوا: لا؛ سقط من </a:t>
            </a:r>
            <a:r>
              <a:rPr lang="ar-SA" sz="2600" b="1" dirty="0" err="1" smtClean="0"/>
              <a:t>عيني".</a:t>
            </a:r>
            <a:r>
              <a:rPr lang="ar-SA" sz="2600" b="1" dirty="0" smtClean="0"/>
              <a:t> وفي هذا القدر كفاية, إذ ليس الغرض الحصر والاستقصاء</a:t>
            </a:r>
            <a:r>
              <a:rPr lang="ar-SA" sz="2600" b="1" dirty="0" smtClean="0"/>
              <a:t>.</a:t>
            </a:r>
          </a:p>
          <a:p>
            <a:pPr algn="just"/>
            <a:r>
              <a:rPr lang="ar-SA" sz="2600" b="1" dirty="0" smtClean="0"/>
              <a:t>فهذه </a:t>
            </a:r>
            <a:r>
              <a:rPr lang="ar-SA" sz="2600" b="1" dirty="0" err="1" smtClean="0"/>
              <a:t>النصوص </a:t>
            </a:r>
            <a:r>
              <a:rPr lang="ar-SA" sz="2600" b="1" dirty="0" smtClean="0"/>
              <a:t>-وغيرها مما في معناها كثير- تدل </a:t>
            </a:r>
            <a:r>
              <a:rPr lang="ar-SA" sz="2600" b="1" dirty="0" smtClean="0"/>
              <a:t>على مدى حث الشريعة على </a:t>
            </a:r>
            <a:r>
              <a:rPr lang="ar-SA" sz="2600" b="1" dirty="0" smtClean="0"/>
              <a:t>العمل, وعلى مدى إعلائه من شأنه.</a:t>
            </a:r>
            <a:endParaRPr lang="en-US"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تعريف أخلاق المهنة: </a:t>
            </a:r>
            <a:endParaRPr lang="ar-SA" sz="3600" dirty="0"/>
          </a:p>
        </p:txBody>
      </p:sp>
      <p:sp>
        <p:nvSpPr>
          <p:cNvPr id="3" name="عنصر نائب للمحتوى 2"/>
          <p:cNvSpPr>
            <a:spLocks noGrp="1"/>
          </p:cNvSpPr>
          <p:nvPr>
            <p:ph idx="1"/>
          </p:nvPr>
        </p:nvSpPr>
        <p:spPr>
          <a:xfrm>
            <a:off x="495300" y="1371600"/>
            <a:ext cx="8915400" cy="4754563"/>
          </a:xfrm>
        </p:spPr>
        <p:txBody>
          <a:bodyPr/>
          <a:lstStyle/>
          <a:p>
            <a:pPr rtl="1"/>
            <a:r>
              <a:rPr lang="ar-SA" sz="2600" b="1" dirty="0" smtClean="0"/>
              <a:t>ن</a:t>
            </a:r>
            <a:r>
              <a:rPr lang="ar-SA" sz="2600" b="1" dirty="0" smtClean="0"/>
              <a:t>عني بأخلاق </a:t>
            </a:r>
            <a:r>
              <a:rPr lang="ar-SA" sz="2600" b="1" dirty="0" smtClean="0"/>
              <a:t>المهنة تلك التوجيهات النابعة من القيم والمبادئ التي يؤمن بها أفراد المجتمع, والتي ينبغي للشخص أن يتحلى بها أثناء ممارسته للمهنة. </a:t>
            </a:r>
            <a:endParaRPr lang="en-US" sz="2600" b="1" dirty="0" smtClean="0"/>
          </a:p>
          <a:p>
            <a:pPr rtl="1"/>
            <a:r>
              <a:rPr lang="ar-SA" sz="2600" b="1" u="sng" dirty="0" smtClean="0"/>
              <a:t>الفرق بين أخلاق المهنة وأنظمتها:</a:t>
            </a:r>
            <a:endParaRPr lang="en-US" sz="2600" u="sng" dirty="0" smtClean="0"/>
          </a:p>
          <a:p>
            <a:pPr rtl="1"/>
            <a:r>
              <a:rPr lang="ar-SA" sz="2600" b="1" dirty="0" smtClean="0"/>
              <a:t>ذكرنا آنفاً تعريف أخلاق </a:t>
            </a:r>
            <a:r>
              <a:rPr lang="ar-SA" sz="2600" b="1" dirty="0" smtClean="0"/>
              <a:t>المهنة, وأما أنظمتها </a:t>
            </a:r>
            <a:r>
              <a:rPr lang="ar-SA" sz="2600" b="1" dirty="0" smtClean="0"/>
              <a:t>فتُعَرَّف بأنها تلك </a:t>
            </a:r>
            <a:r>
              <a:rPr lang="ar-SA" sz="2600" b="1" dirty="0" smtClean="0"/>
              <a:t>القوانين والتشريعات التي تحدد وتنظم عمل الممارسين للمهنة.</a:t>
            </a:r>
            <a:endParaRPr lang="en-US" sz="2600" b="1" dirty="0" smtClean="0"/>
          </a:p>
          <a:p>
            <a:pPr rtl="1"/>
            <a:r>
              <a:rPr lang="ar-SA" sz="2600" b="1" dirty="0" smtClean="0"/>
              <a:t>وهذا </a:t>
            </a:r>
            <a:r>
              <a:rPr lang="ar-SA" sz="2600" b="1" dirty="0" err="1" smtClean="0"/>
              <a:t>يعني:</a:t>
            </a:r>
            <a:endParaRPr lang="ar-SA" sz="2600" b="1" dirty="0" smtClean="0"/>
          </a:p>
          <a:p>
            <a:pPr rtl="1"/>
            <a:r>
              <a:rPr lang="ar-SA" sz="2600" b="1" dirty="0" smtClean="0"/>
              <a:t>أ- </a:t>
            </a:r>
            <a:r>
              <a:rPr lang="ar-SA" sz="2600" b="1" dirty="0" smtClean="0"/>
              <a:t>أن </a:t>
            </a:r>
            <a:r>
              <a:rPr lang="ar-SA" sz="2600" b="1" dirty="0" smtClean="0"/>
              <a:t>أخلاق المهنة تهتم بما ينبغي فعله، </a:t>
            </a:r>
            <a:r>
              <a:rPr lang="ar-SA" sz="2600" b="1" dirty="0" smtClean="0"/>
              <a:t>وبما يُجَمِّل صورته أمام الآخرين, ويكسبه احترامهم, وأما </a:t>
            </a:r>
            <a:r>
              <a:rPr lang="ar-SA" sz="2600" b="1" dirty="0" smtClean="0"/>
              <a:t>أنظمة المهنة فتهتم بما يجب فعله. </a:t>
            </a:r>
            <a:endParaRPr lang="en-US" sz="2600" b="1" dirty="0" smtClean="0"/>
          </a:p>
          <a:p>
            <a:pPr rtl="1"/>
            <a:r>
              <a:rPr lang="ar-SA" sz="2600" b="1" dirty="0" smtClean="0"/>
              <a:t>ب- إن </a:t>
            </a:r>
            <a:r>
              <a:rPr lang="ar-SA" sz="2600" b="1" dirty="0" smtClean="0"/>
              <a:t>من يخالف </a:t>
            </a:r>
            <a:r>
              <a:rPr lang="ar-SA" sz="2600" b="1" dirty="0" smtClean="0"/>
              <a:t>أخلاق المهنة يستحق </a:t>
            </a:r>
            <a:r>
              <a:rPr lang="ar-SA" sz="2600" b="1" dirty="0" smtClean="0"/>
              <a:t>اللوم والعتاب, وأما من يخالف </a:t>
            </a:r>
            <a:r>
              <a:rPr lang="ar-SA" sz="2600" b="1" dirty="0" smtClean="0"/>
              <a:t>أنظمتها </a:t>
            </a:r>
            <a:r>
              <a:rPr lang="ar-SA" sz="2600" b="1" dirty="0" smtClean="0"/>
              <a:t>فإنه يستحق العقوبة </a:t>
            </a:r>
            <a:r>
              <a:rPr lang="ar-SA" sz="2600" b="1" dirty="0" smtClean="0"/>
              <a:t>الزاجرة أيضاً, ولا يكتفى معه باللوم </a:t>
            </a:r>
            <a:r>
              <a:rPr lang="ar-SA" sz="2600" b="1" dirty="0" smtClean="0"/>
              <a:t>والعتاب.</a:t>
            </a:r>
            <a:endParaRPr lang="en-US" sz="2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20762"/>
          </a:xfrm>
        </p:spPr>
        <p:txBody>
          <a:bodyPr/>
          <a:lstStyle/>
          <a:p>
            <a:pPr rtl="1"/>
            <a:r>
              <a:rPr lang="ar-SA" sz="3600" b="1" dirty="0" smtClean="0"/>
              <a:t>مصادر أخلاق</a:t>
            </a:r>
            <a:r>
              <a:rPr lang="ar-SA" sz="3600" dirty="0" smtClean="0"/>
              <a:t> </a:t>
            </a:r>
            <a:r>
              <a:rPr lang="ar-SA" sz="3600" b="1" dirty="0" smtClean="0"/>
              <a:t>المهنة</a:t>
            </a:r>
            <a:r>
              <a:rPr lang="ar-SA" sz="3600" dirty="0" smtClean="0"/>
              <a:t>:</a:t>
            </a:r>
            <a:endParaRPr lang="ar-SA" sz="3600" dirty="0"/>
          </a:p>
        </p:txBody>
      </p:sp>
      <p:sp>
        <p:nvSpPr>
          <p:cNvPr id="3" name="عنصر نائب للمحتوى 2"/>
          <p:cNvSpPr>
            <a:spLocks noGrp="1"/>
          </p:cNvSpPr>
          <p:nvPr>
            <p:ph idx="1"/>
          </p:nvPr>
        </p:nvSpPr>
        <p:spPr>
          <a:xfrm>
            <a:off x="304800" y="1371600"/>
            <a:ext cx="9296400" cy="4648200"/>
          </a:xfrm>
        </p:spPr>
        <p:txBody>
          <a:bodyPr/>
          <a:lstStyle/>
          <a:p>
            <a:pPr algn="just" rtl="1"/>
            <a:r>
              <a:rPr lang="ar-SA" b="1" dirty="0" smtClean="0"/>
              <a:t> </a:t>
            </a:r>
            <a:r>
              <a:rPr lang="ar-SA" sz="2800" b="1" dirty="0" smtClean="0"/>
              <a:t>نصوص الشريعة كتاباً وسنةً هي مصدر التكاليف الشرعية عامةً بما فيها الجانب الأخلاقي, وأخلاق المهنة بصفتها تمثل جانباً من جوانب السلوك الأخلاقي, فإن مصدرها أيضاً هو </a:t>
            </a:r>
            <a:r>
              <a:rPr lang="ar-SA" sz="2800" b="1" dirty="0" err="1" smtClean="0"/>
              <a:t>الشرع</a:t>
            </a:r>
            <a:r>
              <a:rPr lang="ar-SA" sz="2800" b="1" dirty="0" smtClean="0"/>
              <a:t>, وقد جاءت الشريعة لتأخذ بيد الإنسان إلى الحياة الهانئة الطيبة الآمنة السعيدة, وليعيش في ظلال الإيمان الوارفة, ومن ثمَّ كانت تحثُّ على كل فضيلة, وعلى كل ما هو من مكارم الأخلاق, وعلى إتقان العمل</a:t>
            </a:r>
            <a:r>
              <a:rPr lang="ar-EG" sz="2800" b="1" dirty="0" err="1" smtClean="0"/>
              <a:t>،</a:t>
            </a:r>
            <a:r>
              <a:rPr lang="ar-SA" sz="2800" b="1" dirty="0" smtClean="0"/>
              <a:t> وعلى بذل النصيحة للآخرين والسعي فيما ينفعهم, وعلى مراقبة الله عز وجل في كل شؤون الحياة.</a:t>
            </a:r>
            <a:r>
              <a:rPr lang="ar-EG" sz="2800" b="1" dirty="0" smtClean="0"/>
              <a:t> </a:t>
            </a:r>
            <a:r>
              <a:rPr lang="ar-SA" sz="2800" b="1" dirty="0" smtClean="0"/>
              <a:t>ونصوص </a:t>
            </a:r>
            <a:r>
              <a:rPr lang="ar-SA" sz="2800" b="1" dirty="0" err="1" smtClean="0"/>
              <a:t>الشرع</a:t>
            </a:r>
            <a:r>
              <a:rPr lang="ar-SA" sz="2800" b="1" dirty="0" smtClean="0"/>
              <a:t> في ذلك كثيرة, نذكر منها على سبيل المثال</a:t>
            </a:r>
            <a:r>
              <a:rPr lang="ar-EG" sz="2800" b="1" dirty="0" err="1" smtClean="0"/>
              <a:t>:</a:t>
            </a:r>
            <a:r>
              <a:rPr lang="ar-SA" sz="2800" b="1" dirty="0" smtClean="0"/>
              <a:t> قول الله </a:t>
            </a:r>
            <a:r>
              <a:rPr lang="ar-SA" sz="2800" b="1" dirty="0" err="1" smtClean="0"/>
              <a:t>تعالى: </a:t>
            </a:r>
            <a:r>
              <a:rPr lang="ar-SA" sz="2800" b="1" dirty="0" smtClean="0"/>
              <a:t>[مَنْ عَمِلَ </a:t>
            </a:r>
            <a:r>
              <a:rPr lang="ar-SA" sz="2800" b="1" dirty="0" smtClean="0"/>
              <a:t>صَالِحاً </a:t>
            </a:r>
            <a:r>
              <a:rPr lang="ar-SA" sz="2800" b="1" dirty="0" smtClean="0"/>
              <a:t>مِنْ ذَكَرٍ أَوْ أُنْثَى وَهُوَ مُؤْمِنٌ فَلَنُحْيِيَنَّهُ حَيَاةً طَيِّبَةً وَلَنَجْزِيَنَّهُمْ أَجْرَهُمْ بِأَحْسَنِ مَا كَانُوا يَعْمَلُونَ</a:t>
            </a:r>
            <a:r>
              <a:rPr lang="ar-SA" sz="2800" b="1" dirty="0" err="1" smtClean="0"/>
              <a:t>]</a:t>
            </a:r>
            <a:r>
              <a:rPr lang="ar-SA" sz="2800" b="1" dirty="0" smtClean="0"/>
              <a:t>{النحل:97} وقوله </a:t>
            </a:r>
            <a:r>
              <a:rPr lang="ar-SA" sz="2800" b="1" dirty="0" err="1" smtClean="0"/>
              <a:t>تعالى:</a:t>
            </a:r>
            <a:r>
              <a:rPr lang="ar-SA" sz="2400" b="1" dirty="0" err="1" smtClean="0"/>
              <a:t> </a:t>
            </a:r>
            <a:r>
              <a:rPr lang="ar-SA" sz="2800" b="1" dirty="0" smtClean="0"/>
              <a:t>[قَدْ </a:t>
            </a:r>
            <a:r>
              <a:rPr lang="ar-SA" sz="2800" b="1" dirty="0" err="1" smtClean="0"/>
              <a:t>جَاءَكُمْ</a:t>
            </a:r>
            <a:r>
              <a:rPr lang="ar-SA" sz="2800" b="1" dirty="0" smtClean="0"/>
              <a:t> مِنَ اللهِ نُورٌ وَكِتَابٌ </a:t>
            </a:r>
            <a:r>
              <a:rPr lang="ar-SA" sz="2800" b="1" dirty="0" err="1" smtClean="0"/>
              <a:t>مُبِينٌ,</a:t>
            </a:r>
            <a:r>
              <a:rPr lang="ar-SA" sz="2800" b="1" dirty="0" smtClean="0"/>
              <a:t> </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457200" y="838200"/>
            <a:ext cx="8915400" cy="3970318"/>
          </a:xfrm>
          <a:prstGeom prst="rect">
            <a:avLst/>
          </a:prstGeom>
        </p:spPr>
        <p:txBody>
          <a:bodyPr wrap="square">
            <a:spAutoFit/>
          </a:bodyPr>
          <a:lstStyle/>
          <a:p>
            <a:pPr algn="just"/>
            <a:r>
              <a:rPr lang="ar-SA" sz="2800" b="1" dirty="0" smtClean="0"/>
              <a:t>يَهْدِي </a:t>
            </a:r>
            <a:r>
              <a:rPr lang="ar-SA" sz="2800" b="1" dirty="0" err="1" smtClean="0"/>
              <a:t>بِهِ</a:t>
            </a:r>
            <a:r>
              <a:rPr lang="ar-SA" sz="2800" b="1" dirty="0" smtClean="0"/>
              <a:t> اللهُ مَنِ اتَّبَعَ رِضْوَانَهُ سُبُلَ السَّلَامِ وَيُخْرِجُهُمْ مِنَ الظُّلُمَاتِ إِلَى النُّورِ بِإِذْنِهِ وَيَهْدِيهِمْ إِلَى صِرَاطٍ مُسْتَقِيمٍ</a:t>
            </a:r>
            <a:r>
              <a:rPr lang="ar-SA" sz="2800" b="1" dirty="0" err="1" smtClean="0"/>
              <a:t>] </a:t>
            </a:r>
            <a:r>
              <a:rPr lang="ar-SA" sz="2800" b="1" dirty="0" smtClean="0"/>
              <a:t>{المائدة:15-16}, فهذه الآيات وغيرها كثير, تؤكد أن الحياة السعيدة الهانئة الطيبة إنما هي في اتباع شرع الله, وليس غيره, ويقول الرسول صلى الله عليه </a:t>
            </a:r>
            <a:r>
              <a:rPr lang="ar-SA" sz="2800" b="1" dirty="0" err="1" smtClean="0"/>
              <a:t>وسلم: </a:t>
            </a:r>
            <a:r>
              <a:rPr lang="ar-SA" sz="2800" b="1" dirty="0" smtClean="0"/>
              <a:t>(إنما بعثت لأتمم مكارم الأخلاق</a:t>
            </a:r>
            <a:r>
              <a:rPr lang="ar-SA" sz="2800" b="1" dirty="0" err="1" smtClean="0"/>
              <a:t>).</a:t>
            </a:r>
            <a:r>
              <a:rPr lang="ar-SA" sz="2800" b="1" dirty="0" smtClean="0"/>
              <a:t> </a:t>
            </a:r>
            <a:endParaRPr lang="en-US" sz="2800" b="1" dirty="0" smtClean="0"/>
          </a:p>
          <a:p>
            <a:pPr algn="just"/>
            <a:r>
              <a:rPr lang="ar-EG" sz="2800" b="1" dirty="0" smtClean="0"/>
              <a:t>و</a:t>
            </a:r>
            <a:r>
              <a:rPr lang="ar-SA" sz="2800" b="1" dirty="0" smtClean="0"/>
              <a:t>كون </a:t>
            </a:r>
            <a:r>
              <a:rPr lang="ar-SA" sz="2800" b="1" dirty="0" err="1" smtClean="0"/>
              <a:t>الشرع</a:t>
            </a:r>
            <a:r>
              <a:rPr lang="ar-SA" sz="2800" b="1" dirty="0" smtClean="0"/>
              <a:t> مصدر أخلاق المهنة لا يعني المنع </a:t>
            </a:r>
            <a:r>
              <a:rPr lang="ar-EG" sz="2800" b="1" dirty="0" smtClean="0"/>
              <a:t>من </a:t>
            </a:r>
            <a:r>
              <a:rPr lang="ar-SA" sz="2800" b="1" dirty="0" smtClean="0"/>
              <a:t>الاستفادة مما هو متوافر لدى الآخرين من غير المسلمين من أنظمة وتشريعات وإجراءات وأساليب </a:t>
            </a:r>
            <a:r>
              <a:rPr lang="ar-SA" sz="2800" b="1" dirty="0" smtClean="0"/>
              <a:t>نافعة ومفيدة في هذا </a:t>
            </a:r>
            <a:r>
              <a:rPr lang="ar-SA" sz="2800" b="1" dirty="0" err="1" smtClean="0"/>
              <a:t>الباب,</a:t>
            </a:r>
            <a:r>
              <a:rPr lang="ar-SA" sz="2800" b="1" dirty="0" smtClean="0"/>
              <a:t> </a:t>
            </a:r>
            <a:r>
              <a:rPr lang="ar-EG" sz="2800" b="1" dirty="0" smtClean="0"/>
              <a:t>ما </a:t>
            </a:r>
            <a:r>
              <a:rPr lang="ar-EG" sz="2800" b="1" dirty="0" smtClean="0"/>
              <a:t>لم</a:t>
            </a:r>
            <a:r>
              <a:rPr lang="ar-SA" sz="2800" b="1" dirty="0" smtClean="0"/>
              <a:t> تكن </a:t>
            </a:r>
            <a:r>
              <a:rPr lang="ar-SA" sz="2800" b="1" dirty="0" err="1" smtClean="0"/>
              <a:t>مصادمةً</a:t>
            </a:r>
            <a:r>
              <a:rPr lang="ar-SA" sz="2800" b="1" dirty="0" smtClean="0"/>
              <a:t> </a:t>
            </a:r>
            <a:r>
              <a:rPr lang="ar-SA" sz="2800" b="1" dirty="0" err="1" smtClean="0"/>
              <a:t>للشرع</a:t>
            </a:r>
            <a:r>
              <a:rPr lang="ar-SA" sz="2800" b="1" dirty="0" smtClean="0"/>
              <a:t>, فالحكمة ضالة المؤمن, وحيثما وجدها </a:t>
            </a:r>
            <a:r>
              <a:rPr lang="ar-SA" sz="2800" b="1" dirty="0" smtClean="0"/>
              <a:t>أخذها, وكان </a:t>
            </a:r>
            <a:r>
              <a:rPr lang="ar-SA" sz="2800" b="1" dirty="0" smtClean="0"/>
              <a:t>أحق بها.</a:t>
            </a:r>
            <a:endParaRPr lang="en-US" sz="28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مدى الحاجة إلى دراسة أخلاق المهنة:</a:t>
            </a:r>
            <a:endParaRPr lang="ar-SA" sz="3200" b="1"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SA" sz="2400" b="1" dirty="0" smtClean="0">
                <a:cs typeface="+mn-cs"/>
              </a:rPr>
              <a:t>لكل مهنة أخلاق وآداب عامة تحددها القوانين واللوائح الخاصة </a:t>
            </a:r>
            <a:r>
              <a:rPr lang="ar-SA" sz="2400" b="1" dirty="0" err="1" smtClean="0">
                <a:cs typeface="+mn-cs"/>
              </a:rPr>
              <a:t>بها</a:t>
            </a:r>
            <a:r>
              <a:rPr lang="ar-SA" sz="2400" b="1" dirty="0" smtClean="0">
                <a:cs typeface="+mn-cs"/>
              </a:rPr>
              <a:t>, ومن خلال مراعاتها تتم المحافظة على المهنة ومكانتها. وكثيراً ما تجمع هذه الآداب والأخلاق </a:t>
            </a:r>
            <a:r>
              <a:rPr lang="ar-SA" sz="2400" b="1" dirty="0" smtClean="0">
                <a:cs typeface="+mn-cs"/>
              </a:rPr>
              <a:t>في عصرنا هذا في </a:t>
            </a:r>
            <a:r>
              <a:rPr lang="ar-SA" sz="2400" b="1" dirty="0" smtClean="0">
                <a:cs typeface="+mn-cs"/>
              </a:rPr>
              <a:t>وثيقة واحدة, يطلق عليها ميثاق الشرف المهني. </a:t>
            </a:r>
            <a:endParaRPr lang="en-US" sz="2400" b="1" dirty="0" smtClean="0">
              <a:cs typeface="+mn-cs"/>
            </a:endParaRPr>
          </a:p>
          <a:p>
            <a:pPr algn="just" rtl="1"/>
            <a:r>
              <a:rPr lang="ar-SA" sz="2400" b="1" dirty="0" smtClean="0">
                <a:cs typeface="+mn-cs"/>
              </a:rPr>
              <a:t>ومن المعلوم أن مجموع المهن في </a:t>
            </a:r>
            <a:r>
              <a:rPr lang="ar-SA" sz="2400" b="1" dirty="0" err="1" smtClean="0">
                <a:cs typeface="+mn-cs"/>
              </a:rPr>
              <a:t>المجتمع </a:t>
            </a:r>
            <a:r>
              <a:rPr lang="ar-SA" sz="2400" b="1" dirty="0" smtClean="0">
                <a:cs typeface="+mn-cs"/>
              </a:rPr>
              <a:t>(كالتدريس والقضاء والطب والهندسة والمحاسبة وغيرها) هي الأداة المنفذة لأهداف وتطلعات أبناء المجتمع</a:t>
            </a:r>
            <a:r>
              <a:rPr lang="ar-EG" sz="2400" b="1" dirty="0" err="1" smtClean="0">
                <a:cs typeface="+mn-cs"/>
              </a:rPr>
              <a:t>،</a:t>
            </a:r>
            <a:r>
              <a:rPr lang="ar-SA" sz="2400" b="1" dirty="0" smtClean="0">
                <a:cs typeface="+mn-cs"/>
              </a:rPr>
              <a:t> فإذا فقد العاملون فيها آداب وأخلاق مهنتهم</a:t>
            </a:r>
            <a:r>
              <a:rPr lang="ar-EG" sz="2400" b="1" dirty="0" err="1" smtClean="0">
                <a:cs typeface="+mn-cs"/>
              </a:rPr>
              <a:t>،</a:t>
            </a:r>
            <a:r>
              <a:rPr lang="ar-SA" sz="2400" b="1" dirty="0" smtClean="0">
                <a:cs typeface="+mn-cs"/>
              </a:rPr>
              <a:t> كان ذلك نذير شؤم عليهم</a:t>
            </a:r>
            <a:r>
              <a:rPr lang="ar-EG" sz="2400" b="1" dirty="0" err="1" smtClean="0">
                <a:cs typeface="+mn-cs"/>
              </a:rPr>
              <a:t>،</a:t>
            </a:r>
            <a:r>
              <a:rPr lang="ar-SA" sz="2400" b="1" dirty="0" smtClean="0">
                <a:cs typeface="+mn-cs"/>
              </a:rPr>
              <a:t> </a:t>
            </a:r>
            <a:r>
              <a:rPr lang="ar-SA" sz="2400" b="1" dirty="0" smtClean="0">
                <a:cs typeface="+mn-cs"/>
              </a:rPr>
              <a:t>وعلى مجتمعهم, وكان دليلاً </a:t>
            </a:r>
            <a:r>
              <a:rPr lang="ar-SA" sz="2400" b="1" dirty="0" smtClean="0">
                <a:cs typeface="+mn-cs"/>
              </a:rPr>
              <a:t>على قرب نهايتهم,</a:t>
            </a:r>
            <a:r>
              <a:rPr lang="ar-EG" sz="2400" b="1" dirty="0" smtClean="0">
                <a:cs typeface="+mn-cs"/>
              </a:rPr>
              <a:t> </a:t>
            </a:r>
            <a:r>
              <a:rPr lang="ar-SA" sz="2400" b="1" dirty="0" smtClean="0">
                <a:cs typeface="+mn-cs"/>
              </a:rPr>
              <a:t>فكما يقول </a:t>
            </a:r>
            <a:r>
              <a:rPr lang="ar-SA" sz="2400" b="1" dirty="0" err="1" smtClean="0">
                <a:cs typeface="+mn-cs"/>
              </a:rPr>
              <a:t>الشاعر:</a:t>
            </a:r>
            <a:r>
              <a:rPr lang="ar-SA" sz="2400" b="1" dirty="0" smtClean="0">
                <a:cs typeface="+mn-cs"/>
              </a:rPr>
              <a:t>   </a:t>
            </a:r>
          </a:p>
          <a:p>
            <a:pPr algn="just" rtl="1"/>
            <a:r>
              <a:rPr lang="ar-SA" sz="2400" b="1" dirty="0" smtClean="0">
                <a:cs typeface="+mn-cs"/>
              </a:rPr>
              <a:t>وإنما الأمم الأخلاق ما بقيت          فإن همُ ذهبت أخلاقهم ذهبوا</a:t>
            </a:r>
            <a:endParaRPr lang="en-US" sz="2400" b="1" dirty="0" smtClean="0">
              <a:cs typeface="+mn-cs"/>
            </a:endParaRPr>
          </a:p>
          <a:p>
            <a:pPr algn="just" rtl="1"/>
            <a:r>
              <a:rPr lang="ar-SA" sz="2400" b="1" dirty="0" smtClean="0">
                <a:cs typeface="+mn-cs"/>
              </a:rPr>
              <a:t>و</a:t>
            </a:r>
            <a:r>
              <a:rPr lang="ar-EG" sz="2400" b="1" dirty="0" smtClean="0">
                <a:cs typeface="+mn-cs"/>
              </a:rPr>
              <a:t>ن</a:t>
            </a:r>
            <a:r>
              <a:rPr lang="ar-SA" sz="2400" b="1" dirty="0" err="1" smtClean="0">
                <a:cs typeface="+mn-cs"/>
              </a:rPr>
              <a:t>ظراً</a:t>
            </a:r>
            <a:r>
              <a:rPr lang="ar-SA" sz="2400" b="1" dirty="0" smtClean="0">
                <a:cs typeface="+mn-cs"/>
              </a:rPr>
              <a:t> لاتساع سلطان العلم في عصرنا هذا وما رافقه من تقنيات مذهلة في معظم مجالات الحياة</a:t>
            </a:r>
            <a:r>
              <a:rPr lang="ar-EG" sz="2400" b="1" dirty="0" err="1" smtClean="0">
                <a:cs typeface="+mn-cs"/>
              </a:rPr>
              <a:t>،</a:t>
            </a:r>
            <a:r>
              <a:rPr lang="ar-SA" sz="2400" b="1" dirty="0" smtClean="0">
                <a:cs typeface="+mn-cs"/>
              </a:rPr>
              <a:t> ولأن مجالات العمل قد تضاعفت أضعافاً كثيرة عن العصور السابقة</a:t>
            </a:r>
            <a:r>
              <a:rPr lang="ar-EG" sz="2400" b="1" dirty="0" err="1" smtClean="0">
                <a:cs typeface="+mn-cs"/>
              </a:rPr>
              <a:t>،</a:t>
            </a:r>
            <a:r>
              <a:rPr lang="ar-SA" sz="2400" b="1" dirty="0" smtClean="0">
                <a:cs typeface="+mn-cs"/>
              </a:rPr>
              <a:t> فقد أصبحت الحاجة إلى أخلاق المهنة أكثر إلحاحاً, وأشد ضرورةً تلافياً لما يمكن أن يوجه إليه </a:t>
            </a:r>
            <a:r>
              <a:rPr lang="ar-SA" sz="2400" b="1" dirty="0" smtClean="0">
                <a:cs typeface="+mn-cs"/>
              </a:rPr>
              <a:t>المهنة</a:t>
            </a:r>
            <a:r>
              <a:rPr lang="ar-SA" sz="2400" b="1" dirty="0" smtClean="0">
                <a:cs typeface="+mn-cs"/>
              </a:rPr>
              <a:t> من الاستغلال السيئ من قبل بعض المنحرفين, ومرضى النفوس, فتصبح وسيلة للإفساد </a:t>
            </a:r>
            <a:endParaRPr lang="en-US" sz="2400" b="1" dirty="0" smtClean="0">
              <a:cs typeface="+mn-cs"/>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381000" y="457200"/>
            <a:ext cx="9144000" cy="5478423"/>
          </a:xfrm>
          <a:prstGeom prst="rect">
            <a:avLst/>
          </a:prstGeom>
        </p:spPr>
        <p:txBody>
          <a:bodyPr wrap="square">
            <a:spAutoFit/>
          </a:bodyPr>
          <a:lstStyle/>
          <a:p>
            <a:pPr algn="just"/>
            <a:r>
              <a:rPr lang="ar-SA" sz="2500" b="1" dirty="0" smtClean="0"/>
              <a:t>والتدمير </a:t>
            </a:r>
            <a:r>
              <a:rPr lang="ar-SA" sz="2500" b="1" dirty="0" smtClean="0"/>
              <a:t>والعبث بمصير البشرية</a:t>
            </a:r>
            <a:r>
              <a:rPr lang="ar-EG" sz="2500" b="1" dirty="0" err="1" smtClean="0"/>
              <a:t>،</a:t>
            </a:r>
            <a:r>
              <a:rPr lang="ar-SA" sz="2500" b="1" dirty="0" smtClean="0"/>
              <a:t> ولا أدل على ذلك مما نجده في أيامنا هذه من العبث بالجينات الوراثية للمواد </a:t>
            </a:r>
            <a:r>
              <a:rPr lang="ar-SA" sz="2500" b="1" dirty="0" err="1" smtClean="0"/>
              <a:t>الغذائية </a:t>
            </a:r>
            <a:r>
              <a:rPr lang="ar-SA" sz="2500" b="1" dirty="0" smtClean="0"/>
              <a:t>(كالحبوب المعدلة وراثياً) وإدخال كثير من المواد الكيميائية في تركيبة الأغذية على الرغم من التحذيرات الطبية العالمية من كونها مواد </a:t>
            </a:r>
            <a:r>
              <a:rPr lang="ar-SA" sz="2500" b="1" dirty="0" err="1" smtClean="0"/>
              <a:t>مسرطنة</a:t>
            </a:r>
            <a:r>
              <a:rPr lang="ar-SA" sz="2500" b="1" dirty="0" smtClean="0"/>
              <a:t> أو ضارة بالإنسان أو بالبيئة, ومثل ذلك الاستنساخ والعبث </a:t>
            </a:r>
            <a:r>
              <a:rPr lang="ar-SA" sz="2500" b="1" dirty="0" smtClean="0"/>
              <a:t>بخِلْقة </a:t>
            </a:r>
            <a:r>
              <a:rPr lang="ar-SA" sz="2500" b="1" dirty="0" smtClean="0"/>
              <a:t>بعض الحيوانات وجعلها قطع غيار, والسعي بعد ذلك للعبث </a:t>
            </a:r>
            <a:r>
              <a:rPr lang="ar-SA" sz="2500" b="1" dirty="0" smtClean="0"/>
              <a:t>بخِلْقة </a:t>
            </a:r>
            <a:r>
              <a:rPr lang="ar-SA" sz="2500" b="1" dirty="0" smtClean="0"/>
              <a:t>الإنسان, وكذلك التنافس المحموم بين كثير من دول العالم في تصنيع القنابل النووية</a:t>
            </a:r>
            <a:r>
              <a:rPr lang="ar-EG" sz="2500" b="1" dirty="0" err="1" smtClean="0"/>
              <a:t>،</a:t>
            </a:r>
            <a:r>
              <a:rPr lang="ar-SA" sz="2500" b="1" dirty="0" smtClean="0"/>
              <a:t> إلى الصواريخ العابرة للقارات</a:t>
            </a:r>
            <a:r>
              <a:rPr lang="ar-EG" sz="2500" b="1" dirty="0" err="1" smtClean="0"/>
              <a:t>،</a:t>
            </a:r>
            <a:r>
              <a:rPr lang="ar-SA" sz="2500" b="1" dirty="0" smtClean="0"/>
              <a:t> إلى غزو الفضاء من خلال أقمار الت</a:t>
            </a:r>
            <a:r>
              <a:rPr lang="ar-EG" sz="2500" b="1" dirty="0" smtClean="0"/>
              <a:t>ج</a:t>
            </a:r>
            <a:r>
              <a:rPr lang="ar-SA" sz="2500" b="1" dirty="0" err="1" smtClean="0"/>
              <a:t>سس ...</a:t>
            </a:r>
            <a:r>
              <a:rPr lang="ar-SA" sz="2500" b="1" dirty="0" smtClean="0"/>
              <a:t> </a:t>
            </a:r>
            <a:r>
              <a:rPr lang="ar-SA" sz="2500" b="1" dirty="0" err="1" smtClean="0"/>
              <a:t>وهكذا.</a:t>
            </a:r>
            <a:r>
              <a:rPr lang="ar-SA" sz="2500" b="1" dirty="0" smtClean="0"/>
              <a:t> </a:t>
            </a:r>
            <a:endParaRPr lang="en-US" sz="2500" b="1" dirty="0" smtClean="0"/>
          </a:p>
          <a:p>
            <a:pPr algn="just"/>
            <a:r>
              <a:rPr lang="ar-SA" sz="2500" b="1" dirty="0" smtClean="0"/>
              <a:t>وهذه الأمور التي هي على درجة كبيرة من الخطورة ليس على البشرية فحسب, بل على الكون برمته بكائناته الحية وجماداته, دفعت كثيراً من رجال العلم والفكر في العالم </a:t>
            </a:r>
            <a:r>
              <a:rPr lang="ar-SA" sz="2500" b="1" dirty="0" smtClean="0"/>
              <a:t>للدعوة إلى وضع </a:t>
            </a:r>
            <a:r>
              <a:rPr lang="ar-SA" sz="2500" b="1" dirty="0" smtClean="0"/>
              <a:t>مواثيق شرف أخلاقي تخص كل مهنة من المهن</a:t>
            </a:r>
            <a:r>
              <a:rPr lang="ar-EG" sz="2500" b="1" dirty="0" err="1" smtClean="0"/>
              <a:t>،</a:t>
            </a:r>
            <a:r>
              <a:rPr lang="ar-SA" sz="2500" b="1" dirty="0" smtClean="0"/>
              <a:t> ويكون من شأن هذا الميثاق حماية سمعة المهنة</a:t>
            </a:r>
            <a:r>
              <a:rPr lang="ar-EG" sz="2500" b="1" dirty="0" err="1" smtClean="0"/>
              <a:t>،</a:t>
            </a:r>
            <a:r>
              <a:rPr lang="ar-SA" sz="2500" b="1" dirty="0" smtClean="0"/>
              <a:t> والمحافظة عليها من الانحراف </a:t>
            </a:r>
            <a:r>
              <a:rPr lang="ar-SA" sz="2500" b="1" dirty="0" err="1" smtClean="0"/>
              <a:t>والاستغلال.</a:t>
            </a:r>
            <a:r>
              <a:rPr lang="ar-SA" sz="2500" b="1" dirty="0" smtClean="0"/>
              <a:t> </a:t>
            </a:r>
          </a:p>
          <a:p>
            <a:pPr algn="just"/>
            <a:r>
              <a:rPr lang="ar-SA" sz="2500" b="1" dirty="0" smtClean="0"/>
              <a:t>وقد </a:t>
            </a:r>
            <a:r>
              <a:rPr lang="ar-SA" sz="2500" b="1" dirty="0" smtClean="0"/>
              <a:t>تمت الاستجابة لهذه الدعوات ووُضِعتْ كثيرٌ من المواثيق في البلدان المختلفة, انطلاقاً من قيم البلد ومبادئه, ومن هنا كانت الحاجة إلى دراستها والوقوف عليها, وإن كان ذلك من خلال الخطوط العريضة </a:t>
            </a:r>
            <a:r>
              <a:rPr lang="ar-SA" sz="2500" b="1" dirty="0" smtClean="0"/>
              <a:t>لها.</a:t>
            </a:r>
            <a:endParaRPr lang="en-US" sz="25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صفات الميثاق الأخلاقي:</a:t>
            </a:r>
            <a:endParaRPr lang="ar-SA" sz="3600" b="1" dirty="0"/>
          </a:p>
        </p:txBody>
      </p:sp>
      <p:sp>
        <p:nvSpPr>
          <p:cNvPr id="3" name="عنصر نائب للمحتوى 2"/>
          <p:cNvSpPr>
            <a:spLocks noGrp="1"/>
          </p:cNvSpPr>
          <p:nvPr>
            <p:ph idx="1"/>
          </p:nvPr>
        </p:nvSpPr>
        <p:spPr/>
        <p:txBody>
          <a:bodyPr/>
          <a:lstStyle/>
          <a:p>
            <a:pPr algn="just" rtl="1"/>
            <a:r>
              <a:rPr lang="ar-SA" sz="2400" b="1" dirty="0" smtClean="0"/>
              <a:t>لكي يحقق الميثاق الأخلاقي أهدافه يجب أن يتصف بما يلي:</a:t>
            </a:r>
            <a:endParaRPr lang="en-US" sz="2400" b="1" dirty="0" smtClean="0"/>
          </a:p>
          <a:p>
            <a:pPr marL="457200" lvl="0" indent="-457200" algn="just" rtl="1">
              <a:buFont typeface="+mj-lt"/>
              <a:buAutoNum type="arabicPeriod"/>
            </a:pPr>
            <a:r>
              <a:rPr lang="ar-SA" sz="2400" b="1" dirty="0" smtClean="0"/>
              <a:t>أن تكون مواده منسجمة مع قيم المجتمع ومبادئه.</a:t>
            </a:r>
            <a:endParaRPr lang="en-US" sz="2400" b="1" dirty="0" smtClean="0"/>
          </a:p>
          <a:p>
            <a:pPr marL="457200" lvl="0" indent="-457200" algn="just" rtl="1">
              <a:buFont typeface="+mj-lt"/>
              <a:buAutoNum type="arabicPeriod"/>
            </a:pPr>
            <a:r>
              <a:rPr lang="ar-SA" sz="2400" b="1" dirty="0" smtClean="0"/>
              <a:t>أن تكون مختصرة.</a:t>
            </a:r>
            <a:endParaRPr lang="en-US" sz="2400" b="1" dirty="0" smtClean="0"/>
          </a:p>
          <a:p>
            <a:pPr marL="457200" lvl="0" indent="-457200" algn="just" rtl="1">
              <a:buFont typeface="+mj-lt"/>
              <a:buAutoNum type="arabicPeriod"/>
            </a:pPr>
            <a:r>
              <a:rPr lang="ar-SA" sz="2400" b="1" dirty="0" smtClean="0"/>
              <a:t>أن تكون سهلة وواضحة.</a:t>
            </a:r>
            <a:endParaRPr lang="en-US" sz="2400" b="1" dirty="0" smtClean="0"/>
          </a:p>
          <a:p>
            <a:pPr marL="457200" lvl="0" indent="-457200" algn="just" rtl="1">
              <a:buFont typeface="+mj-lt"/>
              <a:buAutoNum type="arabicPeriod"/>
            </a:pPr>
            <a:r>
              <a:rPr lang="ar-SA" sz="2400" b="1" dirty="0" smtClean="0"/>
              <a:t>أن تكون معقولة ومقبولة من الناحية العملية.</a:t>
            </a:r>
            <a:endParaRPr lang="en-US" sz="2400" b="1" dirty="0" smtClean="0"/>
          </a:p>
          <a:p>
            <a:pPr marL="457200" lvl="0" indent="-457200" algn="just" rtl="1">
              <a:buFont typeface="+mj-lt"/>
              <a:buAutoNum type="arabicPeriod"/>
            </a:pPr>
            <a:r>
              <a:rPr lang="ar-SA" sz="2400" b="1" dirty="0" smtClean="0"/>
              <a:t>أن تكون شاملة.</a:t>
            </a:r>
            <a:endParaRPr lang="en-US" sz="2400" b="1" dirty="0" smtClean="0"/>
          </a:p>
          <a:p>
            <a:pPr marL="457200" lvl="0" indent="-457200" algn="just" rtl="1">
              <a:buFont typeface="+mj-lt"/>
              <a:buAutoNum type="arabicPeriod"/>
            </a:pPr>
            <a:r>
              <a:rPr lang="ar-SA" sz="2400" b="1" dirty="0" smtClean="0"/>
              <a:t>أن تكون إيجابية.</a:t>
            </a:r>
            <a:endParaRPr lang="en-US" sz="2400" b="1" dirty="0" smtClean="0"/>
          </a:p>
          <a:p>
            <a:pPr algn="just" rtl="1"/>
            <a:r>
              <a:rPr lang="ar-SA" sz="2400" b="1" dirty="0" smtClean="0"/>
              <a:t>وسيكون لنا في المحاضرة الأخيرة </a:t>
            </a:r>
            <a:r>
              <a:rPr lang="ar-SA" sz="2400" b="1" dirty="0" smtClean="0"/>
              <a:t>بمشيئة الله وقفة </a:t>
            </a:r>
            <a:r>
              <a:rPr lang="ar-SA" sz="2400" b="1" dirty="0" smtClean="0"/>
              <a:t>مع </a:t>
            </a:r>
            <a:r>
              <a:rPr lang="ar-SA" sz="2400" b="1" dirty="0" smtClean="0"/>
              <a:t>أنموذج </a:t>
            </a:r>
            <a:r>
              <a:rPr lang="ar-SA" sz="2400" b="1" dirty="0" smtClean="0"/>
              <a:t>من هذه </a:t>
            </a:r>
            <a:r>
              <a:rPr lang="ar-SA" sz="2400" b="1" dirty="0" smtClean="0"/>
              <a:t>المواثيق.</a:t>
            </a:r>
            <a:endParaRPr lang="en-US" sz="2400" b="1" dirty="0" smtClean="0"/>
          </a:p>
          <a:p>
            <a:pPr algn="just"/>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1796</TotalTime>
  <Words>2006</Words>
  <Application>Microsoft Office PowerPoint</Application>
  <PresentationFormat>A4 Paper (210x297 mm)‎</PresentationFormat>
  <Paragraphs>97</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الثامنة</vt:lpstr>
      <vt:lpstr>تعريف المهنة: </vt:lpstr>
      <vt:lpstr> مرادفات لفظ المهنة:  1- الحرفة:      </vt:lpstr>
      <vt:lpstr>2- العمل: </vt:lpstr>
      <vt:lpstr>3- الصنعة:</vt:lpstr>
      <vt:lpstr>4- الوظيفة:</vt:lpstr>
      <vt:lpstr>خصائص المهنة:</vt:lpstr>
      <vt:lpstr>الحكم الشرعي للمهنة:</vt:lpstr>
      <vt:lpstr>الشريحة 10</vt:lpstr>
      <vt:lpstr>تعريف أخلاق المهنة: </vt:lpstr>
      <vt:lpstr>مصادر أخلاق المهنة:</vt:lpstr>
      <vt:lpstr>الشريحة 13</vt:lpstr>
      <vt:lpstr>مدى الحاجة إلى دراسة أخلاق المهنة:</vt:lpstr>
      <vt:lpstr>الشريحة 15</vt:lpstr>
      <vt:lpstr>صفات الميثاق الأخلاقي:</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123</cp:revision>
  <dcterms:created xsi:type="dcterms:W3CDTF">2009-10-14T19:14:34Z</dcterms:created>
  <dcterms:modified xsi:type="dcterms:W3CDTF">2012-02-28T03:27:22Z</dcterms:modified>
</cp:coreProperties>
</file>