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67" r:id="rId4"/>
    <p:sldId id="259" r:id="rId5"/>
    <p:sldId id="302" r:id="rId6"/>
    <p:sldId id="303" r:id="rId7"/>
    <p:sldId id="287" r:id="rId8"/>
    <p:sldId id="289" r:id="rId9"/>
    <p:sldId id="304" r:id="rId10"/>
    <p:sldId id="290" r:id="rId11"/>
    <p:sldId id="305" r:id="rId12"/>
    <p:sldId id="306" r:id="rId13"/>
    <p:sldId id="299"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056" y="-7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2743200"/>
            <a:ext cx="5403850" cy="1752600"/>
          </a:xfrm>
          <a:prstGeom prst="rect">
            <a:avLst/>
          </a:prstGeom>
          <a:noFill/>
          <a:ln w="9525">
            <a:noFill/>
            <a:miter lim="800000"/>
            <a:headEnd/>
            <a:tailEnd/>
          </a:ln>
        </p:spPr>
        <p:txBody>
          <a:bodyPr anchor="ctr"/>
          <a:lstStyle/>
          <a:p>
            <a:pPr lvl="1" algn="ctr">
              <a:lnSpc>
                <a:spcPct val="8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lvl="1" algn="ctr">
              <a:lnSpc>
                <a:spcPct val="80000"/>
              </a:lnSpc>
            </a:pPr>
            <a:endParaRPr lang="ar-SA" sz="2400" b="1" dirty="0" smtClean="0">
              <a:solidFill>
                <a:srgbClr val="376092"/>
              </a:solidFill>
              <a:latin typeface="AYM Wadiy S_U normal."/>
              <a:cs typeface="Times New Roman" pitchFamily="18" charset="0"/>
            </a:endParaRPr>
          </a:p>
          <a:p>
            <a:pPr lvl="1" algn="ctr">
              <a:lnSpc>
                <a:spcPct val="80000"/>
              </a:lnSpc>
            </a:pPr>
            <a:r>
              <a:rPr lang="ar-SA" sz="2400" b="1" dirty="0" smtClean="0">
                <a:solidFill>
                  <a:srgbClr val="376092"/>
                </a:solidFill>
                <a:latin typeface="AYM Wadiy S_U normal."/>
                <a:cs typeface="Times New Roman" pitchFamily="18" charset="0"/>
              </a:rPr>
              <a:t>الأخلاق وآداب المهنة- سلم 317</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endParaRPr lang="en-US" sz="2400" b="1" dirty="0">
              <a:solidFill>
                <a:srgbClr val="7F7F7F"/>
              </a:solidFill>
              <a:latin typeface="Calibri" pitchFamily="34" charset="0"/>
            </a:endParaRPr>
          </a:p>
          <a:p>
            <a:pPr lvl="1" algn="ctr">
              <a:lnSpc>
                <a:spcPct val="80000"/>
              </a:lnSpc>
            </a:pPr>
            <a:r>
              <a:rPr lang="ar-SA" sz="2400" b="1" dirty="0">
                <a:solidFill>
                  <a:srgbClr val="7F7F7F"/>
                </a:solidFill>
                <a:latin typeface="Calibri" pitchFamily="34" charset="0"/>
                <a:cs typeface="Times New Roman" pitchFamily="18" charset="0"/>
              </a:rPr>
              <a:t>د. </a:t>
            </a:r>
            <a:r>
              <a:rPr lang="ar-SA" sz="2400" b="1" dirty="0" smtClean="0">
                <a:solidFill>
                  <a:srgbClr val="7F7F7F"/>
                </a:solidFill>
                <a:latin typeface="Calibri" pitchFamily="34" charset="0"/>
                <a:cs typeface="Times New Roman" pitchFamily="18" charset="0"/>
              </a:rPr>
              <a:t>عبد الله </a:t>
            </a:r>
            <a:r>
              <a:rPr lang="ar-SA" sz="2400" b="1" dirty="0" err="1" smtClean="0">
                <a:solidFill>
                  <a:srgbClr val="7F7F7F"/>
                </a:solidFill>
                <a:latin typeface="Calibri" pitchFamily="34" charset="0"/>
                <a:cs typeface="Times New Roman" pitchFamily="18" charset="0"/>
              </a:rPr>
              <a:t>الديرشوي</a:t>
            </a:r>
            <a:endParaRPr lang="en-US" sz="24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dirty="0" smtClean="0"/>
              <a:t>المحاضرة العاشرة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295400"/>
          </a:xfrm>
        </p:spPr>
        <p:txBody>
          <a:bodyPr/>
          <a:lstStyle/>
          <a:p>
            <a:pPr eaLnBrk="1" hangingPunct="1"/>
            <a:r>
              <a:rPr lang="ar-SA" sz="4400" b="1" dirty="0" smtClean="0">
                <a:solidFill>
                  <a:schemeClr val="tx1"/>
                </a:solidFill>
              </a:rPr>
              <a:t>الاستقامة المهنية</a:t>
            </a:r>
            <a:endParaRPr lang="en-US" sz="4400" dirty="0" smtClean="0">
              <a:solidFill>
                <a:schemeClr val="tx1"/>
              </a:solidFill>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b="1" dirty="0" smtClean="0"/>
              <a:t>معنى الاستقامة :</a:t>
            </a:r>
            <a:endParaRPr lang="en-US" dirty="0"/>
          </a:p>
        </p:txBody>
      </p:sp>
      <p:sp>
        <p:nvSpPr>
          <p:cNvPr id="7171" name="Text Placeholder 5"/>
          <p:cNvSpPr>
            <a:spLocks noGrp="1"/>
          </p:cNvSpPr>
          <p:nvPr>
            <p:ph idx="1"/>
          </p:nvPr>
        </p:nvSpPr>
        <p:spPr>
          <a:xfrm>
            <a:off x="495300" y="1371600"/>
            <a:ext cx="8915400" cy="4754563"/>
          </a:xfrm>
        </p:spPr>
        <p:txBody>
          <a:bodyPr/>
          <a:lstStyle/>
          <a:p>
            <a:pPr algn="just" rtl="1"/>
            <a:r>
              <a:rPr lang="ar-SA" sz="2800" b="1" dirty="0" smtClean="0"/>
              <a:t>الاستقامة لغة: مشتقة من القيام, وتعني الثبات والدوام والملازمة والاستمرار على الشيء, كما أنها تفيد معنى الاعتدال والاستواء.  </a:t>
            </a:r>
          </a:p>
          <a:p>
            <a:pPr algn="just" rtl="1"/>
            <a:r>
              <a:rPr lang="ar-SA" sz="2600" b="1" dirty="0" smtClean="0"/>
              <a:t>فمن الأول قوله تعالى: {كَيْفَ يَكُونُ لِلْمُشْرِكِينَ عَهْدٌ عِنْدَ اللهِ وَعِنْدَ رَسُولِهِ إِلَّا الَّذِينَ عَاهَدْتُمْ عِنْدَ المَسْجِدِ الحَرَامِ فَمَا اسْتَقَامُوا لَكُمْ فَاسْتَقِيمُوا لَهُمْ إِنَّ اللهَ يُحِبُّ المُتَّقِينَ} {التوبة:7}, أي: فما استمر وثبت أولئك المشركون معكم على العهد, فاستمروا أنتم معهم واثبتوا. </a:t>
            </a:r>
          </a:p>
          <a:p>
            <a:pPr algn="just" rtl="1"/>
            <a:r>
              <a:rPr lang="ar-SA" sz="2600" b="1" dirty="0" smtClean="0"/>
              <a:t>ومن الثاني قول النبي صلى الله عليه وسلم للمأمومين خلفه في صلاة الجماعة: (أقيموا صفوفكم). أي اعتدلوا واستووا ولا تختلفوا.</a:t>
            </a:r>
            <a:endParaRPr lang="en-US" sz="2600" b="1" dirty="0" smtClean="0"/>
          </a:p>
          <a:p>
            <a:pPr algn="just" rtl="1"/>
            <a:r>
              <a:rPr lang="ar-SA" sz="2800" b="1" dirty="0" smtClean="0"/>
              <a:t>والاستقامة المهنية في </a:t>
            </a:r>
            <a:r>
              <a:rPr lang="ar-SA" sz="2800" b="1" dirty="0" err="1" smtClean="0"/>
              <a:t>الاصطلاح </a:t>
            </a:r>
            <a:r>
              <a:rPr lang="ar-SA" sz="2800" b="1" dirty="0" smtClean="0"/>
              <a:t>: لا تخرج عن معناها اللغوي, أي أنها تفيد الاعتدال في أداء المهنة من جهة</a:t>
            </a:r>
            <a:r>
              <a:rPr lang="ar-EG" sz="2800" b="1" dirty="0" err="1" smtClean="0"/>
              <a:t>،</a:t>
            </a:r>
            <a:r>
              <a:rPr lang="ar-SA" sz="2800" b="1" dirty="0" smtClean="0"/>
              <a:t> وملازمة المهنة والوفاء بمصالحها من الطاعة والمشورة والصدق من جهة أخرى.</a:t>
            </a:r>
            <a:endParaRPr lang="en-US" sz="2800" b="1" dirty="0" smtClean="0"/>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0"/>
            <a:ext cx="8915400" cy="1371600"/>
          </a:xfrm>
        </p:spPr>
        <p:txBody>
          <a:bodyPr/>
          <a:lstStyle/>
          <a:p>
            <a:pPr algn="just" rtl="1" eaLnBrk="1" hangingPunct="1"/>
            <a:r>
              <a:rPr lang="ar-SA" b="1" dirty="0" smtClean="0"/>
              <a:t>شروط الاستقامة المهنية:</a:t>
            </a:r>
            <a:endParaRPr lang="ar-SA" dirty="0" smtClean="0">
              <a:solidFill>
                <a:srgbClr val="376092"/>
              </a:solidFill>
              <a:cs typeface="Arial" pitchFamily="34" charset="0"/>
            </a:endParaRPr>
          </a:p>
        </p:txBody>
      </p:sp>
      <p:sp>
        <p:nvSpPr>
          <p:cNvPr id="8195" name="Content Placeholder 2"/>
          <p:cNvSpPr>
            <a:spLocks noGrp="1"/>
          </p:cNvSpPr>
          <p:nvPr>
            <p:ph idx="1"/>
          </p:nvPr>
        </p:nvSpPr>
        <p:spPr>
          <a:xfrm>
            <a:off x="228600" y="1371600"/>
            <a:ext cx="9296400" cy="4876800"/>
          </a:xfrm>
        </p:spPr>
        <p:txBody>
          <a:bodyPr/>
          <a:lstStyle/>
          <a:p>
            <a:pPr rtl="1"/>
            <a:r>
              <a:rPr lang="ar-SA" sz="2600" b="1" dirty="0" smtClean="0"/>
              <a:t>لكي تتحقق الاستقامة المهنية (أي الاعتدال والاستقرار والوفاء بمصالحها) لابد من توافر الشروط التالية:</a:t>
            </a:r>
            <a:endParaRPr lang="en-US" sz="2600" b="1" dirty="0" smtClean="0"/>
          </a:p>
          <a:p>
            <a:pPr algn="just" rtl="1"/>
            <a:r>
              <a:rPr lang="ar-SA" sz="2600" b="1" dirty="0" smtClean="0">
                <a:cs typeface="+mn-cs"/>
              </a:rPr>
              <a:t>1- </a:t>
            </a:r>
            <a:r>
              <a:rPr lang="ar-SA" sz="2600" b="1" u="sng" dirty="0" smtClean="0">
                <a:cs typeface="+mn-cs"/>
              </a:rPr>
              <a:t>حرص كل واحد من الطرفين على الآخر: </a:t>
            </a:r>
            <a:r>
              <a:rPr lang="ar-SA" sz="2600" b="1" dirty="0" smtClean="0">
                <a:cs typeface="+mn-cs"/>
              </a:rPr>
              <a:t>أي أن كل واحد من طرفي </a:t>
            </a:r>
            <a:r>
              <a:rPr lang="ar-SA" sz="2600" b="1" dirty="0" err="1" smtClean="0">
                <a:cs typeface="+mn-cs"/>
              </a:rPr>
              <a:t>العقد </a:t>
            </a:r>
            <a:r>
              <a:rPr lang="ar-SA" sz="2600" b="1" dirty="0" smtClean="0">
                <a:cs typeface="+mn-cs"/>
              </a:rPr>
              <a:t>(العامل ورب العمل) مطالبٌ بالتحلي بالصفات الأخلاقية الحميدة التي من شأنها أن تغرس في نفس صاحبه الثقة والطمأنينة, وتشعره بحرصه على الاستمرار في التعاقد </a:t>
            </a:r>
            <a:r>
              <a:rPr lang="ar-SA" sz="2600" b="1" dirty="0" err="1" smtClean="0">
                <a:cs typeface="+mn-cs"/>
              </a:rPr>
              <a:t>معه.</a:t>
            </a:r>
            <a:r>
              <a:rPr lang="ar-SA" sz="2600" b="1" dirty="0" smtClean="0">
                <a:cs typeface="+mn-cs"/>
              </a:rPr>
              <a:t> وقد حث </a:t>
            </a:r>
            <a:r>
              <a:rPr lang="ar-SA" sz="2600" b="1" dirty="0" err="1" smtClean="0">
                <a:cs typeface="+mn-cs"/>
              </a:rPr>
              <a:t>الشرع</a:t>
            </a:r>
            <a:r>
              <a:rPr lang="ar-SA" sz="2600" b="1" dirty="0" smtClean="0">
                <a:cs typeface="+mn-cs"/>
              </a:rPr>
              <a:t> على هذا, ففي الحديث القدسي يروي النبي عليه الصلاة والسلام عن ربه عز </a:t>
            </a:r>
            <a:r>
              <a:rPr lang="ar-SA" sz="2600" b="1" dirty="0" err="1" smtClean="0">
                <a:cs typeface="+mn-cs"/>
              </a:rPr>
              <a:t>وجل:</a:t>
            </a:r>
            <a:r>
              <a:rPr lang="ar-SA" sz="2600" b="1" dirty="0" smtClean="0">
                <a:cs typeface="+mn-cs"/>
              </a:rPr>
              <a:t> </a:t>
            </a:r>
            <a:r>
              <a:rPr lang="ar-EG" sz="2600" b="1" dirty="0" err="1" smtClean="0">
                <a:cs typeface="+mn-cs"/>
              </a:rPr>
              <a:t>"</a:t>
            </a:r>
            <a:r>
              <a:rPr lang="ar-SA" sz="2600" b="1" dirty="0" smtClean="0">
                <a:cs typeface="+mn-cs"/>
              </a:rPr>
              <a:t>أنا ثالث الشريكين ما لم يخن أحدهما صاحبه</a:t>
            </a:r>
            <a:r>
              <a:rPr lang="ar-EG" sz="2600" b="1" dirty="0" err="1" smtClean="0">
                <a:cs typeface="+mn-cs"/>
              </a:rPr>
              <a:t>،</a:t>
            </a:r>
            <a:r>
              <a:rPr lang="ar-SA" sz="2600" b="1" dirty="0" smtClean="0">
                <a:cs typeface="+mn-cs"/>
              </a:rPr>
              <a:t> فإذا خانه خرجت من بينهما</a:t>
            </a:r>
            <a:r>
              <a:rPr lang="ar-EG" sz="2600" b="1" dirty="0" err="1" smtClean="0">
                <a:cs typeface="+mn-cs"/>
              </a:rPr>
              <a:t>”</a:t>
            </a:r>
            <a:r>
              <a:rPr lang="ar-SA" sz="2600" b="1" baseline="30000" dirty="0" err="1" smtClean="0">
                <a:cs typeface="+mn-cs"/>
              </a:rPr>
              <a:t>.</a:t>
            </a:r>
            <a:endParaRPr lang="en-US" sz="2600" b="1" dirty="0" smtClean="0">
              <a:cs typeface="+mn-cs"/>
            </a:endParaRPr>
          </a:p>
          <a:p>
            <a:pPr algn="just" rtl="1"/>
            <a:r>
              <a:rPr lang="ar-SA" sz="2600" b="1" dirty="0" err="1" smtClean="0">
                <a:cs typeface="+mn-cs"/>
              </a:rPr>
              <a:t>2-</a:t>
            </a:r>
            <a:r>
              <a:rPr lang="ar-SA" sz="2600" b="1" dirty="0" smtClean="0">
                <a:cs typeface="+mn-cs"/>
              </a:rPr>
              <a:t> </a:t>
            </a:r>
            <a:r>
              <a:rPr lang="ar-EG" sz="2600" b="1" u="sng" dirty="0" smtClean="0">
                <a:cs typeface="+mn-cs"/>
              </a:rPr>
              <a:t>مطاوعة الزملاء:</a:t>
            </a:r>
            <a:r>
              <a:rPr lang="ar-SA" sz="2600" b="1" u="sng" dirty="0" smtClean="0">
                <a:cs typeface="+mn-cs"/>
              </a:rPr>
              <a:t> </a:t>
            </a:r>
            <a:r>
              <a:rPr lang="ar-SA" sz="2600" b="1" dirty="0" smtClean="0">
                <a:cs typeface="+mn-cs"/>
              </a:rPr>
              <a:t>فالثبات والاستقرار والاستمرار في المهنة لا يمكن أن يتحقق إلا إذا كان كل واحد يراعي مشاعر صاحبه, ويحترم رأيه, ويتنازل له عن بعض ما يراه, وفي بيان أهمية ذلك نجد النَّبِيُّ صلى الله عليه وسلم، يوصي </a:t>
            </a:r>
            <a:r>
              <a:rPr lang="ar-SA" sz="2600" b="1" dirty="0" err="1" smtClean="0">
                <a:cs typeface="+mn-cs"/>
              </a:rPr>
              <a:t>به</a:t>
            </a:r>
            <a:r>
              <a:rPr lang="ar-SA" sz="2600" b="1" dirty="0" smtClean="0">
                <a:cs typeface="+mn-cs"/>
              </a:rPr>
              <a:t> أَبَا مُوسى</a:t>
            </a:r>
            <a:endParaRPr lang="en-US" sz="2600" b="1" dirty="0" smtClean="0">
              <a:cs typeface="+mn-cs"/>
            </a:endParaRPr>
          </a:p>
          <a:p>
            <a:pPr eaLnBrk="1" hangingPunct="1"/>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5</a:t>
            </a:fld>
            <a:endParaRPr lang="en-US"/>
          </a:p>
        </p:txBody>
      </p:sp>
      <p:sp>
        <p:nvSpPr>
          <p:cNvPr id="3" name="مستطيل 2"/>
          <p:cNvSpPr/>
          <p:nvPr/>
        </p:nvSpPr>
        <p:spPr>
          <a:xfrm>
            <a:off x="304800" y="609600"/>
            <a:ext cx="9144000" cy="5324535"/>
          </a:xfrm>
          <a:prstGeom prst="rect">
            <a:avLst/>
          </a:prstGeom>
        </p:spPr>
        <p:txBody>
          <a:bodyPr wrap="square">
            <a:spAutoFit/>
          </a:bodyPr>
          <a:lstStyle/>
          <a:p>
            <a:pPr algn="just" fontAlgn="auto">
              <a:spcBef>
                <a:spcPts val="0"/>
              </a:spcBef>
              <a:spcAft>
                <a:spcPts val="0"/>
              </a:spcAft>
              <a:defRPr/>
            </a:pPr>
            <a:r>
              <a:rPr lang="ar-SA" sz="2600" b="1" dirty="0" smtClean="0"/>
              <a:t>الأشعري وَمُعَاذ بن جبل حين أرسلهما إِلَى الْيَمَنِ، فيقول </a:t>
            </a:r>
            <a:r>
              <a:rPr lang="ar-SA" sz="2600" b="1" dirty="0" err="1" smtClean="0"/>
              <a:t>لهما:</a:t>
            </a:r>
            <a:r>
              <a:rPr lang="ar-SA" sz="2600" b="1" dirty="0" smtClean="0"/>
              <a:t> </a:t>
            </a:r>
            <a:r>
              <a:rPr lang="ar-EG" sz="2600" b="1" dirty="0" err="1" smtClean="0"/>
              <a:t>"</a:t>
            </a:r>
            <a:r>
              <a:rPr lang="ar-SA" sz="2600" b="1" dirty="0" smtClean="0"/>
              <a:t>يَسِّرَا وَلاَ تُعَسِّرَا، وَبَشِّرَا وَلاَ تُنَفِّرَا، وَتَطَاوَعَا ولا تختلفا</a:t>
            </a:r>
            <a:r>
              <a:rPr lang="ar-EG" sz="2600" b="1" dirty="0" err="1" smtClean="0"/>
              <a:t>"</a:t>
            </a:r>
            <a:r>
              <a:rPr lang="ar-SA" sz="2600" b="1" dirty="0" err="1" smtClean="0"/>
              <a:t>.</a:t>
            </a:r>
            <a:r>
              <a:rPr lang="ar-SA" sz="2600" b="1" dirty="0" smtClean="0"/>
              <a:t> </a:t>
            </a:r>
          </a:p>
          <a:p>
            <a:pPr algn="just" fontAlgn="auto">
              <a:spcBef>
                <a:spcPts val="0"/>
              </a:spcBef>
              <a:spcAft>
                <a:spcPts val="0"/>
              </a:spcAft>
              <a:defRPr/>
            </a:pPr>
            <a:r>
              <a:rPr lang="ar-SA" sz="2800" b="1" dirty="0" err="1" smtClean="0"/>
              <a:t>3-</a:t>
            </a:r>
            <a:r>
              <a:rPr lang="ar-SA" sz="2800" b="1" dirty="0" smtClean="0"/>
              <a:t> </a:t>
            </a:r>
            <a:r>
              <a:rPr lang="ar-EG" sz="2600" b="1" u="sng" dirty="0" smtClean="0"/>
              <a:t>طاعة </a:t>
            </a:r>
            <a:r>
              <a:rPr lang="ar-EG" sz="2600" b="1" u="sng" dirty="0" err="1" smtClean="0"/>
              <a:t>الرؤساء:</a:t>
            </a:r>
            <a:r>
              <a:rPr lang="ar-EG" sz="2600" b="1" u="sng" dirty="0" smtClean="0"/>
              <a:t> </a:t>
            </a:r>
            <a:r>
              <a:rPr lang="ar-SA" sz="2600" b="1" dirty="0" smtClean="0"/>
              <a:t>إن طاعة الرؤساء في المهنة ضرورة لا بد منها, وإلا كانت الفوضى, وكان الاضطراب, وكان الإضرار بالمهنة واستقرارها ومصالحها, ومن ثمَّ نجد أن القرآن الكريم يأمر بإطاعة ولاة الأمر فيقول </a:t>
            </a:r>
            <a:r>
              <a:rPr lang="ar-SA" sz="2600" b="1" dirty="0" err="1" smtClean="0"/>
              <a:t>تعالى:</a:t>
            </a:r>
            <a:r>
              <a:rPr lang="ar-SA" sz="2600" b="1" dirty="0" smtClean="0"/>
              <a:t> </a:t>
            </a:r>
            <a:r>
              <a:rPr lang="ar-EG" sz="2600" b="1" dirty="0" err="1" smtClean="0"/>
              <a:t>{</a:t>
            </a:r>
            <a:r>
              <a:rPr lang="ar-SA" sz="2600" b="1" dirty="0" smtClean="0"/>
              <a:t>يَا أَيُّهَا الَّذِينَ آَمَنُوا أَطِيعُوا اللهَ وَأَطِيعُوا الرَّسُولَ وَأُولِي الأَمْرِ مِنْكُمْ</a:t>
            </a:r>
            <a:r>
              <a:rPr lang="ar-EG" sz="2600" b="1" dirty="0" err="1" smtClean="0"/>
              <a:t>}</a:t>
            </a:r>
            <a:r>
              <a:rPr lang="ar-SA" sz="2600" b="1" dirty="0" smtClean="0"/>
              <a:t>{النساء:59</a:t>
            </a:r>
            <a:r>
              <a:rPr lang="ar-SA" sz="2600" b="1" dirty="0" err="1" smtClean="0"/>
              <a:t>}.</a:t>
            </a:r>
            <a:endParaRPr lang="en-US" sz="2600" b="1" dirty="0" smtClean="0"/>
          </a:p>
          <a:p>
            <a:pPr algn="just" fontAlgn="auto">
              <a:spcBef>
                <a:spcPts val="0"/>
              </a:spcBef>
              <a:spcAft>
                <a:spcPts val="0"/>
              </a:spcAft>
              <a:defRPr/>
            </a:pPr>
            <a:r>
              <a:rPr lang="ar-SA" sz="2600" b="1" dirty="0" smtClean="0"/>
              <a:t>4- </a:t>
            </a:r>
            <a:r>
              <a:rPr lang="ar-SA" sz="2600" b="1" u="sng" dirty="0" smtClean="0"/>
              <a:t>عدم التغيب عن العمل إلا في حالات الضرورة</a:t>
            </a:r>
            <a:r>
              <a:rPr lang="ar-EG" sz="2600" b="1" dirty="0" err="1" smtClean="0"/>
              <a:t>:</a:t>
            </a:r>
            <a:r>
              <a:rPr lang="ar-SA" sz="2600" b="1" dirty="0" smtClean="0"/>
              <a:t> </a:t>
            </a:r>
            <a:r>
              <a:rPr lang="ar-SA" sz="2600" b="1" dirty="0" smtClean="0"/>
              <a:t>إذ التغيب </a:t>
            </a:r>
            <a:r>
              <a:rPr lang="ar-SA" sz="2600" b="1" dirty="0" smtClean="0"/>
              <a:t>عن العمل يضر </a:t>
            </a:r>
            <a:r>
              <a:rPr lang="ar-SA" sz="2600" b="1" dirty="0" err="1" smtClean="0"/>
              <a:t>به</a:t>
            </a:r>
            <a:r>
              <a:rPr lang="ar-SA" sz="2600" b="1" dirty="0" smtClean="0"/>
              <a:t>, ويتنافى مع </a:t>
            </a:r>
            <a:r>
              <a:rPr lang="ar-SA" sz="2600" b="1" dirty="0" smtClean="0"/>
              <a:t>مصالحه بلا شك, والعقود </a:t>
            </a:r>
            <a:r>
              <a:rPr lang="ar-SA" sz="2600" b="1" dirty="0" smtClean="0"/>
              <a:t>أو </a:t>
            </a:r>
            <a:r>
              <a:rPr lang="ar-SA" sz="2600" b="1" dirty="0" smtClean="0"/>
              <a:t>الأنظمة والقوانين </a:t>
            </a:r>
            <a:r>
              <a:rPr lang="ar-SA" sz="2600" b="1" dirty="0" smtClean="0"/>
              <a:t>تعاقب على ذلك, </a:t>
            </a:r>
            <a:r>
              <a:rPr lang="ar-SA" sz="2600" b="1" dirty="0" smtClean="0"/>
              <a:t>غير أن </a:t>
            </a:r>
            <a:r>
              <a:rPr lang="ar-SA" sz="2600" b="1" dirty="0" smtClean="0"/>
              <a:t>الفرد قد يتغيب لظروف خاصة تواجهه, ويكون معذوراً بها, </a:t>
            </a:r>
            <a:r>
              <a:rPr lang="ar-SA" sz="2600" b="1" dirty="0" smtClean="0"/>
              <a:t>والمطلوب منه هنا أن </a:t>
            </a:r>
            <a:r>
              <a:rPr lang="ar-SA" sz="2600" b="1" dirty="0" smtClean="0"/>
              <a:t>لا يتوسع في ذلك, ويجعل مصلحة العمل نصب عينيه, لأنه من مقتضى الوفاء بالعقود, والله سبحانه وتعالى </a:t>
            </a:r>
            <a:r>
              <a:rPr lang="ar-SA" sz="2600" b="1" dirty="0" err="1" smtClean="0"/>
              <a:t>يقول:</a:t>
            </a:r>
            <a:r>
              <a:rPr lang="ar-SA" sz="2600" b="1" dirty="0" smtClean="0"/>
              <a:t> </a:t>
            </a:r>
            <a:r>
              <a:rPr lang="ar-EG" sz="2600" b="1" dirty="0" err="1" smtClean="0"/>
              <a:t>{</a:t>
            </a:r>
            <a:r>
              <a:rPr lang="ar-SA" sz="2600" b="1" dirty="0" smtClean="0"/>
              <a:t>يَا أَيُّهَا الَّذِينَ آَمَنُوا أَوْفُوا بِالعُقُودِ</a:t>
            </a:r>
            <a:r>
              <a:rPr lang="ar-EG" sz="2600" b="1" dirty="0" err="1" smtClean="0"/>
              <a:t>}</a:t>
            </a:r>
            <a:r>
              <a:rPr lang="ar-SA" sz="2600" b="1" dirty="0" smtClean="0"/>
              <a:t>{المائدة:1</a:t>
            </a:r>
            <a:r>
              <a:rPr lang="ar-SA" sz="2600" b="1" dirty="0" err="1" smtClean="0"/>
              <a:t>}.</a:t>
            </a:r>
            <a:endParaRPr lang="ar-SA" sz="2600" b="1" dirty="0" smtClean="0"/>
          </a:p>
          <a:p>
            <a:pPr algn="just" fontAlgn="auto">
              <a:spcBef>
                <a:spcPts val="0"/>
              </a:spcBef>
              <a:spcAft>
                <a:spcPts val="0"/>
              </a:spcAft>
              <a:defRPr/>
            </a:pPr>
            <a:r>
              <a:rPr lang="ar-SA" sz="2600" b="1" dirty="0" err="1" smtClean="0"/>
              <a:t>5-</a:t>
            </a:r>
            <a:r>
              <a:rPr lang="ar-SA" sz="2600" b="1" dirty="0" smtClean="0"/>
              <a:t> </a:t>
            </a:r>
            <a:r>
              <a:rPr lang="ar-EG" sz="2600" b="1" u="sng" dirty="0" smtClean="0"/>
              <a:t>الالتزام بمنهج الشورى:</a:t>
            </a:r>
            <a:r>
              <a:rPr lang="ar-SA" sz="2600" b="1" u="sng" dirty="0" smtClean="0"/>
              <a:t> </a:t>
            </a:r>
            <a:r>
              <a:rPr lang="ar-SA" sz="2600" b="1" dirty="0" smtClean="0"/>
              <a:t>الالتزام بمنهج الشورى وخصوصاً في الوظائف التي تصنع السياسات المهنية, وتضع الخطط</a:t>
            </a:r>
            <a:r>
              <a:rPr lang="ar-EG" sz="2600" b="1" dirty="0" err="1" smtClean="0"/>
              <a:t>،</a:t>
            </a:r>
            <a:r>
              <a:rPr lang="ar-SA" sz="2600" b="1" dirty="0" smtClean="0"/>
              <a:t> مطلب ضروري للاستقامة المهنية, وإلا كان </a:t>
            </a:r>
            <a:endParaRPr lang="en-US" sz="2600" b="1"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6</a:t>
            </a:fld>
            <a:endParaRPr lang="en-US"/>
          </a:p>
        </p:txBody>
      </p:sp>
      <p:sp>
        <p:nvSpPr>
          <p:cNvPr id="3" name="مستطيل 2"/>
          <p:cNvSpPr/>
          <p:nvPr/>
        </p:nvSpPr>
        <p:spPr>
          <a:xfrm>
            <a:off x="457200" y="609600"/>
            <a:ext cx="8915400" cy="4493538"/>
          </a:xfrm>
          <a:prstGeom prst="rect">
            <a:avLst/>
          </a:prstGeom>
        </p:spPr>
        <p:txBody>
          <a:bodyPr wrap="square">
            <a:spAutoFit/>
          </a:bodyPr>
          <a:lstStyle/>
          <a:p>
            <a:pPr algn="just"/>
            <a:r>
              <a:rPr lang="ar-SA" sz="2600" b="1" dirty="0" smtClean="0"/>
              <a:t>الوقوع في شَرَك الاستبداد بالرأي, وتحكيم العقل الواحد, والرؤية الواحدة, وهو ما ينعكس سلباً على مصلحة العمل واستقراره, ومن هنا فقد أخبرنا الله أن الشورى من صفات المجتمع المسلم, تنبيهاً إلى أهمية الالتزام بها, فقال </a:t>
            </a:r>
            <a:r>
              <a:rPr lang="ar-SA" sz="2600" b="1" dirty="0" err="1" smtClean="0"/>
              <a:t>تعالى: </a:t>
            </a:r>
            <a:r>
              <a:rPr lang="ar-SA" sz="2600" b="1" dirty="0" smtClean="0"/>
              <a:t>{وأمرهم شورى بينهم</a:t>
            </a:r>
            <a:r>
              <a:rPr lang="ar-SA" sz="2600" b="1" dirty="0" err="1" smtClean="0"/>
              <a:t>}</a:t>
            </a:r>
            <a:r>
              <a:rPr lang="ar-EG" sz="2600" b="1" dirty="0" smtClean="0"/>
              <a:t> </a:t>
            </a:r>
            <a:r>
              <a:rPr lang="ar-SA" sz="2600" b="1" dirty="0" smtClean="0"/>
              <a:t>{الشورى: 38</a:t>
            </a:r>
            <a:r>
              <a:rPr lang="ar-SA" sz="2600" b="1" dirty="0" err="1" smtClean="0"/>
              <a:t>}.</a:t>
            </a:r>
            <a:r>
              <a:rPr lang="ar-SA" sz="2600" b="1" dirty="0" smtClean="0"/>
              <a:t> </a:t>
            </a:r>
          </a:p>
          <a:p>
            <a:pPr algn="just"/>
            <a:r>
              <a:rPr lang="ar-SA" sz="2600" b="1" dirty="0" smtClean="0"/>
              <a:t>بل إن الله سبحانه أمر نبيه صلى الله عليه وسلم بالشورى, ف</a:t>
            </a:r>
            <a:r>
              <a:rPr lang="ar-EG" sz="2600" b="1" dirty="0" smtClean="0"/>
              <a:t>قال</a:t>
            </a:r>
            <a:r>
              <a:rPr lang="ar-SA" sz="2600" b="1" dirty="0" smtClean="0"/>
              <a:t> </a:t>
            </a:r>
            <a:r>
              <a:rPr lang="ar-SA" sz="2600" b="1" dirty="0" err="1" smtClean="0"/>
              <a:t>تعالى :</a:t>
            </a:r>
            <a:r>
              <a:rPr lang="ar-SA" sz="2600" b="1" dirty="0" smtClean="0"/>
              <a:t> </a:t>
            </a:r>
            <a:r>
              <a:rPr lang="ar-EG" sz="2600" b="1" dirty="0" err="1" smtClean="0"/>
              <a:t>{</a:t>
            </a:r>
            <a:r>
              <a:rPr lang="ar-SA" sz="2600" b="1" dirty="0" smtClean="0"/>
              <a:t>وَشَاوِرْهُمْ فِي الأَمْرِ</a:t>
            </a:r>
            <a:r>
              <a:rPr lang="ar-SA" sz="2600" b="1" dirty="0" err="1" smtClean="0"/>
              <a:t>} </a:t>
            </a:r>
            <a:r>
              <a:rPr lang="ar-SA" sz="2600" b="1" dirty="0" smtClean="0"/>
              <a:t>{آل عمران:159</a:t>
            </a:r>
            <a:r>
              <a:rPr lang="ar-SA" sz="2600" b="1" dirty="0" err="1" smtClean="0"/>
              <a:t>}</a:t>
            </a:r>
            <a:endParaRPr lang="ar-EG" sz="2600" b="1" dirty="0" smtClean="0"/>
          </a:p>
          <a:p>
            <a:pPr algn="just"/>
            <a:r>
              <a:rPr lang="ar-SA" sz="2600" b="1" dirty="0" smtClean="0"/>
              <a:t>وإذا كان النبي وهو المعصوم والمسدد بالوحي مطالباً بالشورى, فكيف </a:t>
            </a:r>
            <a:r>
              <a:rPr lang="ar-SA" sz="2600" b="1" dirty="0" err="1" smtClean="0"/>
              <a:t>بغيره؟!</a:t>
            </a:r>
            <a:r>
              <a:rPr lang="ar-EG" sz="2600" b="1" dirty="0" err="1" smtClean="0"/>
              <a:t>.</a:t>
            </a:r>
            <a:r>
              <a:rPr lang="ar-SA" sz="2600" b="1" dirty="0" smtClean="0"/>
              <a:t> لا شك أنه مطالبٌ </a:t>
            </a:r>
            <a:r>
              <a:rPr lang="ar-SA" sz="2600" b="1" dirty="0" err="1" smtClean="0"/>
              <a:t>به</a:t>
            </a:r>
            <a:r>
              <a:rPr lang="ar-SA" sz="2600" b="1" dirty="0" smtClean="0"/>
              <a:t> من باب أولى.</a:t>
            </a:r>
            <a:endParaRPr lang="ar-EG" sz="2600" b="1" dirty="0" smtClean="0"/>
          </a:p>
          <a:p>
            <a:pPr algn="just" fontAlgn="auto">
              <a:spcBef>
                <a:spcPts val="0"/>
              </a:spcBef>
              <a:spcAft>
                <a:spcPts val="0"/>
              </a:spcAft>
              <a:defRPr/>
            </a:pPr>
            <a:r>
              <a:rPr lang="ar-EG" sz="2600" b="1" dirty="0" smtClean="0"/>
              <a:t>6- </a:t>
            </a:r>
            <a:r>
              <a:rPr lang="ar-EG" sz="2600" b="1" u="sng" dirty="0" smtClean="0"/>
              <a:t>الالتزام </a:t>
            </a:r>
            <a:r>
              <a:rPr lang="ar-EG" sz="2600" b="1" u="sng" dirty="0" err="1" smtClean="0"/>
              <a:t>بالصدق:</a:t>
            </a:r>
            <a:r>
              <a:rPr lang="ar-EG" sz="2600" b="1" u="sng" dirty="0" smtClean="0"/>
              <a:t> </a:t>
            </a:r>
            <a:r>
              <a:rPr lang="ar-SA" sz="2600" b="1" dirty="0" smtClean="0"/>
              <a:t>الالتزام بالصدق ضرورة لابد منها لتحقيق الاستقامة المهنية, إذ لا يمكن للمهنة أن تستقر وتستمر وتتحقق مصالحها من غير الاتصاف </a:t>
            </a:r>
            <a:r>
              <a:rPr lang="ar-SA" sz="2600" b="1" dirty="0" err="1" smtClean="0"/>
              <a:t>بالصدق,</a:t>
            </a:r>
            <a:r>
              <a:rPr lang="ar-SA" sz="2600" b="1" dirty="0" smtClean="0"/>
              <a:t> </a:t>
            </a:r>
            <a:r>
              <a:rPr lang="ar-EG" sz="2600" b="1" dirty="0" smtClean="0"/>
              <a:t>قال </a:t>
            </a:r>
            <a:r>
              <a:rPr lang="ar-SA" sz="2600" b="1" dirty="0" smtClean="0"/>
              <a:t>الله </a:t>
            </a:r>
            <a:r>
              <a:rPr lang="ar-SA" sz="2600" b="1" dirty="0" err="1" smtClean="0"/>
              <a:t>تعالى:</a:t>
            </a:r>
            <a:r>
              <a:rPr lang="ar-SA" sz="2600" b="1" dirty="0" smtClean="0"/>
              <a:t> </a:t>
            </a:r>
            <a:r>
              <a:rPr lang="ar-EG" sz="2600" b="1" dirty="0" err="1" smtClean="0"/>
              <a:t>{</a:t>
            </a:r>
            <a:r>
              <a:rPr lang="ar-SA" sz="2600" b="1" dirty="0" smtClean="0"/>
              <a:t>يَا أَيُّهَا الَّذِينَ آَمَنُوا اتَّقُوا اللهَ وَكُونُوا مَعَ الصَّادِقِينَ</a:t>
            </a:r>
            <a:r>
              <a:rPr lang="ar-EG" sz="2600" b="1" dirty="0" err="1" smtClean="0"/>
              <a:t>}</a:t>
            </a:r>
            <a:r>
              <a:rPr lang="ar-SA" sz="2600" b="1" baseline="30000" dirty="0" smtClean="0"/>
              <a:t> </a:t>
            </a:r>
            <a:r>
              <a:rPr lang="ar-SA" sz="2600" b="1" dirty="0" smtClean="0"/>
              <a:t>{التوبة:119</a:t>
            </a:r>
            <a:r>
              <a:rPr lang="ar-SA" sz="2600" b="1" dirty="0" err="1" smtClean="0"/>
              <a:t>}.</a:t>
            </a:r>
            <a:endParaRPr lang="ar-SA" sz="26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dirty="0" smtClean="0"/>
              <a:t>التوجيه الفقهي لخلق الاستقامة المهنية:</a:t>
            </a:r>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371600"/>
            <a:ext cx="9144000" cy="4525963"/>
          </a:xfrm>
        </p:spPr>
        <p:txBody>
          <a:bodyPr/>
          <a:lstStyle/>
          <a:p>
            <a:pPr rtl="1"/>
            <a:r>
              <a:rPr lang="ar-SA" sz="2400" b="1" dirty="0" smtClean="0"/>
              <a:t>ما أسلفناه في حديثنا عن الطهارة المهنية من ضرورة توافر الحد الأدنى منها يقال هنا أيضاً وفي كل خصال أخلاق المهنة, فالحد الأدنى منها لا بد منه, وقد نصت عليه القوانين والعقود, فخرجت من مجرد خصال أخلاقية إلى واجبات ملزمة, يترتب على الإخلال بها مسؤولية </a:t>
            </a:r>
            <a:r>
              <a:rPr lang="ar-SA" sz="2400" b="1" dirty="0" err="1" smtClean="0"/>
              <a:t>قضائية.</a:t>
            </a:r>
            <a:r>
              <a:rPr lang="ar-SA" sz="2400" b="1" dirty="0" smtClean="0"/>
              <a:t> غير أن القوانين والعقود لن تحيط بكل خصال الاستقامة المهنية, لأن العقود تستحدث باستمرار والوقائع تتجدد دائماً, ومن ثمَّ كانت الحاجة إلى المزيد من هذا الخلق, بحيث يتحقق الغرض منه.</a:t>
            </a:r>
            <a:endParaRPr lang="en-US" sz="2400" b="1" dirty="0" smtClean="0"/>
          </a:p>
          <a:p>
            <a:pPr rtl="1"/>
            <a:r>
              <a:rPr lang="ar-SA" sz="2400" b="1" dirty="0" smtClean="0"/>
              <a:t>وننبه هنا أيضاً إلى ما أسلفناه في خلق الطهارة المهنية من أن:</a:t>
            </a:r>
            <a:endParaRPr lang="en-US" sz="2400" b="1" dirty="0" smtClean="0"/>
          </a:p>
          <a:p>
            <a:pPr lvl="0" rtl="1">
              <a:buNone/>
            </a:pPr>
            <a:r>
              <a:rPr lang="ar-SA" sz="2400" b="1" dirty="0" smtClean="0"/>
              <a:t>1- الاستقامة المهنية تختلف في بعض جوانبها من مهنة إلى أخرى, أي أن الاستقامة المهنية المطلوبة من القاضي تختلف في بعض جوانبها عن المطلوبة من الطبيب أو التاجر أو المدرس. </a:t>
            </a:r>
            <a:endParaRPr lang="en-US" sz="2400" b="1" dirty="0" smtClean="0"/>
          </a:p>
          <a:p>
            <a:pPr lvl="0" rtl="1">
              <a:buNone/>
            </a:pPr>
            <a:r>
              <a:rPr lang="ar-SA" sz="2400" b="1" dirty="0" smtClean="0"/>
              <a:t>2- كما أننا لا نبحث هنا إلا في الاستقامة ذات العلاقة بالمهنة وما يؤثر فيها, ولا شأن لنا بعلاقاته الأسرية أو الاجتماعية.</a:t>
            </a:r>
            <a:endParaRPr lang="en-US" sz="2400" b="1" dirty="0" smtClean="0"/>
          </a:p>
          <a:p>
            <a:pPr eaLnBrk="1" hangingPunct="1">
              <a:buFont typeface="Arial" pitchFamily="34" charset="0"/>
              <a:buNone/>
            </a:pPr>
            <a:endParaRPr lang="en-US" sz="20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0"/>
            <a:ext cx="8915400" cy="1371600"/>
          </a:xfrm>
        </p:spPr>
        <p:txBody>
          <a:bodyPr/>
          <a:lstStyle/>
          <a:p>
            <a:pPr algn="just" rtl="1"/>
            <a:r>
              <a:rPr lang="ar-SA" b="1" dirty="0" smtClean="0"/>
              <a:t>أدلة الاستقامة المهنية:</a:t>
            </a:r>
            <a:r>
              <a:rPr lang="ar-SA" dirty="0" smtClean="0"/>
              <a:t> </a:t>
            </a:r>
            <a:endParaRPr lang="ar-SA" dirty="0"/>
          </a:p>
        </p:txBody>
      </p:sp>
      <p:sp>
        <p:nvSpPr>
          <p:cNvPr id="3" name="عنصر نائب للمحتوى 2"/>
          <p:cNvSpPr>
            <a:spLocks noGrp="1"/>
          </p:cNvSpPr>
          <p:nvPr>
            <p:ph idx="1"/>
          </p:nvPr>
        </p:nvSpPr>
        <p:spPr>
          <a:xfrm>
            <a:off x="381000" y="1371600"/>
            <a:ext cx="9220200" cy="4754563"/>
          </a:xfrm>
        </p:spPr>
        <p:txBody>
          <a:bodyPr/>
          <a:lstStyle/>
          <a:p>
            <a:pPr algn="just" rtl="1"/>
            <a:r>
              <a:rPr lang="ar-SA" sz="2600" b="1" dirty="0" smtClean="0"/>
              <a:t>دلت آيات وأحاديث كثيرة على طلب هذا الخلق من المسلم من ذلك:</a:t>
            </a:r>
            <a:endParaRPr lang="en-US" sz="2600" b="1" dirty="0" smtClean="0"/>
          </a:p>
          <a:p>
            <a:pPr algn="just" rtl="1"/>
            <a:r>
              <a:rPr lang="ar-SA" sz="2600" b="1" dirty="0" smtClean="0"/>
              <a:t>1- قول الله تعالى: [فَاسْتَقِمْ كَمَا أُمِرْتَ وَمَنْ تَابَ مَعَكَ وَلَا تَطْغَوْا إِنَّهُ بِمَا تَعْمَلُونَ بَصِيرٌ] {هود:112} وجه الدلالة في الآية أنها تطالب الرسول </a:t>
            </a:r>
            <a:r>
              <a:rPr lang="ar-EG" sz="2600" b="1" dirty="0" smtClean="0"/>
              <a:t>صلى الله عليه وسلم </a:t>
            </a:r>
            <a:r>
              <a:rPr lang="ar-SA" sz="2600" b="1" dirty="0" smtClean="0"/>
              <a:t>ومن معه من المؤمنين بالاتصاف بخلق الاستقامة صراحة, وهي عامة</a:t>
            </a:r>
            <a:r>
              <a:rPr lang="ar-EG" sz="2600" b="1" dirty="0" err="1" smtClean="0"/>
              <a:t>،</a:t>
            </a:r>
            <a:r>
              <a:rPr lang="ar-SA" sz="2600" b="1" dirty="0" smtClean="0"/>
              <a:t> فيدخل فيها الاستقامة المهنية أيضاً</a:t>
            </a:r>
            <a:r>
              <a:rPr lang="ar-EG" sz="2600" b="1" dirty="0" err="1" smtClean="0"/>
              <a:t>؛</a:t>
            </a:r>
            <a:r>
              <a:rPr lang="ar-SA" sz="2600" b="1" dirty="0" smtClean="0"/>
              <a:t> لأنها فرع </a:t>
            </a:r>
            <a:r>
              <a:rPr lang="ar-SA" sz="2600" b="1" dirty="0" err="1" smtClean="0"/>
              <a:t>عنها.</a:t>
            </a:r>
            <a:r>
              <a:rPr lang="ar-SA" sz="2600" b="1" dirty="0" smtClean="0"/>
              <a:t> </a:t>
            </a:r>
          </a:p>
          <a:p>
            <a:pPr marL="0" lvl="0" indent="0" algn="just" rtl="1">
              <a:spcBef>
                <a:spcPct val="30000"/>
              </a:spcBef>
              <a:defRPr/>
            </a:pPr>
            <a:r>
              <a:rPr lang="ar-SA" sz="2600" b="1" dirty="0" smtClean="0"/>
              <a:t>2- قو</a:t>
            </a:r>
            <a:r>
              <a:rPr lang="ar-EG" sz="2600" b="1" dirty="0" smtClean="0"/>
              <a:t>ل</a:t>
            </a:r>
            <a:r>
              <a:rPr lang="ar-SA" sz="2600" b="1" dirty="0" smtClean="0"/>
              <a:t>ه تعالى في صفات عباد </a:t>
            </a:r>
            <a:r>
              <a:rPr lang="ar-SA" sz="2600" b="1" dirty="0" err="1" smtClean="0"/>
              <a:t>الرحمن:</a:t>
            </a:r>
            <a:r>
              <a:rPr lang="ar-SA" sz="2600" b="1" dirty="0" smtClean="0"/>
              <a:t> </a:t>
            </a:r>
            <a:r>
              <a:rPr lang="ar-EG" sz="2600" b="1" dirty="0" err="1" smtClean="0"/>
              <a:t>{</a:t>
            </a:r>
            <a:r>
              <a:rPr lang="ar-SA" sz="2600" b="1" dirty="0" smtClean="0"/>
              <a:t>وَالَّذِينَ إِذَا أَنْفَقُوا لَمْ يُسْرِفُوا وَلَمْ يَقْتُرُوا وَكَانَ بَيْنَ ذَلِكَ قَوَاماً</a:t>
            </a:r>
            <a:r>
              <a:rPr lang="ar-SA" sz="2600" b="1" dirty="0" err="1" smtClean="0"/>
              <a:t>} </a:t>
            </a:r>
            <a:r>
              <a:rPr lang="ar-SA" sz="2600" b="1" dirty="0" smtClean="0"/>
              <a:t>{الفرقان:67} أي أن هؤلاء العباد المؤمنين الصالحين الواقفين عند حدود </a:t>
            </a:r>
            <a:r>
              <a:rPr lang="ar-SA" sz="2600" b="1" dirty="0" err="1" smtClean="0"/>
              <a:t>الشرع</a:t>
            </a:r>
            <a:r>
              <a:rPr lang="ar-SA" sz="2600" b="1" dirty="0" smtClean="0"/>
              <a:t> يتصفون بالاعتدال حتى في حالة الإنفاق في أوجه البِر والخير, ويتجنبون الإفراط والتفريط لمنافاتها لخلق الاستقامة, وإذا كان هذا الاعتدال مطلوباً في الإنفاق في سبل </a:t>
            </a:r>
            <a:r>
              <a:rPr lang="ar-SA" sz="2600" b="1" dirty="0" err="1" smtClean="0"/>
              <a:t>الخير </a:t>
            </a:r>
            <a:r>
              <a:rPr lang="ar-SA" sz="2600" b="1" dirty="0" smtClean="0"/>
              <a:t>–مع حث </a:t>
            </a:r>
            <a:r>
              <a:rPr lang="ar-SA" sz="2600" b="1" dirty="0" err="1" smtClean="0"/>
              <a:t>الشرع</a:t>
            </a:r>
            <a:r>
              <a:rPr lang="ar-SA" sz="2600" b="1" dirty="0" smtClean="0"/>
              <a:t> عليه- فلأن يكون مطلوباً في غيره من الأمور المباحة من باب أولى.</a:t>
            </a:r>
            <a:endParaRPr lang="en-US" sz="26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9</a:t>
            </a:fld>
            <a:endParaRPr lang="en-US"/>
          </a:p>
        </p:txBody>
      </p:sp>
      <p:sp>
        <p:nvSpPr>
          <p:cNvPr id="3" name="مستطيل 2"/>
          <p:cNvSpPr/>
          <p:nvPr/>
        </p:nvSpPr>
        <p:spPr>
          <a:xfrm>
            <a:off x="381000" y="533400"/>
            <a:ext cx="9067800" cy="5209913"/>
          </a:xfrm>
          <a:prstGeom prst="rect">
            <a:avLst/>
          </a:prstGeom>
        </p:spPr>
        <p:txBody>
          <a:bodyPr wrap="square">
            <a:spAutoFit/>
          </a:bodyPr>
          <a:lstStyle/>
          <a:p>
            <a:pPr lvl="0" algn="just" eaLnBrk="0" hangingPunct="0">
              <a:spcBef>
                <a:spcPct val="30000"/>
              </a:spcBef>
              <a:defRPr/>
            </a:pPr>
            <a:r>
              <a:rPr lang="ar-SA" sz="2600" b="1" dirty="0" smtClean="0"/>
              <a:t>3- قو</a:t>
            </a:r>
            <a:r>
              <a:rPr lang="ar-EG" sz="2600" b="1" dirty="0" smtClean="0"/>
              <a:t>ل</a:t>
            </a:r>
            <a:r>
              <a:rPr lang="ar-SA" sz="2600" b="1" dirty="0" smtClean="0"/>
              <a:t>ه </a:t>
            </a:r>
            <a:r>
              <a:rPr lang="ar-SA" sz="2600" b="1" dirty="0" err="1" smtClean="0"/>
              <a:t>تعالى:</a:t>
            </a:r>
            <a:r>
              <a:rPr lang="ar-SA" sz="2600" b="1" dirty="0" smtClean="0"/>
              <a:t> </a:t>
            </a:r>
            <a:r>
              <a:rPr lang="ar-EG" sz="2600" b="1" dirty="0" err="1" smtClean="0"/>
              <a:t>{</a:t>
            </a:r>
            <a:r>
              <a:rPr lang="ar-SA" sz="2600" b="1" dirty="0" smtClean="0"/>
              <a:t>يَا أَيُّهَا الَّذِينَ آَمَنُوا اتَّقُوا اللهَ وَكُونُوا مَعَ الصَّادِقِينَ</a:t>
            </a:r>
            <a:r>
              <a:rPr lang="ar-SA" sz="2600" b="1" dirty="0" err="1" smtClean="0"/>
              <a:t>} </a:t>
            </a:r>
            <a:r>
              <a:rPr lang="ar-SA" sz="2600" b="1" dirty="0" smtClean="0"/>
              <a:t>{التوبة:119</a:t>
            </a:r>
            <a:r>
              <a:rPr lang="ar-SA" sz="2600" b="1" dirty="0" err="1" smtClean="0"/>
              <a:t>}</a:t>
            </a:r>
            <a:r>
              <a:rPr lang="ar-SA" sz="2600" b="1" dirty="0" smtClean="0"/>
              <a:t> </a:t>
            </a:r>
          </a:p>
          <a:p>
            <a:pPr lvl="0" algn="just" eaLnBrk="0" hangingPunct="0">
              <a:spcBef>
                <a:spcPct val="30000"/>
              </a:spcBef>
              <a:defRPr/>
            </a:pPr>
            <a:r>
              <a:rPr lang="ar-SA" sz="2600" b="1" dirty="0" smtClean="0"/>
              <a:t>وقد سبق </a:t>
            </a:r>
            <a:r>
              <a:rPr lang="ar-SA" sz="2600" b="1" dirty="0" smtClean="0"/>
              <a:t>ذكره </a:t>
            </a:r>
            <a:r>
              <a:rPr lang="ar-SA" sz="2600" b="1" dirty="0" smtClean="0"/>
              <a:t>في الشروط, وكذا ما ورد في طاعة ولاة الأمر, والتزام منهج </a:t>
            </a:r>
            <a:r>
              <a:rPr lang="ar-SA" sz="2600" b="1" dirty="0" smtClean="0"/>
              <a:t>الشورى, </a:t>
            </a:r>
            <a:r>
              <a:rPr lang="ar-SA" sz="2600" b="1" dirty="0" smtClean="0"/>
              <a:t>وغيرها </a:t>
            </a:r>
            <a:r>
              <a:rPr lang="ar-SA" sz="2600" b="1" dirty="0" smtClean="0"/>
              <a:t>من الآيات التي تحث على هذه القيم الأخلاقية كثير</a:t>
            </a:r>
            <a:r>
              <a:rPr lang="ar-EG" sz="2600" b="1" dirty="0" err="1" smtClean="0"/>
              <a:t>.</a:t>
            </a:r>
            <a:endParaRPr lang="ar-EG" sz="2600" b="1" dirty="0" smtClean="0"/>
          </a:p>
          <a:p>
            <a:pPr lvl="0" algn="just" eaLnBrk="0" hangingPunct="0">
              <a:spcBef>
                <a:spcPct val="30000"/>
              </a:spcBef>
              <a:defRPr/>
            </a:pPr>
            <a:r>
              <a:rPr lang="ar-SA" sz="2600" b="1" dirty="0" smtClean="0"/>
              <a:t>يضاف إليها أنها جميعاً قد تأكدت بأحاديث </a:t>
            </a:r>
            <a:r>
              <a:rPr lang="ar-SA" sz="2600" b="1" dirty="0" smtClean="0"/>
              <a:t>شريفة واردة </a:t>
            </a:r>
            <a:r>
              <a:rPr lang="ar-SA" sz="2600" b="1" dirty="0" smtClean="0"/>
              <a:t>في معناها تدل على طلب تلك الخصال الخلقية </a:t>
            </a:r>
            <a:r>
              <a:rPr lang="ar-SA" sz="2600" b="1" dirty="0" smtClean="0"/>
              <a:t>من </a:t>
            </a:r>
            <a:r>
              <a:rPr lang="ar-SA" sz="2600" b="1" dirty="0" err="1" smtClean="0"/>
              <a:t>ذلك:</a:t>
            </a:r>
            <a:endParaRPr lang="ar-SA" sz="2600" b="1" dirty="0" smtClean="0"/>
          </a:p>
          <a:p>
            <a:pPr algn="just"/>
            <a:r>
              <a:rPr lang="ar-SA" sz="2600" b="1" dirty="0" err="1" smtClean="0"/>
              <a:t>1-</a:t>
            </a:r>
            <a:r>
              <a:rPr lang="ar-SA" sz="2600" b="1" dirty="0" smtClean="0"/>
              <a:t> </a:t>
            </a:r>
            <a:r>
              <a:rPr lang="ar-EG" sz="2600" b="1" dirty="0" smtClean="0"/>
              <a:t>ق</a:t>
            </a:r>
            <a:r>
              <a:rPr lang="ar-SA" sz="2600" b="1" dirty="0" smtClean="0"/>
              <a:t>و</a:t>
            </a:r>
            <a:r>
              <a:rPr lang="ar-EG" sz="2600" b="1" dirty="0" smtClean="0"/>
              <a:t>ل </a:t>
            </a:r>
            <a:r>
              <a:rPr lang="ar-SA" sz="2600" b="1" dirty="0" smtClean="0"/>
              <a:t>ال</a:t>
            </a:r>
            <a:r>
              <a:rPr lang="ar-EG" sz="2600" b="1" dirty="0" smtClean="0"/>
              <a:t>رسول </a:t>
            </a:r>
            <a:r>
              <a:rPr lang="ar-SA" sz="2600" b="1" dirty="0" smtClean="0"/>
              <a:t>صلى الله عليه وسلم لسُفْيَانَ بْنِ عَبْدِ اللهِ الثَّقَفِيِّ رَضِيَ اللَّهُ عَنْهُ حين جاء إليه يقول: يَا رَسُولَ اللهِ، قُلْ لِي فِي الإِسْلامِ قَوْلا لا أَسْأَلُ عَنْهُ أَحَداً </a:t>
            </a:r>
            <a:r>
              <a:rPr lang="ar-SA" sz="2600" b="1" dirty="0" err="1" smtClean="0"/>
              <a:t>بَعْدَكَ.</a:t>
            </a:r>
            <a:r>
              <a:rPr lang="ar-SA" sz="2600" b="1" dirty="0" smtClean="0"/>
              <a:t> </a:t>
            </a:r>
            <a:r>
              <a:rPr lang="ar-SA" sz="2600" b="1" dirty="0" err="1" smtClean="0"/>
              <a:t>قَالَ:</a:t>
            </a:r>
            <a:r>
              <a:rPr lang="ar-SA" sz="2600" b="1" dirty="0" smtClean="0"/>
              <a:t> </a:t>
            </a:r>
            <a:r>
              <a:rPr lang="ar-EG" sz="2600" b="1" dirty="0" err="1" smtClean="0"/>
              <a:t>"</a:t>
            </a:r>
            <a:r>
              <a:rPr lang="ar-SA" sz="2600" b="1" dirty="0" smtClean="0"/>
              <a:t>قُلْ: آمَنْتُ بِاللَّهِ ثُمَّ اسْتَقِمْ</a:t>
            </a:r>
            <a:r>
              <a:rPr lang="ar-EG" sz="2600" b="1" dirty="0" err="1" smtClean="0"/>
              <a:t>”</a:t>
            </a:r>
            <a:r>
              <a:rPr lang="ar-SA" sz="2600" b="1" dirty="0" smtClean="0"/>
              <a:t> فقد أمره الرسول صلى الله عليه وسلم بالاستقامة من غير تخصيص بجانب معين من جوانب الحياة, فيكون شاملاً ومستغرقاً لجميعها.</a:t>
            </a:r>
            <a:endParaRPr lang="en-US" sz="2600" b="1" dirty="0" smtClean="0"/>
          </a:p>
          <a:p>
            <a:pPr algn="just"/>
            <a:r>
              <a:rPr lang="ar-SA" sz="2600" b="1" dirty="0" err="1" smtClean="0"/>
              <a:t>2-</a:t>
            </a:r>
            <a:r>
              <a:rPr lang="ar-SA" sz="2600" b="1" dirty="0" smtClean="0"/>
              <a:t> </a:t>
            </a:r>
            <a:r>
              <a:rPr lang="ar-EG" sz="2600" b="1" dirty="0" smtClean="0"/>
              <a:t>ق</a:t>
            </a:r>
            <a:r>
              <a:rPr lang="ar-SA" sz="2600" b="1" dirty="0" smtClean="0"/>
              <a:t>و</a:t>
            </a:r>
            <a:r>
              <a:rPr lang="ar-EG" sz="2600" b="1" dirty="0" smtClean="0"/>
              <a:t>ل </a:t>
            </a:r>
            <a:r>
              <a:rPr lang="ar-SA" sz="2600" b="1" dirty="0" smtClean="0"/>
              <a:t>ال</a:t>
            </a:r>
            <a:r>
              <a:rPr lang="ar-EG" sz="2600" b="1" dirty="0" smtClean="0"/>
              <a:t>رسول صلى الله عليه </a:t>
            </a:r>
            <a:r>
              <a:rPr lang="ar-EG" sz="2600" b="1" dirty="0" err="1" smtClean="0"/>
              <a:t>وسلم: </a:t>
            </a:r>
            <a:r>
              <a:rPr lang="ar-EG" sz="2600" b="1" dirty="0" smtClean="0"/>
              <a:t>"اسمعوا وأطيعوا،</a:t>
            </a:r>
            <a:r>
              <a:rPr lang="ar-SA" sz="2600" b="1" dirty="0" smtClean="0"/>
              <a:t> وإن أُمِّرَ عليكم عبد حبشي</a:t>
            </a:r>
            <a:r>
              <a:rPr lang="ar-EG" sz="2600" b="1" dirty="0" smtClean="0"/>
              <a:t> ما أقام فيكم كتاب </a:t>
            </a:r>
            <a:r>
              <a:rPr lang="ar-EG" sz="2600" b="1" dirty="0" err="1" smtClean="0"/>
              <a:t>الله".</a:t>
            </a:r>
            <a:r>
              <a:rPr lang="ar-SA" sz="2600" b="1" dirty="0" smtClean="0"/>
              <a:t> وهو يدل على وجوب طاعة الرئيس, وإن لم يكن يراه أهلاً لذاك المنصب.</a:t>
            </a:r>
            <a:endParaRPr lang="en-US" sz="2600" b="1"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0"/>
            <a:ext cx="8915400" cy="1371600"/>
          </a:xfrm>
        </p:spPr>
        <p:txBody>
          <a:bodyPr/>
          <a:lstStyle/>
          <a:p>
            <a:pPr algn="just" rtl="1"/>
            <a:r>
              <a:rPr lang="ar-SA" b="1" dirty="0" smtClean="0"/>
              <a:t>مظاهر الاستقامة المهنية عند الفقهاء:</a:t>
            </a:r>
            <a:endParaRPr lang="ar-SA" dirty="0"/>
          </a:p>
        </p:txBody>
      </p:sp>
      <p:sp>
        <p:nvSpPr>
          <p:cNvPr id="3" name="عنصر نائب للمحتوى 2"/>
          <p:cNvSpPr>
            <a:spLocks noGrp="1"/>
          </p:cNvSpPr>
          <p:nvPr>
            <p:ph idx="1"/>
          </p:nvPr>
        </p:nvSpPr>
        <p:spPr>
          <a:xfrm>
            <a:off x="304800" y="1371600"/>
            <a:ext cx="9296400" cy="4724400"/>
          </a:xfrm>
        </p:spPr>
        <p:txBody>
          <a:bodyPr/>
          <a:lstStyle/>
          <a:p>
            <a:pPr algn="just" rtl="1"/>
            <a:r>
              <a:rPr lang="ar-SA" sz="2600" b="1" dirty="0" smtClean="0"/>
              <a:t>تكلم الفقهاء عن مظاهر الاستقامة في بعض المهن </a:t>
            </a:r>
            <a:r>
              <a:rPr lang="ar-SA" sz="2600" b="1" dirty="0" smtClean="0"/>
              <a:t>كالحُكْمِ </a:t>
            </a:r>
            <a:r>
              <a:rPr lang="ar-SA" sz="2600" b="1" dirty="0" smtClean="0"/>
              <a:t>والقضاء والمعاملات المالية, وحذروا من الخصال التي تتنافى مع خلق الاستقامة المهنية</a:t>
            </a:r>
            <a:r>
              <a:rPr lang="ar-EG" sz="2600" b="1" dirty="0" err="1" smtClean="0"/>
              <a:t>،</a:t>
            </a:r>
            <a:r>
              <a:rPr lang="ar-SA" sz="2600" b="1" dirty="0" smtClean="0"/>
              <a:t> وفيما يلي ذكر لبعض هذه المظاهر:</a:t>
            </a:r>
            <a:endParaRPr lang="en-US" sz="2600" b="1" dirty="0" smtClean="0"/>
          </a:p>
          <a:p>
            <a:pPr lvl="0" algn="just" rtl="1"/>
            <a:r>
              <a:rPr lang="ar-SA" sz="2600" b="1" dirty="0" smtClean="0"/>
              <a:t>1- </a:t>
            </a:r>
            <a:r>
              <a:rPr lang="ar-SA" sz="2600" b="1" u="sng" dirty="0" smtClean="0"/>
              <a:t>العدل في </a:t>
            </a:r>
            <a:r>
              <a:rPr lang="ar-SA" sz="2600" b="1" u="sng" dirty="0" err="1" smtClean="0"/>
              <a:t>المعاوضات</a:t>
            </a:r>
            <a:r>
              <a:rPr lang="ar-SA" sz="2600" b="1" u="sng" dirty="0" smtClean="0"/>
              <a:t> المالية: </a:t>
            </a:r>
            <a:endParaRPr lang="en-US" sz="2600" b="1" u="sng" dirty="0" smtClean="0"/>
          </a:p>
          <a:p>
            <a:pPr marL="0" indent="0" algn="just" rtl="1" eaLnBrk="1" fontAlgn="auto" hangingPunct="1">
              <a:spcBef>
                <a:spcPts val="0"/>
              </a:spcBef>
              <a:spcAft>
                <a:spcPts val="0"/>
              </a:spcAft>
              <a:defRPr/>
            </a:pPr>
            <a:r>
              <a:rPr lang="ar-SA" sz="2600" b="1" dirty="0" smtClean="0"/>
              <a:t>الأصل في </a:t>
            </a:r>
            <a:r>
              <a:rPr lang="ar-SA" sz="2600" b="1" dirty="0" err="1" smtClean="0"/>
              <a:t>المعاوضات</a:t>
            </a:r>
            <a:r>
              <a:rPr lang="ar-SA" sz="2600" b="1" dirty="0" smtClean="0"/>
              <a:t> المالية أنها تقوم على التراضي بين طرفي العقد, والأصل في الطرفين أنهما عاقلان بالغان راشدان يدركان مصلحتهما, ومن ثمَّ فإن </a:t>
            </a:r>
            <a:r>
              <a:rPr lang="ar-SA" sz="2600" b="1" dirty="0" err="1" smtClean="0"/>
              <a:t>الشرع</a:t>
            </a:r>
            <a:r>
              <a:rPr lang="ar-SA" sz="2600" b="1" dirty="0" smtClean="0"/>
              <a:t> يتركهما لإرادتهما واتفاقهما, ولا يتدخل بينهما, إذ ليست مصلحة أحد الطرفين بأولى من الآخر, إلا أن بعض الأشخاص قد يتعرض للخديعة أو الاستغلال من الطرف الآخر لظروف خاصة, فعندها يتدخل </a:t>
            </a:r>
            <a:r>
              <a:rPr lang="ar-SA" sz="2600" b="1" dirty="0" err="1" smtClean="0"/>
              <a:t>الشرع</a:t>
            </a:r>
            <a:r>
              <a:rPr lang="ar-SA" sz="2600" b="1" dirty="0" smtClean="0"/>
              <a:t> ليحمي الطرف الضعيف, ومن هذا الباب ما يحصل </a:t>
            </a:r>
            <a:r>
              <a:rPr lang="ar-SA" sz="2600" b="1" dirty="0" err="1" smtClean="0"/>
              <a:t>للمسترسل.</a:t>
            </a:r>
            <a:r>
              <a:rPr lang="ar-SA" sz="2600" b="1" dirty="0" smtClean="0"/>
              <a:t> والمسترسل هو: الشخص الذي يتصف بسلامة السريرة, ويجهل قيمة السلعة, ولا يحسن المساومة, فيطمئن إلى صدق البائع, ويستسلم له, فيستغل </a:t>
            </a:r>
            <a:r>
              <a:rPr lang="ar-SA" sz="2600" b="1" dirty="0" smtClean="0"/>
              <a:t>البائع</a:t>
            </a:r>
            <a:endParaRPr lang="en-US" sz="24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11</a:t>
            </a:fld>
            <a:endParaRPr lang="en-US"/>
          </a:p>
        </p:txBody>
      </p:sp>
      <p:sp>
        <p:nvSpPr>
          <p:cNvPr id="3" name="مستطيل 2"/>
          <p:cNvSpPr/>
          <p:nvPr/>
        </p:nvSpPr>
        <p:spPr>
          <a:xfrm>
            <a:off x="304800" y="533400"/>
            <a:ext cx="9144000" cy="5293757"/>
          </a:xfrm>
          <a:prstGeom prst="rect">
            <a:avLst/>
          </a:prstGeom>
        </p:spPr>
        <p:txBody>
          <a:bodyPr wrap="square">
            <a:spAutoFit/>
          </a:bodyPr>
          <a:lstStyle/>
          <a:p>
            <a:pPr algn="just" fontAlgn="auto">
              <a:spcBef>
                <a:spcPts val="0"/>
              </a:spcBef>
              <a:spcAft>
                <a:spcPts val="0"/>
              </a:spcAft>
              <a:defRPr/>
            </a:pPr>
            <a:r>
              <a:rPr lang="ar-SA" sz="2600" b="1" dirty="0" smtClean="0"/>
              <a:t>ذلك فيه, فيبيعه بغبن </a:t>
            </a:r>
            <a:r>
              <a:rPr lang="ar-SA" sz="2600" b="1" dirty="0" err="1" smtClean="0"/>
              <a:t>فاحش </a:t>
            </a:r>
            <a:r>
              <a:rPr lang="ar-SA" sz="2600" b="1" dirty="0" smtClean="0"/>
              <a:t>(أي بزيادة كبيرة لا تكون عادة بين </a:t>
            </a:r>
            <a:r>
              <a:rPr lang="ar-SA" sz="2600" b="1" dirty="0" err="1" smtClean="0"/>
              <a:t>المتبايعين</a:t>
            </a:r>
            <a:r>
              <a:rPr lang="ar-SA" sz="2600" b="1" dirty="0" smtClean="0"/>
              <a:t>, وإنما تحصل هنا استغلالاً لحالة المشتري واسترساله)  فقد قال الرسول صلى الله عليه وسلم في النهي عن </a:t>
            </a:r>
            <a:r>
              <a:rPr lang="ar-SA" sz="2600" b="1" dirty="0" err="1" smtClean="0"/>
              <a:t>ذلك:</a:t>
            </a:r>
            <a:r>
              <a:rPr lang="ar-SA" sz="2600" b="1" dirty="0" smtClean="0"/>
              <a:t> </a:t>
            </a:r>
            <a:r>
              <a:rPr lang="ar-EG" sz="2600" b="1" dirty="0" err="1" smtClean="0"/>
              <a:t>"</a:t>
            </a:r>
            <a:r>
              <a:rPr lang="ar-SA" sz="2600" b="1" dirty="0" smtClean="0"/>
              <a:t>غبن المسترسل حرام</a:t>
            </a:r>
            <a:r>
              <a:rPr lang="ar-EG" sz="2600" b="1" dirty="0" err="1" smtClean="0"/>
              <a:t>"،</a:t>
            </a:r>
            <a:r>
              <a:rPr lang="ar-SA" sz="2600" b="1" dirty="0" smtClean="0"/>
              <a:t> وفي بعض </a:t>
            </a:r>
            <a:r>
              <a:rPr lang="ar-SA" sz="2600" b="1" dirty="0" err="1" smtClean="0"/>
              <a:t>الروايات:</a:t>
            </a:r>
            <a:r>
              <a:rPr lang="ar-SA" sz="2600" b="1" dirty="0" smtClean="0"/>
              <a:t> </a:t>
            </a:r>
            <a:r>
              <a:rPr lang="ar-EG" sz="2600" b="1" dirty="0" err="1" smtClean="0"/>
              <a:t>"</a:t>
            </a:r>
            <a:r>
              <a:rPr lang="ar-SA" sz="2600" b="1" dirty="0" smtClean="0"/>
              <a:t>ربا</a:t>
            </a:r>
            <a:r>
              <a:rPr lang="ar-EG" sz="2600" b="1" dirty="0" err="1" smtClean="0"/>
              <a:t>"</a:t>
            </a:r>
            <a:r>
              <a:rPr lang="ar-SA" sz="2600" b="1" dirty="0" err="1" smtClean="0"/>
              <a:t>.</a:t>
            </a:r>
            <a:r>
              <a:rPr lang="ar-SA" sz="2600" b="1" dirty="0" smtClean="0"/>
              <a:t> أي أن خداعه واستغلاله حرام شرعاً, وأن تلك الزيادة ربا, ولا تحل </a:t>
            </a:r>
            <a:r>
              <a:rPr lang="ar-SA" sz="2600" b="1" dirty="0" err="1" smtClean="0"/>
              <a:t>له.</a:t>
            </a:r>
            <a:r>
              <a:rPr lang="ar-SA" sz="2600" b="1" dirty="0" smtClean="0"/>
              <a:t> وقد ورد أن أناساً أخبروا النبي صلى الله عليه وسلم عن رجل يُستغل </a:t>
            </a:r>
            <a:r>
              <a:rPr lang="ar-SA" sz="2600" b="1" dirty="0" err="1" smtClean="0"/>
              <a:t>ويُغْبَنُ </a:t>
            </a:r>
            <a:r>
              <a:rPr lang="ar-SA" sz="2600" b="1" dirty="0" smtClean="0"/>
              <a:t>(أي يُخدع) في بيعه, فقال له النبي صلى الله عليه </a:t>
            </a:r>
            <a:r>
              <a:rPr lang="ar-SA" sz="2600" b="1" dirty="0" err="1" smtClean="0"/>
              <a:t>وسلم :</a:t>
            </a:r>
            <a:r>
              <a:rPr lang="ar-SA" sz="2600" b="1" dirty="0" smtClean="0"/>
              <a:t> </a:t>
            </a:r>
            <a:r>
              <a:rPr lang="ar-EG" sz="2600" b="1" dirty="0" err="1" smtClean="0"/>
              <a:t>”</a:t>
            </a:r>
            <a:r>
              <a:rPr lang="ar-SA" sz="2600" b="1" dirty="0" smtClean="0"/>
              <a:t>إذا بايعت فقُلْ لَا خِلَابَةَ</a:t>
            </a:r>
            <a:r>
              <a:rPr lang="ar-EG" sz="2600" b="1" dirty="0" err="1" smtClean="0"/>
              <a:t>"،</a:t>
            </a:r>
            <a:r>
              <a:rPr lang="ar-SA" sz="2600" b="1" dirty="0" smtClean="0"/>
              <a:t> والخلابة هي </a:t>
            </a:r>
            <a:r>
              <a:rPr lang="ar-SA" sz="2600" b="1" dirty="0" err="1" smtClean="0"/>
              <a:t>الخديعة.</a:t>
            </a:r>
            <a:r>
              <a:rPr lang="ar-SA" sz="2600" b="1" dirty="0" smtClean="0"/>
              <a:t> أي أني اشتريت منك بشرط أن لا تكون قد خدعتني</a:t>
            </a:r>
            <a:r>
              <a:rPr lang="ar-EG" sz="2600" b="1" dirty="0" err="1" smtClean="0"/>
              <a:t>،</a:t>
            </a:r>
            <a:r>
              <a:rPr lang="ar-SA" sz="2600" b="1" dirty="0" smtClean="0"/>
              <a:t> فإذا تبين أنك قد خدعتني, فلي الخيار في </a:t>
            </a:r>
            <a:r>
              <a:rPr lang="ar-SA" sz="2600" b="1" dirty="0" err="1" smtClean="0"/>
              <a:t>إبطاله.</a:t>
            </a:r>
            <a:r>
              <a:rPr lang="ar-SA" sz="2600" b="1" dirty="0" smtClean="0"/>
              <a:t> ولا شك أن هذا الخداع وهذا الاستغلال منافٍ للأخوة الإيمانية, وخارجة عن العدل الذي جاء </a:t>
            </a:r>
            <a:r>
              <a:rPr lang="ar-SA" sz="2600" b="1" dirty="0" err="1" smtClean="0"/>
              <a:t>به</a:t>
            </a:r>
            <a:r>
              <a:rPr lang="ar-SA" sz="2600" b="1" dirty="0" smtClean="0"/>
              <a:t> </a:t>
            </a:r>
            <a:r>
              <a:rPr lang="ar-SA" sz="2600" b="1" dirty="0" err="1" smtClean="0"/>
              <a:t>الشرع</a:t>
            </a:r>
            <a:r>
              <a:rPr lang="ar-SA" sz="2600" b="1" dirty="0" smtClean="0"/>
              <a:t>, </a:t>
            </a:r>
            <a:r>
              <a:rPr lang="ar-SA" sz="2600" b="1" dirty="0" err="1" smtClean="0"/>
              <a:t>ومصادمة</a:t>
            </a:r>
            <a:r>
              <a:rPr lang="ar-SA" sz="2600" b="1" dirty="0" smtClean="0"/>
              <a:t> لخُلق الاستقامة المهنية.</a:t>
            </a:r>
          </a:p>
          <a:p>
            <a:pPr algn="just" fontAlgn="auto">
              <a:spcBef>
                <a:spcPts val="0"/>
              </a:spcBef>
              <a:spcAft>
                <a:spcPts val="0"/>
              </a:spcAft>
              <a:defRPr/>
            </a:pPr>
            <a:r>
              <a:rPr lang="ar-SA" sz="2600" b="1" dirty="0" smtClean="0"/>
              <a:t>2- </a:t>
            </a:r>
            <a:r>
              <a:rPr lang="ar-SA" sz="2600" b="1" u="sng" dirty="0" smtClean="0"/>
              <a:t>العدل في المكيال </a:t>
            </a:r>
            <a:r>
              <a:rPr lang="ar-SA" sz="2600" b="1" u="sng" dirty="0" err="1" smtClean="0"/>
              <a:t>والميزان:</a:t>
            </a:r>
            <a:r>
              <a:rPr lang="ar-SA" sz="2600" b="1" u="sng" dirty="0" smtClean="0"/>
              <a:t> </a:t>
            </a:r>
          </a:p>
          <a:p>
            <a:pPr algn="just" fontAlgn="auto">
              <a:spcBef>
                <a:spcPts val="0"/>
              </a:spcBef>
              <a:spcAft>
                <a:spcPts val="0"/>
              </a:spcAft>
              <a:defRPr/>
            </a:pPr>
            <a:r>
              <a:rPr lang="ar-SA" sz="2600" b="1" dirty="0" smtClean="0"/>
              <a:t>قال </a:t>
            </a:r>
            <a:r>
              <a:rPr lang="ar-SA" sz="2600" b="1" dirty="0" err="1" smtClean="0"/>
              <a:t>تعالى: </a:t>
            </a:r>
            <a:r>
              <a:rPr lang="ar-SA" sz="2600" b="1" dirty="0" smtClean="0"/>
              <a:t>{إن الله يأمر </a:t>
            </a:r>
            <a:r>
              <a:rPr lang="ar-SA" sz="2600" b="1" dirty="0" smtClean="0"/>
              <a:t>بالعدل والإحسان وإيتاء ذي </a:t>
            </a:r>
            <a:r>
              <a:rPr lang="ar-SA" sz="2600" b="1" dirty="0" err="1" smtClean="0"/>
              <a:t>القربى ...}.</a:t>
            </a:r>
            <a:r>
              <a:rPr lang="ar-SA" sz="2600" b="1" dirty="0" smtClean="0"/>
              <a:t> </a:t>
            </a:r>
            <a:r>
              <a:rPr lang="ar-SA" sz="2600" b="1" dirty="0" smtClean="0"/>
              <a:t>فالمطلوب هو العدل بإطلاق, في جميع مجالات الحياة, ومع جميع الناس, مهما اختلف الزمان أو المكان أو الجنس أو </a:t>
            </a:r>
            <a:r>
              <a:rPr lang="ar-SA" sz="2600" b="1" dirty="0" err="1" smtClean="0"/>
              <a:t>الدين.</a:t>
            </a:r>
            <a:r>
              <a:rPr lang="ar-SA" sz="2600" b="1" dirty="0" smtClean="0"/>
              <a:t> ومن ذلك العدل في المكيال والميزان, فقد ورد التأكيد عليه </a:t>
            </a:r>
            <a:r>
              <a:rPr lang="ar-SA" sz="2600" b="1" dirty="0" smtClean="0"/>
              <a:t>في</a:t>
            </a:r>
            <a:endParaRPr lang="en-US" sz="2600" b="1"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12</a:t>
            </a:fld>
            <a:endParaRPr lang="en-US"/>
          </a:p>
        </p:txBody>
      </p:sp>
      <p:sp>
        <p:nvSpPr>
          <p:cNvPr id="3" name="مستطيل 2"/>
          <p:cNvSpPr/>
          <p:nvPr/>
        </p:nvSpPr>
        <p:spPr>
          <a:xfrm>
            <a:off x="304800" y="457200"/>
            <a:ext cx="9220200" cy="5293757"/>
          </a:xfrm>
          <a:prstGeom prst="rect">
            <a:avLst/>
          </a:prstGeom>
        </p:spPr>
        <p:txBody>
          <a:bodyPr wrap="square">
            <a:spAutoFit/>
          </a:bodyPr>
          <a:lstStyle/>
          <a:p>
            <a:pPr algn="just" fontAlgn="auto">
              <a:spcBef>
                <a:spcPts val="0"/>
              </a:spcBef>
              <a:spcAft>
                <a:spcPts val="0"/>
              </a:spcAft>
              <a:defRPr/>
            </a:pPr>
            <a:r>
              <a:rPr lang="ar-SA" sz="2600" b="1" dirty="0" smtClean="0"/>
              <a:t>أكثر من موضع في القرآن الكريم</a:t>
            </a:r>
            <a:r>
              <a:rPr lang="ar-SA" sz="2600" b="1" dirty="0" smtClean="0"/>
              <a:t>, لأهمية المال وخطورته, وتطلع النفوس إلى المزيد منه, بل إن سورة من </a:t>
            </a:r>
            <a:r>
              <a:rPr lang="ar-SA" sz="2600" b="1" dirty="0" smtClean="0"/>
              <a:t>سور القرآن </a:t>
            </a:r>
            <a:r>
              <a:rPr lang="ar-SA" sz="2600" b="1" dirty="0" smtClean="0"/>
              <a:t>الكريم سميت باسم المطففين, أي المتلاعبين بالمكاييل والموازين, فحذرت من هذا الفعل أشد التحذير, وخوفتهم من المصير الأليم الذي ينتظرهم في </a:t>
            </a:r>
            <a:r>
              <a:rPr lang="ar-SA" sz="2600" b="1" dirty="0" err="1" smtClean="0"/>
              <a:t>القيامة.</a:t>
            </a:r>
            <a:r>
              <a:rPr lang="ar-SA" sz="2600" b="1" dirty="0" smtClean="0"/>
              <a:t> قال </a:t>
            </a:r>
            <a:r>
              <a:rPr lang="ar-SA" sz="2600" b="1" dirty="0" err="1" smtClean="0"/>
              <a:t>تعالى: </a:t>
            </a:r>
            <a:r>
              <a:rPr lang="ar-SA" sz="2600" b="1" dirty="0" smtClean="0"/>
              <a:t>{ويل للمطففين, الذين إذا اكتالوا على الناس </a:t>
            </a:r>
            <a:r>
              <a:rPr lang="ar-SA" sz="2600" b="1" dirty="0" err="1" smtClean="0"/>
              <a:t>يستوفون,</a:t>
            </a:r>
            <a:r>
              <a:rPr lang="ar-SA" sz="2600" b="1" dirty="0" smtClean="0"/>
              <a:t> </a:t>
            </a:r>
            <a:r>
              <a:rPr lang="ar-EG" sz="2600" b="1" dirty="0" smtClean="0"/>
              <a:t>و</a:t>
            </a:r>
            <a:r>
              <a:rPr lang="ar-SA" sz="2600" b="1" dirty="0" smtClean="0"/>
              <a:t>إذا كالوهم أو وزنوهم يخسرون, ألا يظن أولئك أنهم مبعوثون, ليوم عظيم, يوم يقوم الناس لرب العالمين} فالعدل من خلق الاستقامة المهنية, والتطفيف في المكاييل والموازين </a:t>
            </a:r>
            <a:r>
              <a:rPr lang="ar-SA" sz="2600" b="1" dirty="0" smtClean="0"/>
              <a:t>ينافيه, ويجب الابتعاد عنه.</a:t>
            </a:r>
            <a:endParaRPr lang="ar-SA" sz="2600" b="1" dirty="0" smtClean="0"/>
          </a:p>
          <a:p>
            <a:pPr algn="just" fontAlgn="auto">
              <a:spcBef>
                <a:spcPts val="0"/>
              </a:spcBef>
              <a:spcAft>
                <a:spcPts val="0"/>
              </a:spcAft>
              <a:defRPr/>
            </a:pPr>
            <a:endParaRPr lang="ar-SA" sz="2600" b="1" dirty="0" smtClean="0"/>
          </a:p>
          <a:p>
            <a:pPr algn="just"/>
            <a:r>
              <a:rPr lang="ar-SA" sz="2600" b="1" dirty="0" smtClean="0"/>
              <a:t>3- </a:t>
            </a:r>
            <a:r>
              <a:rPr lang="ar-SA" sz="2600" b="1" u="sng" dirty="0" smtClean="0"/>
              <a:t>الالتزام </a:t>
            </a:r>
            <a:r>
              <a:rPr lang="ar-SA" sz="2600" b="1" u="sng" dirty="0" smtClean="0"/>
              <a:t>بمتطلبات المهنة وبأدائها على وجهها </a:t>
            </a:r>
            <a:r>
              <a:rPr lang="ar-SA" sz="2600" b="1" u="sng" dirty="0" err="1" smtClean="0"/>
              <a:t>المطلوب:</a:t>
            </a:r>
            <a:r>
              <a:rPr lang="ar-SA" sz="2600" b="1" u="sng" dirty="0" smtClean="0"/>
              <a:t> </a:t>
            </a:r>
            <a:endParaRPr lang="ar-EG" sz="2600" b="1" u="sng" dirty="0" smtClean="0"/>
          </a:p>
          <a:p>
            <a:pPr algn="just"/>
            <a:r>
              <a:rPr lang="ar-SA" sz="2600" b="1" dirty="0" smtClean="0"/>
              <a:t>أجمع الفقهاء على وجوب الالتزام بأداء المهنة على وجهها المعروف في صور </a:t>
            </a:r>
            <a:r>
              <a:rPr lang="ar-SA" sz="2600" b="1" dirty="0" err="1" smtClean="0"/>
              <a:t>المعاوضات</a:t>
            </a:r>
            <a:r>
              <a:rPr lang="ar-SA" sz="2600" b="1" dirty="0" smtClean="0"/>
              <a:t> المالية</a:t>
            </a:r>
            <a:r>
              <a:rPr lang="ar-EG" sz="2600" b="1" dirty="0" err="1" smtClean="0"/>
              <a:t>،</a:t>
            </a:r>
            <a:r>
              <a:rPr lang="ar-SA" sz="2600" b="1" dirty="0" smtClean="0"/>
              <a:t> </a:t>
            </a:r>
            <a:r>
              <a:rPr lang="ar-SA" sz="2600" b="1" dirty="0" smtClean="0"/>
              <a:t>وعدم الإخلال </a:t>
            </a:r>
            <a:r>
              <a:rPr lang="ar-SA" sz="2600" b="1" dirty="0" smtClean="0"/>
              <a:t>بمتطلباتها اللازمة</a:t>
            </a:r>
            <a:r>
              <a:rPr lang="ar-EG" sz="2600" b="1" dirty="0" err="1" smtClean="0"/>
              <a:t>؛</a:t>
            </a:r>
            <a:r>
              <a:rPr lang="ar-SA" sz="2600" b="1" dirty="0" smtClean="0"/>
              <a:t> </a:t>
            </a:r>
            <a:r>
              <a:rPr lang="ar-SA" sz="2600" b="1" dirty="0" smtClean="0"/>
              <a:t>لقولة </a:t>
            </a:r>
            <a:r>
              <a:rPr lang="ar-SA" sz="2600" b="1" dirty="0" err="1" smtClean="0"/>
              <a:t>تعالى:</a:t>
            </a:r>
            <a:r>
              <a:rPr lang="ar-SA" sz="2600" b="1" dirty="0" smtClean="0"/>
              <a:t> </a:t>
            </a:r>
            <a:r>
              <a:rPr lang="ar-EG" sz="2600" b="1" dirty="0" err="1" smtClean="0"/>
              <a:t>{</a:t>
            </a:r>
            <a:r>
              <a:rPr lang="ar-SA" sz="2600" b="1" dirty="0" smtClean="0"/>
              <a:t>يَا أَيُّهَا الَّذِينَ آَمَنُوا أَوْفُوا بِالعُقُودِ</a:t>
            </a:r>
            <a:r>
              <a:rPr lang="ar-SA" sz="2600" b="1" dirty="0" err="1" smtClean="0"/>
              <a:t>} </a:t>
            </a:r>
            <a:r>
              <a:rPr lang="ar-SA" sz="2600" b="1" dirty="0" smtClean="0"/>
              <a:t>{المائدة:1} ولا يخفى ما لهذا من أثر طيب وإيجابي على تحقيق الثبات والدوام والاستقرار للمعاملات</a:t>
            </a:r>
            <a:r>
              <a:rPr lang="ar-EG" sz="2600" b="1" dirty="0" err="1" smtClean="0"/>
              <a:t>،</a:t>
            </a:r>
            <a:r>
              <a:rPr lang="ar-SA" sz="2600" b="1" dirty="0" smtClean="0"/>
              <a:t> وهي من خصال خلق الاستقامة المهنية.</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13</a:t>
            </a:fld>
            <a:endParaRPr lang="en-US"/>
          </a:p>
        </p:txBody>
      </p:sp>
      <p:sp>
        <p:nvSpPr>
          <p:cNvPr id="3" name="مستطيل 2"/>
          <p:cNvSpPr/>
          <p:nvPr/>
        </p:nvSpPr>
        <p:spPr>
          <a:xfrm>
            <a:off x="533400" y="762000"/>
            <a:ext cx="8839200" cy="4493538"/>
          </a:xfrm>
          <a:prstGeom prst="rect">
            <a:avLst/>
          </a:prstGeom>
        </p:spPr>
        <p:txBody>
          <a:bodyPr wrap="square">
            <a:spAutoFit/>
          </a:bodyPr>
          <a:lstStyle/>
          <a:p>
            <a:pPr algn="just"/>
            <a:r>
              <a:rPr lang="ar-SA" sz="2600" b="1" dirty="0" smtClean="0"/>
              <a:t>4- </a:t>
            </a:r>
            <a:r>
              <a:rPr lang="ar-SA" sz="2600" b="1" u="sng" dirty="0" err="1" smtClean="0"/>
              <a:t>الشورى:</a:t>
            </a:r>
            <a:r>
              <a:rPr lang="ar-SA" sz="2600" b="1" u="sng" dirty="0" smtClean="0"/>
              <a:t> </a:t>
            </a:r>
            <a:endParaRPr lang="ar-EG" sz="2600" b="1" u="sng" dirty="0" smtClean="0"/>
          </a:p>
          <a:p>
            <a:pPr algn="just"/>
            <a:r>
              <a:rPr lang="ar-SA" sz="2600" b="1" dirty="0" smtClean="0"/>
              <a:t>ويمكن تعريف الشورى بأنها مراجعة </a:t>
            </a:r>
            <a:r>
              <a:rPr lang="ar-SA" sz="2600" b="1" dirty="0" smtClean="0"/>
              <a:t>الآخرين من أهل الاختصاص والخبرة</a:t>
            </a:r>
            <a:r>
              <a:rPr lang="ar-EG" sz="2600" b="1" dirty="0" err="1" smtClean="0"/>
              <a:t>؛</a:t>
            </a:r>
            <a:r>
              <a:rPr lang="ar-SA" sz="2600" b="1" dirty="0" smtClean="0"/>
              <a:t> لأخذ رأيهم في الموضوع الذي ينظر فيه, </a:t>
            </a:r>
            <a:r>
              <a:rPr lang="ar-SA" sz="2600" b="1" dirty="0" smtClean="0"/>
              <a:t>ثم العمل </a:t>
            </a:r>
            <a:r>
              <a:rPr lang="ar-SA" sz="2600" b="1" dirty="0" err="1" smtClean="0"/>
              <a:t>بموجبه.</a:t>
            </a:r>
            <a:r>
              <a:rPr lang="ar-SA" sz="2600" b="1" dirty="0" smtClean="0"/>
              <a:t> </a:t>
            </a:r>
            <a:endParaRPr lang="ar-SA" sz="2600" b="1" dirty="0" smtClean="0"/>
          </a:p>
          <a:p>
            <a:pPr algn="just"/>
            <a:r>
              <a:rPr lang="ar-SA" sz="2600" b="1" dirty="0" smtClean="0"/>
              <a:t>وهي </a:t>
            </a:r>
            <a:r>
              <a:rPr lang="ar-SA" sz="2600" b="1" dirty="0" smtClean="0"/>
              <a:t>من خصال خلق الاستقامة المهنية</a:t>
            </a:r>
            <a:r>
              <a:rPr lang="ar-EG" sz="2600" b="1" dirty="0" err="1" smtClean="0"/>
              <a:t>،</a:t>
            </a:r>
            <a:r>
              <a:rPr lang="ar-SA" sz="2600" b="1" dirty="0" smtClean="0"/>
              <a:t> </a:t>
            </a:r>
            <a:r>
              <a:rPr lang="ar-SA" sz="2600" b="1" dirty="0" smtClean="0"/>
              <a:t>ومطلوبة بصورة أكيدة كما </a:t>
            </a:r>
            <a:r>
              <a:rPr lang="ar-SA" sz="2600" b="1" dirty="0" smtClean="0"/>
              <a:t>أسلفنا في الشروط</a:t>
            </a:r>
            <a:r>
              <a:rPr lang="ar-EG" sz="2600" b="1" dirty="0" err="1" smtClean="0"/>
              <a:t>.</a:t>
            </a:r>
            <a:r>
              <a:rPr lang="ar-SA" sz="2600" b="1" dirty="0" smtClean="0"/>
              <a:t> </a:t>
            </a:r>
            <a:r>
              <a:rPr lang="ar-EG" sz="2600" b="1" dirty="0" smtClean="0"/>
              <a:t>قال</a:t>
            </a:r>
            <a:r>
              <a:rPr lang="ar-SA" sz="2600" b="1" dirty="0" smtClean="0"/>
              <a:t> تعالى مخاطباً </a:t>
            </a:r>
            <a:r>
              <a:rPr lang="ar-SA" sz="2600" b="1" dirty="0" err="1" smtClean="0"/>
              <a:t>نبيه: </a:t>
            </a:r>
            <a:r>
              <a:rPr lang="ar-SA" sz="2600" b="1" dirty="0" smtClean="0"/>
              <a:t>{وشاورهم في الأمر فإذا عزمت فتوكل على الله</a:t>
            </a:r>
            <a:r>
              <a:rPr lang="ar-SA" sz="2600" b="1" dirty="0" err="1" smtClean="0"/>
              <a:t>},</a:t>
            </a:r>
            <a:r>
              <a:rPr lang="ar-SA" sz="2600" b="1" dirty="0" smtClean="0"/>
              <a:t> </a:t>
            </a:r>
            <a:r>
              <a:rPr lang="ar-EG" sz="2600" b="1" dirty="0" smtClean="0"/>
              <a:t>وقال</a:t>
            </a:r>
            <a:r>
              <a:rPr lang="ar-SA" sz="2600" b="1" dirty="0" smtClean="0"/>
              <a:t> </a:t>
            </a:r>
            <a:r>
              <a:rPr lang="ar-SA" sz="2600" b="1" dirty="0" err="1" smtClean="0"/>
              <a:t>تعالى: </a:t>
            </a:r>
            <a:r>
              <a:rPr lang="ar-SA" sz="2600" b="1" dirty="0" smtClean="0"/>
              <a:t>{وأمرهم شورى بينهم}, ومن يقرأ في سيرة الرسول صلى الله عليه وسلم أو </a:t>
            </a:r>
            <a:r>
              <a:rPr lang="ar-SA" sz="2600" b="1" dirty="0" smtClean="0"/>
              <a:t>سِيَرِ </a:t>
            </a:r>
            <a:r>
              <a:rPr lang="ar-SA" sz="2600" b="1" dirty="0" smtClean="0"/>
              <a:t>خلفائه الراشدين رضوان الله عليهم يقف على صور كثيرة </a:t>
            </a:r>
            <a:r>
              <a:rPr lang="ar-SA" sz="2600" b="1" dirty="0" smtClean="0"/>
              <a:t>منها, ومن </a:t>
            </a:r>
            <a:r>
              <a:rPr lang="ar-SA" sz="2600" b="1" dirty="0" smtClean="0"/>
              <a:t>وقائع متنوعة في السلم والحرب, في القضاء والإدارة والتشريع, وكلها تجسد مبدأ الشورى الذي كان يلتزم </a:t>
            </a:r>
            <a:r>
              <a:rPr lang="ar-SA" sz="2600" b="1" dirty="0" err="1" smtClean="0"/>
              <a:t>به</a:t>
            </a:r>
            <a:r>
              <a:rPr lang="ar-SA" sz="2600" b="1" dirty="0" smtClean="0"/>
              <a:t> الرسول </a:t>
            </a:r>
            <a:r>
              <a:rPr lang="ar-SA" sz="2600" b="1" dirty="0" smtClean="0"/>
              <a:t>صلى الله عليه وسلم وخلفاؤه </a:t>
            </a:r>
            <a:r>
              <a:rPr lang="ar-SA" sz="2600" b="1" dirty="0" smtClean="0"/>
              <a:t>الراشدون </a:t>
            </a:r>
            <a:r>
              <a:rPr lang="ar-SA" sz="2600" b="1" dirty="0" smtClean="0"/>
              <a:t>رضوان الله عليهم في </a:t>
            </a:r>
            <a:r>
              <a:rPr lang="ar-SA" sz="2600" b="1" dirty="0" err="1" smtClean="0"/>
              <a:t>حياتهم.</a:t>
            </a:r>
            <a:r>
              <a:rPr lang="ar-SA" sz="2600" b="1" dirty="0" smtClean="0"/>
              <a:t> </a:t>
            </a:r>
            <a:endParaRPr lang="ar-SA" sz="2600" b="1" dirty="0" smtClean="0"/>
          </a:p>
          <a:p>
            <a:pPr algn="just"/>
            <a:r>
              <a:rPr lang="ar-SA" sz="2600" b="1" dirty="0" smtClean="0"/>
              <a:t>وفي هذا القدر من الأمثلة كفاية للتدليل على أهمية هذا الخلق في الدين </a:t>
            </a:r>
            <a:r>
              <a:rPr lang="ar-SA" sz="2600" b="1" smtClean="0"/>
              <a:t>والدنيا. </a:t>
            </a:r>
            <a:endParaRPr lang="ar-EG" sz="2600" b="1"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14</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1640</TotalTime>
  <Words>1795</Words>
  <Application>Microsoft Office PowerPoint</Application>
  <PresentationFormat>A4 Paper (210x297 mm)‎</PresentationFormat>
  <Paragraphs>71</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Office Theme</vt:lpstr>
      <vt:lpstr>الشريحة 1</vt:lpstr>
      <vt:lpstr>المحاضرة العاشرة</vt:lpstr>
      <vt:lpstr>معنى الاستقامة :</vt:lpstr>
      <vt:lpstr>شروط الاستقامة المهنية:</vt:lpstr>
      <vt:lpstr>الشريحة 5</vt:lpstr>
      <vt:lpstr>الشريحة 6</vt:lpstr>
      <vt:lpstr>التوجيه الفقهي لخلق الاستقامة المهنية:</vt:lpstr>
      <vt:lpstr>أدلة الاستقامة المهنية: </vt:lpstr>
      <vt:lpstr>الشريحة 9</vt:lpstr>
      <vt:lpstr>مظاهر الاستقامة المهنية عند الفقهاء:</vt:lpstr>
      <vt:lpstr>الشريحة 11</vt:lpstr>
      <vt:lpstr>الشريحة 12</vt:lpstr>
      <vt:lpstr>الشريحة 13</vt:lpstr>
      <vt:lpstr>الشريحة 14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aldershawi</cp:lastModifiedBy>
  <cp:revision>128</cp:revision>
  <dcterms:created xsi:type="dcterms:W3CDTF">2009-10-14T19:14:34Z</dcterms:created>
  <dcterms:modified xsi:type="dcterms:W3CDTF">2012-03-06T02:59:11Z</dcterms:modified>
</cp:coreProperties>
</file>