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7" r:id="rId4"/>
    <p:sldId id="288" r:id="rId5"/>
    <p:sldId id="298" r:id="rId6"/>
    <p:sldId id="299" r:id="rId7"/>
    <p:sldId id="287" r:id="rId8"/>
    <p:sldId id="300" r:id="rId9"/>
    <p:sldId id="301" r:id="rId10"/>
    <p:sldId id="295" r:id="rId11"/>
    <p:sldId id="302" r:id="rId12"/>
    <p:sldId id="303" r:id="rId13"/>
    <p:sldId id="290" r:id="rId14"/>
    <p:sldId id="291" r:id="rId15"/>
    <p:sldId id="305" r:id="rId16"/>
    <p:sldId id="304" r:id="rId17"/>
    <p:sldId id="293" r:id="rId18"/>
    <p:sldId id="306" r:id="rId19"/>
    <p:sldId id="307" r:id="rId20"/>
    <p:sldId id="297" r:id="rId21"/>
    <p:sldId id="266" r:id="rId22"/>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9900"/>
    <a:srgbClr val="00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652" autoAdjust="0"/>
  </p:normalViewPr>
  <p:slideViewPr>
    <p:cSldViewPr>
      <p:cViewPr>
        <p:scale>
          <a:sx n="75" d="100"/>
          <a:sy n="75" d="100"/>
        </p:scale>
        <p:origin x="-1056" y="7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3/14/2012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p:nvPr/>
        </p:nvSpPr>
        <p:spPr>
          <a:xfrm>
            <a:off x="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2185988" y="6356350"/>
            <a:ext cx="482600" cy="365125"/>
          </a:xfrm>
        </p:spPr>
        <p:txBody>
          <a:bodyPr/>
          <a:lstStyle>
            <a:lvl1pPr>
              <a:defRPr/>
            </a:lvl1pPr>
          </a:lstStyle>
          <a:p>
            <a:pPr>
              <a:defRPr/>
            </a:pPr>
            <a:fld id="{7B8EA862-7DD5-4A06-BDE1-DB7EC5FAA60C}"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7" name="Slide Number Placeholder 5"/>
          <p:cNvSpPr>
            <a:spLocks noGrp="1"/>
          </p:cNvSpPr>
          <p:nvPr>
            <p:ph type="sldNum" sz="quarter" idx="10"/>
          </p:nvPr>
        </p:nvSpPr>
        <p:spPr/>
        <p:txBody>
          <a:bodyPr/>
          <a:lstStyle>
            <a:lvl1pPr>
              <a:defRPr/>
            </a:lvl1pPr>
          </a:lstStyle>
          <a:p>
            <a:pPr>
              <a:defRPr/>
            </a:pPr>
            <a:fld id="{FFF0F569-9724-490C-8368-9A7E0DF21DA7}"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8986EA3-B4A9-46A0-8B08-0477E30907ED}"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8" name="Slide Number Placeholder 6"/>
          <p:cNvSpPr>
            <a:spLocks noGrp="1"/>
          </p:cNvSpPr>
          <p:nvPr>
            <p:ph type="sldNum" sz="quarter" idx="14"/>
          </p:nvPr>
        </p:nvSpPr>
        <p:spPr/>
        <p:txBody>
          <a:bodyPr/>
          <a:lstStyle>
            <a:lvl1pPr>
              <a:defRPr/>
            </a:lvl1pPr>
          </a:lstStyle>
          <a:p>
            <a:pPr>
              <a:defRPr/>
            </a:pPr>
            <a:fld id="{9D13AABE-F36E-43B7-8B2F-06DD759917E9}"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CEE09BD4-D9F4-4194-BCCC-6C9ED048020E}"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47F32DCD-742E-4DAD-9300-9CC48CFF2C0B}"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C5F4CB1-6DF5-4D1F-BC0A-62D268CFF987}"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906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027" name="Group 7"/>
          <p:cNvGrpSpPr>
            <a:grpSpLocks/>
          </p:cNvGrpSpPr>
          <p:nvPr/>
        </p:nvGrpSpPr>
        <p:grpSpPr bwMode="auto">
          <a:xfrm>
            <a:off x="8610600" y="5791200"/>
            <a:ext cx="941388"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81000" y="6372225"/>
            <a:ext cx="2519363" cy="338138"/>
          </a:xfrm>
          <a:prstGeom prst="rect">
            <a:avLst/>
          </a:prstGeom>
        </p:spPr>
        <p:txBody>
          <a:bodyPr wrap="none">
            <a:spAutoFit/>
          </a:bodyPr>
          <a:lstStyle/>
          <a:p>
            <a:pPr algn="l" rtl="0"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2105025"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fld id="{2E2D9BD2-73CB-4415-AF14-2BFFD6D4FF8C}"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42950" y="2130425"/>
            <a:ext cx="8420100" cy="1470025"/>
          </a:xfrm>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7620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sp>
        <p:nvSpPr>
          <p:cNvPr id="5127" name="Subtitle 2"/>
          <p:cNvSpPr txBox="1">
            <a:spLocks/>
          </p:cNvSpPr>
          <p:nvPr/>
        </p:nvSpPr>
        <p:spPr bwMode="auto">
          <a:xfrm>
            <a:off x="5334000" y="4648200"/>
            <a:ext cx="4235450" cy="1066800"/>
          </a:xfrm>
          <a:prstGeom prst="rect">
            <a:avLst/>
          </a:prstGeom>
          <a:noFill/>
          <a:ln w="9525">
            <a:noFill/>
            <a:miter lim="800000"/>
            <a:headEnd/>
            <a:tailEnd/>
          </a:ln>
        </p:spPr>
        <p:txBody>
          <a:bodyPr/>
          <a:lstStyle/>
          <a:p>
            <a:pPr algn="ctr" rtl="0">
              <a:spcBef>
                <a:spcPct val="20000"/>
              </a:spcBef>
              <a:buFont typeface="Arial" pitchFamily="34" charset="0"/>
              <a:buNone/>
            </a:pPr>
            <a:r>
              <a:rPr lang="ar-EG" sz="2800" b="1" dirty="0">
                <a:solidFill>
                  <a:srgbClr val="898989"/>
                </a:solidFill>
                <a:latin typeface="Calibri" pitchFamily="34" charset="0"/>
              </a:rPr>
              <a:t>نظام التعليم المطور </a:t>
            </a:r>
            <a:r>
              <a:rPr lang="ar-EG" sz="2800" b="1" dirty="0" smtClean="0">
                <a:solidFill>
                  <a:srgbClr val="898989"/>
                </a:solidFill>
                <a:latin typeface="Calibri" pitchFamily="34" charset="0"/>
              </a:rPr>
              <a:t>للانتساب</a:t>
            </a:r>
            <a:endParaRPr lang="en-US" sz="2800" b="1" dirty="0" smtClean="0">
              <a:solidFill>
                <a:srgbClr val="898989"/>
              </a:solidFill>
              <a:latin typeface="Calibri" pitchFamily="34" charset="0"/>
            </a:endParaRPr>
          </a:p>
          <a:p>
            <a:pPr algn="ctr" rtl="0">
              <a:spcBef>
                <a:spcPct val="20000"/>
              </a:spcBef>
              <a:buFont typeface="Arial" pitchFamily="34" charset="0"/>
              <a:buNone/>
            </a:pPr>
            <a:r>
              <a:rPr lang="ar-EG" sz="2400" b="1" dirty="0" smtClean="0">
                <a:solidFill>
                  <a:srgbClr val="898989"/>
                </a:solidFill>
                <a:latin typeface="Calibri" pitchFamily="34" charset="0"/>
              </a:rPr>
              <a:t>كلية</a:t>
            </a:r>
            <a:r>
              <a:rPr lang="ar-SA" sz="2400" b="1" dirty="0" smtClean="0">
                <a:solidFill>
                  <a:srgbClr val="898989"/>
                </a:solidFill>
                <a:latin typeface="Calibri" pitchFamily="34" charset="0"/>
              </a:rPr>
              <a:t> الآداب</a:t>
            </a:r>
            <a:r>
              <a:rPr lang="ar-EG" sz="2400" b="1" dirty="0" smtClean="0">
                <a:solidFill>
                  <a:srgbClr val="898989"/>
                </a:solidFill>
                <a:latin typeface="Calibri" pitchFamily="34" charset="0"/>
              </a:rPr>
              <a:t>– قسم</a:t>
            </a:r>
            <a:r>
              <a:rPr lang="ar-SA" sz="2400" b="1" dirty="0" smtClean="0">
                <a:solidFill>
                  <a:srgbClr val="898989"/>
                </a:solidFill>
                <a:latin typeface="Calibri" pitchFamily="34" charset="0"/>
              </a:rPr>
              <a:t> الدراسات الإسلامية</a:t>
            </a:r>
            <a:endParaRPr lang="en-US" sz="2400" b="1" dirty="0">
              <a:solidFill>
                <a:srgbClr val="898989"/>
              </a:solidFill>
              <a:latin typeface="Calibri" pitchFamily="34" charset="0"/>
            </a:endParaRPr>
          </a:p>
        </p:txBody>
      </p:sp>
      <p:grpSp>
        <p:nvGrpSpPr>
          <p:cNvPr id="5128"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152400" y="2743200"/>
            <a:ext cx="5403850" cy="1752600"/>
          </a:xfrm>
          <a:prstGeom prst="rect">
            <a:avLst/>
          </a:prstGeom>
          <a:noFill/>
          <a:ln w="9525">
            <a:noFill/>
            <a:miter lim="800000"/>
            <a:headEnd/>
            <a:tailEnd/>
          </a:ln>
        </p:spPr>
        <p:txBody>
          <a:bodyPr anchor="ctr"/>
          <a:lstStyle/>
          <a:p>
            <a:pPr lvl="1" algn="ctr">
              <a:lnSpc>
                <a:spcPct val="80000"/>
              </a:lnSpc>
            </a:pPr>
            <a:r>
              <a:rPr lang="ar-EG" sz="3700" b="1" dirty="0">
                <a:solidFill>
                  <a:srgbClr val="376092"/>
                </a:solidFill>
                <a:latin typeface="AYM Wadiy S_U normal."/>
                <a:cs typeface="Times New Roman" pitchFamily="18" charset="0"/>
              </a:rPr>
              <a:t>اسم المقرر </a:t>
            </a:r>
            <a:r>
              <a:rPr lang="ar-EG" sz="3700" b="1" dirty="0" smtClean="0">
                <a:solidFill>
                  <a:srgbClr val="376092"/>
                </a:solidFill>
                <a:latin typeface="AYM Wadiy S_U normal."/>
                <a:cs typeface="Times New Roman" pitchFamily="18" charset="0"/>
              </a:rPr>
              <a:t>ورقمه</a:t>
            </a:r>
            <a:endParaRPr lang="ar-SA" sz="3700" b="1" dirty="0" smtClean="0">
              <a:solidFill>
                <a:srgbClr val="376092"/>
              </a:solidFill>
              <a:latin typeface="AYM Wadiy S_U normal."/>
              <a:cs typeface="Times New Roman" pitchFamily="18" charset="0"/>
            </a:endParaRPr>
          </a:p>
          <a:p>
            <a:pPr lvl="1" algn="ctr">
              <a:lnSpc>
                <a:spcPct val="80000"/>
              </a:lnSpc>
            </a:pPr>
            <a:endParaRPr lang="ar-SA" sz="3700" b="1" dirty="0">
              <a:solidFill>
                <a:srgbClr val="376092"/>
              </a:solidFill>
              <a:latin typeface="AYM Wadiy S_U normal."/>
              <a:cs typeface="Times New Roman" pitchFamily="18" charset="0"/>
            </a:endParaRPr>
          </a:p>
          <a:p>
            <a:pPr lvl="1" algn="ctr">
              <a:lnSpc>
                <a:spcPct val="80000"/>
              </a:lnSpc>
            </a:pPr>
            <a:r>
              <a:rPr lang="ar-SA" sz="2400" b="1" dirty="0" smtClean="0">
                <a:solidFill>
                  <a:srgbClr val="376092"/>
                </a:solidFill>
                <a:latin typeface="AYM Wadiy S_U normal."/>
                <a:cs typeface="Times New Roman" pitchFamily="18" charset="0"/>
              </a:rPr>
              <a:t>الأخلاق الإسلامية وآداب المهنة- سلم 317</a:t>
            </a:r>
            <a:r>
              <a:rPr lang="ar-EG" sz="2400" b="1" dirty="0">
                <a:solidFill>
                  <a:srgbClr val="7F7F7F"/>
                </a:solidFill>
                <a:latin typeface="Calibri" pitchFamily="34" charset="0"/>
                <a:cs typeface="Times New Roman" pitchFamily="18" charset="0"/>
              </a:rPr>
              <a:t/>
            </a:r>
            <a:br>
              <a:rPr lang="ar-EG" sz="2400" b="1" dirty="0">
                <a:solidFill>
                  <a:srgbClr val="7F7F7F"/>
                </a:solidFill>
                <a:latin typeface="Calibri" pitchFamily="34" charset="0"/>
                <a:cs typeface="Times New Roman" pitchFamily="18" charset="0"/>
              </a:rPr>
            </a:br>
            <a:endParaRPr lang="en-US" sz="2400" b="1" dirty="0">
              <a:solidFill>
                <a:srgbClr val="7F7F7F"/>
              </a:solidFill>
              <a:latin typeface="Calibri" pitchFamily="34" charset="0"/>
            </a:endParaRPr>
          </a:p>
          <a:p>
            <a:pPr lvl="1" algn="ctr">
              <a:lnSpc>
                <a:spcPct val="80000"/>
              </a:lnSpc>
            </a:pPr>
            <a:r>
              <a:rPr lang="ar-SA" sz="2400" b="1" dirty="0">
                <a:solidFill>
                  <a:srgbClr val="7F7F7F"/>
                </a:solidFill>
                <a:latin typeface="Calibri" pitchFamily="34" charset="0"/>
                <a:cs typeface="Times New Roman" pitchFamily="18" charset="0"/>
              </a:rPr>
              <a:t>د. </a:t>
            </a:r>
            <a:r>
              <a:rPr lang="ar-SA" sz="2400" b="1" dirty="0" smtClean="0">
                <a:solidFill>
                  <a:srgbClr val="7F7F7F"/>
                </a:solidFill>
                <a:latin typeface="Calibri" pitchFamily="34" charset="0"/>
                <a:cs typeface="Times New Roman" pitchFamily="18" charset="0"/>
              </a:rPr>
              <a:t>عبد الله </a:t>
            </a:r>
            <a:r>
              <a:rPr lang="ar-SA" sz="2400" b="1" dirty="0" err="1" smtClean="0">
                <a:solidFill>
                  <a:srgbClr val="7F7F7F"/>
                </a:solidFill>
                <a:latin typeface="Calibri" pitchFamily="34" charset="0"/>
                <a:cs typeface="Times New Roman" pitchFamily="18" charset="0"/>
              </a:rPr>
              <a:t>الديرشوي</a:t>
            </a:r>
            <a:endParaRPr lang="en-US" sz="2400" b="1" dirty="0">
              <a:solidFill>
                <a:srgbClr val="7F7F7F"/>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762000" y="2133600"/>
            <a:ext cx="8420100" cy="1470025"/>
          </a:xfrm>
        </p:spPr>
        <p:txBody>
          <a:bodyPr/>
          <a:lstStyle/>
          <a:p>
            <a:pPr rtl="1"/>
            <a:r>
              <a:rPr lang="ar-SA" sz="4600" b="1" dirty="0" smtClean="0">
                <a:solidFill>
                  <a:srgbClr val="0070C0"/>
                </a:solidFill>
              </a:rPr>
              <a:t>المحاضرة الثالثة عشرة</a:t>
            </a:r>
            <a:endParaRPr lang="en-US" dirty="0" smtClean="0">
              <a:solidFill>
                <a:srgbClr val="0070C0"/>
              </a:solidFill>
              <a:cs typeface="Arial" pitchFamily="34" charset="0"/>
            </a:endParaRPr>
          </a:p>
        </p:txBody>
      </p:sp>
      <p:sp>
        <p:nvSpPr>
          <p:cNvPr id="6147" name="Subtitle 5"/>
          <p:cNvSpPr>
            <a:spLocks noGrp="1"/>
          </p:cNvSpPr>
          <p:nvPr>
            <p:ph type="subTitle" idx="1"/>
          </p:nvPr>
        </p:nvSpPr>
        <p:spPr>
          <a:xfrm>
            <a:off x="990600" y="3886200"/>
            <a:ext cx="7429500" cy="1752600"/>
          </a:xfrm>
        </p:spPr>
        <p:txBody>
          <a:bodyPr/>
          <a:lstStyle/>
          <a:p>
            <a:pPr eaLnBrk="1" hangingPunct="1"/>
            <a:r>
              <a:rPr lang="ar-SA" sz="4000" b="1" dirty="0" smtClean="0">
                <a:solidFill>
                  <a:schemeClr val="tx1"/>
                </a:solidFill>
              </a:rPr>
              <a:t>المحبة المهنية</a:t>
            </a:r>
            <a:endParaRPr lang="en-US" sz="4000" b="1" dirty="0" smtClean="0">
              <a:solidFill>
                <a:schemeClr val="tx1"/>
              </a:solidFill>
              <a:cs typeface="Arial" pitchFamily="34" charset="0"/>
            </a:endParaRPr>
          </a:p>
        </p:txBody>
      </p:sp>
      <p:sp>
        <p:nvSpPr>
          <p:cNvPr id="6148" name="Slide Number Placeholder 3"/>
          <p:cNvSpPr>
            <a:spLocks noGrp="1"/>
          </p:cNvSpPr>
          <p:nvPr>
            <p:ph type="sldNum" sz="quarter" idx="10"/>
          </p:nvPr>
        </p:nvSpPr>
        <p:spPr bwMode="auto">
          <a:noFill/>
          <a:ln>
            <a:miter lim="800000"/>
            <a:headEnd/>
            <a:tailEnd/>
          </a:ln>
        </p:spPr>
        <p:txBody>
          <a:bodyPr/>
          <a:lstStyle/>
          <a:p>
            <a:fld id="{E1D16D93-8795-4AD6-9A1F-54CC01E741BE}" type="slidenum">
              <a:rPr lang="ar-SA" smtClean="0">
                <a:cs typeface="Arial" pitchFamily="34" charset="0"/>
              </a:rPr>
              <a:pPr/>
              <a:t>2</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274638"/>
            <a:ext cx="8915400" cy="1096962"/>
          </a:xfrm>
        </p:spPr>
        <p:txBody>
          <a:bodyPr/>
          <a:lstStyle/>
          <a:p>
            <a:pPr rtl="1" eaLnBrk="1" hangingPunct="1">
              <a:defRPr/>
            </a:pPr>
            <a:r>
              <a:rPr lang="ar-SA" b="1" dirty="0" smtClean="0"/>
              <a:t>تعريف المحبة المهنية:</a:t>
            </a:r>
            <a:endParaRPr lang="en-US" dirty="0"/>
          </a:p>
        </p:txBody>
      </p:sp>
      <p:sp>
        <p:nvSpPr>
          <p:cNvPr id="7171" name="Text Placeholder 5"/>
          <p:cNvSpPr>
            <a:spLocks noGrp="1"/>
          </p:cNvSpPr>
          <p:nvPr>
            <p:ph idx="1"/>
          </p:nvPr>
        </p:nvSpPr>
        <p:spPr>
          <a:xfrm>
            <a:off x="304800" y="1371601"/>
            <a:ext cx="9220200" cy="4419600"/>
          </a:xfrm>
        </p:spPr>
        <p:txBody>
          <a:bodyPr/>
          <a:lstStyle/>
          <a:p>
            <a:pPr rtl="1"/>
            <a:r>
              <a:rPr lang="ar-SA" sz="2600" b="1" dirty="0" smtClean="0"/>
              <a:t>المحبة تعني الميل والود والإيثار قال </a:t>
            </a:r>
            <a:r>
              <a:rPr lang="ar-SA" sz="2600" b="1" dirty="0" err="1" smtClean="0"/>
              <a:t>تعالى: </a:t>
            </a:r>
            <a:r>
              <a:rPr lang="ar-SA" sz="2600" b="1" dirty="0" smtClean="0"/>
              <a:t>[يَا أَيُّهَا الَّذِينَ آَمَنُوا لَا تَتَّخِذُوا آَبَاءَكُمْ وَإِخْوَانَكُمْ أَوْلِيَاءَ إِنِ اسْتَحَبُّوا الكُفْرَ عَلَى الإِيمَانِ</a:t>
            </a:r>
            <a:r>
              <a:rPr lang="ar-SA" sz="2600" b="1" dirty="0" err="1" smtClean="0"/>
              <a:t>] </a:t>
            </a:r>
            <a:r>
              <a:rPr lang="ar-SA" sz="2600" b="1" dirty="0" smtClean="0"/>
              <a:t>{التوبة:23} أي؛ إن اختاروا وآثروا وقدموا الكفر على الإيمان.</a:t>
            </a:r>
            <a:endParaRPr lang="en-US" sz="2600" b="1" dirty="0" smtClean="0"/>
          </a:p>
          <a:p>
            <a:pPr rtl="1"/>
            <a:r>
              <a:rPr lang="ar-SA" sz="2600" b="1" u="sng" dirty="0" smtClean="0"/>
              <a:t>وللحب أنواع متعددة منها:</a:t>
            </a:r>
            <a:endParaRPr lang="en-US" sz="2600" b="1" u="sng" dirty="0" smtClean="0"/>
          </a:p>
          <a:p>
            <a:pPr marL="514350" lvl="0" indent="-514350" rtl="1">
              <a:buFont typeface="+mj-lt"/>
              <a:buAutoNum type="arabicPeriod"/>
            </a:pPr>
            <a:r>
              <a:rPr lang="ar-SA" sz="2600" b="1" dirty="0" smtClean="0"/>
              <a:t>حب عقيدة وإيمان: وهو حب الله, وحب رسوله صلى الله عليه وسلم</a:t>
            </a:r>
            <a:r>
              <a:rPr lang="ar-EG" sz="2600" b="1" dirty="0" err="1" smtClean="0"/>
              <a:t>،</a:t>
            </a:r>
            <a:r>
              <a:rPr lang="ar-SA" sz="2600" b="1" dirty="0" smtClean="0"/>
              <a:t> وحب آل بيت رسول الله, وحب قراءة القرآن, وحب الإنفاق في سبيل الله, وحب </a:t>
            </a:r>
            <a:r>
              <a:rPr lang="ar-SA" sz="2600" b="1" dirty="0" err="1" smtClean="0"/>
              <a:t>الجهاد ...وهكذا.</a:t>
            </a:r>
            <a:r>
              <a:rPr lang="ar-SA" sz="2600" b="1" dirty="0" smtClean="0"/>
              <a:t> ومن ذلك ما في </a:t>
            </a:r>
            <a:r>
              <a:rPr lang="ar-SA" sz="2600" b="1" dirty="0" err="1" smtClean="0"/>
              <a:t>الحديث:</a:t>
            </a:r>
            <a:r>
              <a:rPr lang="ar-SA" sz="2600" b="1" dirty="0" smtClean="0"/>
              <a:t> </a:t>
            </a:r>
            <a:r>
              <a:rPr lang="ar-EG" sz="2600" b="1" dirty="0" err="1" smtClean="0"/>
              <a:t>"</a:t>
            </a:r>
            <a:r>
              <a:rPr lang="ar-SA" sz="2600" b="1" dirty="0" smtClean="0"/>
              <a:t>ثلاث من كن فيه وجد حلاوة الإيمان: أن يكون الله ورسوله أحبَّ إليه مما سواهما</a:t>
            </a:r>
            <a:r>
              <a:rPr lang="ar-EG" sz="2600" b="1" dirty="0" err="1" smtClean="0"/>
              <a:t>،</a:t>
            </a:r>
            <a:r>
              <a:rPr lang="ar-SA" sz="2600" b="1" dirty="0" smtClean="0"/>
              <a:t> وأن يحب المرء لا يحبه إلا لله</a:t>
            </a:r>
            <a:r>
              <a:rPr lang="ar-EG" sz="2600" b="1" dirty="0" err="1" smtClean="0"/>
              <a:t>،</a:t>
            </a:r>
            <a:r>
              <a:rPr lang="ar-SA" sz="2600" b="1" dirty="0" smtClean="0"/>
              <a:t> وأن يكره أن يعود في الكفر كما يكره أن يقذف في النار</a:t>
            </a:r>
            <a:r>
              <a:rPr lang="ar-EG" sz="2600" b="1" dirty="0" err="1" smtClean="0"/>
              <a:t>”</a:t>
            </a:r>
            <a:r>
              <a:rPr lang="ar-SA" sz="2600" b="1" baseline="30000" dirty="0" err="1" smtClean="0"/>
              <a:t>.</a:t>
            </a:r>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20AAC894-F906-4C60-B31D-FC7493A50C40}" type="slidenum">
              <a:rPr lang="ar-SA" smtClean="0">
                <a:cs typeface="Arial" pitchFamily="34" charset="0"/>
              </a:rPr>
              <a:pPr/>
              <a:t>3</a:t>
            </a:fld>
            <a:endParaRPr lang="en-US" smtClean="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4</a:t>
            </a:fld>
            <a:endParaRPr lang="en-US"/>
          </a:p>
        </p:txBody>
      </p:sp>
      <p:sp>
        <p:nvSpPr>
          <p:cNvPr id="3" name="مستطيل 2"/>
          <p:cNvSpPr/>
          <p:nvPr/>
        </p:nvSpPr>
        <p:spPr>
          <a:xfrm>
            <a:off x="685800" y="762000"/>
            <a:ext cx="8686800" cy="5293757"/>
          </a:xfrm>
          <a:prstGeom prst="rect">
            <a:avLst/>
          </a:prstGeom>
        </p:spPr>
        <p:txBody>
          <a:bodyPr wrap="square">
            <a:spAutoFit/>
          </a:bodyPr>
          <a:lstStyle/>
          <a:p>
            <a:pPr marL="514350" indent="-514350"/>
            <a:r>
              <a:rPr lang="ar-SA" sz="2600" b="1" dirty="0" err="1" smtClean="0"/>
              <a:t>2.</a:t>
            </a:r>
            <a:r>
              <a:rPr lang="ar-SA" sz="2600" b="1" dirty="0" smtClean="0"/>
              <a:t> حب فطرة وطبع: كحب الولد, وحب المال, وحب الحياة, وحب الطيب, وحب المناظر </a:t>
            </a:r>
            <a:r>
              <a:rPr lang="ar-SA" sz="2600" b="1" dirty="0" err="1" smtClean="0"/>
              <a:t>الجميلة ...</a:t>
            </a:r>
            <a:r>
              <a:rPr lang="ar-SA" sz="2600" b="1" dirty="0" smtClean="0"/>
              <a:t> وهكذا, وهي أشياء يستوي في حبها المؤمن والكافر, والكبير والصغير, والرجل والمرأة, والحضري والبدوي, والمتعلم والجاهل</a:t>
            </a:r>
            <a:r>
              <a:rPr lang="ar-EG" sz="2600" b="1" dirty="0" err="1" smtClean="0"/>
              <a:t>،</a:t>
            </a:r>
            <a:r>
              <a:rPr lang="ar-SA" sz="2600" b="1" dirty="0" smtClean="0"/>
              <a:t> فالجميع مفطورٌ عليه, كما في قوله </a:t>
            </a:r>
            <a:r>
              <a:rPr lang="ar-SA" sz="2600" b="1" dirty="0" err="1" smtClean="0"/>
              <a:t>تعالى:</a:t>
            </a:r>
            <a:r>
              <a:rPr lang="ar-SA" sz="2600" b="1" dirty="0" smtClean="0"/>
              <a:t> </a:t>
            </a:r>
            <a:r>
              <a:rPr lang="ar-EG" sz="2600" b="1" dirty="0" err="1" smtClean="0"/>
              <a:t>{</a:t>
            </a:r>
            <a:r>
              <a:rPr lang="ar-SA" sz="2600" b="1" dirty="0" smtClean="0"/>
              <a:t>زُيِّنَ لِلنَّاسِ حُبُّ الشَّهَوَاتِ مِنَ النِّسَاءِ وَالبَنِينَ وَالقَنَاطِيرِ المُقَنْطَرَةِ مِنَ الذَّهَبِ وَالفِضَّةِ وَالخَيْلِ المُسَوَّمَةِ وَالأَنْعَامِ وَالحَرْثِ ذَلِكَ مَتَاعُ الحَيَاةِ الدُّنْيَا وَاللهُ عِنْدَهُ حُسْنُ المَآَبِ</a:t>
            </a:r>
            <a:r>
              <a:rPr lang="ar-EG" sz="2600" b="1" dirty="0" err="1" smtClean="0"/>
              <a:t>}</a:t>
            </a:r>
            <a:r>
              <a:rPr lang="ar-SA" sz="2600" b="1" dirty="0" smtClean="0"/>
              <a:t> {آل عمران:14</a:t>
            </a:r>
            <a:r>
              <a:rPr lang="ar-SA" sz="2600" b="1" dirty="0" err="1" smtClean="0"/>
              <a:t>}.</a:t>
            </a:r>
            <a:r>
              <a:rPr lang="ar-SA" sz="2600" b="1" dirty="0" smtClean="0"/>
              <a:t> فالآية لم تقل: زين للمؤمنين, أو للنساء, أو للرجال, بل قالت: للناس فدلت على أن الجميع مفطورٌ </a:t>
            </a:r>
            <a:r>
              <a:rPr lang="ar-SA" sz="2600" b="1" dirty="0" err="1" smtClean="0"/>
              <a:t>عليه.</a:t>
            </a:r>
            <a:r>
              <a:rPr lang="ar-SA" sz="2600" b="1" dirty="0" smtClean="0"/>
              <a:t> </a:t>
            </a:r>
          </a:p>
          <a:p>
            <a:pPr marL="514350" indent="-514350"/>
            <a:r>
              <a:rPr lang="ar-SA" sz="2600" b="1" dirty="0" err="1" smtClean="0"/>
              <a:t>3.</a:t>
            </a:r>
            <a:r>
              <a:rPr lang="ar-SA" sz="2600" b="1" dirty="0" smtClean="0"/>
              <a:t> حب تقدير وإعجاب: كحب عقبة بن نافع, أو عبد الرحمن الداخل, أو صلاح الدين الأيوبي أو محمد الفاتح لبطولاتهم والفتوحات التي أجراها الله على أيديهم, وحب حاتم الطائي وابنه عدي لكرمهما, وحب عنترة </a:t>
            </a:r>
            <a:r>
              <a:rPr lang="ar-SA" sz="2600" b="1" dirty="0" err="1" smtClean="0"/>
              <a:t>لشجاعته, </a:t>
            </a:r>
            <a:r>
              <a:rPr lang="ar-SA" sz="2600" b="1" dirty="0" smtClean="0"/>
              <a:t>, وحب آخر للنجاحات التي حققها في حياته</a:t>
            </a:r>
            <a:r>
              <a:rPr lang="ar-EG" sz="2600" b="1" dirty="0" err="1" smtClean="0"/>
              <a:t>،</a:t>
            </a:r>
            <a:r>
              <a:rPr lang="ar-SA" sz="2600" b="1" dirty="0" smtClean="0"/>
              <a:t> ومنه قوله </a:t>
            </a:r>
            <a:r>
              <a:rPr lang="ar-SA" sz="2600" b="1" dirty="0" err="1" smtClean="0"/>
              <a:t>تعالى:</a:t>
            </a:r>
            <a:r>
              <a:rPr lang="ar-SA" sz="2600" b="1" dirty="0" smtClean="0"/>
              <a:t> </a:t>
            </a:r>
            <a:r>
              <a:rPr lang="ar-EG" sz="2600" b="1" dirty="0" err="1" smtClean="0"/>
              <a:t>{</a:t>
            </a:r>
            <a:r>
              <a:rPr lang="ar-SA" sz="2600" b="1" dirty="0" smtClean="0"/>
              <a:t>وَالَّذِينَ تَبَوَّءُوا الدَّارَ وَالإِيمَانَ مِنْ قَبْلِهِمْ يُحِبُّونَ مَنْ هَاجَرَ إِلَيْهِمْ</a:t>
            </a:r>
            <a:r>
              <a:rPr lang="ar-SA" sz="2600" b="1" dirty="0" err="1" smtClean="0"/>
              <a:t>} </a:t>
            </a:r>
            <a:r>
              <a:rPr lang="ar-SA" sz="2600" b="1" dirty="0" smtClean="0"/>
              <a:t>{الحشر:9</a:t>
            </a:r>
            <a:r>
              <a:rPr lang="ar-SA" sz="2600" b="1" dirty="0" err="1" smtClean="0"/>
              <a:t>}.</a:t>
            </a:r>
            <a:endParaRPr lang="en-US" sz="26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5</a:t>
            </a:fld>
            <a:endParaRPr lang="en-US"/>
          </a:p>
        </p:txBody>
      </p:sp>
      <p:sp>
        <p:nvSpPr>
          <p:cNvPr id="3" name="مستطيل 2"/>
          <p:cNvSpPr/>
          <p:nvPr/>
        </p:nvSpPr>
        <p:spPr>
          <a:xfrm>
            <a:off x="609600" y="838201"/>
            <a:ext cx="8458200" cy="4893647"/>
          </a:xfrm>
          <a:prstGeom prst="rect">
            <a:avLst/>
          </a:prstGeom>
        </p:spPr>
        <p:txBody>
          <a:bodyPr wrap="square">
            <a:spAutoFit/>
          </a:bodyPr>
          <a:lstStyle/>
          <a:p>
            <a:pPr algn="just"/>
            <a:r>
              <a:rPr lang="ar-SA" sz="2600" b="1" dirty="0" smtClean="0"/>
              <a:t>4- حب مصلحة ومنفعة: كحبنا لمن قدَّمَ إلينا يد العون والمساعدة, يقول ابن مسعود رضي الله </a:t>
            </a:r>
            <a:r>
              <a:rPr lang="ar-SA" sz="2600" b="1" dirty="0" err="1" smtClean="0"/>
              <a:t>عنه: </a:t>
            </a:r>
            <a:r>
              <a:rPr lang="ar-SA" sz="2600" b="1" dirty="0" smtClean="0"/>
              <a:t>"جبلت القلوب على حب من أحسن إليها</a:t>
            </a:r>
            <a:r>
              <a:rPr lang="ar-EG" sz="2600" b="1" dirty="0" err="1" smtClean="0"/>
              <a:t>،</a:t>
            </a:r>
            <a:r>
              <a:rPr lang="ar-SA" sz="2600" b="1" dirty="0" smtClean="0"/>
              <a:t> وبغض من أساء إليها</a:t>
            </a:r>
            <a:r>
              <a:rPr lang="ar-EG" sz="2600" b="1" dirty="0" err="1" smtClean="0"/>
              <a:t>"</a:t>
            </a:r>
            <a:endParaRPr lang="ar-EG" sz="2600" b="1" dirty="0" smtClean="0"/>
          </a:p>
          <a:p>
            <a:pPr lvl="0" algn="just"/>
            <a:r>
              <a:rPr lang="ar-SA" sz="2600" b="1" dirty="0" smtClean="0"/>
              <a:t>ويقول الشاعر أبو الفتح البستي في قصيدته </a:t>
            </a:r>
            <a:r>
              <a:rPr lang="ar-EG" sz="2600" b="1" dirty="0" err="1" smtClean="0"/>
              <a:t>(</a:t>
            </a:r>
            <a:r>
              <a:rPr lang="ar-SA" sz="2600" b="1" dirty="0" smtClean="0"/>
              <a:t>عنوان الحِكم</a:t>
            </a:r>
            <a:r>
              <a:rPr lang="ar-EG" sz="2600" b="1" dirty="0" err="1" smtClean="0"/>
              <a:t>)</a:t>
            </a:r>
            <a:r>
              <a:rPr lang="ar-SA" sz="2600" b="1" dirty="0" err="1" smtClean="0"/>
              <a:t>:</a:t>
            </a:r>
            <a:endParaRPr lang="en-US" sz="2600" b="1" dirty="0" smtClean="0"/>
          </a:p>
          <a:p>
            <a:pPr algn="just"/>
            <a:r>
              <a:rPr lang="ar-SA" sz="2600" b="1" dirty="0" smtClean="0"/>
              <a:t>أحسن إلى الناس تستعبد قلوبهم</a:t>
            </a:r>
            <a:r>
              <a:rPr lang="ar-EG" sz="2600" b="1" dirty="0" smtClean="0"/>
              <a:t> </a:t>
            </a:r>
            <a:r>
              <a:rPr lang="ar-EG" sz="2600" b="1" dirty="0" err="1" smtClean="0"/>
              <a:t>***</a:t>
            </a:r>
            <a:r>
              <a:rPr lang="ar-EG" sz="2600" b="1" dirty="0" smtClean="0"/>
              <a:t> </a:t>
            </a:r>
            <a:r>
              <a:rPr lang="ar-SA" sz="2600" b="1" dirty="0" smtClean="0"/>
              <a:t>فطالما استعبد الإنسانَ إحسانُ</a:t>
            </a:r>
            <a:endParaRPr lang="ar-EG" sz="2600" b="1" dirty="0" smtClean="0"/>
          </a:p>
          <a:p>
            <a:pPr lvl="0"/>
            <a:endParaRPr lang="ar-SA" sz="2600" b="1" dirty="0" smtClean="0"/>
          </a:p>
          <a:p>
            <a:pPr lvl="0"/>
            <a:r>
              <a:rPr lang="ar-SA" sz="2600" b="1" dirty="0" smtClean="0"/>
              <a:t>5- حب الرذائل وحب الشماتة, كحب الشر للأعداء</a:t>
            </a:r>
            <a:r>
              <a:rPr lang="ar-EG" sz="2600" b="1" dirty="0" err="1" smtClean="0"/>
              <a:t>،</a:t>
            </a:r>
            <a:r>
              <a:rPr lang="ar-SA" sz="2600" b="1" dirty="0" smtClean="0"/>
              <a:t> أو حب الفواحش والرذائل</a:t>
            </a:r>
            <a:r>
              <a:rPr lang="ar-EG" sz="2600" b="1" dirty="0" err="1" smtClean="0"/>
              <a:t>،</a:t>
            </a:r>
            <a:r>
              <a:rPr lang="ar-SA" sz="2600" b="1" dirty="0" smtClean="0"/>
              <a:t> ومن صور ذلك ما أخبر عنه القرآن الكريم </a:t>
            </a:r>
            <a:r>
              <a:rPr lang="ar-SA" sz="2600" b="1" dirty="0" err="1" smtClean="0"/>
              <a:t>بقوله:</a:t>
            </a:r>
            <a:r>
              <a:rPr lang="ar-SA" sz="2600" b="1" dirty="0" smtClean="0"/>
              <a:t> </a:t>
            </a:r>
            <a:r>
              <a:rPr lang="ar-EG" sz="2600" b="1" dirty="0" err="1" smtClean="0"/>
              <a:t>{</a:t>
            </a:r>
            <a:r>
              <a:rPr lang="ar-SA" sz="2600" b="1" dirty="0" smtClean="0"/>
              <a:t>إِنَّ الَّذِينَ يُحِبُّونَ أَنْ تَشِيعَ الفَاحِشَةُ فِي الَّذِينَ آَمَنُوا لَهُمْ عَذَابٌ أَلِيمٌ فِي الدُّنْيَا وَالآَخِرَةِ وَاللهُ يَعْلَمُ وَأَنْتُمْ لَا تَعْلَمُونَ</a:t>
            </a:r>
            <a:r>
              <a:rPr lang="ar-EG" sz="2600" b="1" dirty="0" err="1" smtClean="0"/>
              <a:t>}</a:t>
            </a:r>
            <a:r>
              <a:rPr lang="ar-SA" sz="2600" b="1" dirty="0" smtClean="0"/>
              <a:t> {النور:19</a:t>
            </a:r>
            <a:r>
              <a:rPr lang="ar-SA" sz="2600" b="1" dirty="0" err="1" smtClean="0"/>
              <a:t>}</a:t>
            </a:r>
            <a:r>
              <a:rPr lang="ar-SA" sz="2600" b="1" dirty="0" smtClean="0"/>
              <a:t> </a:t>
            </a:r>
          </a:p>
          <a:p>
            <a:pPr lvl="0"/>
            <a:endParaRPr lang="ar-SA" sz="2600" b="1" dirty="0" smtClean="0"/>
          </a:p>
          <a:p>
            <a:r>
              <a:rPr lang="ar-SA" sz="2600" b="1" dirty="0" smtClean="0">
                <a:latin typeface="Traditional Arabic" pitchFamily="18" charset="-78"/>
                <a:ea typeface="Times New Roman" pitchFamily="18" charset="0"/>
              </a:rPr>
              <a:t>وما يتعلق ببحثنا هو النوع الرابع, أي؛ الحب المبني على المصلحة والمنفعة.</a:t>
            </a:r>
            <a:endParaRPr lang="en-US" sz="26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SA" sz="3600" b="1" dirty="0" smtClean="0"/>
              <a:t>أصول المحبة </a:t>
            </a:r>
            <a:r>
              <a:rPr lang="ar-SA" sz="3600" b="1" dirty="0" err="1" smtClean="0"/>
              <a:t>المهنية:</a:t>
            </a:r>
            <a:endParaRPr lang="ar-SA" sz="3600" b="1" dirty="0"/>
          </a:p>
        </p:txBody>
      </p:sp>
      <p:sp>
        <p:nvSpPr>
          <p:cNvPr id="3" name="عنصر نائب للمحتوى 2"/>
          <p:cNvSpPr>
            <a:spLocks noGrp="1"/>
          </p:cNvSpPr>
          <p:nvPr>
            <p:ph idx="1"/>
          </p:nvPr>
        </p:nvSpPr>
        <p:spPr>
          <a:xfrm>
            <a:off x="495300" y="1371601"/>
            <a:ext cx="8915400" cy="4191000"/>
          </a:xfrm>
        </p:spPr>
        <p:txBody>
          <a:bodyPr/>
          <a:lstStyle/>
          <a:p>
            <a:pPr marL="0" lvl="0" indent="0" algn="justLow" rtl="1">
              <a:spcBef>
                <a:spcPct val="0"/>
              </a:spcBef>
            </a:pPr>
            <a:r>
              <a:rPr lang="ar-SA" sz="2600" b="1" dirty="0" smtClean="0">
                <a:latin typeface="Traditional Arabic" pitchFamily="18" charset="-78"/>
                <a:ea typeface="Times New Roman" pitchFamily="18" charset="0"/>
              </a:rPr>
              <a:t>إن المحبة المهنية تعني الميل تجاه المهنة لتحقيق أصول المحبة الثلاثة:</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1- </a:t>
            </a:r>
            <a:r>
              <a:rPr lang="ar-SA" sz="2600" b="1" dirty="0" err="1" smtClean="0">
                <a:latin typeface="Traditional Arabic" pitchFamily="18" charset="-78"/>
                <a:ea typeface="Times New Roman" pitchFamily="18" charset="0"/>
              </a:rPr>
              <a:t>التوادد</a:t>
            </a:r>
            <a:r>
              <a:rPr lang="ar-SA" sz="2600" b="1" dirty="0" smtClean="0">
                <a:latin typeface="Traditional Arabic" pitchFamily="18" charset="-78"/>
                <a:ea typeface="Times New Roman" pitchFamily="18" charset="0"/>
              </a:rPr>
              <a:t> بمراعاة آداب اللياقة في علاقات المهنة.</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2- التراحم بالإحسان إلى زملاء المهنة والمنتفعين منها.</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3- التعاطف من خلال الإيثار لمصلحة المهنة.</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هذه الأصول الثلاثة جمعها الرسول صلى الله عليه وسلم في </a:t>
            </a:r>
            <a:r>
              <a:rPr lang="ar-SA" sz="2600" b="1" dirty="0" err="1" smtClean="0">
                <a:latin typeface="Traditional Arabic" pitchFamily="18" charset="-78"/>
                <a:ea typeface="Times New Roman" pitchFamily="18" charset="0"/>
              </a:rPr>
              <a:t>قوله: </a:t>
            </a:r>
            <a:r>
              <a:rPr lang="ar-SA" sz="2600" b="1" dirty="0" smtClean="0">
                <a:latin typeface="Traditional Arabic" pitchFamily="18" charset="-78"/>
                <a:ea typeface="Times New Roman" pitchFamily="18" charset="0"/>
              </a:rPr>
              <a:t>(مثلُ المؤمنين في توادهم وتراحمهم وتعاطفهم مَثَلُ الجسد إذا اشتكى منه عضوٌ تداعى له سائر الجسد بالسهر والحمى</a:t>
            </a:r>
            <a:r>
              <a:rPr lang="ar-SA" sz="2600" b="1" dirty="0" err="1" smtClean="0">
                <a:latin typeface="Traditional Arabic" pitchFamily="18" charset="-78"/>
                <a:ea typeface="Times New Roman" pitchFamily="18" charset="0"/>
              </a:rPr>
              <a:t>).</a:t>
            </a:r>
            <a:r>
              <a:rPr lang="ar-SA" sz="2600" b="1" dirty="0" smtClean="0">
                <a:latin typeface="Traditional Arabic" pitchFamily="18" charset="-78"/>
                <a:ea typeface="Times New Roman" pitchFamily="18" charset="0"/>
              </a:rPr>
              <a:t> </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هذه الأصول الثلاثة هي جسور المحبة التي تجعل من الجماعة كأنها شخص واحد, وكذلك تجعل من الشخص الواحد ومهنته وكأنهما شيءٌ واحدٌ.</a:t>
            </a:r>
            <a:endParaRPr lang="en-US" sz="2600" b="1" dirty="0" smtClean="0">
              <a:latin typeface="Arial" pitchFamily="34" charset="0"/>
            </a:endParaRPr>
          </a:p>
          <a:p>
            <a:pPr marL="0" lvl="0" indent="0" algn="justLow" rtl="1">
              <a:spcBef>
                <a:spcPct val="0"/>
              </a:spcBef>
            </a:pPr>
            <a:r>
              <a:rPr lang="ar-SA" sz="2600" b="1" dirty="0" smtClean="0">
                <a:latin typeface="Traditional Arabic" pitchFamily="18" charset="-78"/>
                <a:ea typeface="Times New Roman" pitchFamily="18" charset="0"/>
              </a:rPr>
              <a:t>فإذا تحقق هذا الاتحاد أمكن القول بأن خلق المحبة المهنية متحقق بالفعل.</a:t>
            </a:r>
            <a:endParaRPr lang="ar-SA" sz="2600"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a:xfrm>
            <a:off x="533400" y="0"/>
            <a:ext cx="8915400" cy="1447800"/>
          </a:xfrm>
        </p:spPr>
        <p:txBody>
          <a:bodyPr/>
          <a:lstStyle/>
          <a:p>
            <a:pPr rtl="1"/>
            <a:r>
              <a:rPr lang="ar-SA" b="1" dirty="0" smtClean="0"/>
              <a:t>شروط المحبة المهنية:</a:t>
            </a:r>
            <a:endParaRPr lang="en-US" dirty="0"/>
          </a:p>
        </p:txBody>
      </p:sp>
      <p:sp>
        <p:nvSpPr>
          <p:cNvPr id="9219" name="Content Placeholder 2"/>
          <p:cNvSpPr>
            <a:spLocks noGrp="1"/>
          </p:cNvSpPr>
          <p:nvPr>
            <p:ph idx="4294967295"/>
          </p:nvPr>
        </p:nvSpPr>
        <p:spPr>
          <a:xfrm>
            <a:off x="228600" y="1371600"/>
            <a:ext cx="9372600" cy="4876800"/>
          </a:xfrm>
        </p:spPr>
        <p:txBody>
          <a:bodyPr/>
          <a:lstStyle/>
          <a:p>
            <a:pPr rtl="1">
              <a:buNone/>
            </a:pPr>
            <a:r>
              <a:rPr lang="ar-SA" sz="2600" b="1" dirty="0" smtClean="0"/>
              <a:t>يتحقق خلق المحبة المهنية إذا توافرت الشروط التالية:</a:t>
            </a:r>
            <a:endParaRPr lang="en-US" sz="2600" b="1" dirty="0" smtClean="0"/>
          </a:p>
          <a:p>
            <a:pPr algn="just" rtl="1">
              <a:buNone/>
            </a:pPr>
            <a:r>
              <a:rPr lang="ar-SA" sz="2600" b="1" dirty="0" smtClean="0">
                <a:cs typeface="+mn-cs"/>
              </a:rPr>
              <a:t>1- </a:t>
            </a:r>
            <a:r>
              <a:rPr lang="ar-SA" sz="2600" b="1" u="sng" dirty="0" smtClean="0">
                <a:cs typeface="+mn-cs"/>
              </a:rPr>
              <a:t>تقديم مصلحة المهنة على سائر مصالحه الحياتية الأخرى: </a:t>
            </a:r>
            <a:r>
              <a:rPr lang="ar-SA" sz="2600" b="1" dirty="0" smtClean="0">
                <a:cs typeface="+mn-cs"/>
              </a:rPr>
              <a:t>بمعنى أن تكون مهنته هي الشغل الأهم له من بين أعماله اليومية الأخرى, فتفكيره في معظمه منصب على كيفية تطويرها بحيث تكون أنفع, وجهده منصب في أكثره على خدمتها بحيث تحقق نجاحاً أكبر, فهي مصدر رزقه, ومستقبلها مستقبله هو, وسمعتها الطيبة رأس مال له, واستمرارها ونجاحها نجاح </a:t>
            </a:r>
            <a:r>
              <a:rPr lang="ar-SA" sz="2600" b="1" dirty="0" err="1" smtClean="0">
                <a:cs typeface="+mn-cs"/>
              </a:rPr>
              <a:t>له..</a:t>
            </a:r>
            <a:r>
              <a:rPr lang="ar-SA" sz="2600" b="1" dirty="0" smtClean="0">
                <a:cs typeface="+mn-cs"/>
              </a:rPr>
              <a:t> </a:t>
            </a:r>
            <a:r>
              <a:rPr lang="ar-SA" sz="2600" b="1" dirty="0" err="1" smtClean="0">
                <a:cs typeface="+mn-cs"/>
              </a:rPr>
              <a:t>وهكذا.</a:t>
            </a:r>
            <a:r>
              <a:rPr lang="ar-SA" sz="2600" b="1" dirty="0" smtClean="0">
                <a:cs typeface="+mn-cs"/>
              </a:rPr>
              <a:t> وبهذا يكون قد أثبت إخلاصه لمهنته, وتفانيه في حبها, وبذلك يصل إلى إتقانها على النحو الذي يحبه الله ورسوله</a:t>
            </a:r>
            <a:r>
              <a:rPr lang="ar-EG" sz="2600" b="1" dirty="0" err="1" smtClean="0">
                <a:latin typeface="Century Gothic" pitchFamily="34" charset="0"/>
                <a:cs typeface="+mn-cs"/>
              </a:rPr>
              <a:t>.</a:t>
            </a:r>
            <a:r>
              <a:rPr lang="ar-SA" sz="2600" b="1" dirty="0" smtClean="0">
                <a:latin typeface="Century Gothic" pitchFamily="34" charset="0"/>
                <a:cs typeface="+mn-cs"/>
              </a:rPr>
              <a:t> فالمدرس الذي يحب مهنته هو الذي يجعل مهنة التدريس شغله الأهم في شؤون حياته اليومية, ويسعى دائماً لتطويرها, ويسخر وقته وجهده وعلمه وعلاقاته بالآخرين في سبيل تطويرها والتقدم بها وإنجاحها, وهكذا الطبيب والمهندس والمحاسب </a:t>
            </a:r>
            <a:r>
              <a:rPr lang="ar-SA" sz="2600" b="1" dirty="0" err="1" smtClean="0">
                <a:latin typeface="Century Gothic" pitchFamily="34" charset="0"/>
                <a:cs typeface="+mn-cs"/>
              </a:rPr>
              <a:t>والمحامي...</a:t>
            </a:r>
            <a:r>
              <a:rPr lang="ar-SA" sz="2600" b="1" dirty="0" smtClean="0">
                <a:latin typeface="Century Gothic" pitchFamily="34" charset="0"/>
                <a:cs typeface="+mn-cs"/>
              </a:rPr>
              <a:t>  وبقدر محبته لمهنته, يكون تضحيته في سبيل الرقي بها.</a:t>
            </a:r>
            <a:endParaRPr lang="en-US" sz="2600" b="1" dirty="0" smtClean="0">
              <a:cs typeface="+mn-cs"/>
            </a:endParaRPr>
          </a:p>
        </p:txBody>
      </p:sp>
      <p:sp>
        <p:nvSpPr>
          <p:cNvPr id="9220" name="Slide Number Placeholder 3"/>
          <p:cNvSpPr txBox="1">
            <a:spLocks noGrp="1"/>
          </p:cNvSpPr>
          <p:nvPr/>
        </p:nvSpPr>
        <p:spPr bwMode="auto">
          <a:xfrm>
            <a:off x="2105025" y="6376988"/>
            <a:ext cx="571500" cy="365125"/>
          </a:xfrm>
          <a:prstGeom prst="rect">
            <a:avLst/>
          </a:prstGeom>
          <a:noFill/>
          <a:ln w="9525">
            <a:noFill/>
            <a:miter lim="800000"/>
            <a:headEnd/>
            <a:tailEnd/>
          </a:ln>
        </p:spPr>
        <p:txBody>
          <a:bodyPr anchor="ctr"/>
          <a:lstStyle/>
          <a:p>
            <a:pPr rtl="0"/>
            <a:fld id="{667F1982-5105-4DF8-8BB2-4AAF53672BF4}" type="slidenum">
              <a:rPr lang="ar-SA" sz="1200">
                <a:solidFill>
                  <a:schemeClr val="bg1"/>
                </a:solidFill>
                <a:latin typeface="Calibri" pitchFamily="34" charset="0"/>
              </a:rPr>
              <a:pPr rtl="0"/>
              <a:t>7</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8</a:t>
            </a:fld>
            <a:endParaRPr lang="en-US"/>
          </a:p>
        </p:txBody>
      </p:sp>
      <p:sp>
        <p:nvSpPr>
          <p:cNvPr id="3" name="مستطيل 2"/>
          <p:cNvSpPr/>
          <p:nvPr/>
        </p:nvSpPr>
        <p:spPr>
          <a:xfrm>
            <a:off x="304800" y="304800"/>
            <a:ext cx="9296400" cy="5846266"/>
          </a:xfrm>
          <a:prstGeom prst="rect">
            <a:avLst/>
          </a:prstGeom>
        </p:spPr>
        <p:txBody>
          <a:bodyPr wrap="square">
            <a:spAutoFit/>
          </a:bodyPr>
          <a:lstStyle/>
          <a:p>
            <a:pPr algn="just"/>
            <a:r>
              <a:rPr lang="ar-SA" sz="2600" b="1" dirty="0" smtClean="0">
                <a:cs typeface="+mn-cs"/>
              </a:rPr>
              <a:t>2- </a:t>
            </a:r>
            <a:r>
              <a:rPr lang="ar-SA" sz="2600" b="1" u="sng" dirty="0" smtClean="0">
                <a:cs typeface="+mn-cs"/>
              </a:rPr>
              <a:t>الانتصار للمهنة بالدفاع عنها وعن العاملين فيها</a:t>
            </a:r>
            <a:r>
              <a:rPr lang="ar-EG" sz="2600" b="1" dirty="0" err="1" smtClean="0">
                <a:cs typeface="+mn-cs"/>
              </a:rPr>
              <a:t>:</a:t>
            </a:r>
            <a:r>
              <a:rPr lang="ar-SA" sz="2600" b="1" dirty="0" smtClean="0">
                <a:cs typeface="+mn-cs"/>
              </a:rPr>
              <a:t> وهذه نتيجة حتمية للشرط الأول, بمعنى أنه إذا أحب مهنته, وكان مخلصاً لها, متفانياً في محبتها, نتج عن ذلك بداهة دفاعه عنها, وغيرته عليها, وعلى العاملين بها, ورأى أن كل انتقاص لها أو للعاملين عليها, انتقاص له, لأنه يرى فيها نفسه, وسمعته, </a:t>
            </a:r>
            <a:r>
              <a:rPr lang="ar-SA" sz="2600" b="1" dirty="0" err="1" smtClean="0">
                <a:cs typeface="+mn-cs"/>
              </a:rPr>
              <a:t>ومستقبله.</a:t>
            </a:r>
            <a:r>
              <a:rPr lang="ar-SA" sz="2600" b="1" dirty="0" smtClean="0">
                <a:cs typeface="+mn-cs"/>
              </a:rPr>
              <a:t> وهذه المحبة ستدفعه إلى الوقوف في وجه كل من يشوه سمعتها, أو يسيء إليها, وإنْ كان من العاملين فيها, لأنه يرى في ذلك حمايتها والانتصار لها, وذلك بالمفهوم الذي نبه إليه الرسول صلى الله عليه وسلم حين </a:t>
            </a:r>
            <a:r>
              <a:rPr lang="ar-SA" sz="2600" b="1" dirty="0" err="1" smtClean="0">
                <a:cs typeface="+mn-cs"/>
              </a:rPr>
              <a:t>قال:</a:t>
            </a:r>
            <a:r>
              <a:rPr lang="ar-SA" sz="2600" b="1" dirty="0" smtClean="0">
                <a:cs typeface="+mn-cs"/>
              </a:rPr>
              <a:t> </a:t>
            </a:r>
            <a:r>
              <a:rPr lang="ar-EG" sz="2600" b="1" dirty="0" err="1" smtClean="0">
                <a:cs typeface="+mn-cs"/>
              </a:rPr>
              <a:t>"</a:t>
            </a:r>
            <a:r>
              <a:rPr lang="ar-SA" sz="2600" b="1" dirty="0" smtClean="0">
                <a:cs typeface="+mn-cs"/>
              </a:rPr>
              <a:t>انْصُرْ أَخَاكَ ظَالِماً أَوْ مَظْلُوماً</a:t>
            </a:r>
            <a:r>
              <a:rPr lang="ar-EG" sz="2600" b="1" dirty="0" err="1" smtClean="0">
                <a:cs typeface="+mn-cs"/>
              </a:rPr>
              <a:t>"،</a:t>
            </a:r>
            <a:r>
              <a:rPr lang="ar-SA" sz="2600" b="1" dirty="0" smtClean="0">
                <a:cs typeface="+mn-cs"/>
              </a:rPr>
              <a:t> قَالُوا: يَا رَسُولَ اللهِ، هَذَا نَصْرُهُ </a:t>
            </a:r>
            <a:r>
              <a:rPr lang="ar-SA" sz="2600" b="1" dirty="0" err="1" smtClean="0">
                <a:cs typeface="+mn-cs"/>
              </a:rPr>
              <a:t>مَظْلُوماً </a:t>
            </a:r>
            <a:r>
              <a:rPr lang="ar-SA" sz="2600" b="1" dirty="0" smtClean="0">
                <a:cs typeface="+mn-cs"/>
              </a:rPr>
              <a:t>(أي عرفناه) فَكَيْفَ نَنْصُرُهُ </a:t>
            </a:r>
            <a:r>
              <a:rPr lang="ar-SA" sz="2600" b="1" dirty="0" err="1" smtClean="0">
                <a:cs typeface="+mn-cs"/>
              </a:rPr>
              <a:t>ظَالِماً؟</a:t>
            </a:r>
            <a:r>
              <a:rPr lang="ar-SA" sz="2600" b="1" dirty="0" smtClean="0">
                <a:cs typeface="+mn-cs"/>
              </a:rPr>
              <a:t> </a:t>
            </a:r>
            <a:r>
              <a:rPr lang="ar-SA" sz="2600" b="1" dirty="0" err="1" smtClean="0">
                <a:cs typeface="+mn-cs"/>
              </a:rPr>
              <a:t>قَالَ:</a:t>
            </a:r>
            <a:r>
              <a:rPr lang="ar-SA" sz="2600" b="1" dirty="0" smtClean="0">
                <a:cs typeface="+mn-cs"/>
              </a:rPr>
              <a:t> </a:t>
            </a:r>
            <a:r>
              <a:rPr lang="ar-EG" sz="2600" b="1" dirty="0" err="1" smtClean="0">
                <a:cs typeface="+mn-cs"/>
              </a:rPr>
              <a:t>"</a:t>
            </a:r>
            <a:r>
              <a:rPr lang="ar-SA" sz="2600" b="1" dirty="0" smtClean="0">
                <a:cs typeface="+mn-cs"/>
              </a:rPr>
              <a:t>تَمْنَعُهُ مِنَ الظُّلْمِ</a:t>
            </a:r>
            <a:r>
              <a:rPr lang="ar-EG" sz="2600" b="1" dirty="0" err="1" smtClean="0">
                <a:cs typeface="+mn-cs"/>
              </a:rPr>
              <a:t>"</a:t>
            </a:r>
            <a:r>
              <a:rPr lang="ar-SA" sz="2600" b="1" dirty="0" err="1" smtClean="0">
                <a:cs typeface="+mn-cs"/>
              </a:rPr>
              <a:t>.</a:t>
            </a:r>
            <a:r>
              <a:rPr lang="ar-SA" sz="2600" b="1" dirty="0" smtClean="0">
                <a:cs typeface="+mn-cs"/>
              </a:rPr>
              <a:t> </a:t>
            </a:r>
          </a:p>
          <a:p>
            <a:pPr algn="just"/>
            <a:r>
              <a:rPr lang="ar-SA" sz="2600" b="1" dirty="0" smtClean="0">
                <a:cs typeface="+mn-cs"/>
              </a:rPr>
              <a:t>فأنا عندما آخذ على يد شقيقي أو ولدي أو صديقي فأمنعه من الظلم, أكون قد نصرته وأحسنت إليه من غير شك, لأني أنقذته من غضب الله, ومن الوقوع في المعصية, وصنت سمعته وسمعتي بين الناس, وسعيت في إرساء مبادئ العدالة التي بها قامت السماوات والأرض, وكذلك الانتصار للمهنة تكون بالأخذ على يد المسيء إليها حفاظاً على سمعتها, وسمعته وسمعة العاملين بها, وسعياً لتحقيق نجاح المهنة في بلوغ أهدافها على أكمل </a:t>
            </a:r>
            <a:r>
              <a:rPr lang="ar-SA" sz="2600" b="1" dirty="0" err="1" smtClean="0">
                <a:cs typeface="+mn-cs"/>
              </a:rPr>
              <a:t>وجه.</a:t>
            </a:r>
            <a:r>
              <a:rPr lang="ar-SA" sz="2600" b="1" dirty="0" smtClean="0">
                <a:cs typeface="+mn-cs"/>
              </a:rPr>
              <a:t> </a:t>
            </a:r>
            <a:endParaRPr lang="en-US" sz="2600" b="1" dirty="0" smtClean="0">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9</a:t>
            </a:fld>
            <a:endParaRPr lang="en-US"/>
          </a:p>
        </p:txBody>
      </p:sp>
      <p:sp>
        <p:nvSpPr>
          <p:cNvPr id="3" name="مستطيل 2"/>
          <p:cNvSpPr/>
          <p:nvPr/>
        </p:nvSpPr>
        <p:spPr>
          <a:xfrm>
            <a:off x="381000" y="457200"/>
            <a:ext cx="9067800" cy="5293757"/>
          </a:xfrm>
          <a:prstGeom prst="rect">
            <a:avLst/>
          </a:prstGeom>
        </p:spPr>
        <p:txBody>
          <a:bodyPr wrap="square">
            <a:spAutoFit/>
          </a:bodyPr>
          <a:lstStyle/>
          <a:p>
            <a:pPr algn="just"/>
            <a:r>
              <a:rPr lang="ar-SA" sz="2600" b="1" dirty="0" smtClean="0"/>
              <a:t>3- </a:t>
            </a:r>
            <a:r>
              <a:rPr lang="ar-SA" sz="2600" b="1" u="sng" dirty="0" smtClean="0"/>
              <a:t>إفشاء السلام لنشر المحبة بين الناس وخصوصاً زملاء المهنة الواحدة</a:t>
            </a:r>
            <a:r>
              <a:rPr lang="ar-EG" sz="2600" b="1" dirty="0" err="1" smtClean="0"/>
              <a:t>:</a:t>
            </a:r>
            <a:r>
              <a:rPr lang="ar-SA" sz="2600" b="1" dirty="0" smtClean="0"/>
              <a:t> فالسلام اسم من أسماء الله تعالى, وإلقاؤه يعني </a:t>
            </a:r>
            <a:r>
              <a:rPr lang="ar-SA" sz="2600" b="1" dirty="0" err="1" smtClean="0"/>
              <a:t>تطمين</a:t>
            </a:r>
            <a:r>
              <a:rPr lang="ar-SA" sz="2600" b="1" dirty="0" smtClean="0"/>
              <a:t> المُسَلَّم عليه بأنه لن يجد الأذى أو ما يكرهه أو يخافه من جهته, فهو في أمان منه, وهو بذلك يفتح طريقه إلى قلبه, فتتولد المحبة بينهما, وتمتد جسور التواصل, وفي ذلك يقول الرسول الله صلى الله عليه </a:t>
            </a:r>
            <a:r>
              <a:rPr lang="ar-SA" sz="2600" b="1" dirty="0" err="1" smtClean="0"/>
              <a:t>وسلم:</a:t>
            </a:r>
            <a:r>
              <a:rPr lang="ar-SA" sz="2600" b="1" dirty="0" smtClean="0"/>
              <a:t> </a:t>
            </a:r>
            <a:r>
              <a:rPr lang="ar-EG" sz="2600" b="1" dirty="0" err="1" smtClean="0"/>
              <a:t>"</a:t>
            </a:r>
            <a:r>
              <a:rPr lang="ar-SA" sz="2600" b="1" dirty="0" smtClean="0"/>
              <a:t>والذي نفسي بيده</a:t>
            </a:r>
            <a:r>
              <a:rPr lang="ar-EG" sz="2600" b="1" dirty="0" err="1" smtClean="0"/>
              <a:t>،</a:t>
            </a:r>
            <a:r>
              <a:rPr lang="ar-SA" sz="2600" b="1" dirty="0" smtClean="0"/>
              <a:t> لا تدخلون الجنة حتى تؤمنوا</a:t>
            </a:r>
            <a:r>
              <a:rPr lang="ar-EG" sz="2600" b="1" dirty="0" err="1" smtClean="0"/>
              <a:t>،</a:t>
            </a:r>
            <a:r>
              <a:rPr lang="ar-SA" sz="2600" b="1" dirty="0" smtClean="0"/>
              <a:t> ولا تؤمنون حتى تحابوا</a:t>
            </a:r>
            <a:r>
              <a:rPr lang="ar-EG" sz="2600" b="1" dirty="0" err="1" smtClean="0"/>
              <a:t>،</a:t>
            </a:r>
            <a:r>
              <a:rPr lang="ar-SA" sz="2600" b="1" dirty="0" smtClean="0"/>
              <a:t> أولا أدلكم على شيء إذا فعلتموه تحاببتم</a:t>
            </a:r>
            <a:r>
              <a:rPr lang="ar-EG" sz="2600" b="1" dirty="0" err="1" smtClean="0"/>
              <a:t>؟</a:t>
            </a:r>
            <a:r>
              <a:rPr lang="ar-SA" sz="2600" b="1" dirty="0" smtClean="0"/>
              <a:t> أفشوا السلام بينكم</a:t>
            </a:r>
            <a:r>
              <a:rPr lang="ar-EG" sz="2600" b="1" dirty="0" err="1" smtClean="0"/>
              <a:t>".</a:t>
            </a:r>
            <a:endParaRPr lang="ar-EG" sz="2600" b="1" dirty="0" smtClean="0"/>
          </a:p>
          <a:p>
            <a:pPr lvl="0" algn="just"/>
            <a:endParaRPr lang="ar-SA" sz="2600" b="1" dirty="0" smtClean="0"/>
          </a:p>
          <a:p>
            <a:pPr lvl="0" algn="just"/>
            <a:r>
              <a:rPr lang="ar-SA" sz="2600" b="1" dirty="0" smtClean="0"/>
              <a:t>4- </a:t>
            </a:r>
            <a:r>
              <a:rPr lang="ar-SA" sz="2600" b="1" u="sng" dirty="0" smtClean="0"/>
              <a:t>طلاقة الوجه بشكل دائم</a:t>
            </a:r>
            <a:r>
              <a:rPr lang="ar-EG" sz="2600" b="1" dirty="0" err="1" smtClean="0"/>
              <a:t>:</a:t>
            </a:r>
            <a:r>
              <a:rPr lang="ar-SA" sz="2600" b="1" dirty="0" smtClean="0"/>
              <a:t> وهذه بمثابة التكملة للشرط السابق, إذ ما قيمة السلام بوجه </a:t>
            </a:r>
            <a:r>
              <a:rPr lang="ar-SA" sz="2600" b="1" dirty="0" err="1" smtClean="0"/>
              <a:t>عبوس؟!</a:t>
            </a:r>
            <a:r>
              <a:rPr lang="ar-SA" sz="2600" b="1" dirty="0" smtClean="0"/>
              <a:t> إن السلام يجلب المحبة, ويجد طريقه إلى القلوب, إذا صاحبته البشاشة وطلاقة الوجه, لأنها الدليل الأقوى والأوضح على ما يكنه القلب لسامع السلام, ومن ثمَّ جاء </a:t>
            </a:r>
            <a:r>
              <a:rPr lang="ar-SA" sz="2600" b="1" dirty="0" err="1" smtClean="0"/>
              <a:t>الشرع</a:t>
            </a:r>
            <a:r>
              <a:rPr lang="ar-SA" sz="2600" b="1" dirty="0" smtClean="0"/>
              <a:t> بالحثِ عليه ف</a:t>
            </a:r>
            <a:r>
              <a:rPr lang="ar-EG" sz="2600" b="1" dirty="0" smtClean="0"/>
              <a:t>قال </a:t>
            </a:r>
            <a:r>
              <a:rPr lang="ar-SA" sz="2600" b="1" dirty="0" smtClean="0"/>
              <a:t>ال</a:t>
            </a:r>
            <a:r>
              <a:rPr lang="ar-EG" sz="2600" b="1" dirty="0" smtClean="0"/>
              <a:t>رسول الله</a:t>
            </a:r>
            <a:r>
              <a:rPr lang="ar-SA" sz="2600" b="1" dirty="0" smtClean="0"/>
              <a:t> صلى الله عليه </a:t>
            </a:r>
            <a:r>
              <a:rPr lang="ar-SA" sz="2600" b="1" dirty="0" err="1" smtClean="0"/>
              <a:t>وسلم:</a:t>
            </a:r>
            <a:r>
              <a:rPr lang="ar-SA" sz="2600" b="1" dirty="0" smtClean="0"/>
              <a:t> </a:t>
            </a:r>
            <a:r>
              <a:rPr lang="ar-EG" sz="2600" b="1" dirty="0" err="1" smtClean="0"/>
              <a:t>"</a:t>
            </a:r>
            <a:r>
              <a:rPr lang="ar-SA" sz="2600" b="1" dirty="0" smtClean="0"/>
              <a:t>تبسمك في وجه أخيك صدقة</a:t>
            </a:r>
            <a:r>
              <a:rPr lang="ar-EG" sz="2600" b="1" dirty="0" err="1" smtClean="0"/>
              <a:t>"</a:t>
            </a:r>
            <a:r>
              <a:rPr lang="ar-SA" sz="2600" b="1" dirty="0" err="1" smtClean="0"/>
              <a:t>.</a:t>
            </a:r>
            <a:r>
              <a:rPr lang="ar-SA" sz="2600" b="1" dirty="0" smtClean="0"/>
              <a:t> وق</a:t>
            </a:r>
            <a:r>
              <a:rPr lang="ar-EG" sz="2600" b="1" dirty="0" smtClean="0"/>
              <a:t>ال</a:t>
            </a:r>
            <a:r>
              <a:rPr lang="ar-SA" sz="2600" b="1" dirty="0" smtClean="0"/>
              <a:t> </a:t>
            </a:r>
            <a:r>
              <a:rPr lang="ar-SA" sz="2600" b="1" dirty="0" err="1" smtClean="0"/>
              <a:t>أيضاً:</a:t>
            </a:r>
            <a:r>
              <a:rPr lang="ar-SA" sz="2600" b="1" dirty="0" smtClean="0"/>
              <a:t> </a:t>
            </a:r>
            <a:r>
              <a:rPr lang="ar-EG" sz="2600" b="1" dirty="0" err="1" smtClean="0"/>
              <a:t>"</a:t>
            </a:r>
            <a:r>
              <a:rPr lang="ar-SA" sz="2600" b="1" dirty="0" smtClean="0"/>
              <a:t>كل معروف </a:t>
            </a:r>
            <a:r>
              <a:rPr lang="ar-SA" sz="2600" b="1" dirty="0" err="1" smtClean="0"/>
              <a:t>صدقة ...</a:t>
            </a:r>
            <a:r>
              <a:rPr lang="ar-EG" sz="2600" b="1" dirty="0" smtClean="0"/>
              <a:t> </a:t>
            </a:r>
            <a:r>
              <a:rPr lang="ar-SA" sz="2600" b="1" dirty="0" smtClean="0"/>
              <a:t>ومن المعروف أن تلقى أخاك بوجه طلق“</a:t>
            </a:r>
            <a:r>
              <a:rPr lang="ar-EG" sz="2600" b="1" dirty="0" err="1" smtClean="0"/>
              <a:t>.</a:t>
            </a:r>
            <a:endParaRPr lang="ar-EG" sz="26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10</a:t>
            </a:fld>
            <a:endParaRPr lang="en-US"/>
          </a:p>
        </p:txBody>
      </p:sp>
      <p:sp>
        <p:nvSpPr>
          <p:cNvPr id="3" name="مستطيل 2"/>
          <p:cNvSpPr/>
          <p:nvPr/>
        </p:nvSpPr>
        <p:spPr>
          <a:xfrm>
            <a:off x="381000" y="457200"/>
            <a:ext cx="9144000" cy="5293757"/>
          </a:xfrm>
          <a:prstGeom prst="rect">
            <a:avLst/>
          </a:prstGeom>
        </p:spPr>
        <p:txBody>
          <a:bodyPr wrap="square">
            <a:spAutoFit/>
          </a:bodyPr>
          <a:lstStyle/>
          <a:p>
            <a:pPr lvl="0" algn="just"/>
            <a:r>
              <a:rPr lang="ar-SA" sz="2600" b="1" dirty="0" smtClean="0">
                <a:cs typeface="+mn-cs"/>
              </a:rPr>
              <a:t>5- </a:t>
            </a:r>
            <a:r>
              <a:rPr lang="ar-SA" sz="2600" b="1" u="sng" dirty="0" smtClean="0">
                <a:cs typeface="+mn-cs"/>
              </a:rPr>
              <a:t>الاعتناء بالنظافة الشخصية واختيار </a:t>
            </a:r>
            <a:r>
              <a:rPr lang="ar-SA" sz="2600" b="1" u="sng" dirty="0" err="1" smtClean="0">
                <a:cs typeface="+mn-cs"/>
              </a:rPr>
              <a:t>الزي</a:t>
            </a:r>
            <a:r>
              <a:rPr lang="ar-SA" sz="2600" b="1" u="sng" dirty="0" smtClean="0">
                <a:cs typeface="+mn-cs"/>
              </a:rPr>
              <a:t> المناسب لطبيعة المهنة</a:t>
            </a:r>
            <a:r>
              <a:rPr lang="ar-EG" sz="2600" b="1" dirty="0" err="1" smtClean="0">
                <a:cs typeface="+mn-cs"/>
              </a:rPr>
              <a:t>:</a:t>
            </a:r>
            <a:r>
              <a:rPr lang="ar-SA" sz="2600" b="1" dirty="0" smtClean="0">
                <a:cs typeface="+mn-cs"/>
              </a:rPr>
              <a:t> لأن الذوق السليم يحب النظافة, وينفر من القذارة, والشخص النظيف محبوب لدى زملائه يألف ويؤلف, وديننا الحنيف دين الذوق الرفيع, ودين مراعاة المشاعر, ومن هنا حثَّ على الاغتسال لكل تجمع مثل صلاة الجمعة, وصلاة العيد, وللإحرام بالحج والعمرة, وأمرنا بأن نكون كالشامة بين الناس, وما الوضوء للصلوات والاغتسال إلا أدلة عملية على مدى حب الدين للنظافة</a:t>
            </a:r>
            <a:r>
              <a:rPr lang="ar-EG" sz="2600" b="1" dirty="0" err="1" smtClean="0">
                <a:cs typeface="+mn-cs"/>
              </a:rPr>
              <a:t>.</a:t>
            </a:r>
            <a:r>
              <a:rPr lang="ar-SA" sz="2600" b="1" dirty="0" smtClean="0">
                <a:cs typeface="+mn-cs"/>
              </a:rPr>
              <a:t> وفي هذا السياق جاءت الآية </a:t>
            </a:r>
            <a:r>
              <a:rPr lang="ar-SA" sz="2600" b="1" dirty="0" err="1" smtClean="0">
                <a:cs typeface="+mn-cs"/>
              </a:rPr>
              <a:t>القرآنية:</a:t>
            </a:r>
            <a:r>
              <a:rPr lang="ar-SA" sz="2600" b="1" dirty="0" smtClean="0">
                <a:cs typeface="+mn-cs"/>
              </a:rPr>
              <a:t> </a:t>
            </a:r>
            <a:r>
              <a:rPr lang="ar-EG" sz="2600" b="1" dirty="0" err="1" smtClean="0">
                <a:cs typeface="+mn-cs"/>
              </a:rPr>
              <a:t>{</a:t>
            </a:r>
            <a:r>
              <a:rPr lang="ar-SA" sz="2600" b="1" dirty="0" smtClean="0">
                <a:cs typeface="+mn-cs"/>
              </a:rPr>
              <a:t>يَا بَنِي آَدَمَ خُذُوا زِينَتَكُمْ عِنْدَ كُلِّ مَسْجِدٍ</a:t>
            </a:r>
            <a:r>
              <a:rPr lang="ar-EG" sz="2600" b="1" dirty="0" err="1" smtClean="0">
                <a:cs typeface="+mn-cs"/>
              </a:rPr>
              <a:t>}</a:t>
            </a:r>
            <a:r>
              <a:rPr lang="ar-SA" sz="2600" b="1" dirty="0" smtClean="0">
                <a:cs typeface="+mn-cs"/>
              </a:rPr>
              <a:t>{الأعراف:31</a:t>
            </a:r>
            <a:r>
              <a:rPr lang="ar-SA" sz="2600" b="1" dirty="0" err="1" smtClean="0">
                <a:cs typeface="+mn-cs"/>
              </a:rPr>
              <a:t>} .</a:t>
            </a:r>
            <a:endParaRPr lang="en-US" sz="2600" b="1" dirty="0" smtClean="0">
              <a:cs typeface="+mn-cs"/>
            </a:endParaRPr>
          </a:p>
          <a:p>
            <a:pPr algn="just"/>
            <a:r>
              <a:rPr lang="ar-SA" sz="2600" b="1" dirty="0" smtClean="0">
                <a:cs typeface="+mn-cs"/>
              </a:rPr>
              <a:t>6- </a:t>
            </a:r>
            <a:r>
              <a:rPr lang="ar-SA" sz="2600" b="1" u="sng" dirty="0" smtClean="0">
                <a:cs typeface="+mn-cs"/>
              </a:rPr>
              <a:t>إكرام ذوي الهيئات</a:t>
            </a:r>
            <a:r>
              <a:rPr lang="ar-EG" sz="2600" b="1" dirty="0" err="1" smtClean="0">
                <a:cs typeface="+mn-cs"/>
              </a:rPr>
              <a:t>:</a:t>
            </a:r>
            <a:r>
              <a:rPr lang="ar-SA" sz="2600" b="1" dirty="0" smtClean="0">
                <a:cs typeface="+mn-cs"/>
              </a:rPr>
              <a:t> الإنسان عرضة للوقوع في الخطأ لنسيان, أو إهمال, أو جهل, أو ساعة ضعف, أو غير ذلك من الأسباب, والناس ليسوا جميعاً سواءٌ, فهناك من تردعه الإشارة, وهناك من لا يردعه إلا العقوبة القاسية, وبين المرتبتين مراتب كثيرة, بحسب تربية الشخص, وأخلاقه, واستقامته, وأصالته, وقد نبهنا ديننا إلى مراعاة ذلك, حتى لا نعتقد خطأً وجهلاً منا بمبدأ المساواة فنذهب إلى معاملة جميع الناس بنفس الطريقة فبين أن الخطأ على قسمين: خطأ يستوجب إقامة عقوبة محددة</a:t>
            </a:r>
            <a:endParaRPr lang="en-US" sz="2600" b="1" dirty="0" smtClean="0">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11</a:t>
            </a:fld>
            <a:endParaRPr lang="en-US"/>
          </a:p>
        </p:txBody>
      </p:sp>
      <p:sp>
        <p:nvSpPr>
          <p:cNvPr id="3" name="مستطيل 2"/>
          <p:cNvSpPr/>
          <p:nvPr/>
        </p:nvSpPr>
        <p:spPr>
          <a:xfrm>
            <a:off x="304800" y="457201"/>
            <a:ext cx="9144000" cy="5293757"/>
          </a:xfrm>
          <a:prstGeom prst="rect">
            <a:avLst/>
          </a:prstGeom>
        </p:spPr>
        <p:txBody>
          <a:bodyPr wrap="square">
            <a:spAutoFit/>
          </a:bodyPr>
          <a:lstStyle/>
          <a:p>
            <a:pPr algn="just"/>
            <a:r>
              <a:rPr lang="ar-SA" sz="2600" b="1" dirty="0" smtClean="0"/>
              <a:t>شرعاً وتسمى الحدود, وهذه لا مراعاة فيها, وتقام على الجميع, أياً كانت صفته أو مركزه في المجتمع لخطورة هذا النوع من </a:t>
            </a:r>
            <a:r>
              <a:rPr lang="ar-SA" sz="2600" b="1" dirty="0" err="1" smtClean="0"/>
              <a:t>الخطأ.</a:t>
            </a:r>
            <a:r>
              <a:rPr lang="ar-SA" sz="2600" b="1" dirty="0" smtClean="0"/>
              <a:t> وخطأ لا حدَّ فيه لأنه ليس بتلك الخطورة, لكنه لا يخلو منها, فهذا يستوجب </a:t>
            </a:r>
            <a:r>
              <a:rPr lang="ar-SA" sz="2600" b="1" dirty="0" err="1" smtClean="0"/>
              <a:t>التعزير.</a:t>
            </a:r>
            <a:r>
              <a:rPr lang="ar-SA" sz="2600" b="1" dirty="0" smtClean="0"/>
              <a:t> وهنا نجد أن </a:t>
            </a:r>
            <a:r>
              <a:rPr lang="ar-SA" sz="2600" b="1" dirty="0" err="1" smtClean="0"/>
              <a:t>الشرع</a:t>
            </a:r>
            <a:r>
              <a:rPr lang="ar-SA" sz="2600" b="1" dirty="0" smtClean="0"/>
              <a:t> يميز بين من هو من أصحاب المكانة والوجاهة في قومه, وبين غيره ممن هو ليس كذلك, والسبب هو أن الغرض من هذه العقوبة التأديب والردع لئلا يعيد ذاك الخطأ ثانية, وأصحاب الهيئات يكفيهم التنبيه والإشارة لينتبهوا ولا يعيدوه ثانية, بخلاف غيرهم فقد لا تردعه إلا العقوبة, وهذه العقوبة تتفاوت ما بين الكلمة الزاجرة, والعقوبة الجسدية أو السجن, حسب ما يراه القاضي رادعاً له, ف</a:t>
            </a:r>
            <a:r>
              <a:rPr lang="ar-EG" sz="2600" b="1" dirty="0" smtClean="0"/>
              <a:t>عن عائشة رضي الله عنها أن رسول الله</a:t>
            </a:r>
            <a:r>
              <a:rPr lang="ar-SA" sz="2600" b="1" dirty="0" smtClean="0"/>
              <a:t> صلى الله عليه وسلم </a:t>
            </a:r>
            <a:r>
              <a:rPr lang="ar-SA" sz="2600" b="1" dirty="0" err="1" smtClean="0"/>
              <a:t>قال:</a:t>
            </a:r>
            <a:r>
              <a:rPr lang="ar-SA" sz="2600" b="1" dirty="0" smtClean="0"/>
              <a:t> </a:t>
            </a:r>
            <a:r>
              <a:rPr lang="ar-EG" sz="2600" b="1" dirty="0" err="1" smtClean="0"/>
              <a:t>"</a:t>
            </a:r>
            <a:r>
              <a:rPr lang="ar-SA" sz="2600" b="1" dirty="0" smtClean="0"/>
              <a:t>أقيلوا ذوي الهيئات عثراتهم إلا الحدود</a:t>
            </a:r>
            <a:r>
              <a:rPr lang="ar-EG" sz="2600" b="1" dirty="0" err="1" smtClean="0"/>
              <a:t>"</a:t>
            </a:r>
            <a:r>
              <a:rPr lang="ar-SA" sz="2600" b="1" dirty="0" err="1" smtClean="0"/>
              <a:t>.</a:t>
            </a:r>
            <a:endParaRPr lang="en-US" sz="2600" b="1" dirty="0" smtClean="0"/>
          </a:p>
          <a:p>
            <a:pPr lvl="0"/>
            <a:r>
              <a:rPr lang="ar-SA" sz="2600" b="1" dirty="0" smtClean="0"/>
              <a:t>7- </a:t>
            </a:r>
            <a:r>
              <a:rPr lang="ar-SA" sz="2600" b="1" u="sng" dirty="0" smtClean="0"/>
              <a:t>إراحة العاملين في المواصلات والمواعيد والإقامة</a:t>
            </a:r>
            <a:r>
              <a:rPr lang="ar-EG" sz="2600" b="1" dirty="0" err="1" smtClean="0"/>
              <a:t>:</a:t>
            </a:r>
            <a:r>
              <a:rPr lang="ar-SA" sz="2600" b="1" dirty="0" smtClean="0"/>
              <a:t> وذلك لأن هذه الأمور تشعره بأنه محل تقدير واحترام </a:t>
            </a:r>
            <a:r>
              <a:rPr lang="ar-SA" sz="2600" b="1" dirty="0" err="1" smtClean="0"/>
              <a:t>المسؤولين</a:t>
            </a:r>
            <a:r>
              <a:rPr lang="ar-SA" sz="2600" b="1" dirty="0" smtClean="0"/>
              <a:t> عنه, ولا شك أنهم أيضاً سيكونون محل محبته واحترامه وتقديره, قال </a:t>
            </a:r>
            <a:r>
              <a:rPr lang="ar-EG" sz="2600" b="1" dirty="0" smtClean="0"/>
              <a:t>رسول الله </a:t>
            </a:r>
            <a:r>
              <a:rPr lang="ar-SA" sz="2600" b="1" dirty="0" smtClean="0"/>
              <a:t>صلى الله عليه وسلم موصياً بحسن معاملة العبيد:</a:t>
            </a:r>
            <a:r>
              <a:rPr lang="ar-EG" sz="2600" b="1" dirty="0" smtClean="0"/>
              <a:t> </a:t>
            </a:r>
            <a:r>
              <a:rPr lang="ar-EG" sz="2600" b="1" dirty="0" err="1" smtClean="0"/>
              <a:t>"</a:t>
            </a:r>
            <a:r>
              <a:rPr lang="ar-SA" sz="2600" b="1" dirty="0" smtClean="0"/>
              <a:t>إِخْوَانُكُمْ خَوَلُكُمْ</a:t>
            </a:r>
            <a:r>
              <a:rPr lang="ar-EG" sz="2600" b="1" dirty="0" err="1" smtClean="0"/>
              <a:t>،</a:t>
            </a:r>
            <a:r>
              <a:rPr lang="ar-SA" sz="2600" b="1" dirty="0" smtClean="0"/>
              <a:t> جَعَلَهُمُ اللهُ تَحْتَ أَيْدِيكُمْ، فَمَنْ كَانَ أَخُوهُ تَحْتَ يَدِهِ فَلْيُطْعِمْهُ مِمَّا </a:t>
            </a:r>
            <a:r>
              <a:rPr lang="ar-SA" sz="2600" b="1" dirty="0" err="1" smtClean="0"/>
              <a:t>يَأْكُلُ،</a:t>
            </a:r>
            <a:r>
              <a:rPr lang="ar-SA" sz="2600" b="1" dirty="0" smtClean="0"/>
              <a:t> </a:t>
            </a:r>
            <a:endParaRPr lang="ar-SA"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12</a:t>
            </a:fld>
            <a:endParaRPr lang="en-US"/>
          </a:p>
        </p:txBody>
      </p:sp>
      <p:sp>
        <p:nvSpPr>
          <p:cNvPr id="3" name="مستطيل 2"/>
          <p:cNvSpPr/>
          <p:nvPr/>
        </p:nvSpPr>
        <p:spPr>
          <a:xfrm>
            <a:off x="457200" y="609600"/>
            <a:ext cx="9067800" cy="5293757"/>
          </a:xfrm>
          <a:prstGeom prst="rect">
            <a:avLst/>
          </a:prstGeom>
        </p:spPr>
        <p:txBody>
          <a:bodyPr wrap="square">
            <a:spAutoFit/>
          </a:bodyPr>
          <a:lstStyle/>
          <a:p>
            <a:pPr lvl="0"/>
            <a:r>
              <a:rPr lang="ar-SA" sz="2600" b="1" dirty="0" smtClean="0"/>
              <a:t>وَلْيُلْبِسْهُ مِمَّا يَلْبَسُ، وَلاَ تُكَلِّفُوهُمْ مَا يَغْلِبُهُمْ، فَإِنْ كَلَّفْتُمُوهُمْ فَأَعِينُوهُم</a:t>
            </a:r>
            <a:r>
              <a:rPr lang="ar-EG" sz="2600" b="1" dirty="0" err="1" smtClean="0"/>
              <a:t>"</a:t>
            </a:r>
            <a:r>
              <a:rPr lang="ar-SA" sz="2600" b="1" dirty="0" err="1" smtClean="0"/>
              <a:t>.</a:t>
            </a:r>
            <a:r>
              <a:rPr lang="ar-SA" sz="2600" b="1" dirty="0" smtClean="0"/>
              <a:t> وإذا كان هذا ما ينبغي له فعله مع عبده, فكيف يجب أن يكون الحال مع حرٍ مثله, وزميله في </a:t>
            </a:r>
            <a:r>
              <a:rPr lang="ar-SA" sz="2600" b="1" dirty="0" err="1" smtClean="0"/>
              <a:t>المهنة!</a:t>
            </a:r>
            <a:r>
              <a:rPr lang="ar-SA" sz="2600" b="1" dirty="0" smtClean="0"/>
              <a:t> وصدق الله إذ </a:t>
            </a:r>
            <a:r>
              <a:rPr lang="ar-SA" sz="2600" b="1" dirty="0" err="1" smtClean="0"/>
              <a:t>يقول:</a:t>
            </a:r>
            <a:r>
              <a:rPr lang="ar-SA" sz="2600" b="1" dirty="0" smtClean="0"/>
              <a:t> </a:t>
            </a:r>
            <a:r>
              <a:rPr lang="ar-EG" sz="2600" b="1" dirty="0" err="1" smtClean="0"/>
              <a:t>{</a:t>
            </a:r>
            <a:r>
              <a:rPr lang="ar-SA" sz="2600" b="1" dirty="0" smtClean="0"/>
              <a:t>هَلْ جَزَاءُ الإِحْسَانِ إِلَّا الإِحْسَانُ</a:t>
            </a:r>
            <a:r>
              <a:rPr lang="ar-EG" sz="2600" b="1" dirty="0" err="1" smtClean="0"/>
              <a:t>}</a:t>
            </a:r>
            <a:r>
              <a:rPr lang="ar-SA" sz="2600" b="1" dirty="0" smtClean="0"/>
              <a:t> {الرَّحمن:60</a:t>
            </a:r>
            <a:r>
              <a:rPr lang="ar-SA" sz="2600" b="1" dirty="0" err="1" smtClean="0"/>
              <a:t>} .</a:t>
            </a:r>
            <a:r>
              <a:rPr lang="ar-SA" sz="2600" b="1" dirty="0" smtClean="0"/>
              <a:t> فالتكريم والإحسان إلى الآخر يجلب محبته وإحسانه.</a:t>
            </a:r>
            <a:endParaRPr lang="en-US" sz="2600" b="1" dirty="0" smtClean="0"/>
          </a:p>
          <a:p>
            <a:pPr lvl="0" algn="just"/>
            <a:r>
              <a:rPr lang="ar-SA" sz="2600" b="1" dirty="0" smtClean="0"/>
              <a:t>8- </a:t>
            </a:r>
            <a:r>
              <a:rPr lang="ar-SA" sz="2600" b="1" u="sng" dirty="0" smtClean="0"/>
              <a:t>الإيثار وتقديم مصالح الآخرين</a:t>
            </a:r>
            <a:r>
              <a:rPr lang="ar-EG" sz="2600" b="1" u="sng" dirty="0" err="1" smtClean="0"/>
              <a:t>:</a:t>
            </a:r>
            <a:r>
              <a:rPr lang="ar-SA" sz="2600" b="1" u="sng" dirty="0" smtClean="0"/>
              <a:t> </a:t>
            </a:r>
            <a:r>
              <a:rPr lang="ar-SA" sz="2600" b="1" dirty="0" smtClean="0"/>
              <a:t>الإيثار هو أن يحرم الشخص نفسه, ويقدم مصلحة الآخرين وحاجتهم على مصلحة نفسه مع شدة حاجته, وهي مرتبة فوق الإحسان في سُلَّم القيم الأخلاقية, وقليل من الناس من يصل إلى هذه المرتبة, وهي سبب رئيس للفوز بمحبة الله ومحبة العباد, وقد أثنى الله على الصحابة الأنصار لتحققهم بهذا الخلق العظيم, ف</a:t>
            </a:r>
            <a:r>
              <a:rPr lang="ar-EG" sz="2600" b="1" dirty="0" smtClean="0"/>
              <a:t>قال</a:t>
            </a:r>
            <a:r>
              <a:rPr lang="ar-SA" sz="2600" b="1" dirty="0" smtClean="0"/>
              <a:t> </a:t>
            </a:r>
            <a:r>
              <a:rPr lang="ar-SA" sz="2600" b="1" dirty="0" err="1" smtClean="0"/>
              <a:t>تعالى:</a:t>
            </a:r>
            <a:r>
              <a:rPr lang="ar-SA" sz="2600" b="1" dirty="0" smtClean="0"/>
              <a:t> </a:t>
            </a:r>
            <a:r>
              <a:rPr lang="ar-EG" sz="2600" b="1" dirty="0" err="1" smtClean="0"/>
              <a:t>{</a:t>
            </a:r>
            <a:r>
              <a:rPr lang="ar-SA" sz="2600" b="1" dirty="0" smtClean="0"/>
              <a:t>وَيُؤْثِرُونَ عَلَى أَنْفُسِهِمْ وَلَوْ كَانَ بِهِمْ خَصَاصَةٌ</a:t>
            </a:r>
            <a:r>
              <a:rPr lang="ar-EG" sz="2600" b="1" dirty="0" err="1" smtClean="0"/>
              <a:t>}</a:t>
            </a:r>
            <a:r>
              <a:rPr lang="ar-SA" sz="2600" b="1" dirty="0" smtClean="0"/>
              <a:t> {الحشر:9</a:t>
            </a:r>
            <a:r>
              <a:rPr lang="ar-SA" sz="2600" b="1" dirty="0" err="1" smtClean="0"/>
              <a:t>}.</a:t>
            </a:r>
            <a:r>
              <a:rPr lang="ar-SA" sz="2600" b="1" dirty="0" smtClean="0"/>
              <a:t> والخصاصة شدة الجوع, أي أنهم كانوا يؤثرون ويقدمون غيرهم على أنفسهم فيما يملكونه من زادٍ, مع شدة حاجتهم إليه, وليس يدفعهم إلى ذلك إلا الطمع فيما عند الله.</a:t>
            </a:r>
          </a:p>
          <a:p>
            <a:pPr lvl="0" algn="just"/>
            <a:r>
              <a:rPr lang="ar-SA" sz="2600" b="1" dirty="0" smtClean="0"/>
              <a:t>ولا يخفى مدى أهمية هذه الشروط في تحصيل وتحقيق المحبة المهنية.</a:t>
            </a:r>
            <a:endParaRPr lang="ar-SA" sz="2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457200"/>
            <a:ext cx="8877300" cy="914400"/>
          </a:xfrm>
        </p:spPr>
        <p:txBody>
          <a:bodyPr/>
          <a:lstStyle/>
          <a:p>
            <a:pPr rtl="1"/>
            <a:r>
              <a:rPr lang="ar-SA" sz="3600" b="1" dirty="0" smtClean="0"/>
              <a:t>التوجيه الفقهي </a:t>
            </a:r>
            <a:r>
              <a:rPr lang="ar-SA" sz="3600" b="1" smtClean="0"/>
              <a:t>لخلق </a:t>
            </a:r>
            <a:r>
              <a:rPr lang="ar-SA" sz="3600" b="1" smtClean="0"/>
              <a:t>المحبة </a:t>
            </a:r>
            <a:r>
              <a:rPr lang="ar-SA" sz="3600" b="1" dirty="0" smtClean="0"/>
              <a:t>المهنية:</a:t>
            </a:r>
            <a:endParaRPr lang="ar-SA" sz="3600" dirty="0"/>
          </a:p>
        </p:txBody>
      </p:sp>
      <p:sp>
        <p:nvSpPr>
          <p:cNvPr id="3" name="عنصر نائب للمحتوى 2"/>
          <p:cNvSpPr>
            <a:spLocks noGrp="1"/>
          </p:cNvSpPr>
          <p:nvPr>
            <p:ph idx="1"/>
          </p:nvPr>
        </p:nvSpPr>
        <p:spPr>
          <a:xfrm>
            <a:off x="304800" y="1371600"/>
            <a:ext cx="9220200" cy="4754563"/>
          </a:xfrm>
        </p:spPr>
        <p:txBody>
          <a:bodyPr/>
          <a:lstStyle/>
          <a:p>
            <a:pPr algn="just" rtl="1"/>
            <a:r>
              <a:rPr lang="ar-SA" sz="2500" b="1" dirty="0" smtClean="0">
                <a:latin typeface="Traditional Arabic" pitchFamily="18" charset="-78"/>
                <a:ea typeface="Times New Roman" pitchFamily="18" charset="0"/>
              </a:rPr>
              <a:t>ما ذكرناه سابقاً في التوجيه الفقهي لخلق الطهارة المهنية وما بعدها يقال هنا أيضاً</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ومن ثمَّ فلا داعي لتكراره</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أي أن الحد الأدنى من المحبة المهنية ضرورية</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وقد تم التنصيص عليه من خلال القوانين والعقود, وبحثنا هنا يتناول ما وراء </a:t>
            </a:r>
            <a:r>
              <a:rPr lang="ar-SA" sz="2500" b="1" dirty="0" err="1" smtClean="0">
                <a:latin typeface="Traditional Arabic" pitchFamily="18" charset="-78"/>
                <a:ea typeface="Times New Roman" pitchFamily="18" charset="0"/>
              </a:rPr>
              <a:t>ذلك.</a:t>
            </a:r>
            <a:r>
              <a:rPr lang="ar-SA" sz="2500" b="1" dirty="0" smtClean="0">
                <a:latin typeface="Traditional Arabic" pitchFamily="18" charset="-78"/>
                <a:ea typeface="Times New Roman" pitchFamily="18" charset="0"/>
              </a:rPr>
              <a:t> </a:t>
            </a:r>
          </a:p>
          <a:p>
            <a:pPr algn="just" rtl="1"/>
            <a:r>
              <a:rPr lang="ar-SA" sz="2500" b="1" dirty="0" smtClean="0">
                <a:latin typeface="Traditional Arabic" pitchFamily="18" charset="-78"/>
                <a:ea typeface="Times New Roman" pitchFamily="18" charset="0"/>
              </a:rPr>
              <a:t>كما أن هذه المحبة المهنية تختلف من مهنة إلى أخرى</a:t>
            </a:r>
            <a:r>
              <a:rPr lang="ar-EG" sz="2500" b="1" dirty="0" err="1" smtClean="0">
                <a:latin typeface="Traditional Arabic" pitchFamily="18" charset="-78"/>
                <a:ea typeface="Times New Roman" pitchFamily="18" charset="0"/>
              </a:rPr>
              <a:t>،</a:t>
            </a:r>
            <a:r>
              <a:rPr lang="ar-SA" sz="2500" b="1" dirty="0" smtClean="0">
                <a:latin typeface="Traditional Arabic" pitchFamily="18" charset="-78"/>
                <a:ea typeface="Times New Roman" pitchFamily="18" charset="0"/>
              </a:rPr>
              <a:t> فما يطلب من المدرس يختلف في بعض جوانبه عن ما يطلب من الطبيب أو القاضي أو </a:t>
            </a:r>
            <a:r>
              <a:rPr lang="ar-SA" sz="2500" b="1" dirty="0" err="1" smtClean="0">
                <a:latin typeface="Traditional Arabic" pitchFamily="18" charset="-78"/>
                <a:ea typeface="Times New Roman" pitchFamily="18" charset="0"/>
              </a:rPr>
              <a:t>المحاسب.</a:t>
            </a:r>
            <a:r>
              <a:rPr lang="ar-SA" sz="2500" b="1" dirty="0" smtClean="0">
                <a:latin typeface="Traditional Arabic" pitchFamily="18" charset="-78"/>
                <a:ea typeface="Times New Roman" pitchFamily="18" charset="0"/>
              </a:rPr>
              <a:t> </a:t>
            </a:r>
          </a:p>
          <a:p>
            <a:pPr algn="just" rtl="1"/>
            <a:r>
              <a:rPr lang="ar-SA" sz="2500" b="1" dirty="0" smtClean="0">
                <a:latin typeface="Traditional Arabic" pitchFamily="18" charset="-78"/>
                <a:ea typeface="Times New Roman" pitchFamily="18" charset="0"/>
              </a:rPr>
              <a:t>وكذلك لا شأن لنا بما وراء المهنة كالبيت والشارع</a:t>
            </a:r>
            <a:r>
              <a:rPr lang="ar-EG" sz="2500" b="1" dirty="0" err="1" smtClean="0">
                <a:latin typeface="Traditional Arabic" pitchFamily="18" charset="-78"/>
                <a:ea typeface="Times New Roman" pitchFamily="18" charset="0"/>
              </a:rPr>
              <a:t>.</a:t>
            </a:r>
            <a:r>
              <a:rPr lang="ar-EG" sz="2500" b="1" dirty="0" smtClean="0">
                <a:latin typeface="Traditional Arabic" pitchFamily="18" charset="-78"/>
                <a:ea typeface="Times New Roman" pitchFamily="18" charset="0"/>
              </a:rPr>
              <a:t> </a:t>
            </a:r>
            <a:endParaRPr lang="ar-SA" sz="2500" b="1" dirty="0" smtClean="0">
              <a:latin typeface="Traditional Arabic" pitchFamily="18" charset="-78"/>
              <a:ea typeface="Times New Roman" pitchFamily="18" charset="0"/>
            </a:endParaRPr>
          </a:p>
          <a:p>
            <a:pPr algn="just" rtl="1"/>
            <a:r>
              <a:rPr lang="ar-SA" sz="2500" b="1" dirty="0" smtClean="0">
                <a:latin typeface="Traditional Arabic" pitchFamily="18" charset="-78"/>
                <a:ea typeface="Times New Roman" pitchFamily="18" charset="0"/>
                <a:cs typeface="+mn-cs"/>
              </a:rPr>
              <a:t>ثم ننبه هنا إلى أن الأصل في الإنسان أن يختار مهنةً يحبها, وتنسجم مع ميوله وتوجهاته, ويجد فيها راحته النفسية, إلا أن كثير</a:t>
            </a:r>
            <a:r>
              <a:rPr lang="ar-EG" sz="2500" b="1" dirty="0" smtClean="0">
                <a:latin typeface="Traditional Arabic" pitchFamily="18" charset="-78"/>
                <a:ea typeface="Times New Roman" pitchFamily="18" charset="0"/>
                <a:cs typeface="+mn-cs"/>
              </a:rPr>
              <a:t>ً</a:t>
            </a:r>
            <a:r>
              <a:rPr lang="ar-SA" sz="2500" b="1" dirty="0" smtClean="0">
                <a:latin typeface="Traditional Arabic" pitchFamily="18" charset="-78"/>
                <a:ea typeface="Times New Roman" pitchFamily="18" charset="0"/>
                <a:cs typeface="+mn-cs"/>
              </a:rPr>
              <a:t>ا من الناس اليوم لم تعد محبته وميوله للمهنة هي التي توجهه</a:t>
            </a:r>
            <a:r>
              <a:rPr lang="ar-EG" sz="2500" b="1" dirty="0" err="1" smtClean="0">
                <a:latin typeface="Traditional Arabic" pitchFamily="18" charset="-78"/>
                <a:ea typeface="Times New Roman" pitchFamily="18" charset="0"/>
                <a:cs typeface="+mn-cs"/>
              </a:rPr>
              <a:t>،</a:t>
            </a:r>
            <a:r>
              <a:rPr lang="ar-SA" sz="2500" b="1" dirty="0" smtClean="0">
                <a:latin typeface="Traditional Arabic" pitchFamily="18" charset="-78"/>
                <a:ea typeface="Times New Roman" pitchFamily="18" charset="0"/>
                <a:cs typeface="+mn-cs"/>
              </a:rPr>
              <a:t> بل الدخل الأكثر, والسمعة, والمكانة الاجتماعية بين </a:t>
            </a:r>
            <a:r>
              <a:rPr lang="ar-SA" sz="2500" b="1" dirty="0" err="1" smtClean="0">
                <a:latin typeface="Traditional Arabic" pitchFamily="18" charset="-78"/>
                <a:ea typeface="Times New Roman" pitchFamily="18" charset="0"/>
                <a:cs typeface="+mn-cs"/>
              </a:rPr>
              <a:t>الناس!</a:t>
            </a:r>
            <a:r>
              <a:rPr lang="ar-SA" sz="2500" b="1" dirty="0" smtClean="0">
                <a:latin typeface="Traditional Arabic" pitchFamily="18" charset="-78"/>
                <a:ea typeface="Times New Roman" pitchFamily="18" charset="0"/>
                <a:cs typeface="+mn-cs"/>
              </a:rPr>
              <a:t> وهو ما انعكس سلباً على خُلُق المحبة المهنية, فأصبحنا نجد أناساً يمارسون مهنهم بغير رغبة منهم, ولا شعور بولاء تجاهها, بل ربما مارسوها وهم لها كارهون.</a:t>
            </a:r>
            <a:endParaRPr lang="en-US" sz="2500" b="1" dirty="0" smtClean="0">
              <a:latin typeface="Traditional Arabic" pitchFamily="18" charset="-78"/>
              <a:ea typeface="Times New Roman" pitchFamily="18" charset="0"/>
              <a:cs typeface="+mn-cs"/>
            </a:endParaRPr>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الأدلة في الحث على المحبة المهنية:</a:t>
            </a:r>
            <a:endParaRPr lang="ar-SA" sz="3600" dirty="0"/>
          </a:p>
        </p:txBody>
      </p:sp>
      <p:sp>
        <p:nvSpPr>
          <p:cNvPr id="3" name="عنصر نائب للمحتوى 2"/>
          <p:cNvSpPr>
            <a:spLocks noGrp="1"/>
          </p:cNvSpPr>
          <p:nvPr>
            <p:ph idx="1"/>
          </p:nvPr>
        </p:nvSpPr>
        <p:spPr>
          <a:xfrm>
            <a:off x="495300" y="1371600"/>
            <a:ext cx="8915400" cy="4953000"/>
          </a:xfrm>
        </p:spPr>
        <p:txBody>
          <a:bodyPr/>
          <a:lstStyle/>
          <a:p>
            <a:pPr rtl="1"/>
            <a:r>
              <a:rPr lang="ar-SA" sz="2600" b="1" dirty="0" smtClean="0">
                <a:cs typeface="+mn-cs"/>
              </a:rPr>
              <a:t>يدل لخلق المحبة المهنية آيات عديدة من كتاب الله وأحاديث نبوية</a:t>
            </a:r>
            <a:r>
              <a:rPr lang="ar-EG" sz="2600" b="1" dirty="0" err="1" smtClean="0">
                <a:cs typeface="+mn-cs"/>
              </a:rPr>
              <a:t>،</a:t>
            </a:r>
            <a:r>
              <a:rPr lang="ar-SA" sz="2600" b="1" dirty="0" smtClean="0">
                <a:cs typeface="+mn-cs"/>
              </a:rPr>
              <a:t> نذكر منها:</a:t>
            </a:r>
            <a:endParaRPr lang="en-US" sz="2600" b="1" dirty="0" smtClean="0">
              <a:cs typeface="+mn-cs"/>
            </a:endParaRPr>
          </a:p>
          <a:p>
            <a:pPr marL="0" lvl="0" algn="just" rtl="1" eaLnBrk="1" hangingPunct="1"/>
            <a:r>
              <a:rPr lang="ar-SA" sz="2600" b="1" dirty="0" err="1" smtClean="0">
                <a:cs typeface="+mn-cs"/>
              </a:rPr>
              <a:t>1-</a:t>
            </a:r>
            <a:r>
              <a:rPr lang="ar-SA" sz="2600" b="1" dirty="0" smtClean="0">
                <a:cs typeface="+mn-cs"/>
              </a:rPr>
              <a:t> </a:t>
            </a:r>
            <a:r>
              <a:rPr lang="ar-EG" sz="2600" b="1" dirty="0" smtClean="0">
                <a:cs typeface="+mn-cs"/>
              </a:rPr>
              <a:t>قال الله </a:t>
            </a:r>
            <a:r>
              <a:rPr lang="ar-EG" sz="2600" b="1" dirty="0" err="1" smtClean="0">
                <a:cs typeface="+mn-cs"/>
              </a:rPr>
              <a:t>تعالى: {</a:t>
            </a:r>
            <a:r>
              <a:rPr lang="ar-SA" sz="2600" b="1" dirty="0" smtClean="0">
                <a:cs typeface="+mn-cs"/>
              </a:rPr>
              <a:t>وَالَّذِينَ تَبَوَّءُوا الدَّارَ وَالإِيمَانَ مِنْ قَبْلِهِمْ يُحِبُّونَ مَنْ هَاجَرَ إِلَيْهِمْ وَلَا يَجِدُونَ فِي صُدُورِهِمْ حَاجَةً مِمَّا أُوتُوا وَيُؤْثِرُونَ عَلَى أَنْفُسِهِمْ وَلَوْ كَانَ بِهِمْ خَصَاصَةٌ وَمَنْ يُوقَ شُحَّ نَفْسِهِ فَأُولَئِكَ هُمُ المُفْلِحُونَ</a:t>
            </a:r>
            <a:r>
              <a:rPr lang="ar-EG" sz="2600" b="1" dirty="0" err="1" smtClean="0">
                <a:cs typeface="+mn-cs"/>
              </a:rPr>
              <a:t>}</a:t>
            </a:r>
            <a:r>
              <a:rPr lang="ar-SA" sz="2600" b="1" dirty="0" smtClean="0">
                <a:cs typeface="+mn-cs"/>
              </a:rPr>
              <a:t> {الحشر:9</a:t>
            </a:r>
            <a:r>
              <a:rPr lang="ar-SA" sz="2600" b="1" dirty="0" err="1" smtClean="0">
                <a:cs typeface="+mn-cs"/>
              </a:rPr>
              <a:t>}</a:t>
            </a:r>
            <a:r>
              <a:rPr lang="ar-EG" sz="2600" b="1" dirty="0" err="1" smtClean="0">
                <a:cs typeface="+mn-cs"/>
              </a:rPr>
              <a:t>.</a:t>
            </a:r>
            <a:endParaRPr lang="ar-EG" sz="2600" b="1" dirty="0" smtClean="0">
              <a:cs typeface="+mn-cs"/>
            </a:endParaRPr>
          </a:p>
          <a:p>
            <a:pPr marL="0" lvl="0" algn="just" rtl="1" eaLnBrk="1" hangingPunct="1"/>
            <a:r>
              <a:rPr lang="ar-SA" sz="2600" b="1" dirty="0" smtClean="0">
                <a:cs typeface="+mn-cs"/>
              </a:rPr>
              <a:t>فقد امتدح الله الأنصار لاتصافهم بخلق المحبة والإيثار</a:t>
            </a:r>
            <a:r>
              <a:rPr lang="ar-EG" sz="2600" b="1" dirty="0" err="1" smtClean="0">
                <a:cs typeface="+mn-cs"/>
              </a:rPr>
              <a:t>،</a:t>
            </a:r>
            <a:r>
              <a:rPr lang="ar-SA" sz="2600" b="1" dirty="0" smtClean="0">
                <a:cs typeface="+mn-cs"/>
              </a:rPr>
              <a:t> فعلى الرغم من أن الله قدم ذكر المهاجرين على ذكرهم</a:t>
            </a:r>
            <a:r>
              <a:rPr lang="ar-EG" sz="2600" b="1" dirty="0" err="1" smtClean="0">
                <a:cs typeface="+mn-cs"/>
              </a:rPr>
              <a:t>،</a:t>
            </a:r>
            <a:r>
              <a:rPr lang="ar-SA" sz="2600" b="1" dirty="0" smtClean="0">
                <a:cs typeface="+mn-cs"/>
              </a:rPr>
              <a:t> وأعطى المهاجرين من الفضل والشرف أكثر مما أعطاهم, فإنهم لم يتأثروا بذلك</a:t>
            </a:r>
            <a:r>
              <a:rPr lang="ar-EG" sz="2600" b="1" dirty="0" err="1" smtClean="0">
                <a:cs typeface="+mn-cs"/>
              </a:rPr>
              <a:t>،</a:t>
            </a:r>
            <a:r>
              <a:rPr lang="ar-SA" sz="2600" b="1" dirty="0" smtClean="0">
                <a:cs typeface="+mn-cs"/>
              </a:rPr>
              <a:t> ولم تتمكن دوافع الغيرة والأنانية من التأثير على نفوسهم الطيبة الزكية</a:t>
            </a:r>
            <a:r>
              <a:rPr lang="ar-EG" sz="2600" b="1" dirty="0" err="1" smtClean="0">
                <a:cs typeface="+mn-cs"/>
              </a:rPr>
              <a:t>،</a:t>
            </a:r>
            <a:r>
              <a:rPr lang="ar-SA" sz="2600" b="1" dirty="0" smtClean="0">
                <a:cs typeface="+mn-cs"/>
              </a:rPr>
              <a:t> فسجل الله لهم تلك الصفة الخلقية الراقية</a:t>
            </a:r>
            <a:r>
              <a:rPr lang="ar-EG" sz="2600" b="1" dirty="0" err="1" smtClean="0">
                <a:cs typeface="+mn-cs"/>
              </a:rPr>
              <a:t>.</a:t>
            </a:r>
            <a:endParaRPr lang="ar-EG" sz="2600" b="1" dirty="0" smtClean="0">
              <a:latin typeface="Century Gothic" pitchFamily="34" charset="0"/>
              <a:cs typeface="+mn-cs"/>
            </a:endParaRPr>
          </a:p>
          <a:p>
            <a:pPr marL="0" lvl="0" algn="just" rtl="1" eaLnBrk="1" hangingPunct="1"/>
            <a:r>
              <a:rPr lang="ar-SA" sz="2600" b="1" dirty="0" err="1" smtClean="0">
                <a:latin typeface="Century Gothic" pitchFamily="34" charset="0"/>
                <a:cs typeface="+mn-cs"/>
              </a:rPr>
              <a:t>2-</a:t>
            </a:r>
            <a:r>
              <a:rPr lang="ar-SA" sz="2600" b="1" dirty="0" smtClean="0">
                <a:latin typeface="Century Gothic" pitchFamily="34" charset="0"/>
                <a:cs typeface="+mn-cs"/>
              </a:rPr>
              <a:t> </a:t>
            </a:r>
            <a:r>
              <a:rPr lang="ar-EG" sz="2600" b="1" dirty="0" smtClean="0">
                <a:latin typeface="Century Gothic" pitchFamily="34" charset="0"/>
                <a:cs typeface="+mn-cs"/>
              </a:rPr>
              <a:t>وقال </a:t>
            </a:r>
            <a:r>
              <a:rPr lang="ar-EG" sz="2600" b="1" dirty="0" err="1" smtClean="0">
                <a:latin typeface="Century Gothic" pitchFamily="34" charset="0"/>
                <a:cs typeface="+mn-cs"/>
              </a:rPr>
              <a:t>تعالى: {</a:t>
            </a:r>
            <a:r>
              <a:rPr lang="ar-SA" sz="2600" b="1" dirty="0" smtClean="0">
                <a:cs typeface="+mn-cs"/>
              </a:rPr>
              <a:t>إِنَّ اللهَ مَعَ الَّذِينَ اتَّقَوْا وَالَّذِينَ هُمْ مُحْسِنُونَ</a:t>
            </a:r>
            <a:r>
              <a:rPr lang="ar-EG" sz="2600" b="1" dirty="0" err="1" smtClean="0">
                <a:cs typeface="+mn-cs"/>
              </a:rPr>
              <a:t>}</a:t>
            </a:r>
            <a:r>
              <a:rPr lang="ar-EG" sz="2600" b="1" baseline="30000" dirty="0" smtClean="0">
                <a:cs typeface="+mn-cs"/>
              </a:rPr>
              <a:t> </a:t>
            </a:r>
            <a:r>
              <a:rPr lang="ar-SA" sz="2600" b="1" dirty="0" smtClean="0">
                <a:cs typeface="+mn-cs"/>
              </a:rPr>
              <a:t>{النحل:128} فالآية تثني على المحسنين, والإحسان من خلق المحبة المهنية.</a:t>
            </a:r>
            <a:endParaRPr lang="en-US" sz="2600" b="1" dirty="0" smtClean="0">
              <a:cs typeface="+mn-cs"/>
            </a:endParaRPr>
          </a:p>
          <a:p>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15</a:t>
            </a:fld>
            <a:endParaRPr lang="en-US"/>
          </a:p>
        </p:txBody>
      </p:sp>
      <p:sp>
        <p:nvSpPr>
          <p:cNvPr id="3" name="مستطيل 2"/>
          <p:cNvSpPr/>
          <p:nvPr/>
        </p:nvSpPr>
        <p:spPr>
          <a:xfrm>
            <a:off x="457200" y="685800"/>
            <a:ext cx="8686800" cy="5293757"/>
          </a:xfrm>
          <a:prstGeom prst="rect">
            <a:avLst/>
          </a:prstGeom>
        </p:spPr>
        <p:txBody>
          <a:bodyPr wrap="square">
            <a:spAutoFit/>
          </a:bodyPr>
          <a:lstStyle/>
          <a:p>
            <a:pPr algn="just"/>
            <a:r>
              <a:rPr lang="ar-SA" sz="2600" b="1" dirty="0" smtClean="0"/>
              <a:t>3- عن أنس بن مالكٍ، قالَ: بَيْنَمَا نَحْنُ جُلُوسٌ عِنْدَ رَسُولِ اللهِ صَلَّى اللهُ عَلَيْهِ وَسَلَّمَ </a:t>
            </a:r>
            <a:r>
              <a:rPr lang="ar-SA" sz="2600" b="1" dirty="0" err="1" smtClean="0"/>
              <a:t>قَالَ: </a:t>
            </a:r>
            <a:r>
              <a:rPr lang="ar-SA" sz="2600" b="1" dirty="0" smtClean="0"/>
              <a:t>«يَطْلُعُ عَلَيْكُمُ الْآنَ رَجُلٌ مِنْ أَهْلِ الْجَنَّةِ» فَطَلَعَ رَجُلٌ مِنَ الْأَنْصَارِ </a:t>
            </a:r>
            <a:r>
              <a:rPr lang="ar-SA" sz="2600" b="1" dirty="0" err="1" smtClean="0"/>
              <a:t>تَنْطُفُ</a:t>
            </a:r>
            <a:r>
              <a:rPr lang="ar-SA" sz="2600" b="1" dirty="0" smtClean="0"/>
              <a:t> لِحْيَتُهُ مَاءً مِنْ وَضُوئِهِ مُعَلِّقٌ نَعْلَيْهِ فِي يَدِهِ الشِّمَالِ، فَلَمَّا كَانَ مِنَ الْغَدِ قَالَ رَسُولُ اللهِ صَلَّى اللهُ عَلَيْهِ </a:t>
            </a:r>
            <a:r>
              <a:rPr lang="ar-SA" sz="2600" b="1" dirty="0" err="1" smtClean="0"/>
              <a:t>وَسَلَّمَ: </a:t>
            </a:r>
            <a:r>
              <a:rPr lang="ar-SA" sz="2600" b="1" dirty="0" smtClean="0"/>
              <a:t>«يَطْلُعُ عَلَيْكُمُ الْآنَ رَجُلٌ مِنْ أَهْلِ الْجَنَّةِ» فَطَلَعَ ذَلِكَ الرَّجُلُ عَلَى مِثْلِ مَرْتَبَتِهِ الْأُولَى، فَلَمَّا كَانَ مِنَ الْغَدِ قَالَ رَسُولُ اللهِ صَلَّى اللهُ عَلَيْهِ </a:t>
            </a:r>
            <a:r>
              <a:rPr lang="ar-SA" sz="2600" b="1" dirty="0" err="1" smtClean="0"/>
              <a:t>وَسَلَّمَ: </a:t>
            </a:r>
            <a:r>
              <a:rPr lang="ar-SA" sz="2600" b="1" dirty="0" smtClean="0"/>
              <a:t>«يَطْلُعُ عَلَيْكُمُ الْآنَ رَجُلٌ مِنْ أَهْلِ الْجَنَّةِ» فَطَلَعَ ذَلِكَ الرَّجُلُ عَلَى مِثْلِ مَرْتَبَتِهِ الْأُولَى، فَلَمَّا قَامَ رَسُولُ اللهِ صَلَّى اللهُ عَلَيْهِ وَسَلَّمَ اتَّبَعَهُ عَبْدُ اللهِ بْنُ عَمْرِو بْنِ الْعَاصِي فَقَالَ: إِنِّي لَاحَيْتُ أَبِي فَأَقْسَمْتُ أَنْ لَا أَدْخَلَ عَلَيْهِ ثَلَاثَ لَيَالٍ، فَإِنْ رَأَيْتَ أَنْ تُؤْوِيَنِي إِلَيْكَ حَتَّى تَحِلَّ يَمِينِي فَعَلْتَ، فَقَالَ: نَعَمْ، قَالَ أَنَسٌ: فَكَانَ عَبْدُ اللهِ بْنُ عَمْرِو بْنِ الْعَاصِي يُحَدِّثُ أَنَّهُ بَاتَ مَعَهُ لَيْلَةً أَوْ ثَلَاثَ لَيَالٍ، فَلَمْ يَرَهُ يَقُومُ مِنَ اللَّيْلِ بِشَيْءٍ، غَيْرَ أَنَّهُ إِذَا انْقَلَبَ عَلَى فِرَاشِهِ ذَكَرَ اللهَ، وَكَبَّرَ حَتَّى يَقُومَ لِصَلَاةِ الْفَجْرِ فَيُسْبِغَ الْوُضُوءَ، قَالَ عَبْدُ اللهِ: غَيْرَ أَنِّي لَا أَسْمَعُهُ يَقُولُ إِلَّا خَيْرًا، فَلَمَّا مَضَتِ الثَّلَاثُ لَيَالٍ كِدْتُ أَحْتَقِرُ عَمَلَهُ، قُلْتُ: يَا عَبْدَ اللهِ، إِنَّهُ لَمْ يَكُنْ بَيْنِي وَبَيْنَ وَالِدِي غَضَبُ وَلَا</a:t>
            </a:r>
            <a:endParaRPr lang="en-US" sz="2600" b="1"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16</a:t>
            </a:fld>
            <a:endParaRPr lang="en-US"/>
          </a:p>
        </p:txBody>
      </p:sp>
      <p:sp>
        <p:nvSpPr>
          <p:cNvPr id="3" name="مستطيل 2"/>
          <p:cNvSpPr/>
          <p:nvPr/>
        </p:nvSpPr>
        <p:spPr>
          <a:xfrm>
            <a:off x="457200" y="762000"/>
            <a:ext cx="8915400" cy="4893647"/>
          </a:xfrm>
          <a:prstGeom prst="rect">
            <a:avLst/>
          </a:prstGeom>
        </p:spPr>
        <p:txBody>
          <a:bodyPr wrap="square">
            <a:spAutoFit/>
          </a:bodyPr>
          <a:lstStyle/>
          <a:p>
            <a:pPr algn="just"/>
            <a:r>
              <a:rPr lang="ar-SA" sz="2600" b="1" dirty="0" smtClean="0"/>
              <a:t>هِجْرَةٍ، وَلَكِنِّي سَمِعْتُ رَسُولَ اللهِ صَلَّى اللهُ عَلَيْهِ وَسَلَّمَ يَقُولُ لَكَ ثَلَاثَ مَرَّاتٍ فِي ثَلَاثِ </a:t>
            </a:r>
            <a:r>
              <a:rPr lang="ar-SA" sz="2600" b="1" dirty="0" err="1" smtClean="0"/>
              <a:t>مَجَالِسَ: </a:t>
            </a:r>
            <a:r>
              <a:rPr lang="ar-SA" sz="2600" b="1" dirty="0" smtClean="0"/>
              <a:t>«يَطْلُعُ عَلَيْكُمُ الْآنَ رَجُلٌ مِنْ أَهْلِ الْجَنَّةِ» فَطَلَعْتَ أَنْتَ تِلْكَ الثَّلَاثَ مَرَّاتٍ، فَأَرَدْتُ آوِي إِلَيْكَ فَأُنْظِرُ عَمَلَكَ، فَلَمْ أَرَكَ تَعْمَلُ كَبِيرَ عَمَلٍ، فَمَا الَّذِي بَلَغَ بِكَ مَا قَالَ رَسُولُ اللهِ صَلَّى اللهُ عَلَيْهِ </a:t>
            </a:r>
            <a:r>
              <a:rPr lang="ar-SA" sz="2600" b="1" dirty="0" err="1" smtClean="0"/>
              <a:t>وَسَلَّمَ؟</a:t>
            </a:r>
            <a:r>
              <a:rPr lang="ar-SA" sz="2600" b="1" dirty="0" smtClean="0"/>
              <a:t> قَالَ: مَا هُوَ إِلَّا مَا رَأَيْتَ، فَانْصَرَفْتُ عَنْهُ، فَلَمَّا وَلَّيْتُ دَعَانِي، فَقَالَ: مَا هُوَ إِلَّا مَا رَأَيْتَ غَيْرَ أَنِّي لَا أَجِدُ فِي نَفْسِي غِلًّا لِأَحَدٍ مِنَ الْمُسْلِمِينَ، وَلَا أَحْسِدُهُ عَلَى خَيْرٍ أَعْطَاهُ اللهُ إِيَّاهُ، قَالَ عَبْدُ اللهِ بْنُ عَمْرٍو: هَذِهِ الَّتِي بَلَغَتْ بِكَ، وَهِيَ الَّتِي لَا </a:t>
            </a:r>
            <a:r>
              <a:rPr lang="ar-SA" sz="2600" b="1" dirty="0" err="1" smtClean="0"/>
              <a:t>نُطِيقُ“.</a:t>
            </a:r>
            <a:endParaRPr lang="en-US" sz="2600" b="1" dirty="0" smtClean="0"/>
          </a:p>
          <a:p>
            <a:pPr algn="just"/>
            <a:endParaRPr lang="ar-SA" sz="2600" b="1" dirty="0" smtClean="0"/>
          </a:p>
          <a:p>
            <a:pPr algn="just"/>
            <a:r>
              <a:rPr lang="ar-SA" sz="2600" b="1" dirty="0" smtClean="0"/>
              <a:t>فهذا الرجل لم يقد</a:t>
            </a:r>
            <a:r>
              <a:rPr lang="ar-EG" sz="2600" b="1" dirty="0" smtClean="0"/>
              <a:t>م</a:t>
            </a:r>
            <a:r>
              <a:rPr lang="ar-SA" sz="2600" b="1" dirty="0" smtClean="0"/>
              <a:t> مقداراً زائداً من العبادة أكثر من غيره بحيث تكون هذه الزيادة هي السبب وراء استحقاقه ذلك الفضل من الله, وتلك الشهادة من رسول الله صلى الله عليه وسلم</a:t>
            </a:r>
            <a:r>
              <a:rPr lang="ar-EG" sz="2600" b="1" dirty="0" err="1" smtClean="0"/>
              <a:t>،</a:t>
            </a:r>
            <a:r>
              <a:rPr lang="ar-SA" sz="2600" b="1" dirty="0" smtClean="0"/>
              <a:t> بل قدم سلامة الصدر من الغش والحسد ونحوه تجاه أحدٍ من المسلمين</a:t>
            </a:r>
            <a:r>
              <a:rPr lang="ar-EG" sz="2600" b="1" dirty="0" err="1" smtClean="0"/>
              <a:t>،</a:t>
            </a:r>
            <a:r>
              <a:rPr lang="ar-SA" sz="2600" b="1" dirty="0" smtClean="0"/>
              <a:t> وهذه السلامة للصدر هي من أخلاق المحبة المهنية</a:t>
            </a:r>
            <a:r>
              <a:rPr lang="ar-EG" sz="2600" b="1" dirty="0" err="1" smtClean="0"/>
              <a:t>.</a:t>
            </a:r>
            <a:endParaRPr lang="ar-EG" sz="2600"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95300" y="274638"/>
            <a:ext cx="8915400" cy="1096962"/>
          </a:xfrm>
        </p:spPr>
        <p:txBody>
          <a:bodyPr/>
          <a:lstStyle/>
          <a:p>
            <a:pPr rtl="1"/>
            <a:r>
              <a:rPr lang="ar-SA" sz="3600" b="1" dirty="0" smtClean="0"/>
              <a:t>مظاهر المحبة المهنية:</a:t>
            </a:r>
            <a:endParaRPr lang="ar-SA" sz="3600" dirty="0"/>
          </a:p>
        </p:txBody>
      </p:sp>
      <p:sp>
        <p:nvSpPr>
          <p:cNvPr id="3" name="عنصر نائب للمحتوى 2"/>
          <p:cNvSpPr>
            <a:spLocks noGrp="1"/>
          </p:cNvSpPr>
          <p:nvPr>
            <p:ph idx="1"/>
          </p:nvPr>
        </p:nvSpPr>
        <p:spPr>
          <a:xfrm>
            <a:off x="381000" y="1371600"/>
            <a:ext cx="9220200" cy="4754563"/>
          </a:xfrm>
        </p:spPr>
        <p:txBody>
          <a:bodyPr/>
          <a:lstStyle/>
          <a:p>
            <a:pPr algn="just" rtl="1"/>
            <a:r>
              <a:rPr lang="ar-SA" sz="2600" b="1" dirty="0" smtClean="0">
                <a:cs typeface="+mn-cs"/>
              </a:rPr>
              <a:t>ذكر الفقهاء كثيراً من الأحكام الفقهية ذات العلاقة بخصال المحبة الخلقية</a:t>
            </a:r>
            <a:r>
              <a:rPr lang="ar-EG" sz="2600" b="1" dirty="0" err="1" smtClean="0">
                <a:cs typeface="+mn-cs"/>
              </a:rPr>
              <a:t>،</a:t>
            </a:r>
            <a:r>
              <a:rPr lang="ar-SA" sz="2600" b="1" dirty="0" smtClean="0">
                <a:cs typeface="+mn-cs"/>
              </a:rPr>
              <a:t> نشير هنا إلى بعض منها:</a:t>
            </a:r>
            <a:endParaRPr lang="ar-EG" sz="2600" b="1" dirty="0" smtClean="0">
              <a:cs typeface="+mn-cs"/>
            </a:endParaRPr>
          </a:p>
          <a:p>
            <a:pPr lvl="0" algn="just" rtl="1"/>
            <a:r>
              <a:rPr lang="ar-SA" sz="2600" b="1" dirty="0" smtClean="0">
                <a:cs typeface="+mn-cs"/>
              </a:rPr>
              <a:t>1- استئذان المرؤوس من الرئيس في المهنة:</a:t>
            </a:r>
            <a:endParaRPr lang="en-US" sz="2600" b="1" dirty="0" smtClean="0">
              <a:cs typeface="+mn-cs"/>
            </a:endParaRPr>
          </a:p>
          <a:p>
            <a:pPr algn="just" rtl="1"/>
            <a:r>
              <a:rPr lang="ar-SA" sz="2600" b="1" dirty="0" smtClean="0">
                <a:cs typeface="+mn-cs"/>
              </a:rPr>
              <a:t>اتفق الفقهاء على أن الاستئذان من الرئيس في المهنة مطلوب, ولا شك أنه من خلق اللياقة المهنية, ومن شأنه أن يحقق وينمي المحبة بين الرئيس ومرؤوسيه, كما أن عدم الاستئذان وتجاهل </a:t>
            </a:r>
            <a:r>
              <a:rPr lang="ar-SA" sz="2600" b="1" dirty="0" err="1" smtClean="0">
                <a:cs typeface="+mn-cs"/>
              </a:rPr>
              <a:t>المسؤول</a:t>
            </a:r>
            <a:r>
              <a:rPr lang="ar-SA" sz="2600" b="1" dirty="0" smtClean="0">
                <a:cs typeface="+mn-cs"/>
              </a:rPr>
              <a:t> فيه ما فيه من الكبر, ويؤدي إلى التنافر والتباغض بين الأطراف, ومن ثمَّ وجدنا الإسلام يعلم المسلمين هذا الخلق الرفيع في أكثر من موضع, من ذلك قول الله تعالى في الحث على الاستئذان بصفة </a:t>
            </a:r>
            <a:r>
              <a:rPr lang="ar-SA" sz="2600" b="1" dirty="0" err="1" smtClean="0">
                <a:cs typeface="+mn-cs"/>
              </a:rPr>
              <a:t>عامة: </a:t>
            </a:r>
            <a:r>
              <a:rPr lang="ar-SA" sz="2600" b="1" dirty="0" smtClean="0">
                <a:cs typeface="+mn-cs"/>
              </a:rPr>
              <a:t>[يَا أَيُّهَا الَّذِينَ آَمَنُوا لَا تَدْخُلُوا بُيُوتًا غَيْرَ بُيُوتِكُمْ حَتَّى تَسْتَأْنِسُوا وَتُسَلِّمُوا عَلَى أَهْلِهَا ذَلِكُمْ خَيْرٌ لَكُمْ لَعَلَّكُمْ تَذَكَّرُونَ</a:t>
            </a:r>
            <a:r>
              <a:rPr lang="ar-SA" sz="2600" b="1" dirty="0" err="1" smtClean="0">
                <a:cs typeface="+mn-cs"/>
              </a:rPr>
              <a:t>] </a:t>
            </a:r>
            <a:r>
              <a:rPr lang="ar-SA" sz="2600" b="1" dirty="0" smtClean="0">
                <a:cs typeface="+mn-cs"/>
              </a:rPr>
              <a:t>{النور:27}, وفي الحث على الاستئذان من الرئيس خاصة يقول الله </a:t>
            </a:r>
            <a:r>
              <a:rPr lang="ar-SA" sz="2600" b="1" dirty="0" err="1" smtClean="0">
                <a:cs typeface="+mn-cs"/>
              </a:rPr>
              <a:t>تعالى:</a:t>
            </a:r>
            <a:r>
              <a:rPr lang="ar-SA" sz="2600" b="1" dirty="0" err="1" smtClean="0"/>
              <a:t> </a:t>
            </a:r>
            <a:r>
              <a:rPr lang="ar-SA" sz="2600" b="1" dirty="0" smtClean="0"/>
              <a:t>[إِنَّمَا المُؤْمِنُونَ الَّذِينَ آَمَنُوا بِاللهِ وَرَسُولِهِ وَإِذَا كَانُوا مَعَهُ</a:t>
            </a:r>
            <a:endParaRPr lang="ar-SA" dirty="0"/>
          </a:p>
        </p:txBody>
      </p:sp>
      <p:sp>
        <p:nvSpPr>
          <p:cNvPr id="4" name="عنصر نائب لرقم الشريحة 3"/>
          <p:cNvSpPr>
            <a:spLocks noGrp="1"/>
          </p:cNvSpPr>
          <p:nvPr>
            <p:ph type="sldNum" sz="quarter" idx="10"/>
          </p:nvPr>
        </p:nvSpPr>
        <p:spPr/>
        <p:txBody>
          <a:bodyPr/>
          <a:lstStyle/>
          <a:p>
            <a:pPr>
              <a:defRPr/>
            </a:pPr>
            <a:fld id="{FFF0F569-9724-490C-8368-9A7E0DF21DA7}" type="slidenum">
              <a:rPr lang="ar-SA"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18</a:t>
            </a:fld>
            <a:endParaRPr lang="en-US"/>
          </a:p>
        </p:txBody>
      </p:sp>
      <p:sp>
        <p:nvSpPr>
          <p:cNvPr id="3" name="مستطيل 2"/>
          <p:cNvSpPr/>
          <p:nvPr/>
        </p:nvSpPr>
        <p:spPr>
          <a:xfrm>
            <a:off x="228600" y="381000"/>
            <a:ext cx="9296400" cy="5693866"/>
          </a:xfrm>
          <a:prstGeom prst="rect">
            <a:avLst/>
          </a:prstGeom>
        </p:spPr>
        <p:txBody>
          <a:bodyPr wrap="square">
            <a:spAutoFit/>
          </a:bodyPr>
          <a:lstStyle/>
          <a:p>
            <a:r>
              <a:rPr lang="ar-SA" sz="2600" b="1" dirty="0" smtClean="0">
                <a:cs typeface="+mn-cs"/>
              </a:rPr>
              <a:t>عَلَى أَمْرٍ جَامِعٍ لَمْ يَذْهَبُوا حَتَّى يَسْتَأْذِنُوهُ, إِنَّ الَّذِينَ يَسْتَأْذِنُونَكَ أُولَئِكَ الَّذِينَ يُؤْمِنُونَ بِاللهِ وَرَسُولِهِ, فَإِذَا اسْتَأْذَنُوكَ لِبَعْضِ شَأْنِهِمْ فَأْذَنْ لِمَنْ شِئْتَ مِنْهُمْ وَاسْتَغْفِرْ لَهُمُ اللهَ إِنَّ اللهَ غَفُورٌ رَحِيمٌ</a:t>
            </a:r>
            <a:r>
              <a:rPr lang="ar-SA" sz="2600" b="1" dirty="0" err="1" smtClean="0">
                <a:cs typeface="+mn-cs"/>
              </a:rPr>
              <a:t>] </a:t>
            </a:r>
            <a:r>
              <a:rPr lang="ar-SA" sz="2600" b="1" dirty="0" smtClean="0">
                <a:cs typeface="+mn-cs"/>
              </a:rPr>
              <a:t>{النور:62</a:t>
            </a:r>
            <a:r>
              <a:rPr lang="ar-SA" sz="2600" b="1" dirty="0" err="1" smtClean="0">
                <a:cs typeface="+mn-cs"/>
              </a:rPr>
              <a:t>}.</a:t>
            </a:r>
            <a:r>
              <a:rPr lang="ar-SA" sz="2600" b="1" dirty="0" smtClean="0">
                <a:cs typeface="+mn-cs"/>
              </a:rPr>
              <a:t> </a:t>
            </a:r>
          </a:p>
          <a:p>
            <a:r>
              <a:rPr lang="ar-SA" sz="2600" b="1" dirty="0" smtClean="0">
                <a:cs typeface="+mn-cs"/>
              </a:rPr>
              <a:t>ودلالة الآية على أدب الاستئذان واضحة جلية, لا تحتاج توضيحاً أكثر.</a:t>
            </a:r>
            <a:endParaRPr lang="en-US" sz="2600" b="1" dirty="0" smtClean="0">
              <a:cs typeface="+mn-cs"/>
            </a:endParaRPr>
          </a:p>
          <a:p>
            <a:pPr lvl="0"/>
            <a:r>
              <a:rPr lang="ar-SA" sz="2600" b="1" dirty="0" smtClean="0">
                <a:cs typeface="+mn-cs"/>
              </a:rPr>
              <a:t>2- إفشاء السلام </a:t>
            </a:r>
            <a:r>
              <a:rPr lang="ar-SA" sz="2600" b="1" dirty="0" err="1" smtClean="0">
                <a:cs typeface="+mn-cs"/>
              </a:rPr>
              <a:t>ورده:</a:t>
            </a:r>
            <a:r>
              <a:rPr lang="ar-SA" sz="2600" b="1" dirty="0" smtClean="0">
                <a:cs typeface="+mn-cs"/>
              </a:rPr>
              <a:t> </a:t>
            </a:r>
            <a:endParaRPr lang="en-US" sz="2600" b="1" dirty="0" smtClean="0">
              <a:cs typeface="+mn-cs"/>
            </a:endParaRPr>
          </a:p>
          <a:p>
            <a:pPr algn="just"/>
            <a:r>
              <a:rPr lang="ar-SA" sz="2600" b="1" dirty="0" smtClean="0">
                <a:latin typeface="Traditional Arabic" pitchFamily="18" charset="-78"/>
                <a:ea typeface="Times New Roman" pitchFamily="18" charset="0"/>
                <a:cs typeface="+mn-cs"/>
              </a:rPr>
              <a:t>أجمع الفقهاء على أن إلقاء السلام مندوب إليه شرعاً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لقوله </a:t>
            </a:r>
            <a:r>
              <a:rPr lang="ar-EG" sz="2600" b="1" dirty="0" smtClean="0">
                <a:latin typeface="Traditional Arabic" pitchFamily="18" charset="-78"/>
                <a:ea typeface="Times New Roman" pitchFamily="18" charset="0"/>
                <a:cs typeface="+mn-cs"/>
              </a:rPr>
              <a:t>صلى الله عليه وسلم</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أولا أدلكم على شيء إذا فعلتموه تحاببتم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أفشوا السلام بينكم</a:t>
            </a:r>
            <a:r>
              <a:rPr lang="ar-EG" sz="2600" b="1" dirty="0" err="1" smtClean="0">
                <a:latin typeface="Traditional Arabic" pitchFamily="18" charset="-78"/>
                <a:ea typeface="Times New Roman" pitchFamily="18" charset="0"/>
                <a:cs typeface="+mn-cs"/>
              </a:rPr>
              <a:t>"</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وأما الرد فواجب</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لعموم قوله</a:t>
            </a:r>
            <a:r>
              <a:rPr lang="ar-EG" sz="2600" b="1" dirty="0" smtClean="0">
                <a:latin typeface="Traditional Arabic" pitchFamily="18" charset="-78"/>
                <a:ea typeface="Times New Roman" pitchFamily="18" charset="0"/>
                <a:cs typeface="+mn-cs"/>
              </a:rPr>
              <a:t> تعالى</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وَإِذَا حُيِّيتُمْ بِتَحِيَّةٍ فَحَيُّوا بِأَحْسَنَ مِنْهَا أَوْ رُدُّوهَا</a:t>
            </a:r>
            <a:r>
              <a:rPr lang="ar-SA" sz="2600" b="1" dirty="0" err="1" smtClean="0">
                <a:latin typeface="Traditional Arabic" pitchFamily="18" charset="-78"/>
                <a:ea typeface="Times New Roman" pitchFamily="18" charset="0"/>
                <a:cs typeface="+mn-cs"/>
              </a:rPr>
              <a:t>}</a:t>
            </a:r>
            <a:r>
              <a:rPr lang="ar-SA" sz="2600" b="1" dirty="0" err="1" smtClean="0">
                <a:cs typeface="+mn-cs"/>
              </a:rPr>
              <a:t> </a:t>
            </a:r>
            <a:r>
              <a:rPr lang="ar-SA" sz="2600" b="1" dirty="0" smtClean="0">
                <a:cs typeface="+mn-cs"/>
              </a:rPr>
              <a:t>{النساء:86</a:t>
            </a:r>
            <a:r>
              <a:rPr lang="ar-SA" sz="2600" b="1" dirty="0" err="1" smtClean="0">
                <a:cs typeface="+mn-cs"/>
              </a:rPr>
              <a:t>}</a:t>
            </a:r>
            <a:r>
              <a:rPr lang="ar-SA" sz="2600" b="1" dirty="0" smtClean="0">
                <a:cs typeface="+mn-cs"/>
              </a:rPr>
              <a:t> </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فقد أمرت الآية بالرد وجوباً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وعلقت ذلك على حال إلقاء السلام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وأما الإلقاء فلم تأمر </a:t>
            </a:r>
            <a:r>
              <a:rPr lang="ar-SA" sz="2600" b="1" dirty="0" err="1" smtClean="0">
                <a:latin typeface="Traditional Arabic" pitchFamily="18" charset="-78"/>
                <a:ea typeface="Times New Roman" pitchFamily="18" charset="0"/>
                <a:cs typeface="+mn-cs"/>
              </a:rPr>
              <a:t>به</a:t>
            </a:r>
            <a:r>
              <a:rPr lang="ar-SA" sz="2600" b="1" dirty="0" smtClean="0">
                <a:latin typeface="Traditional Arabic" pitchFamily="18" charset="-78"/>
                <a:ea typeface="Times New Roman" pitchFamily="18" charset="0"/>
                <a:cs typeface="+mn-cs"/>
              </a:rPr>
              <a:t> الآية, ومن ثمَّ كان الفرق بين الحالتين, حالة الإلقاء, وحالة الرد, فالأول مندوبٌ, والثاني واجبٌ.</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ولا يخفى أن السلام عموماً من عوامل زرع المحبة بين الناس</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كما أخبر النبي صلى الله عليه وسلم في الحديث السابق, ومن ثمَّ كان مطلوباً شرعاً</a:t>
            </a:r>
            <a:r>
              <a:rPr lang="ar-EG" sz="2600" b="1" dirty="0" err="1" smtClean="0">
                <a:latin typeface="Traditional Arabic" pitchFamily="18" charset="-78"/>
                <a:ea typeface="Times New Roman" pitchFamily="18" charset="0"/>
                <a:cs typeface="+mn-cs"/>
              </a:rPr>
              <a:t>.</a:t>
            </a:r>
            <a:endParaRPr lang="en-US" sz="2600" b="1" dirty="0" smtClean="0">
              <a:latin typeface="Traditional Arabic" pitchFamily="18" charset="-78"/>
              <a:ea typeface="Times New Roman" pitchFamily="18" charset="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19</a:t>
            </a:fld>
            <a:endParaRPr lang="en-US"/>
          </a:p>
        </p:txBody>
      </p:sp>
      <p:sp>
        <p:nvSpPr>
          <p:cNvPr id="3" name="مستطيل 2"/>
          <p:cNvSpPr/>
          <p:nvPr/>
        </p:nvSpPr>
        <p:spPr>
          <a:xfrm>
            <a:off x="381000" y="381000"/>
            <a:ext cx="9067800" cy="5693866"/>
          </a:xfrm>
          <a:prstGeom prst="rect">
            <a:avLst/>
          </a:prstGeom>
        </p:spPr>
        <p:txBody>
          <a:bodyPr wrap="square">
            <a:spAutoFit/>
          </a:bodyPr>
          <a:lstStyle/>
          <a:p>
            <a:pPr algn="just"/>
            <a:r>
              <a:rPr lang="ar-SA" sz="2400" b="1" dirty="0" err="1" smtClean="0">
                <a:cs typeface="+mn-cs"/>
              </a:rPr>
              <a:t>3</a:t>
            </a:r>
            <a:r>
              <a:rPr lang="ar-SA" sz="2600" b="1" dirty="0" err="1" smtClean="0">
                <a:cs typeface="+mn-cs"/>
              </a:rPr>
              <a:t>-</a:t>
            </a:r>
            <a:r>
              <a:rPr lang="ar-SA" sz="2600" b="1" dirty="0" smtClean="0">
                <a:cs typeface="+mn-cs"/>
              </a:rPr>
              <a:t> </a:t>
            </a:r>
            <a:r>
              <a:rPr lang="ar-EG" sz="2600" b="1" dirty="0" smtClean="0">
                <a:cs typeface="+mn-cs"/>
              </a:rPr>
              <a:t>الإحسان إلى زميل المهنة</a:t>
            </a:r>
            <a:r>
              <a:rPr lang="ar-SA" sz="2600" b="1" dirty="0" err="1" smtClean="0">
                <a:cs typeface="+mn-cs"/>
              </a:rPr>
              <a:t>:</a:t>
            </a:r>
            <a:r>
              <a:rPr lang="ar-SA" sz="2600" b="1" dirty="0" smtClean="0">
                <a:cs typeface="+mn-cs"/>
              </a:rPr>
              <a:t> </a:t>
            </a:r>
          </a:p>
          <a:p>
            <a:pPr algn="just"/>
            <a:r>
              <a:rPr lang="ar-SA" sz="2600" b="1" dirty="0" smtClean="0"/>
              <a:t>قال </a:t>
            </a:r>
            <a:r>
              <a:rPr lang="ar-SA" sz="2600" b="1" dirty="0" err="1" smtClean="0"/>
              <a:t>تعالى:</a:t>
            </a:r>
            <a:r>
              <a:rPr lang="ar-SA" sz="2600" b="1" dirty="0" smtClean="0"/>
              <a:t> </a:t>
            </a:r>
            <a:r>
              <a:rPr lang="ar-EG" sz="2600" b="1" dirty="0" err="1" smtClean="0"/>
              <a:t>{</a:t>
            </a:r>
            <a:r>
              <a:rPr lang="ar-SA" sz="2600" b="1" dirty="0" smtClean="0"/>
              <a:t>وَاعْبُدُوا اللهَ وَلَا تُشْرِكُوا </a:t>
            </a:r>
            <a:r>
              <a:rPr lang="ar-SA" sz="2600" b="1" dirty="0" err="1" smtClean="0"/>
              <a:t>بِهِ</a:t>
            </a:r>
            <a:r>
              <a:rPr lang="ar-SA" sz="2600" b="1" dirty="0" smtClean="0"/>
              <a:t> شَيْئًا وَبِالوَالِدَيْنِ إِحْسَانًا وَبِذِي القُرْبَى وَاليَتَامَى وَالمَسَاكِينِ وَالجَارِ ذِي القُرْبَى وَالجَارِ الجُنُبِ وَالصَّاحِبِ بِالجَنْبِ وَابْنِ السَّبِيلِ وَمَا مَلَكَتْ أَيْمَانُكُمْ إِنَّ اللهَ لَا يُحِبُّ مَنْ كَانَ مُخْتَالًا فَخُورًا</a:t>
            </a:r>
            <a:r>
              <a:rPr lang="ar-SA" sz="2600" b="1" dirty="0" err="1" smtClean="0"/>
              <a:t>} </a:t>
            </a:r>
            <a:r>
              <a:rPr lang="ar-SA" sz="2600" b="1" dirty="0" smtClean="0"/>
              <a:t>{النساء:36</a:t>
            </a:r>
            <a:r>
              <a:rPr lang="ar-SA" sz="2600" b="1" dirty="0" err="1" smtClean="0"/>
              <a:t>}</a:t>
            </a:r>
            <a:r>
              <a:rPr lang="ar-SA" sz="2600" b="1" dirty="0" smtClean="0"/>
              <a:t> </a:t>
            </a:r>
          </a:p>
          <a:p>
            <a:pPr algn="just"/>
            <a:r>
              <a:rPr lang="ar-SA" sz="2600" b="1" dirty="0" smtClean="0"/>
              <a:t>وجه الدلالة أن </a:t>
            </a:r>
            <a:r>
              <a:rPr lang="ar-SA" sz="2600" b="1" dirty="0" smtClean="0">
                <a:cs typeface="+mn-cs"/>
              </a:rPr>
              <a:t>الله سبحانه </a:t>
            </a:r>
            <a:r>
              <a:rPr lang="ar-SA" sz="2600" b="1" dirty="0" smtClean="0"/>
              <a:t>أمر </a:t>
            </a:r>
            <a:r>
              <a:rPr lang="ar-SA" sz="2600" b="1" dirty="0" smtClean="0">
                <a:cs typeface="+mn-cs"/>
              </a:rPr>
              <a:t>المؤمن بالإحسان إلى الجار ذي القربى, وهو من كان بينهما قرابة النسب</a:t>
            </a:r>
            <a:r>
              <a:rPr lang="ar-EG" sz="2600" b="1" dirty="0" err="1" smtClean="0">
                <a:cs typeface="+mn-cs"/>
              </a:rPr>
              <a:t>،</a:t>
            </a:r>
            <a:r>
              <a:rPr lang="ar-SA" sz="2600" b="1" dirty="0" smtClean="0">
                <a:cs typeface="+mn-cs"/>
              </a:rPr>
              <a:t> وقيل</a:t>
            </a:r>
            <a:r>
              <a:rPr lang="ar-EG" sz="2600" b="1" dirty="0" err="1" smtClean="0">
                <a:cs typeface="+mn-cs"/>
              </a:rPr>
              <a:t>:</a:t>
            </a:r>
            <a:r>
              <a:rPr lang="ar-SA" sz="2600" b="1" dirty="0" smtClean="0">
                <a:cs typeface="+mn-cs"/>
              </a:rPr>
              <a:t> </a:t>
            </a:r>
            <a:r>
              <a:rPr lang="ar-SA" sz="2600" b="1" dirty="0" err="1" smtClean="0">
                <a:cs typeface="+mn-cs"/>
              </a:rPr>
              <a:t>الزوجية.</a:t>
            </a:r>
            <a:r>
              <a:rPr lang="ar-SA" sz="2600" b="1" dirty="0" smtClean="0">
                <a:cs typeface="+mn-cs"/>
              </a:rPr>
              <a:t>  كما أمر بالإحسان إلى الجار الجنب, وهو الجار الغريب ليس من القوم أو القبيلة, وقد نزل بينهم, وكذلك أمر بالإحسان إلى الصاحب بالجنب, وهو رفيق السفر أو الضيف, وزميل المهنة لا يقل منزلة عن هؤلاء فيجب الإحسان إليه, والرفق </a:t>
            </a:r>
            <a:r>
              <a:rPr lang="ar-SA" sz="2600" b="1" dirty="0" err="1" smtClean="0">
                <a:cs typeface="+mn-cs"/>
              </a:rPr>
              <a:t>به</a:t>
            </a:r>
            <a:r>
              <a:rPr lang="ar-SA" sz="2600" b="1" dirty="0" smtClean="0">
                <a:cs typeface="+mn-cs"/>
              </a:rPr>
              <a:t> في المعاملة</a:t>
            </a:r>
            <a:r>
              <a:rPr lang="ar-EG" sz="2600" b="1" dirty="0" err="1" smtClean="0">
                <a:cs typeface="+mn-cs"/>
              </a:rPr>
              <a:t>.</a:t>
            </a:r>
            <a:endParaRPr lang="en-US"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يقول </a:t>
            </a:r>
            <a:r>
              <a:rPr lang="ar-EG" sz="2600" b="1" dirty="0" smtClean="0">
                <a:latin typeface="Traditional Arabic" pitchFamily="18" charset="-78"/>
                <a:ea typeface="Times New Roman" pitchFamily="18" charset="0"/>
                <a:cs typeface="+mn-cs"/>
              </a:rPr>
              <a:t>الإمام </a:t>
            </a:r>
            <a:r>
              <a:rPr lang="ar-SA" sz="2600" b="1" dirty="0" smtClean="0">
                <a:latin typeface="Traditional Arabic" pitchFamily="18" charset="-78"/>
                <a:ea typeface="Times New Roman" pitchFamily="18" charset="0"/>
                <a:cs typeface="+mn-cs"/>
              </a:rPr>
              <a:t>الغزالي رحمه الله</a:t>
            </a:r>
            <a:r>
              <a:rPr lang="ar-EG" sz="2600" b="1" dirty="0" smtClean="0">
                <a:latin typeface="Traditional Arabic" pitchFamily="18" charset="-78"/>
                <a:ea typeface="Times New Roman" pitchFamily="18" charset="0"/>
                <a:cs typeface="+mn-cs"/>
              </a:rPr>
              <a:t> في كتابه إحياء علوم الدين</a:t>
            </a:r>
            <a:r>
              <a:rPr lang="ar-SA" sz="2600" b="1" dirty="0" err="1" smtClean="0">
                <a:latin typeface="Traditional Arabic" pitchFamily="18" charset="-78"/>
                <a:ea typeface="Times New Roman" pitchFamily="18" charset="0"/>
                <a:cs typeface="+mn-cs"/>
              </a:rPr>
              <a:t>: </a:t>
            </a:r>
            <a:r>
              <a:rPr lang="ar-SA" sz="2600" b="1" dirty="0" smtClean="0">
                <a:latin typeface="Traditional Arabic" pitchFamily="18" charset="-78"/>
                <a:ea typeface="Times New Roman" pitchFamily="18" charset="0"/>
                <a:cs typeface="+mn-cs"/>
              </a:rPr>
              <a:t>"جملة حق الجار أن يبدأه بالسلام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يطيل معه الكلام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يكثر عن حاله السؤال</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ويعوده في المرض</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ويعزيه في المصيبة</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ويقوم معه في العزاء</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ويهنئه في الفرح</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ويظهر الشركة في السرور معه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ويصفح عن زلاته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يتطلع من السطح إلى عوراته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يضايقه في وضع الجذع على جداره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في مصب الماء في </a:t>
            </a:r>
            <a:r>
              <a:rPr lang="ar-SA" sz="2600" b="1" dirty="0" err="1" smtClean="0">
                <a:latin typeface="Traditional Arabic" pitchFamily="18" charset="-78"/>
                <a:ea typeface="Times New Roman" pitchFamily="18" charset="0"/>
                <a:cs typeface="+mn-cs"/>
              </a:rPr>
              <a:t>ميزابه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في </a:t>
            </a:r>
            <a:r>
              <a:rPr lang="ar-SA" sz="2600" b="1" dirty="0" err="1" smtClean="0">
                <a:latin typeface="Traditional Arabic" pitchFamily="18" charset="-78"/>
                <a:ea typeface="Times New Roman" pitchFamily="18" charset="0"/>
                <a:cs typeface="+mn-cs"/>
              </a:rPr>
              <a:t>مطرح</a:t>
            </a:r>
            <a:r>
              <a:rPr lang="ar-SA" sz="2600" b="1" dirty="0" smtClean="0">
                <a:latin typeface="Traditional Arabic" pitchFamily="18" charset="-78"/>
                <a:ea typeface="Times New Roman" pitchFamily="18" charset="0"/>
                <a:cs typeface="+mn-cs"/>
              </a:rPr>
              <a:t> التراب في</a:t>
            </a:r>
            <a:endParaRPr lang="en-US" sz="2600" b="1" dirty="0">
              <a:latin typeface="Traditional Arabic" pitchFamily="18" charset="-78"/>
              <a:ea typeface="Times New Roman" pitchFamily="18" charset="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0"/>
          </p:nvPr>
        </p:nvSpPr>
        <p:spPr/>
        <p:txBody>
          <a:bodyPr/>
          <a:lstStyle/>
          <a:p>
            <a:pPr>
              <a:defRPr/>
            </a:pPr>
            <a:fld id="{1C5F4CB1-6DF5-4D1F-BC0A-62D268CFF987}" type="slidenum">
              <a:rPr lang="ar-SA" smtClean="0"/>
              <a:pPr>
                <a:defRPr/>
              </a:pPr>
              <a:t>20</a:t>
            </a:fld>
            <a:endParaRPr lang="en-US"/>
          </a:p>
        </p:txBody>
      </p:sp>
      <p:sp>
        <p:nvSpPr>
          <p:cNvPr id="3" name="مستطيل 2"/>
          <p:cNvSpPr/>
          <p:nvPr/>
        </p:nvSpPr>
        <p:spPr>
          <a:xfrm>
            <a:off x="533400" y="609600"/>
            <a:ext cx="9067800" cy="5293757"/>
          </a:xfrm>
          <a:prstGeom prst="rect">
            <a:avLst/>
          </a:prstGeom>
        </p:spPr>
        <p:txBody>
          <a:bodyPr wrap="square">
            <a:spAutoFit/>
          </a:bodyPr>
          <a:lstStyle/>
          <a:p>
            <a:pPr algn="just"/>
            <a:r>
              <a:rPr lang="ar-SA" sz="2600" b="1" dirty="0" smtClean="0">
                <a:latin typeface="Traditional Arabic" pitchFamily="18" charset="-78"/>
                <a:ea typeface="Times New Roman" pitchFamily="18" charset="0"/>
                <a:cs typeface="+mn-cs"/>
              </a:rPr>
              <a:t>فنائه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يضيق طرقه إلى الدار</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يتبعه النظر فيما يحمله إلى داره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ويستر ما ينكشف له من عوراته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وينعشه من صرعته إذا </a:t>
            </a:r>
            <a:r>
              <a:rPr lang="ar-SA" sz="2600" b="1" dirty="0" err="1" smtClean="0">
                <a:latin typeface="Traditional Arabic" pitchFamily="18" charset="-78"/>
                <a:ea typeface="Times New Roman" pitchFamily="18" charset="0"/>
                <a:cs typeface="+mn-cs"/>
              </a:rPr>
              <a:t>نابته</a:t>
            </a:r>
            <a:r>
              <a:rPr lang="ar-SA" sz="2600" b="1" dirty="0" smtClean="0">
                <a:latin typeface="Traditional Arabic" pitchFamily="18" charset="-78"/>
                <a:ea typeface="Times New Roman" pitchFamily="18" charset="0"/>
                <a:cs typeface="+mn-cs"/>
              </a:rPr>
              <a:t> نائبة</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يغفل عن ملاحظة داره عند غيبته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يسمع عليه كلاما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ويغض بصره عن حرمته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ولا يديم النظر إلى خادمته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ويتلطف بولده في كلمته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ويرشده إلى ما يجهله من أمر دينه ودنياه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هذا إلى جملة الحقوق التي ذكرناها لعامة </a:t>
            </a:r>
            <a:r>
              <a:rPr lang="ar-SA" sz="2600" b="1" dirty="0" err="1" smtClean="0">
                <a:latin typeface="Traditional Arabic" pitchFamily="18" charset="-78"/>
                <a:ea typeface="Times New Roman" pitchFamily="18" charset="0"/>
                <a:cs typeface="+mn-cs"/>
              </a:rPr>
              <a:t>المسلمين".</a:t>
            </a:r>
            <a:r>
              <a:rPr lang="ar-SA" sz="2600" b="1" dirty="0" smtClean="0">
                <a:latin typeface="Traditional Arabic" pitchFamily="18" charset="-78"/>
                <a:ea typeface="Times New Roman" pitchFamily="18" charset="0"/>
                <a:cs typeface="+mn-cs"/>
              </a:rPr>
              <a:t> </a:t>
            </a:r>
          </a:p>
          <a:p>
            <a:pPr algn="just"/>
            <a:endParaRPr lang="ar-SA" sz="2600" b="1" dirty="0" smtClean="0">
              <a:cs typeface="+mn-cs"/>
            </a:endParaRPr>
          </a:p>
          <a:p>
            <a:pPr algn="just"/>
            <a:r>
              <a:rPr lang="ar-SA" sz="2600" b="1" dirty="0" smtClean="0">
                <a:cs typeface="+mn-cs"/>
              </a:rPr>
              <a:t>وقد وردت نصوص كثيرة من </a:t>
            </a:r>
            <a:r>
              <a:rPr lang="ar-SA" sz="2600" b="1" dirty="0" err="1" smtClean="0">
                <a:cs typeface="+mn-cs"/>
              </a:rPr>
              <a:t>الشرع</a:t>
            </a:r>
            <a:r>
              <a:rPr lang="ar-SA" sz="2600" b="1" dirty="0" smtClean="0">
                <a:cs typeface="+mn-cs"/>
              </a:rPr>
              <a:t> في بيان حق الجار </a:t>
            </a:r>
            <a:r>
              <a:rPr lang="ar-SA" sz="2600" b="1" dirty="0" smtClean="0">
                <a:latin typeface="Traditional Arabic" pitchFamily="18" charset="-78"/>
                <a:ea typeface="Times New Roman" pitchFamily="18" charset="0"/>
                <a:cs typeface="+mn-cs"/>
              </a:rPr>
              <a:t>نكتف</a:t>
            </a:r>
            <a:r>
              <a:rPr lang="ar-EG" sz="2600" b="1" dirty="0" smtClean="0">
                <a:latin typeface="Traditional Arabic" pitchFamily="18" charset="-78"/>
                <a:ea typeface="Times New Roman" pitchFamily="18" charset="0"/>
                <a:cs typeface="+mn-cs"/>
              </a:rPr>
              <a:t>ي</a:t>
            </a:r>
            <a:r>
              <a:rPr lang="ar-SA" sz="2600" b="1" dirty="0" smtClean="0">
                <a:latin typeface="Traditional Arabic" pitchFamily="18" charset="-78"/>
                <a:ea typeface="Times New Roman" pitchFamily="18" charset="0"/>
                <a:cs typeface="+mn-cs"/>
              </a:rPr>
              <a:t> بذكر هذين الحديثين:</a:t>
            </a:r>
            <a:endParaRPr lang="en-US"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قوله صلى الله عليه </a:t>
            </a:r>
            <a:r>
              <a:rPr lang="ar-SA" sz="2600" b="1" dirty="0" err="1" smtClean="0">
                <a:latin typeface="Traditional Arabic" pitchFamily="18" charset="-78"/>
                <a:ea typeface="Times New Roman" pitchFamily="18" charset="0"/>
                <a:cs typeface="+mn-cs"/>
              </a:rPr>
              <a:t>وسلم:</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ما زال جبريل يوصيني بالجار حتى ظننت أنه سيورثه</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a:t>
            </a:r>
            <a:endParaRPr lang="ar-EG"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وقوله صلى الله عليه </a:t>
            </a:r>
            <a:r>
              <a:rPr lang="ar-SA" sz="2600" b="1" dirty="0" err="1" smtClean="0">
                <a:latin typeface="Traditional Arabic" pitchFamily="18" charset="-78"/>
                <a:ea typeface="Times New Roman" pitchFamily="18" charset="0"/>
                <a:cs typeface="+mn-cs"/>
              </a:rPr>
              <a:t>وسلم:</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والله لا يؤمن</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والله لا يؤمن</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والله لا يؤمن</a:t>
            </a:r>
            <a:r>
              <a:rPr lang="ar-EG" sz="2600" b="1" dirty="0" err="1" smtClean="0">
                <a:latin typeface="Traditional Arabic" pitchFamily="18" charset="-78"/>
                <a:ea typeface="Times New Roman" pitchFamily="18" charset="0"/>
                <a:cs typeface="+mn-cs"/>
              </a:rPr>
              <a:t>"</a:t>
            </a:r>
            <a:r>
              <a:rPr lang="ar-SA"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قالوا</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من يا رسول </a:t>
            </a:r>
            <a:r>
              <a:rPr lang="ar-SA" sz="2600" b="1" dirty="0" err="1" smtClean="0">
                <a:latin typeface="Traditional Arabic" pitchFamily="18" charset="-78"/>
                <a:ea typeface="Times New Roman" pitchFamily="18" charset="0"/>
                <a:cs typeface="+mn-cs"/>
              </a:rPr>
              <a:t>الله؟</a:t>
            </a:r>
            <a:r>
              <a:rPr lang="ar-SA" sz="2600" b="1" dirty="0" smtClean="0">
                <a:latin typeface="Traditional Arabic" pitchFamily="18" charset="-78"/>
                <a:ea typeface="Times New Roman" pitchFamily="18" charset="0"/>
                <a:cs typeface="+mn-cs"/>
              </a:rPr>
              <a:t> </a:t>
            </a:r>
            <a:r>
              <a:rPr lang="ar-SA" sz="2600" b="1" dirty="0" err="1" smtClean="0">
                <a:latin typeface="Traditional Arabic" pitchFamily="18" charset="-78"/>
                <a:ea typeface="Times New Roman" pitchFamily="18" charset="0"/>
                <a:cs typeface="+mn-cs"/>
              </a:rPr>
              <a:t>قال:</a:t>
            </a:r>
            <a:r>
              <a:rPr lang="ar-SA" sz="2600" b="1" dirty="0" smtClean="0">
                <a:latin typeface="Traditional Arabic" pitchFamily="18" charset="-78"/>
                <a:ea typeface="Times New Roman" pitchFamily="18" charset="0"/>
                <a:cs typeface="+mn-cs"/>
              </a:rPr>
              <a:t> </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من لا يؤمن جاره بوائقه</a:t>
            </a:r>
            <a:r>
              <a:rPr lang="ar-EG" sz="2600" b="1" dirty="0" err="1" smtClean="0">
                <a:latin typeface="Traditional Arabic" pitchFamily="18" charset="-78"/>
                <a:ea typeface="Times New Roman" pitchFamily="18" charset="0"/>
                <a:cs typeface="+mn-cs"/>
              </a:rPr>
              <a:t>"</a:t>
            </a:r>
            <a:r>
              <a:rPr lang="ar-SA" sz="2600" b="1" dirty="0" err="1" smtClean="0">
                <a:latin typeface="Traditional Arabic" pitchFamily="18" charset="-78"/>
                <a:ea typeface="Times New Roman" pitchFamily="18" charset="0"/>
                <a:cs typeface="+mn-cs"/>
              </a:rPr>
              <a:t>.</a:t>
            </a:r>
            <a:endParaRPr lang="en-US" sz="2600" b="1" dirty="0" smtClean="0">
              <a:latin typeface="Traditional Arabic" pitchFamily="18" charset="-78"/>
              <a:ea typeface="Times New Roman" pitchFamily="18" charset="0"/>
              <a:cs typeface="+mn-cs"/>
            </a:endParaRPr>
          </a:p>
          <a:p>
            <a:pPr algn="just"/>
            <a:r>
              <a:rPr lang="ar-SA" sz="2600" b="1" dirty="0" smtClean="0">
                <a:latin typeface="Traditional Arabic" pitchFamily="18" charset="-78"/>
                <a:ea typeface="Times New Roman" pitchFamily="18" charset="0"/>
                <a:cs typeface="+mn-cs"/>
              </a:rPr>
              <a:t>فهذان الحديثان يبينان بجلاء حق الجوار في الإسلام</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ويلحق </a:t>
            </a:r>
            <a:r>
              <a:rPr lang="ar-SA" sz="2600" b="1" dirty="0" err="1" smtClean="0">
                <a:latin typeface="Traditional Arabic" pitchFamily="18" charset="-78"/>
                <a:ea typeface="Times New Roman" pitchFamily="18" charset="0"/>
                <a:cs typeface="+mn-cs"/>
              </a:rPr>
              <a:t>بهما</a:t>
            </a:r>
            <a:r>
              <a:rPr lang="ar-SA" sz="2600" b="1" dirty="0" smtClean="0">
                <a:latin typeface="Traditional Arabic" pitchFamily="18" charset="-78"/>
                <a:ea typeface="Times New Roman" pitchFamily="18" charset="0"/>
                <a:cs typeface="+mn-cs"/>
              </a:rPr>
              <a:t> زميل المهنة</a:t>
            </a:r>
            <a:r>
              <a:rPr lang="ar-EG" sz="2600" b="1" dirty="0" err="1" smtClean="0">
                <a:latin typeface="Traditional Arabic" pitchFamily="18" charset="-78"/>
                <a:ea typeface="Times New Roman" pitchFamily="18" charset="0"/>
                <a:cs typeface="+mn-cs"/>
              </a:rPr>
              <a:t>،</a:t>
            </a:r>
            <a:r>
              <a:rPr lang="ar-SA" sz="2600" b="1" dirty="0" smtClean="0">
                <a:latin typeface="Traditional Arabic" pitchFamily="18" charset="-78"/>
                <a:ea typeface="Times New Roman" pitchFamily="18" charset="0"/>
                <a:cs typeface="+mn-cs"/>
              </a:rPr>
              <a:t> لأنه جار في العمل, فينبغي أن يعامل بنفس القدر من الاحترام والرحمة والإحسان التي هي من خصال المحبة المهنية.</a:t>
            </a:r>
            <a:endParaRPr lang="en-US" sz="2600" b="1" dirty="0" smtClean="0">
              <a:latin typeface="Traditional Arabic" pitchFamily="18" charset="-78"/>
              <a:ea typeface="Times New Roman" pitchFamily="18" charset="0"/>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bwMode="auto">
          <a:noFill/>
          <a:ln>
            <a:miter lim="800000"/>
            <a:headEnd/>
            <a:tailEnd/>
          </a:ln>
        </p:spPr>
        <p:txBody>
          <a:bodyPr/>
          <a:lstStyle/>
          <a:p>
            <a:fld id="{E594DD8D-454F-492A-87A9-933E0A1B95AE}" type="slidenum">
              <a:rPr lang="ar-SA" smtClean="0">
                <a:cs typeface="Arial" pitchFamily="34" charset="0"/>
              </a:rPr>
              <a:pPr/>
              <a:t>21</a:t>
            </a:fld>
            <a:endParaRPr lang="en-US" smtClean="0">
              <a:cs typeface="Arial" pitchFamily="34" charset="0"/>
            </a:endParaRPr>
          </a:p>
        </p:txBody>
      </p:sp>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5181600" y="1981200"/>
            <a:ext cx="2600325" cy="2524125"/>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23622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23622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1754</TotalTime>
  <Words>3133</Words>
  <Application>Microsoft Office PowerPoint</Application>
  <PresentationFormat>A4 Paper (210x297 mm)‎</PresentationFormat>
  <Paragraphs>102</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الشريحة 1</vt:lpstr>
      <vt:lpstr>المحاضرة الثالثة عشرة</vt:lpstr>
      <vt:lpstr>تعريف المحبة المهنية:</vt:lpstr>
      <vt:lpstr>الشريحة 4</vt:lpstr>
      <vt:lpstr>الشريحة 5</vt:lpstr>
      <vt:lpstr>أصول المحبة المهنية:</vt:lpstr>
      <vt:lpstr>شروط المحبة المهنية:</vt:lpstr>
      <vt:lpstr>الشريحة 8</vt:lpstr>
      <vt:lpstr>الشريحة 9</vt:lpstr>
      <vt:lpstr>الشريحة 10</vt:lpstr>
      <vt:lpstr>الشريحة 11</vt:lpstr>
      <vt:lpstr>الشريحة 12</vt:lpstr>
      <vt:lpstr>التوجيه الفقهي لخلق المحبة المهنية:</vt:lpstr>
      <vt:lpstr>الأدلة في الحث على المحبة المهنية:</vt:lpstr>
      <vt:lpstr>الشريحة 15</vt:lpstr>
      <vt:lpstr>الشريحة 16</vt:lpstr>
      <vt:lpstr>مظاهر المحبة المهنية:</vt:lpstr>
      <vt:lpstr>الشريحة 18</vt:lpstr>
      <vt:lpstr>الشريحة 19</vt:lpstr>
      <vt:lpstr>الشريحة 20</vt:lpstr>
      <vt:lpstr>الشريحة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aldershawi</cp:lastModifiedBy>
  <cp:revision>113</cp:revision>
  <dcterms:created xsi:type="dcterms:W3CDTF">2009-10-14T19:14:34Z</dcterms:created>
  <dcterms:modified xsi:type="dcterms:W3CDTF">2012-03-14T02:35:28Z</dcterms:modified>
</cp:coreProperties>
</file>